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y="6858000" cx="12195175"/>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15">
          <p15:clr>
            <a:srgbClr val="A4A3A4"/>
          </p15:clr>
        </p15:guide>
        <p15:guide id="2" pos="697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0FEB95E-5DD7-49B3-AC48-37AB15046260}">
  <a:tblStyle styleId="{50FEB95E-5DD7-49B3-AC48-37AB15046260}" styleName="Table_0">
    <a:wholeTbl>
      <a:tcTxStyle b="off" i="off">
        <a:font>
          <a:latin typeface="Arial"/>
          <a:ea typeface="Arial"/>
          <a:cs typeface="Arial"/>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CF4"/>
          </a:solidFill>
        </a:fill>
      </a:tcStyle>
    </a:wholeTbl>
    <a:band1H>
      <a:tcTxStyle/>
      <a:tcStyle>
        <a:fill>
          <a:solidFill>
            <a:srgbClr val="CFD7E7"/>
          </a:solidFill>
        </a:fill>
      </a:tcStyle>
    </a:band1H>
    <a:band2H>
      <a:tcTxStyle/>
    </a:band2H>
    <a:band1V>
      <a:tcTxStyle/>
      <a:tcStyle>
        <a:fill>
          <a:solidFill>
            <a:srgbClr val="CFD7E7"/>
          </a:solidFill>
        </a:fill>
      </a:tcStyle>
    </a:band1V>
    <a:band2V>
      <a:tcTxStyle/>
    </a:band2V>
    <a:lastCol>
      <a:tcTxStyle b="on" i="off">
        <a:font>
          <a:latin typeface="Arial"/>
          <a:ea typeface="Arial"/>
          <a:cs typeface="Arial"/>
        </a:font>
        <a:schemeClr val="lt1"/>
      </a:tcTxStyle>
      <a:tcStyle>
        <a:fill>
          <a:solidFill>
            <a:schemeClr val="accent1"/>
          </a:solidFill>
        </a:fill>
      </a:tcStyle>
    </a:lastCol>
    <a:firstCol>
      <a:tcTxStyle b="on" i="off">
        <a:font>
          <a:latin typeface="Arial"/>
          <a:ea typeface="Arial"/>
          <a:cs typeface="Arial"/>
        </a:font>
        <a:schemeClr val="lt1"/>
      </a:tcTxStyle>
      <a:tcStyle>
        <a:fill>
          <a:solidFill>
            <a:schemeClr val="accent1"/>
          </a:solidFill>
        </a:fill>
      </a:tcStyle>
    </a:firstCol>
    <a:lastRow>
      <a:tcTxStyle b="on" i="off">
        <a:font>
          <a:latin typeface="Arial"/>
          <a:ea typeface="Arial"/>
          <a:cs typeface="Arial"/>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Arial"/>
          <a:ea typeface="Arial"/>
          <a:cs typeface="Arial"/>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15" orient="horz"/>
        <p:guide pos="6971"/>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4" name="Google Shape;74;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8" name="Google Shape;168;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0" name="Google Shape;180;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9" name="Google Shape;189;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6" name="Google Shape;196;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5" name="Google Shape;205;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1" name="Google Shape;81;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9" name="Google Shape;99;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0"/>
              </a:spcBef>
              <a:spcAft>
                <a:spcPts val="0"/>
              </a:spcAft>
              <a:buSzPts val="1400"/>
              <a:buNone/>
            </a:pPr>
            <a:r>
              <a:t/>
            </a:r>
            <a:endParaRPr/>
          </a:p>
        </p:txBody>
      </p:sp>
      <p:sp>
        <p:nvSpPr>
          <p:cNvPr id="100" name="Google Shape;100;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1" name="Google Shape;111;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0"/>
              </a:spcBef>
              <a:spcAft>
                <a:spcPts val="0"/>
              </a:spcAft>
              <a:buSzPts val="1400"/>
              <a:buNone/>
            </a:pPr>
            <a:r>
              <a:t/>
            </a:r>
            <a:endParaRPr/>
          </a:p>
        </p:txBody>
      </p:sp>
      <p:sp>
        <p:nvSpPr>
          <p:cNvPr id="112" name="Google Shape;112;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 name="Google Shape;122;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1" name="Google Shape;131;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9" name="Google Shape;149;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内容" showMasterSp="0"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609759" y="274638"/>
            <a:ext cx="10975658"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
          <p:cNvSpPr txBox="1"/>
          <p:nvPr>
            <p:ph idx="1" type="body"/>
          </p:nvPr>
        </p:nvSpPr>
        <p:spPr>
          <a:xfrm>
            <a:off x="609759" y="1600201"/>
            <a:ext cx="10975658"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8" name="Google Shape;18;p2"/>
          <p:cNvSpPr txBox="1"/>
          <p:nvPr>
            <p:ph idx="10" type="dt"/>
          </p:nvPr>
        </p:nvSpPr>
        <p:spPr>
          <a:xfrm>
            <a:off x="609759" y="6356351"/>
            <a:ext cx="284554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
          <p:cNvSpPr txBox="1"/>
          <p:nvPr>
            <p:ph idx="11" type="ftr"/>
          </p:nvPr>
        </p:nvSpPr>
        <p:spPr>
          <a:xfrm>
            <a:off x="4166685" y="6356351"/>
            <a:ext cx="3861805"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2" type="sldNum"/>
          </p:nvPr>
        </p:nvSpPr>
        <p:spPr>
          <a:xfrm>
            <a:off x="8739875" y="6356351"/>
            <a:ext cx="2845541"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两栏内容" showMasterSp="0" type="twoObj">
  <p:cSld name="TWO_OBJECTS">
    <p:spTree>
      <p:nvGrpSpPr>
        <p:cNvPr id="21" name="Shape 21"/>
        <p:cNvGrpSpPr/>
        <p:nvPr/>
      </p:nvGrpSpPr>
      <p:grpSpPr>
        <a:xfrm>
          <a:off x="0" y="0"/>
          <a:ext cx="0" cy="0"/>
          <a:chOff x="0" y="0"/>
          <a:chExt cx="0" cy="0"/>
        </a:xfrm>
      </p:grpSpPr>
      <p:sp>
        <p:nvSpPr>
          <p:cNvPr id="22" name="Google Shape;22;p3"/>
          <p:cNvSpPr txBox="1"/>
          <p:nvPr>
            <p:ph type="title"/>
          </p:nvPr>
        </p:nvSpPr>
        <p:spPr>
          <a:xfrm>
            <a:off x="609759" y="274638"/>
            <a:ext cx="10975658"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3"/>
          <p:cNvSpPr txBox="1"/>
          <p:nvPr>
            <p:ph idx="1" type="body"/>
          </p:nvPr>
        </p:nvSpPr>
        <p:spPr>
          <a:xfrm>
            <a:off x="609759" y="1600201"/>
            <a:ext cx="5386202"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24" name="Google Shape;24;p3"/>
          <p:cNvSpPr txBox="1"/>
          <p:nvPr>
            <p:ph idx="2" type="body"/>
          </p:nvPr>
        </p:nvSpPr>
        <p:spPr>
          <a:xfrm>
            <a:off x="6199214" y="1600201"/>
            <a:ext cx="5386202"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25" name="Google Shape;25;p3"/>
          <p:cNvSpPr txBox="1"/>
          <p:nvPr>
            <p:ph idx="10" type="dt"/>
          </p:nvPr>
        </p:nvSpPr>
        <p:spPr>
          <a:xfrm>
            <a:off x="609759" y="6356351"/>
            <a:ext cx="284554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3"/>
          <p:cNvSpPr txBox="1"/>
          <p:nvPr>
            <p:ph idx="11" type="ftr"/>
          </p:nvPr>
        </p:nvSpPr>
        <p:spPr>
          <a:xfrm>
            <a:off x="4166685" y="6356351"/>
            <a:ext cx="3861805"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3"/>
          <p:cNvSpPr txBox="1"/>
          <p:nvPr>
            <p:ph idx="12" type="sldNum"/>
          </p:nvPr>
        </p:nvSpPr>
        <p:spPr>
          <a:xfrm>
            <a:off x="8739875" y="6356351"/>
            <a:ext cx="2845541"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较" showMasterSp="0" type="twoTxTwoObj">
  <p:cSld name="TWO_OBJECTS_WITH_TEXT">
    <p:spTree>
      <p:nvGrpSpPr>
        <p:cNvPr id="28" name="Shape 28"/>
        <p:cNvGrpSpPr/>
        <p:nvPr/>
      </p:nvGrpSpPr>
      <p:grpSpPr>
        <a:xfrm>
          <a:off x="0" y="0"/>
          <a:ext cx="0" cy="0"/>
          <a:chOff x="0" y="0"/>
          <a:chExt cx="0" cy="0"/>
        </a:xfrm>
      </p:grpSpPr>
      <p:sp>
        <p:nvSpPr>
          <p:cNvPr id="29" name="Google Shape;29;p4"/>
          <p:cNvSpPr txBox="1"/>
          <p:nvPr>
            <p:ph type="title"/>
          </p:nvPr>
        </p:nvSpPr>
        <p:spPr>
          <a:xfrm>
            <a:off x="609759" y="274638"/>
            <a:ext cx="10975658"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4"/>
          <p:cNvSpPr txBox="1"/>
          <p:nvPr>
            <p:ph idx="1" type="body"/>
          </p:nvPr>
        </p:nvSpPr>
        <p:spPr>
          <a:xfrm>
            <a:off x="609759" y="1535113"/>
            <a:ext cx="5388320"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31" name="Google Shape;31;p4"/>
          <p:cNvSpPr txBox="1"/>
          <p:nvPr>
            <p:ph idx="2" type="body"/>
          </p:nvPr>
        </p:nvSpPr>
        <p:spPr>
          <a:xfrm>
            <a:off x="609759" y="2174875"/>
            <a:ext cx="5388320"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32" name="Google Shape;32;p4"/>
          <p:cNvSpPr txBox="1"/>
          <p:nvPr>
            <p:ph idx="3" type="body"/>
          </p:nvPr>
        </p:nvSpPr>
        <p:spPr>
          <a:xfrm>
            <a:off x="6194980" y="1535113"/>
            <a:ext cx="5390437"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33" name="Google Shape;33;p4"/>
          <p:cNvSpPr txBox="1"/>
          <p:nvPr>
            <p:ph idx="4" type="body"/>
          </p:nvPr>
        </p:nvSpPr>
        <p:spPr>
          <a:xfrm>
            <a:off x="6194980" y="2174875"/>
            <a:ext cx="5390437"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34" name="Google Shape;34;p4"/>
          <p:cNvSpPr txBox="1"/>
          <p:nvPr>
            <p:ph idx="10" type="dt"/>
          </p:nvPr>
        </p:nvSpPr>
        <p:spPr>
          <a:xfrm>
            <a:off x="609759" y="6356351"/>
            <a:ext cx="284554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4"/>
          <p:cNvSpPr txBox="1"/>
          <p:nvPr>
            <p:ph idx="11" type="ftr"/>
          </p:nvPr>
        </p:nvSpPr>
        <p:spPr>
          <a:xfrm>
            <a:off x="4166685" y="6356351"/>
            <a:ext cx="3861805"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4"/>
          <p:cNvSpPr txBox="1"/>
          <p:nvPr>
            <p:ph idx="12" type="sldNum"/>
          </p:nvPr>
        </p:nvSpPr>
        <p:spPr>
          <a:xfrm>
            <a:off x="8739875" y="6356351"/>
            <a:ext cx="2845541"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仅标题" showMasterSp="0" type="titleOnly">
  <p:cSld name="TITLE_ONLY">
    <p:spTree>
      <p:nvGrpSpPr>
        <p:cNvPr id="37" name="Shape 37"/>
        <p:cNvGrpSpPr/>
        <p:nvPr/>
      </p:nvGrpSpPr>
      <p:grpSpPr>
        <a:xfrm>
          <a:off x="0" y="0"/>
          <a:ext cx="0" cy="0"/>
          <a:chOff x="0" y="0"/>
          <a:chExt cx="0" cy="0"/>
        </a:xfrm>
      </p:grpSpPr>
      <p:sp>
        <p:nvSpPr>
          <p:cNvPr id="38" name="Google Shape;38;p5"/>
          <p:cNvSpPr txBox="1"/>
          <p:nvPr>
            <p:ph type="title"/>
          </p:nvPr>
        </p:nvSpPr>
        <p:spPr>
          <a:xfrm>
            <a:off x="609759" y="274638"/>
            <a:ext cx="10975658"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5"/>
          <p:cNvSpPr txBox="1"/>
          <p:nvPr>
            <p:ph idx="10" type="dt"/>
          </p:nvPr>
        </p:nvSpPr>
        <p:spPr>
          <a:xfrm>
            <a:off x="609759" y="6356351"/>
            <a:ext cx="284554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5"/>
          <p:cNvSpPr txBox="1"/>
          <p:nvPr>
            <p:ph idx="11" type="ftr"/>
          </p:nvPr>
        </p:nvSpPr>
        <p:spPr>
          <a:xfrm>
            <a:off x="4166685" y="6356351"/>
            <a:ext cx="3861805"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5"/>
          <p:cNvSpPr txBox="1"/>
          <p:nvPr>
            <p:ph idx="12" type="sldNum"/>
          </p:nvPr>
        </p:nvSpPr>
        <p:spPr>
          <a:xfrm>
            <a:off x="8739875" y="6356351"/>
            <a:ext cx="2845541"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空白" showMasterSp="0" type="blank">
  <p:cSld name="BLANK">
    <p:spTree>
      <p:nvGrpSpPr>
        <p:cNvPr id="42" name="Shape 42"/>
        <p:cNvGrpSpPr/>
        <p:nvPr/>
      </p:nvGrpSpPr>
      <p:grpSpPr>
        <a:xfrm>
          <a:off x="0" y="0"/>
          <a:ext cx="0" cy="0"/>
          <a:chOff x="0" y="0"/>
          <a:chExt cx="0" cy="0"/>
        </a:xfrm>
      </p:grpSpPr>
      <p:sp>
        <p:nvSpPr>
          <p:cNvPr id="43" name="Google Shape;43;p6"/>
          <p:cNvSpPr txBox="1"/>
          <p:nvPr>
            <p:ph idx="10" type="dt"/>
          </p:nvPr>
        </p:nvSpPr>
        <p:spPr>
          <a:xfrm>
            <a:off x="609759" y="6356351"/>
            <a:ext cx="284554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6"/>
          <p:cNvSpPr txBox="1"/>
          <p:nvPr>
            <p:ph idx="11" type="ftr"/>
          </p:nvPr>
        </p:nvSpPr>
        <p:spPr>
          <a:xfrm>
            <a:off x="4166685" y="6356351"/>
            <a:ext cx="3861805"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6"/>
          <p:cNvSpPr txBox="1"/>
          <p:nvPr>
            <p:ph idx="12" type="sldNum"/>
          </p:nvPr>
        </p:nvSpPr>
        <p:spPr>
          <a:xfrm>
            <a:off x="8739875" y="6356351"/>
            <a:ext cx="2845541"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内容与标题" showMasterSp="0" type="objTx">
  <p:cSld name="OBJECT_WITH_CAPTION_TEXT">
    <p:spTree>
      <p:nvGrpSpPr>
        <p:cNvPr id="46" name="Shape 46"/>
        <p:cNvGrpSpPr/>
        <p:nvPr/>
      </p:nvGrpSpPr>
      <p:grpSpPr>
        <a:xfrm>
          <a:off x="0" y="0"/>
          <a:ext cx="0" cy="0"/>
          <a:chOff x="0" y="0"/>
          <a:chExt cx="0" cy="0"/>
        </a:xfrm>
      </p:grpSpPr>
      <p:sp>
        <p:nvSpPr>
          <p:cNvPr id="47" name="Google Shape;47;p7"/>
          <p:cNvSpPr txBox="1"/>
          <p:nvPr>
            <p:ph type="title"/>
          </p:nvPr>
        </p:nvSpPr>
        <p:spPr>
          <a:xfrm>
            <a:off x="609759" y="273050"/>
            <a:ext cx="4012129"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Arial"/>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7"/>
          <p:cNvSpPr txBox="1"/>
          <p:nvPr>
            <p:ph idx="1" type="body"/>
          </p:nvPr>
        </p:nvSpPr>
        <p:spPr>
          <a:xfrm>
            <a:off x="4767974" y="273051"/>
            <a:ext cx="6817442"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49" name="Google Shape;49;p7"/>
          <p:cNvSpPr txBox="1"/>
          <p:nvPr>
            <p:ph idx="2" type="body"/>
          </p:nvPr>
        </p:nvSpPr>
        <p:spPr>
          <a:xfrm>
            <a:off x="609759" y="1435101"/>
            <a:ext cx="4012129"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0" name="Google Shape;50;p7"/>
          <p:cNvSpPr txBox="1"/>
          <p:nvPr>
            <p:ph idx="10" type="dt"/>
          </p:nvPr>
        </p:nvSpPr>
        <p:spPr>
          <a:xfrm>
            <a:off x="609759" y="6356351"/>
            <a:ext cx="284554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7"/>
          <p:cNvSpPr txBox="1"/>
          <p:nvPr>
            <p:ph idx="11" type="ftr"/>
          </p:nvPr>
        </p:nvSpPr>
        <p:spPr>
          <a:xfrm>
            <a:off x="4166685" y="6356351"/>
            <a:ext cx="3861805"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7"/>
          <p:cNvSpPr txBox="1"/>
          <p:nvPr>
            <p:ph idx="12" type="sldNum"/>
          </p:nvPr>
        </p:nvSpPr>
        <p:spPr>
          <a:xfrm>
            <a:off x="8739875" y="6356351"/>
            <a:ext cx="2845541"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图片与标题" showMasterSp="0" type="picTx">
  <p:cSld name="PICTURE_WITH_CAPTION_TEXT">
    <p:spTree>
      <p:nvGrpSpPr>
        <p:cNvPr id="53" name="Shape 53"/>
        <p:cNvGrpSpPr/>
        <p:nvPr/>
      </p:nvGrpSpPr>
      <p:grpSpPr>
        <a:xfrm>
          <a:off x="0" y="0"/>
          <a:ext cx="0" cy="0"/>
          <a:chOff x="0" y="0"/>
          <a:chExt cx="0" cy="0"/>
        </a:xfrm>
      </p:grpSpPr>
      <p:sp>
        <p:nvSpPr>
          <p:cNvPr id="54" name="Google Shape;54;p8"/>
          <p:cNvSpPr txBox="1"/>
          <p:nvPr>
            <p:ph type="title"/>
          </p:nvPr>
        </p:nvSpPr>
        <p:spPr>
          <a:xfrm>
            <a:off x="2390340" y="4800600"/>
            <a:ext cx="7317105"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Arial"/>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8"/>
          <p:cNvSpPr/>
          <p:nvPr>
            <p:ph idx="2" type="pic"/>
          </p:nvPr>
        </p:nvSpPr>
        <p:spPr>
          <a:xfrm>
            <a:off x="2390340" y="612775"/>
            <a:ext cx="7317105" cy="4114800"/>
          </a:xfrm>
          <a:prstGeom prst="rect">
            <a:avLst/>
          </a:prstGeom>
          <a:noFill/>
          <a:ln>
            <a:noFill/>
          </a:ln>
        </p:spPr>
      </p:sp>
      <p:sp>
        <p:nvSpPr>
          <p:cNvPr id="56" name="Google Shape;56;p8"/>
          <p:cNvSpPr txBox="1"/>
          <p:nvPr>
            <p:ph idx="1" type="body"/>
          </p:nvPr>
        </p:nvSpPr>
        <p:spPr>
          <a:xfrm>
            <a:off x="2390340" y="5367338"/>
            <a:ext cx="7317105"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7" name="Google Shape;57;p8"/>
          <p:cNvSpPr txBox="1"/>
          <p:nvPr>
            <p:ph idx="10" type="dt"/>
          </p:nvPr>
        </p:nvSpPr>
        <p:spPr>
          <a:xfrm>
            <a:off x="609759" y="6356351"/>
            <a:ext cx="284554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8"/>
          <p:cNvSpPr txBox="1"/>
          <p:nvPr>
            <p:ph idx="11" type="ftr"/>
          </p:nvPr>
        </p:nvSpPr>
        <p:spPr>
          <a:xfrm>
            <a:off x="4166685" y="6356351"/>
            <a:ext cx="3861805"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8"/>
          <p:cNvSpPr txBox="1"/>
          <p:nvPr>
            <p:ph idx="12" type="sldNum"/>
          </p:nvPr>
        </p:nvSpPr>
        <p:spPr>
          <a:xfrm>
            <a:off x="8739875" y="6356351"/>
            <a:ext cx="2845541"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竖排文字" showMasterSp="0" type="vertTx">
  <p:cSld name="VERTICAL_TEXT">
    <p:spTree>
      <p:nvGrpSpPr>
        <p:cNvPr id="60" name="Shape 60"/>
        <p:cNvGrpSpPr/>
        <p:nvPr/>
      </p:nvGrpSpPr>
      <p:grpSpPr>
        <a:xfrm>
          <a:off x="0" y="0"/>
          <a:ext cx="0" cy="0"/>
          <a:chOff x="0" y="0"/>
          <a:chExt cx="0" cy="0"/>
        </a:xfrm>
      </p:grpSpPr>
      <p:sp>
        <p:nvSpPr>
          <p:cNvPr id="61" name="Google Shape;61;p9"/>
          <p:cNvSpPr txBox="1"/>
          <p:nvPr>
            <p:ph type="title"/>
          </p:nvPr>
        </p:nvSpPr>
        <p:spPr>
          <a:xfrm>
            <a:off x="609759" y="274638"/>
            <a:ext cx="10975658"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9"/>
          <p:cNvSpPr txBox="1"/>
          <p:nvPr>
            <p:ph idx="1" type="body"/>
          </p:nvPr>
        </p:nvSpPr>
        <p:spPr>
          <a:xfrm rot="5400000">
            <a:off x="3834607" y="-1624646"/>
            <a:ext cx="4525963" cy="10975658"/>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3" name="Google Shape;63;p9"/>
          <p:cNvSpPr txBox="1"/>
          <p:nvPr>
            <p:ph idx="10" type="dt"/>
          </p:nvPr>
        </p:nvSpPr>
        <p:spPr>
          <a:xfrm>
            <a:off x="609759" y="6356351"/>
            <a:ext cx="284554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9"/>
          <p:cNvSpPr txBox="1"/>
          <p:nvPr>
            <p:ph idx="11" type="ftr"/>
          </p:nvPr>
        </p:nvSpPr>
        <p:spPr>
          <a:xfrm>
            <a:off x="4166685" y="6356351"/>
            <a:ext cx="3861805"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9"/>
          <p:cNvSpPr txBox="1"/>
          <p:nvPr>
            <p:ph idx="12" type="sldNum"/>
          </p:nvPr>
        </p:nvSpPr>
        <p:spPr>
          <a:xfrm>
            <a:off x="8739875" y="6356351"/>
            <a:ext cx="2845541"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垂直排列标题与文本" showMasterSp="0" type="vertTitleAndTx">
  <p:cSld name="VERTICAL_TITLE_AND_VERTICAL_TEXT">
    <p:spTree>
      <p:nvGrpSpPr>
        <p:cNvPr id="66" name="Shape 66"/>
        <p:cNvGrpSpPr/>
        <p:nvPr/>
      </p:nvGrpSpPr>
      <p:grpSpPr>
        <a:xfrm>
          <a:off x="0" y="0"/>
          <a:ext cx="0" cy="0"/>
          <a:chOff x="0" y="0"/>
          <a:chExt cx="0" cy="0"/>
        </a:xfrm>
      </p:grpSpPr>
      <p:sp>
        <p:nvSpPr>
          <p:cNvPr id="67" name="Google Shape;67;p10"/>
          <p:cNvSpPr txBox="1"/>
          <p:nvPr>
            <p:ph type="title"/>
          </p:nvPr>
        </p:nvSpPr>
        <p:spPr>
          <a:xfrm rot="5400000">
            <a:off x="7287696" y="1828445"/>
            <a:ext cx="5851525" cy="2743914"/>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0"/>
          <p:cNvSpPr txBox="1"/>
          <p:nvPr>
            <p:ph idx="1" type="body"/>
          </p:nvPr>
        </p:nvSpPr>
        <p:spPr>
          <a:xfrm rot="5400000">
            <a:off x="1698242" y="-813844"/>
            <a:ext cx="5851525" cy="802849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9" name="Google Shape;69;p10"/>
          <p:cNvSpPr txBox="1"/>
          <p:nvPr>
            <p:ph idx="10" type="dt"/>
          </p:nvPr>
        </p:nvSpPr>
        <p:spPr>
          <a:xfrm>
            <a:off x="609759" y="6356351"/>
            <a:ext cx="284554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0"/>
          <p:cNvSpPr txBox="1"/>
          <p:nvPr>
            <p:ph idx="11" type="ftr"/>
          </p:nvPr>
        </p:nvSpPr>
        <p:spPr>
          <a:xfrm>
            <a:off x="4166685" y="6356351"/>
            <a:ext cx="3861805"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0"/>
          <p:cNvSpPr txBox="1"/>
          <p:nvPr>
            <p:ph idx="12" type="sldNum"/>
          </p:nvPr>
        </p:nvSpPr>
        <p:spPr>
          <a:xfrm>
            <a:off x="8739875" y="6356351"/>
            <a:ext cx="2845541"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theme" Target="../theme/theme2.xml"/><Relationship Id="rId10" Type="http://schemas.openxmlformats.org/officeDocument/2006/relationships/slideLayout" Target="../slideLayouts/slideLayout9.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09759" y="274638"/>
            <a:ext cx="10975658"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609759" y="1600201"/>
            <a:ext cx="10975658"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2" name="Google Shape;12;p1"/>
          <p:cNvSpPr txBox="1"/>
          <p:nvPr>
            <p:ph idx="10" type="dt"/>
          </p:nvPr>
        </p:nvSpPr>
        <p:spPr>
          <a:xfrm>
            <a:off x="609759" y="6356351"/>
            <a:ext cx="2845541"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3" name="Google Shape;13;p1"/>
          <p:cNvSpPr txBox="1"/>
          <p:nvPr>
            <p:ph idx="11" type="ftr"/>
          </p:nvPr>
        </p:nvSpPr>
        <p:spPr>
          <a:xfrm>
            <a:off x="4166685" y="6356351"/>
            <a:ext cx="3861805"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4" name="Google Shape;14;p1"/>
          <p:cNvSpPr txBox="1"/>
          <p:nvPr>
            <p:ph idx="12" type="sldNum"/>
          </p:nvPr>
        </p:nvSpPr>
        <p:spPr>
          <a:xfrm>
            <a:off x="8739875" y="6356351"/>
            <a:ext cx="2845541"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6.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75" name="Shape 75"/>
        <p:cNvGrpSpPr/>
        <p:nvPr/>
      </p:nvGrpSpPr>
      <p:grpSpPr>
        <a:xfrm>
          <a:off x="0" y="0"/>
          <a:ext cx="0" cy="0"/>
          <a:chOff x="0" y="0"/>
          <a:chExt cx="0" cy="0"/>
        </a:xfrm>
      </p:grpSpPr>
      <p:sp>
        <p:nvSpPr>
          <p:cNvPr id="76" name="Google Shape;76;p11"/>
          <p:cNvSpPr/>
          <p:nvPr/>
        </p:nvSpPr>
        <p:spPr>
          <a:xfrm>
            <a:off x="2662989" y="1771537"/>
            <a:ext cx="6833937" cy="1090863"/>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6000" u="none" cap="none" strike="noStrike">
                <a:solidFill>
                  <a:schemeClr val="lt1"/>
                </a:solidFill>
                <a:latin typeface="Times New Roman"/>
                <a:ea typeface="Times New Roman"/>
                <a:cs typeface="Times New Roman"/>
                <a:sym typeface="Times New Roman"/>
              </a:rPr>
              <a:t>BÀI 4</a:t>
            </a:r>
            <a:endParaRPr/>
          </a:p>
        </p:txBody>
      </p:sp>
      <p:sp>
        <p:nvSpPr>
          <p:cNvPr id="77" name="Google Shape;77;p11"/>
          <p:cNvSpPr/>
          <p:nvPr/>
        </p:nvSpPr>
        <p:spPr>
          <a:xfrm>
            <a:off x="2049226" y="3091772"/>
            <a:ext cx="8325852" cy="1311442"/>
          </a:xfrm>
          <a:prstGeom prst="rect">
            <a:avLst/>
          </a:prstGeom>
        </p:spPr>
        <p:txBody>
          <a:bodyPr>
            <a:prstTxWarp prst="textPlain"/>
          </a:bodyPr>
          <a:lstStyle/>
          <a:p>
            <a:pPr lvl="0" algn="ctr"/>
            <a:r>
              <a:rPr b="1" i="0">
                <a:ln cap="flat" cmpd="sng" w="12700">
                  <a:solidFill>
                    <a:srgbClr val="3333CC"/>
                  </a:solidFill>
                  <a:prstDash val="solid"/>
                  <a:round/>
                  <a:headEnd len="sm" w="sm" type="none"/>
                  <a:tailEnd len="sm" w="sm" type="none"/>
                </a:ln>
                <a:solidFill>
                  <a:schemeClr val="lt1">
                    <a:alpha val="49803"/>
                  </a:schemeClr>
                </a:solidFill>
                <a:latin typeface="Times New Roman"/>
              </a:rPr>
              <a:t>HỆ NHỊ PHÂN VÀ DỮ LIỆU SỐ NGUYÊN</a:t>
            </a:r>
          </a:p>
        </p:txBody>
      </p:sp>
      <p:sp>
        <p:nvSpPr>
          <p:cNvPr id="78" name="Google Shape;78;p11"/>
          <p:cNvSpPr txBox="1"/>
          <p:nvPr/>
        </p:nvSpPr>
        <p:spPr>
          <a:xfrm>
            <a:off x="2049226" y="4238690"/>
            <a:ext cx="8325852" cy="76944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4400" u="none" cap="none" strike="noStrike">
                <a:solidFill>
                  <a:srgbClr val="FFFF00"/>
                </a:solidFill>
                <a:latin typeface="Times New Roman"/>
                <a:ea typeface="Times New Roman"/>
                <a:cs typeface="Times New Roman"/>
                <a:sym typeface="Times New Roman"/>
              </a:rPr>
              <a:t>(2 Tiết)</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0"/>
          <p:cNvSpPr/>
          <p:nvPr/>
        </p:nvSpPr>
        <p:spPr>
          <a:xfrm>
            <a:off x="513784" y="222944"/>
            <a:ext cx="8847294" cy="677108"/>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en-US" sz="3800" u="none" cap="none" strike="noStrike">
                <a:solidFill>
                  <a:srgbClr val="FFFF00"/>
                </a:solidFill>
                <a:latin typeface="Times New Roman"/>
                <a:ea typeface="Times New Roman"/>
                <a:cs typeface="Times New Roman"/>
                <a:sym typeface="Times New Roman"/>
              </a:rPr>
              <a:t>2. Các phép tính số học trong hệ nhị phân</a:t>
            </a:r>
            <a:endParaRPr b="1" i="0" sz="3800" u="none" cap="none" strike="noStrike">
              <a:solidFill>
                <a:srgbClr val="FFFF00"/>
              </a:solidFill>
              <a:latin typeface="Times New Roman"/>
              <a:ea typeface="Times New Roman"/>
              <a:cs typeface="Times New Roman"/>
              <a:sym typeface="Times New Roman"/>
            </a:endParaRPr>
          </a:p>
        </p:txBody>
      </p:sp>
      <p:sp>
        <p:nvSpPr>
          <p:cNvPr id="171" name="Google Shape;171;p20"/>
          <p:cNvSpPr txBox="1"/>
          <p:nvPr/>
        </p:nvSpPr>
        <p:spPr>
          <a:xfrm>
            <a:off x="494919" y="1052452"/>
            <a:ext cx="11580531"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800" u="none" cap="none" strike="noStrike">
                <a:solidFill>
                  <a:srgbClr val="FFFF00"/>
                </a:solidFill>
                <a:latin typeface="Times New Roman"/>
                <a:ea typeface="Times New Roman"/>
                <a:cs typeface="Times New Roman"/>
                <a:sym typeface="Times New Roman"/>
              </a:rPr>
              <a:t>b. Cộng hai số nguyên không dấu</a:t>
            </a:r>
            <a:endParaRPr b="0" i="0" sz="2800" u="none" cap="none" strike="noStrike">
              <a:solidFill>
                <a:srgbClr val="FFFF00"/>
              </a:solidFill>
              <a:latin typeface="Times New Roman"/>
              <a:ea typeface="Times New Roman"/>
              <a:cs typeface="Times New Roman"/>
              <a:sym typeface="Times New Roman"/>
            </a:endParaRPr>
          </a:p>
        </p:txBody>
      </p:sp>
      <p:sp>
        <p:nvSpPr>
          <p:cNvPr id="172" name="Google Shape;172;p20"/>
          <p:cNvSpPr txBox="1"/>
          <p:nvPr/>
        </p:nvSpPr>
        <p:spPr>
          <a:xfrm>
            <a:off x="460685" y="3110587"/>
            <a:ext cx="11580531"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800" u="none" cap="none" strike="noStrike">
                <a:solidFill>
                  <a:srgbClr val="FFFF00"/>
                </a:solidFill>
                <a:latin typeface="Times New Roman"/>
                <a:ea typeface="Times New Roman"/>
                <a:cs typeface="Times New Roman"/>
                <a:sym typeface="Times New Roman"/>
              </a:rPr>
              <a:t>c. Nhân hai số nhị phân</a:t>
            </a:r>
            <a:endParaRPr b="0" i="0" sz="2800" u="none" cap="none" strike="noStrike">
              <a:solidFill>
                <a:srgbClr val="FFFF00"/>
              </a:solidFill>
              <a:latin typeface="Times New Roman"/>
              <a:ea typeface="Times New Roman"/>
              <a:cs typeface="Times New Roman"/>
              <a:sym typeface="Times New Roman"/>
            </a:endParaRPr>
          </a:p>
        </p:txBody>
      </p:sp>
      <p:sp>
        <p:nvSpPr>
          <p:cNvPr id="173" name="Google Shape;173;p20"/>
          <p:cNvSpPr/>
          <p:nvPr/>
        </p:nvSpPr>
        <p:spPr>
          <a:xfrm>
            <a:off x="460685" y="3592800"/>
            <a:ext cx="10211973" cy="7863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rPr b="0" i="0" lang="en-US" sz="2600" u="none" cap="none" strike="noStrike">
                <a:solidFill>
                  <a:schemeClr val="lt1"/>
                </a:solidFill>
                <a:latin typeface="Times New Roman"/>
                <a:ea typeface="Times New Roman"/>
                <a:cs typeface="Times New Roman"/>
                <a:sym typeface="Times New Roman"/>
              </a:rPr>
              <a:t>Thực hiện tương tự như trong hệ thập phân.</a:t>
            </a:r>
            <a:endParaRPr/>
          </a:p>
        </p:txBody>
      </p:sp>
      <p:sp>
        <p:nvSpPr>
          <p:cNvPr id="174" name="Google Shape;174;p20"/>
          <p:cNvSpPr/>
          <p:nvPr/>
        </p:nvSpPr>
        <p:spPr>
          <a:xfrm>
            <a:off x="590420" y="4282725"/>
            <a:ext cx="10888507" cy="78635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None/>
            </a:pPr>
            <a:r>
              <a:rPr b="0" i="0" lang="en-US" sz="2600" u="none" cap="none" strike="noStrike">
                <a:solidFill>
                  <a:schemeClr val="lt1"/>
                </a:solidFill>
                <a:latin typeface="Times New Roman"/>
                <a:ea typeface="Times New Roman"/>
                <a:cs typeface="Times New Roman"/>
                <a:sym typeface="Times New Roman"/>
              </a:rPr>
              <a:t>Ví dụ:</a:t>
            </a:r>
            <a:endParaRPr/>
          </a:p>
        </p:txBody>
      </p:sp>
      <p:pic>
        <p:nvPicPr>
          <p:cNvPr id="175" name="Google Shape;175;p20"/>
          <p:cNvPicPr preferRelativeResize="0"/>
          <p:nvPr/>
        </p:nvPicPr>
        <p:blipFill rotWithShape="1">
          <a:blip r:embed="rId3">
            <a:alphaModFix/>
          </a:blip>
          <a:srcRect b="0" l="0" r="0" t="0"/>
          <a:stretch/>
        </p:blipFill>
        <p:spPr>
          <a:xfrm>
            <a:off x="4160213" y="1601573"/>
            <a:ext cx="1187642" cy="1770624"/>
          </a:xfrm>
          <a:prstGeom prst="rect">
            <a:avLst/>
          </a:prstGeom>
          <a:noFill/>
          <a:ln>
            <a:noFill/>
          </a:ln>
        </p:spPr>
      </p:pic>
      <p:sp>
        <p:nvSpPr>
          <p:cNvPr id="176" name="Google Shape;176;p20"/>
          <p:cNvSpPr txBox="1"/>
          <p:nvPr/>
        </p:nvSpPr>
        <p:spPr>
          <a:xfrm>
            <a:off x="590420" y="1601573"/>
            <a:ext cx="11580531"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Ví dụ: </a:t>
            </a:r>
            <a:endParaRPr/>
          </a:p>
        </p:txBody>
      </p:sp>
      <p:pic>
        <p:nvPicPr>
          <p:cNvPr id="177" name="Google Shape;177;p20"/>
          <p:cNvPicPr preferRelativeResize="0"/>
          <p:nvPr/>
        </p:nvPicPr>
        <p:blipFill rotWithShape="1">
          <a:blip r:embed="rId4">
            <a:alphaModFix/>
          </a:blip>
          <a:srcRect b="0" l="0" r="0" t="0"/>
          <a:stretch/>
        </p:blipFill>
        <p:spPr>
          <a:xfrm>
            <a:off x="4160213" y="4508801"/>
            <a:ext cx="1238904" cy="175785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1"/>
                                        </p:tgtEl>
                                        <p:attrNameLst>
                                          <p:attrName>style.visibility</p:attrName>
                                        </p:attrNameLst>
                                      </p:cBhvr>
                                      <p:to>
                                        <p:strVal val="visible"/>
                                      </p:to>
                                    </p:set>
                                    <p:anim calcmode="lin" valueType="num">
                                      <p:cBhvr additive="base">
                                        <p:cTn dur="500"/>
                                        <p:tgtEl>
                                          <p:spTgt spid="17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6"/>
                                        </p:tgtEl>
                                        <p:attrNameLst>
                                          <p:attrName>style.visibility</p:attrName>
                                        </p:attrNameLst>
                                      </p:cBhvr>
                                      <p:to>
                                        <p:strVal val="visible"/>
                                      </p:to>
                                    </p:set>
                                    <p:anim calcmode="lin" valueType="num">
                                      <p:cBhvr additive="base">
                                        <p:cTn dur="500"/>
                                        <p:tgtEl>
                                          <p:spTgt spid="17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5"/>
                                        </p:tgtEl>
                                        <p:attrNameLst>
                                          <p:attrName>style.visibility</p:attrName>
                                        </p:attrNameLst>
                                      </p:cBhvr>
                                      <p:to>
                                        <p:strVal val="visible"/>
                                      </p:to>
                                    </p:set>
                                    <p:animEffect filter="fade" transition="in">
                                      <p:cBhvr>
                                        <p:cTn dur="500"/>
                                        <p:tgtEl>
                                          <p:spTgt spid="17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2"/>
                                        </p:tgtEl>
                                        <p:attrNameLst>
                                          <p:attrName>style.visibility</p:attrName>
                                        </p:attrNameLst>
                                      </p:cBhvr>
                                      <p:to>
                                        <p:strVal val="visible"/>
                                      </p:to>
                                    </p:set>
                                    <p:anim calcmode="lin" valueType="num">
                                      <p:cBhvr additive="base">
                                        <p:cTn dur="500"/>
                                        <p:tgtEl>
                                          <p:spTgt spid="17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gtEl>
                                        <p:attrNameLst>
                                          <p:attrName>style.visibility</p:attrName>
                                        </p:attrNameLst>
                                      </p:cBhvr>
                                      <p:to>
                                        <p:strVal val="visible"/>
                                      </p:to>
                                    </p:set>
                                    <p:animEffect filter="fade" transition="in">
                                      <p:cBhvr>
                                        <p:cTn dur="500"/>
                                        <p:tgtEl>
                                          <p:spTgt spid="17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gtEl>
                                        <p:attrNameLst>
                                          <p:attrName>style.visibility</p:attrName>
                                        </p:attrNameLst>
                                      </p:cBhvr>
                                      <p:to>
                                        <p:strVal val="visible"/>
                                      </p:to>
                                    </p:set>
                                    <p:animEffect filter="fade" transition="in">
                                      <p:cBhvr>
                                        <p:cTn dur="500"/>
                                        <p:tgtEl>
                                          <p:spTgt spid="17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7"/>
                                        </p:tgtEl>
                                        <p:attrNameLst>
                                          <p:attrName>style.visibility</p:attrName>
                                        </p:attrNameLst>
                                      </p:cBhvr>
                                      <p:to>
                                        <p:strVal val="visible"/>
                                      </p:to>
                                    </p:set>
                                    <p:animEffect filter="fade" transition="in">
                                      <p:cBhvr>
                                        <p:cTn dur="2000"/>
                                        <p:tgtEl>
                                          <p:spTgt spid="17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1"/>
          <p:cNvSpPr txBox="1"/>
          <p:nvPr>
            <p:ph type="title"/>
          </p:nvPr>
        </p:nvSpPr>
        <p:spPr>
          <a:xfrm>
            <a:off x="609759" y="176162"/>
            <a:ext cx="10975658" cy="766374"/>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a:solidFill>
                  <a:srgbClr val="FFFF00"/>
                </a:solidFill>
                <a:latin typeface="Times New Roman"/>
                <a:ea typeface="Times New Roman"/>
                <a:cs typeface="Times New Roman"/>
                <a:sym typeface="Times New Roman"/>
              </a:rPr>
              <a:t>GHI NHỚ</a:t>
            </a:r>
            <a:endParaRPr/>
          </a:p>
        </p:txBody>
      </p:sp>
      <p:sp>
        <p:nvSpPr>
          <p:cNvPr id="183" name="Google Shape;183;p21"/>
          <p:cNvSpPr txBox="1"/>
          <p:nvPr/>
        </p:nvSpPr>
        <p:spPr>
          <a:xfrm>
            <a:off x="375609" y="1029313"/>
            <a:ext cx="11591778" cy="970507"/>
          </a:xfrm>
          <a:prstGeom prst="rect">
            <a:avLst/>
          </a:prstGeom>
          <a:noFill/>
          <a:ln>
            <a:noFill/>
          </a:ln>
        </p:spPr>
        <p:txBody>
          <a:bodyPr anchorCtr="0" anchor="ctr" bIns="45700" lIns="91425" spcFirstLastPara="1" rIns="91425" wrap="square" tIns="45700">
            <a:noAutofit/>
          </a:bodyPr>
          <a:lstStyle/>
          <a:p>
            <a:pPr indent="0" lvl="0" marL="0" marR="0" rtl="0" algn="just">
              <a:lnSpc>
                <a:spcPct val="117000"/>
              </a:lnSpc>
              <a:spcBef>
                <a:spcPts val="0"/>
              </a:spcBef>
              <a:spcAft>
                <a:spcPts val="0"/>
              </a:spcAft>
              <a:buClr>
                <a:schemeClr val="dk1"/>
              </a:buClr>
              <a:buSzPts val="1800"/>
              <a:buFont typeface="Arial"/>
              <a:buNone/>
            </a:pPr>
            <a:r>
              <a:rPr b="1" i="0" lang="en-US" sz="3000" u="none" cap="none" strike="noStrike">
                <a:solidFill>
                  <a:schemeClr val="lt1"/>
                </a:solidFill>
                <a:latin typeface="Times New Roman"/>
                <a:ea typeface="Times New Roman"/>
                <a:cs typeface="Times New Roman"/>
                <a:sym typeface="Times New Roman"/>
              </a:rPr>
              <a:t>1. </a:t>
            </a:r>
            <a:r>
              <a:rPr b="1" i="0" lang="en-US" sz="2800" u="none" cap="none" strike="noStrike">
                <a:solidFill>
                  <a:srgbClr val="FFFF00"/>
                </a:solidFill>
                <a:latin typeface="Times New Roman"/>
                <a:ea typeface="Times New Roman"/>
                <a:cs typeface="Times New Roman"/>
                <a:sym typeface="Times New Roman"/>
              </a:rPr>
              <a:t>Hệ nhị phân </a:t>
            </a:r>
            <a:r>
              <a:rPr b="0" i="0" lang="en-US" sz="2800" u="none" cap="none" strike="noStrike">
                <a:solidFill>
                  <a:schemeClr val="lt1"/>
                </a:solidFill>
                <a:latin typeface="Times New Roman"/>
                <a:ea typeface="Times New Roman"/>
                <a:cs typeface="Times New Roman"/>
                <a:sym typeface="Times New Roman"/>
              </a:rPr>
              <a:t>chỉ dùng 2 chữ số 0 và 1. Mọi số đều có thể biểu diễn trong hệ nhị phân. Nhờ vậy, có thể biểu diễn số trong máy tính.</a:t>
            </a:r>
            <a:endParaRPr/>
          </a:p>
        </p:txBody>
      </p:sp>
      <p:sp>
        <p:nvSpPr>
          <p:cNvPr id="184" name="Google Shape;184;p21"/>
          <p:cNvSpPr txBox="1"/>
          <p:nvPr/>
        </p:nvSpPr>
        <p:spPr>
          <a:xfrm>
            <a:off x="375609" y="2286603"/>
            <a:ext cx="11553794" cy="1143000"/>
          </a:xfrm>
          <a:prstGeom prst="rect">
            <a:avLst/>
          </a:prstGeom>
          <a:noFill/>
          <a:ln>
            <a:noFill/>
          </a:ln>
        </p:spPr>
        <p:txBody>
          <a:bodyPr anchorCtr="0" anchor="ctr" bIns="45700" lIns="91425" spcFirstLastPara="1" rIns="91425" wrap="square" tIns="45700">
            <a:noAutofit/>
          </a:bodyPr>
          <a:lstStyle/>
          <a:p>
            <a:pPr indent="0" lvl="0" marL="0" marR="0" rtl="0" algn="just">
              <a:lnSpc>
                <a:spcPct val="117000"/>
              </a:lnSpc>
              <a:spcBef>
                <a:spcPts val="0"/>
              </a:spcBef>
              <a:spcAft>
                <a:spcPts val="0"/>
              </a:spcAft>
              <a:buClr>
                <a:schemeClr val="dk1"/>
              </a:buClr>
              <a:buSzPts val="1800"/>
              <a:buFont typeface="Arial"/>
              <a:buNone/>
            </a:pPr>
            <a:r>
              <a:rPr b="1" i="0" lang="en-US" sz="2800" u="none" cap="none" strike="noStrike">
                <a:solidFill>
                  <a:schemeClr val="lt1"/>
                </a:solidFill>
                <a:latin typeface="Times New Roman"/>
                <a:ea typeface="Times New Roman"/>
                <a:cs typeface="Times New Roman"/>
                <a:sym typeface="Times New Roman"/>
              </a:rPr>
              <a:t>2. </a:t>
            </a:r>
            <a:r>
              <a:rPr b="1" i="0" lang="en-US" sz="2800" u="none" cap="none" strike="noStrike">
                <a:solidFill>
                  <a:srgbClr val="FFFF00"/>
                </a:solidFill>
                <a:latin typeface="Times New Roman"/>
                <a:ea typeface="Times New Roman"/>
                <a:cs typeface="Times New Roman"/>
                <a:sym typeface="Times New Roman"/>
              </a:rPr>
              <a:t>Biểu diễn số nguyên dương </a:t>
            </a:r>
            <a:r>
              <a:rPr b="0" i="0" lang="en-US" sz="2800" u="none" cap="none" strike="noStrike">
                <a:solidFill>
                  <a:schemeClr val="lt1"/>
                </a:solidFill>
                <a:latin typeface="Times New Roman"/>
                <a:ea typeface="Times New Roman"/>
                <a:cs typeface="Times New Roman"/>
                <a:sym typeface="Times New Roman"/>
              </a:rPr>
              <a:t>trong máy tính được thực hiện một cách tự nhiên bằng cách đổi biểu diễn số sang hệ nhị phân rồi đưa vào bộ nhớ máy tính. Đối với số nguyên có dấu có nhiều kiểu biểu diễn khác nhau.</a:t>
            </a:r>
            <a:endParaRPr/>
          </a:p>
        </p:txBody>
      </p:sp>
      <p:sp>
        <p:nvSpPr>
          <p:cNvPr id="185" name="Google Shape;185;p21"/>
          <p:cNvSpPr txBox="1"/>
          <p:nvPr/>
        </p:nvSpPr>
        <p:spPr>
          <a:xfrm>
            <a:off x="375609" y="3716835"/>
            <a:ext cx="11553794" cy="801248"/>
          </a:xfrm>
          <a:prstGeom prst="rect">
            <a:avLst/>
          </a:prstGeom>
          <a:noFill/>
          <a:ln>
            <a:noFill/>
          </a:ln>
        </p:spPr>
        <p:txBody>
          <a:bodyPr anchorCtr="0" anchor="ctr" bIns="45700" lIns="91425" spcFirstLastPara="1" rIns="91425" wrap="square" tIns="45700">
            <a:noAutofit/>
          </a:bodyPr>
          <a:lstStyle/>
          <a:p>
            <a:pPr indent="0" lvl="0" marL="0" marR="0" rtl="0" algn="just">
              <a:lnSpc>
                <a:spcPct val="117000"/>
              </a:lnSpc>
              <a:spcBef>
                <a:spcPts val="0"/>
              </a:spcBef>
              <a:spcAft>
                <a:spcPts val="0"/>
              </a:spcAft>
              <a:buClr>
                <a:schemeClr val="dk1"/>
              </a:buClr>
              <a:buSzPts val="1800"/>
              <a:buFont typeface="Arial"/>
              <a:buNone/>
            </a:pPr>
            <a:r>
              <a:rPr b="1" i="0" lang="en-US" sz="2800" u="none" cap="none" strike="noStrike">
                <a:solidFill>
                  <a:schemeClr val="lt1"/>
                </a:solidFill>
                <a:latin typeface="Times New Roman"/>
                <a:ea typeface="Times New Roman"/>
                <a:cs typeface="Times New Roman"/>
                <a:sym typeface="Times New Roman"/>
              </a:rPr>
              <a:t>3. </a:t>
            </a:r>
            <a:r>
              <a:rPr b="1" i="0" lang="en-US" sz="2800" u="none" cap="none" strike="noStrike">
                <a:solidFill>
                  <a:srgbClr val="FFFF00"/>
                </a:solidFill>
                <a:latin typeface="Times New Roman"/>
                <a:ea typeface="Times New Roman"/>
                <a:cs typeface="Times New Roman"/>
                <a:sym typeface="Times New Roman"/>
              </a:rPr>
              <a:t>Các phép tính số học trên hệ nhị phân </a:t>
            </a:r>
            <a:r>
              <a:rPr b="0" i="0" lang="en-US" sz="2800" u="none" cap="none" strike="noStrike">
                <a:solidFill>
                  <a:schemeClr val="lt1"/>
                </a:solidFill>
                <a:latin typeface="Times New Roman"/>
                <a:ea typeface="Times New Roman"/>
                <a:cs typeface="Times New Roman"/>
                <a:sym typeface="Times New Roman"/>
              </a:rPr>
              <a:t>cũng tương tự thực hiện trên hệ thập phân.</a:t>
            </a:r>
            <a:endParaRPr b="0" i="0" sz="2800" u="none" cap="none" strike="noStrike">
              <a:solidFill>
                <a:schemeClr val="lt1"/>
              </a:solidFill>
              <a:latin typeface="Times New Roman"/>
              <a:ea typeface="Times New Roman"/>
              <a:cs typeface="Times New Roman"/>
              <a:sym typeface="Times New Roman"/>
            </a:endParaRPr>
          </a:p>
        </p:txBody>
      </p:sp>
      <p:sp>
        <p:nvSpPr>
          <p:cNvPr id="186" name="Google Shape;186;p21"/>
          <p:cNvSpPr txBox="1"/>
          <p:nvPr/>
        </p:nvSpPr>
        <p:spPr>
          <a:xfrm>
            <a:off x="346317" y="4625180"/>
            <a:ext cx="11583086" cy="1624178"/>
          </a:xfrm>
          <a:prstGeom prst="rect">
            <a:avLst/>
          </a:prstGeom>
          <a:noFill/>
          <a:ln>
            <a:noFill/>
          </a:ln>
        </p:spPr>
        <p:txBody>
          <a:bodyPr anchorCtr="0" anchor="ctr" bIns="45700" lIns="91425" spcFirstLastPara="1" rIns="91425" wrap="square" tIns="45700">
            <a:noAutofit/>
          </a:bodyPr>
          <a:lstStyle/>
          <a:p>
            <a:pPr indent="0" lvl="0" marL="0" marR="0" rtl="0" algn="just">
              <a:lnSpc>
                <a:spcPct val="117000"/>
              </a:lnSpc>
              <a:spcBef>
                <a:spcPts val="0"/>
              </a:spcBef>
              <a:spcAft>
                <a:spcPts val="0"/>
              </a:spcAft>
              <a:buClr>
                <a:schemeClr val="dk1"/>
              </a:buClr>
              <a:buSzPts val="1800"/>
              <a:buFont typeface="Arial"/>
              <a:buNone/>
            </a:pPr>
            <a:r>
              <a:rPr b="1" i="0" lang="en-US" sz="2800" u="none" cap="none" strike="noStrike">
                <a:solidFill>
                  <a:schemeClr val="lt1"/>
                </a:solidFill>
                <a:latin typeface="Times New Roman"/>
                <a:ea typeface="Times New Roman"/>
                <a:cs typeface="Times New Roman"/>
                <a:sym typeface="Times New Roman"/>
              </a:rPr>
              <a:t>4. </a:t>
            </a:r>
            <a:r>
              <a:rPr b="0" i="0" lang="en-US" sz="2800" u="none" cap="none" strike="noStrike">
                <a:solidFill>
                  <a:schemeClr val="lt1"/>
                </a:solidFill>
                <a:latin typeface="Times New Roman"/>
                <a:ea typeface="Times New Roman"/>
                <a:cs typeface="Times New Roman"/>
                <a:sym typeface="Times New Roman"/>
              </a:rPr>
              <a:t>Do máy tính biểu diễn số trên hệ nhị phân nên máy tính cần thực hiện các phép tính số học trực tiếp trên hệ nhị phân. Vì vậy, có thể coi tính toán số học trong máy tính là ứng dụng của hệ nhị phân.</a:t>
            </a:r>
            <a:endParaRPr b="0" i="0" sz="2800" u="none" cap="none" strike="noStrike">
              <a:solidFill>
                <a:schemeClr val="lt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3"/>
                                        </p:tgtEl>
                                        <p:attrNameLst>
                                          <p:attrName>style.visibility</p:attrName>
                                        </p:attrNameLst>
                                      </p:cBhvr>
                                      <p:to>
                                        <p:strVal val="visible"/>
                                      </p:to>
                                    </p:set>
                                    <p:animEffect filter="fade" transition="in">
                                      <p:cBhvr>
                                        <p:cTn dur="500"/>
                                        <p:tgtEl>
                                          <p:spTgt spid="18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gtEl>
                                        <p:attrNameLst>
                                          <p:attrName>style.visibility</p:attrName>
                                        </p:attrNameLst>
                                      </p:cBhvr>
                                      <p:to>
                                        <p:strVal val="visible"/>
                                      </p:to>
                                    </p:set>
                                    <p:animEffect filter="fade" transition="in">
                                      <p:cBhvr>
                                        <p:cTn dur="500"/>
                                        <p:tgtEl>
                                          <p:spTgt spid="18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gtEl>
                                        <p:attrNameLst>
                                          <p:attrName>style.visibility</p:attrName>
                                        </p:attrNameLst>
                                      </p:cBhvr>
                                      <p:to>
                                        <p:strVal val="visible"/>
                                      </p:to>
                                    </p:set>
                                    <p:animEffect filter="fade" transition="in">
                                      <p:cBhvr>
                                        <p:cTn dur="2000"/>
                                        <p:tgtEl>
                                          <p:spTgt spid="18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6"/>
                                        </p:tgtEl>
                                        <p:attrNameLst>
                                          <p:attrName>style.visibility</p:attrName>
                                        </p:attrNameLst>
                                      </p:cBhvr>
                                      <p:to>
                                        <p:strVal val="visible"/>
                                      </p:to>
                                    </p:set>
                                    <p:animEffect filter="fade" transition="in">
                                      <p:cBhvr>
                                        <p:cTn dur="2000"/>
                                        <p:tgtEl>
                                          <p:spTgt spid="18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pic>
        <p:nvPicPr>
          <p:cNvPr id="191" name="Google Shape;191;p22"/>
          <p:cNvPicPr preferRelativeResize="0"/>
          <p:nvPr/>
        </p:nvPicPr>
        <p:blipFill rotWithShape="1">
          <a:blip r:embed="rId3">
            <a:alphaModFix/>
          </a:blip>
          <a:srcRect b="0" l="0" r="0" t="0"/>
          <a:stretch/>
        </p:blipFill>
        <p:spPr>
          <a:xfrm>
            <a:off x="2530474" y="1959986"/>
            <a:ext cx="7134225" cy="2162175"/>
          </a:xfrm>
          <a:prstGeom prst="rect">
            <a:avLst/>
          </a:prstGeom>
          <a:noFill/>
          <a:ln>
            <a:noFill/>
          </a:ln>
        </p:spPr>
      </p:pic>
      <p:sp>
        <p:nvSpPr>
          <p:cNvPr id="192" name="Google Shape;192;p22"/>
          <p:cNvSpPr txBox="1"/>
          <p:nvPr>
            <p:ph type="title"/>
          </p:nvPr>
        </p:nvSpPr>
        <p:spPr>
          <a:xfrm>
            <a:off x="194872" y="154717"/>
            <a:ext cx="11782269"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a:solidFill>
                  <a:srgbClr val="FFFF00"/>
                </a:solidFill>
                <a:latin typeface="Times New Roman"/>
                <a:ea typeface="Times New Roman"/>
                <a:cs typeface="Times New Roman"/>
                <a:sym typeface="Times New Roman"/>
              </a:rPr>
              <a:t>GHI NHỚ</a:t>
            </a:r>
            <a:endParaRPr/>
          </a:p>
        </p:txBody>
      </p:sp>
      <p:sp>
        <p:nvSpPr>
          <p:cNvPr id="193" name="Google Shape;193;p22"/>
          <p:cNvSpPr txBox="1"/>
          <p:nvPr/>
        </p:nvSpPr>
        <p:spPr>
          <a:xfrm>
            <a:off x="498717" y="829034"/>
            <a:ext cx="10501792" cy="1255642"/>
          </a:xfrm>
          <a:prstGeom prst="rect">
            <a:avLst/>
          </a:prstGeom>
          <a:noFill/>
          <a:ln>
            <a:noFill/>
          </a:ln>
        </p:spPr>
        <p:txBody>
          <a:bodyPr anchorCtr="0" anchor="ctr" bIns="45700" lIns="91425" spcFirstLastPara="1" rIns="91425" wrap="square" tIns="45700">
            <a:noAutofit/>
          </a:bodyPr>
          <a:lstStyle/>
          <a:p>
            <a:pPr indent="0" lvl="0" marL="0" marR="0" rtl="0" algn="ctr">
              <a:lnSpc>
                <a:spcPct val="117000"/>
              </a:lnSpc>
              <a:spcBef>
                <a:spcPts val="0"/>
              </a:spcBef>
              <a:spcAft>
                <a:spcPts val="0"/>
              </a:spcAft>
              <a:buClr>
                <a:schemeClr val="dk1"/>
              </a:buClr>
              <a:buSzPts val="1800"/>
              <a:buFont typeface="Arial"/>
              <a:buNone/>
            </a:pPr>
            <a:r>
              <a:rPr b="0" i="0" lang="en-US" sz="2800" u="none" cap="none" strike="noStrike">
                <a:solidFill>
                  <a:schemeClr val="lt1"/>
                </a:solidFill>
                <a:latin typeface="Times New Roman"/>
                <a:ea typeface="Times New Roman"/>
                <a:cs typeface="Times New Roman"/>
                <a:sym typeface="Times New Roman"/>
              </a:rPr>
              <a:t>5. Thực hiện tính toán trên máy tính luôn theo qui trình sau:</a:t>
            </a:r>
            <a:endParaRPr b="0" i="0" sz="2800" u="none" cap="none" strike="noStrike">
              <a:solidFill>
                <a:schemeClr val="lt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gtEl>
                                        <p:attrNameLst>
                                          <p:attrName>style.visibility</p:attrName>
                                        </p:attrNameLst>
                                      </p:cBhvr>
                                      <p:to>
                                        <p:strVal val="visible"/>
                                      </p:to>
                                    </p:set>
                                    <p:animEffect filter="fade" transition="in">
                                      <p:cBhvr>
                                        <p:cTn dur="2000"/>
                                        <p:tgtEl>
                                          <p:spTgt spid="19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1"/>
                                        </p:tgtEl>
                                        <p:attrNameLst>
                                          <p:attrName>style.visibility</p:attrName>
                                        </p:attrNameLst>
                                      </p:cBhvr>
                                      <p:to>
                                        <p:strVal val="visible"/>
                                      </p:to>
                                    </p:set>
                                    <p:animEffect filter="fade" transition="in">
                                      <p:cBhvr>
                                        <p:cTn dur="1000"/>
                                        <p:tgtEl>
                                          <p:spTgt spid="19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23"/>
          <p:cNvSpPr txBox="1"/>
          <p:nvPr>
            <p:ph type="title"/>
          </p:nvPr>
        </p:nvSpPr>
        <p:spPr>
          <a:xfrm>
            <a:off x="194872" y="154717"/>
            <a:ext cx="11782269"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a:solidFill>
                  <a:srgbClr val="FFFF00"/>
                </a:solidFill>
                <a:latin typeface="Times New Roman"/>
                <a:ea typeface="Times New Roman"/>
                <a:cs typeface="Times New Roman"/>
                <a:sym typeface="Times New Roman"/>
              </a:rPr>
              <a:t>LUYỆN TẬP</a:t>
            </a:r>
            <a:endParaRPr/>
          </a:p>
        </p:txBody>
      </p:sp>
      <p:sp>
        <p:nvSpPr>
          <p:cNvPr id="199" name="Google Shape;199;p23"/>
          <p:cNvSpPr txBox="1"/>
          <p:nvPr/>
        </p:nvSpPr>
        <p:spPr>
          <a:xfrm>
            <a:off x="624024" y="3377101"/>
            <a:ext cx="10941286" cy="2689839"/>
          </a:xfrm>
          <a:prstGeom prst="rect">
            <a:avLst/>
          </a:prstGeom>
          <a:noFill/>
          <a:ln>
            <a:noFill/>
          </a:ln>
        </p:spPr>
        <p:txBody>
          <a:bodyPr anchorCtr="0" anchor="t" bIns="45700" lIns="91425" spcFirstLastPara="1" rIns="91425" wrap="square" tIns="45700">
            <a:spAutoFit/>
          </a:bodyPr>
          <a:lstStyle/>
          <a:p>
            <a:pPr indent="0" lvl="0" marL="0" marR="0" rtl="0" algn="l">
              <a:lnSpc>
                <a:spcPct val="117000"/>
              </a:lnSpc>
              <a:spcBef>
                <a:spcPts val="0"/>
              </a:spcBef>
              <a:spcAft>
                <a:spcPts val="0"/>
              </a:spcAft>
              <a:buNone/>
            </a:pPr>
            <a:r>
              <a:rPr b="1" i="0" lang="en-US" sz="2800" u="none" cap="none" strike="noStrike">
                <a:solidFill>
                  <a:srgbClr val="FFC000"/>
                </a:solidFill>
                <a:latin typeface="Times New Roman"/>
                <a:ea typeface="Times New Roman"/>
                <a:cs typeface="Times New Roman"/>
                <a:sym typeface="Times New Roman"/>
              </a:rPr>
              <a:t>2. Số </a:t>
            </a:r>
            <a:r>
              <a:rPr b="0" i="0" lang="en-US" sz="2800" u="none" cap="none" strike="noStrike">
                <a:solidFill>
                  <a:srgbClr val="FFC000"/>
                </a:solidFill>
                <a:latin typeface="Times New Roman"/>
                <a:ea typeface="Times New Roman"/>
                <a:cs typeface="Times New Roman"/>
                <a:sym typeface="Times New Roman"/>
              </a:rPr>
              <a:t>nhị phân 1001110 đổi sang hệ thập phân là:</a:t>
            </a:r>
            <a:endParaRPr b="1" i="0" sz="2800" u="none" cap="none" strike="noStrike">
              <a:solidFill>
                <a:srgbClr val="FFC000"/>
              </a:solidFill>
              <a:latin typeface="Times New Roman"/>
              <a:ea typeface="Times New Roman"/>
              <a:cs typeface="Times New Roman"/>
              <a:sym typeface="Times New Roman"/>
            </a:endParaRPr>
          </a:p>
          <a:p>
            <a:pPr indent="0" lvl="0" marL="0" marR="0" rtl="0" algn="l">
              <a:lnSpc>
                <a:spcPct val="117000"/>
              </a:lnSpc>
              <a:spcBef>
                <a:spcPts val="600"/>
              </a:spcBef>
              <a:spcAft>
                <a:spcPts val="0"/>
              </a:spcAft>
              <a:buNone/>
            </a:pPr>
            <a:r>
              <a:rPr b="0" i="0" lang="en-US" sz="2800" u="none" cap="none" strike="noStrike">
                <a:solidFill>
                  <a:schemeClr val="lt1"/>
                </a:solidFill>
                <a:latin typeface="Times New Roman"/>
                <a:ea typeface="Times New Roman"/>
                <a:cs typeface="Times New Roman"/>
                <a:sym typeface="Times New Roman"/>
              </a:rPr>
              <a:t>A. 78</a:t>
            </a:r>
            <a:endParaRPr/>
          </a:p>
          <a:p>
            <a:pPr indent="0" lvl="0" marL="0" marR="0" rtl="0" algn="l">
              <a:lnSpc>
                <a:spcPct val="117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B. 87</a:t>
            </a:r>
            <a:endParaRPr/>
          </a:p>
          <a:p>
            <a:pPr indent="0" lvl="0" marL="0" marR="0" rtl="0" algn="l">
              <a:lnSpc>
                <a:spcPct val="117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C. 77</a:t>
            </a:r>
            <a:endParaRPr/>
          </a:p>
          <a:p>
            <a:pPr indent="0" lvl="0" marL="0" marR="0" rtl="0" algn="l">
              <a:lnSpc>
                <a:spcPct val="117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D. 86</a:t>
            </a:r>
            <a:endParaRPr/>
          </a:p>
        </p:txBody>
      </p:sp>
      <p:sp>
        <p:nvSpPr>
          <p:cNvPr id="200" name="Google Shape;200;p23"/>
          <p:cNvSpPr/>
          <p:nvPr/>
        </p:nvSpPr>
        <p:spPr>
          <a:xfrm>
            <a:off x="650404" y="3946170"/>
            <a:ext cx="521624" cy="523795"/>
          </a:xfrm>
          <a:prstGeom prst="flowChartConnector">
            <a:avLst/>
          </a:prstGeom>
          <a:noFill/>
          <a:ln cap="flat" cmpd="sng" w="254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1" i="0" sz="1400" u="none" cap="none" strike="noStrike">
              <a:solidFill>
                <a:schemeClr val="lt1"/>
              </a:solidFill>
              <a:latin typeface="Times New Roman"/>
              <a:ea typeface="Times New Roman"/>
              <a:cs typeface="Times New Roman"/>
              <a:sym typeface="Times New Roman"/>
            </a:endParaRPr>
          </a:p>
        </p:txBody>
      </p:sp>
      <p:sp>
        <p:nvSpPr>
          <p:cNvPr id="201" name="Google Shape;201;p23"/>
          <p:cNvSpPr txBox="1"/>
          <p:nvPr/>
        </p:nvSpPr>
        <p:spPr>
          <a:xfrm>
            <a:off x="512428" y="1073460"/>
            <a:ext cx="10713916" cy="446154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2800" u="none" cap="none" strike="noStrike">
                <a:solidFill>
                  <a:srgbClr val="FFFF00"/>
                </a:solidFill>
                <a:latin typeface="Times New Roman"/>
                <a:ea typeface="Times New Roman"/>
                <a:cs typeface="Times New Roman"/>
                <a:sym typeface="Times New Roman"/>
              </a:rPr>
              <a:t>1. Số thập phân 155 đổi sang hệ nhị phân là:</a:t>
            </a:r>
            <a:endParaRPr/>
          </a:p>
          <a:p>
            <a:pPr indent="0" lvl="0" marL="0" marR="0" rtl="0" algn="l">
              <a:lnSpc>
                <a:spcPct val="100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A. 10001011</a:t>
            </a:r>
            <a:endParaRPr/>
          </a:p>
          <a:p>
            <a:pPr indent="0" lvl="0" marL="0" marR="0" rtl="0" algn="l">
              <a:lnSpc>
                <a:spcPct val="100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B. 00011011</a:t>
            </a:r>
            <a:endParaRPr/>
          </a:p>
          <a:p>
            <a:pPr indent="0" lvl="0" marL="0" marR="0" rtl="0" algn="l">
              <a:lnSpc>
                <a:spcPct val="100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C  10011011</a:t>
            </a:r>
            <a:endParaRPr/>
          </a:p>
          <a:p>
            <a:pPr indent="0" lvl="0" marL="0" marR="0" rtl="0" algn="l">
              <a:lnSpc>
                <a:spcPct val="100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D. 10011001</a:t>
            </a:r>
            <a:endParaRPr/>
          </a:p>
          <a:p>
            <a:pPr indent="0" lvl="0" marL="0" marR="0" rtl="0" algn="l">
              <a:lnSpc>
                <a:spcPct val="100000"/>
              </a:lnSpc>
              <a:spcBef>
                <a:spcPts val="0"/>
              </a:spcBef>
              <a:spcAft>
                <a:spcPts val="0"/>
              </a:spcAft>
              <a:buNone/>
            </a:pPr>
            <a:r>
              <a:t/>
            </a:r>
            <a:endParaRPr b="0" i="0" sz="2800" u="none" cap="none" strike="noStrike">
              <a:solidFill>
                <a:schemeClr val="l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b="0" i="0" sz="2800" u="none" cap="none" strike="noStrike">
              <a:solidFill>
                <a:schemeClr val="l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b="0" i="0" sz="2800" u="none" cap="none" strike="noStrike">
              <a:solidFill>
                <a:schemeClr val="l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b="0" i="0" sz="2800" u="none" cap="none" strike="noStrike">
              <a:solidFill>
                <a:schemeClr val="lt1"/>
              </a:solidFill>
              <a:latin typeface="Times New Roman"/>
              <a:ea typeface="Times New Roman"/>
              <a:cs typeface="Times New Roman"/>
              <a:sym typeface="Times New Roman"/>
            </a:endParaRPr>
          </a:p>
          <a:p>
            <a:pPr indent="0" lvl="0" marL="0" marR="0" rtl="0" algn="l">
              <a:lnSpc>
                <a:spcPct val="114000"/>
              </a:lnSpc>
              <a:spcBef>
                <a:spcPts val="0"/>
              </a:spcBef>
              <a:spcAft>
                <a:spcPts val="0"/>
              </a:spcAft>
              <a:buNone/>
            </a:pPr>
            <a:r>
              <a:t/>
            </a:r>
            <a:endParaRPr b="1" i="0" sz="2800" u="none" cap="none" strike="noStrike">
              <a:solidFill>
                <a:schemeClr val="lt1"/>
              </a:solidFill>
              <a:latin typeface="Times New Roman"/>
              <a:ea typeface="Times New Roman"/>
              <a:cs typeface="Times New Roman"/>
              <a:sym typeface="Times New Roman"/>
            </a:endParaRPr>
          </a:p>
        </p:txBody>
      </p:sp>
      <p:sp>
        <p:nvSpPr>
          <p:cNvPr id="202" name="Google Shape;202;p23"/>
          <p:cNvSpPr/>
          <p:nvPr/>
        </p:nvSpPr>
        <p:spPr>
          <a:xfrm>
            <a:off x="507863" y="2365615"/>
            <a:ext cx="511575" cy="523795"/>
          </a:xfrm>
          <a:prstGeom prst="flowChartConnector">
            <a:avLst/>
          </a:prstGeom>
          <a:noFill/>
          <a:ln cap="flat" cmpd="sng" w="254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gtEl>
                                        <p:attrNameLst>
                                          <p:attrName>style.visibility</p:attrName>
                                        </p:attrNameLst>
                                      </p:cBhvr>
                                      <p:to>
                                        <p:strVal val="visible"/>
                                      </p:to>
                                    </p:set>
                                    <p:animEffect filter="fade" transition="in">
                                      <p:cBhvr>
                                        <p:cTn dur="500"/>
                                        <p:tgtEl>
                                          <p:spTgt spid="20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2"/>
                                        </p:tgtEl>
                                        <p:attrNameLst>
                                          <p:attrName>style.visibility</p:attrName>
                                        </p:attrNameLst>
                                      </p:cBhvr>
                                      <p:to>
                                        <p:strVal val="visible"/>
                                      </p:to>
                                    </p:set>
                                    <p:animEffect filter="fade" transition="in">
                                      <p:cBhvr>
                                        <p:cTn dur="1000"/>
                                        <p:tgtEl>
                                          <p:spTgt spid="20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9"/>
                                        </p:tgtEl>
                                        <p:attrNameLst>
                                          <p:attrName>style.visibility</p:attrName>
                                        </p:attrNameLst>
                                      </p:cBhvr>
                                      <p:to>
                                        <p:strVal val="visible"/>
                                      </p:to>
                                    </p:set>
                                    <p:animEffect filter="fade" transition="in">
                                      <p:cBhvr>
                                        <p:cTn dur="500"/>
                                        <p:tgtEl>
                                          <p:spTgt spid="19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0"/>
                                        </p:tgtEl>
                                        <p:attrNameLst>
                                          <p:attrName>style.visibility</p:attrName>
                                        </p:attrNameLst>
                                      </p:cBhvr>
                                      <p:to>
                                        <p:strVal val="visible"/>
                                      </p:to>
                                    </p:set>
                                    <p:animEffect filter="fade" transition="in">
                                      <p:cBhvr>
                                        <p:cTn dur="1000"/>
                                        <p:tgtEl>
                                          <p:spTgt spid="20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4"/>
          <p:cNvSpPr txBox="1"/>
          <p:nvPr>
            <p:ph type="title"/>
          </p:nvPr>
        </p:nvSpPr>
        <p:spPr>
          <a:xfrm>
            <a:off x="194872" y="154717"/>
            <a:ext cx="11782269"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a:solidFill>
                  <a:srgbClr val="FFFF00"/>
                </a:solidFill>
                <a:latin typeface="Times New Roman"/>
                <a:ea typeface="Times New Roman"/>
                <a:cs typeface="Times New Roman"/>
                <a:sym typeface="Times New Roman"/>
              </a:rPr>
              <a:t>LUYỆN TẬP</a:t>
            </a:r>
            <a:endParaRPr/>
          </a:p>
        </p:txBody>
      </p:sp>
      <p:sp>
        <p:nvSpPr>
          <p:cNvPr id="208" name="Google Shape;208;p24"/>
          <p:cNvSpPr txBox="1"/>
          <p:nvPr/>
        </p:nvSpPr>
        <p:spPr>
          <a:xfrm>
            <a:off x="507863" y="3437913"/>
            <a:ext cx="10936721" cy="3193951"/>
          </a:xfrm>
          <a:prstGeom prst="rect">
            <a:avLst/>
          </a:prstGeom>
          <a:noFill/>
          <a:ln>
            <a:noFill/>
          </a:ln>
        </p:spPr>
        <p:txBody>
          <a:bodyPr anchorCtr="0" anchor="t" bIns="45700" lIns="91425" spcFirstLastPara="1" rIns="91425" wrap="square" tIns="45700">
            <a:spAutoFit/>
          </a:bodyPr>
          <a:lstStyle/>
          <a:p>
            <a:pPr indent="0" lvl="0" marL="0" marR="0" rtl="0" algn="l">
              <a:lnSpc>
                <a:spcPct val="117000"/>
              </a:lnSpc>
              <a:spcBef>
                <a:spcPts val="0"/>
              </a:spcBef>
              <a:spcAft>
                <a:spcPts val="0"/>
              </a:spcAft>
              <a:buNone/>
            </a:pPr>
            <a:r>
              <a:rPr b="1" i="0" lang="en-US" sz="2800" u="none" cap="none" strike="noStrike">
                <a:solidFill>
                  <a:srgbClr val="FFFF00"/>
                </a:solidFill>
                <a:latin typeface="Times New Roman"/>
                <a:ea typeface="Times New Roman"/>
                <a:cs typeface="Times New Roman"/>
                <a:sym typeface="Times New Roman"/>
              </a:rPr>
              <a:t>2. Kết quả của phép nhân hai số nhị phân</a:t>
            </a:r>
            <a:r>
              <a:rPr b="0" i="0" lang="en-US" sz="2800" u="none" cap="none" strike="noStrike">
                <a:solidFill>
                  <a:srgbClr val="FFFF00"/>
                </a:solidFill>
                <a:latin typeface="Times New Roman"/>
                <a:ea typeface="Times New Roman"/>
                <a:cs typeface="Times New Roman"/>
                <a:sym typeface="Times New Roman"/>
              </a:rPr>
              <a:t> 1111 * 110  là:</a:t>
            </a:r>
            <a:endParaRPr b="1" i="0" sz="2800" u="none" cap="none" strike="noStrike">
              <a:solidFill>
                <a:srgbClr val="FFFF00"/>
              </a:solidFill>
              <a:latin typeface="Times New Roman"/>
              <a:ea typeface="Times New Roman"/>
              <a:cs typeface="Times New Roman"/>
              <a:sym typeface="Times New Roman"/>
            </a:endParaRPr>
          </a:p>
          <a:p>
            <a:pPr indent="0" lvl="0" marL="0" marR="0" rtl="0" algn="l">
              <a:lnSpc>
                <a:spcPct val="117000"/>
              </a:lnSpc>
              <a:spcBef>
                <a:spcPts val="600"/>
              </a:spcBef>
              <a:spcAft>
                <a:spcPts val="0"/>
              </a:spcAft>
              <a:buNone/>
            </a:pPr>
            <a:r>
              <a:rPr b="0" i="0" lang="en-US" sz="2800" u="none" cap="none" strike="noStrike">
                <a:solidFill>
                  <a:schemeClr val="lt1"/>
                </a:solidFill>
                <a:latin typeface="Times New Roman"/>
                <a:ea typeface="Times New Roman"/>
                <a:cs typeface="Times New Roman"/>
                <a:sym typeface="Times New Roman"/>
              </a:rPr>
              <a:t>A. 1011010</a:t>
            </a:r>
            <a:endParaRPr/>
          </a:p>
          <a:p>
            <a:pPr indent="0" lvl="0" marL="0" marR="0" rtl="0" algn="l">
              <a:lnSpc>
                <a:spcPct val="117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B. 1011010</a:t>
            </a:r>
            <a:endParaRPr/>
          </a:p>
          <a:p>
            <a:pPr indent="0" lvl="0" marL="0" marR="0" rtl="0" algn="l">
              <a:lnSpc>
                <a:spcPct val="117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C. 1011010</a:t>
            </a:r>
            <a:endParaRPr/>
          </a:p>
          <a:p>
            <a:pPr indent="0" lvl="0" marL="0" marR="0" rtl="0" algn="l">
              <a:lnSpc>
                <a:spcPct val="117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D. 1011010</a:t>
            </a:r>
            <a:endParaRPr/>
          </a:p>
          <a:p>
            <a:pPr indent="0" lvl="0" marL="0" marR="0" rtl="0" algn="l">
              <a:lnSpc>
                <a:spcPct val="117000"/>
              </a:lnSpc>
              <a:spcBef>
                <a:spcPts val="0"/>
              </a:spcBef>
              <a:spcAft>
                <a:spcPts val="0"/>
              </a:spcAft>
              <a:buNone/>
            </a:pPr>
            <a:r>
              <a:t/>
            </a:r>
            <a:endParaRPr b="0" i="0" sz="2800" u="none" cap="none" strike="noStrike">
              <a:solidFill>
                <a:schemeClr val="lt1"/>
              </a:solidFill>
              <a:latin typeface="Times New Roman"/>
              <a:ea typeface="Times New Roman"/>
              <a:cs typeface="Times New Roman"/>
              <a:sym typeface="Times New Roman"/>
            </a:endParaRPr>
          </a:p>
        </p:txBody>
      </p:sp>
      <p:sp>
        <p:nvSpPr>
          <p:cNvPr id="209" name="Google Shape;209;p24"/>
          <p:cNvSpPr/>
          <p:nvPr/>
        </p:nvSpPr>
        <p:spPr>
          <a:xfrm>
            <a:off x="497054" y="5525588"/>
            <a:ext cx="521624" cy="523795"/>
          </a:xfrm>
          <a:prstGeom prst="flowChartConnector">
            <a:avLst/>
          </a:prstGeom>
          <a:noFill/>
          <a:ln cap="flat" cmpd="sng" w="254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1" i="0" sz="1400" u="none" cap="none" strike="noStrike">
              <a:solidFill>
                <a:schemeClr val="lt1"/>
              </a:solidFill>
              <a:latin typeface="Times New Roman"/>
              <a:ea typeface="Times New Roman"/>
              <a:cs typeface="Times New Roman"/>
              <a:sym typeface="Times New Roman"/>
            </a:endParaRPr>
          </a:p>
        </p:txBody>
      </p:sp>
      <p:sp>
        <p:nvSpPr>
          <p:cNvPr id="210" name="Google Shape;210;p24"/>
          <p:cNvSpPr txBox="1"/>
          <p:nvPr/>
        </p:nvSpPr>
        <p:spPr>
          <a:xfrm>
            <a:off x="497054" y="1064046"/>
            <a:ext cx="10713916" cy="446154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2800" u="none" cap="none" strike="noStrike">
                <a:solidFill>
                  <a:srgbClr val="FFFF00"/>
                </a:solidFill>
                <a:latin typeface="Times New Roman"/>
                <a:ea typeface="Times New Roman"/>
                <a:cs typeface="Times New Roman"/>
                <a:sym typeface="Times New Roman"/>
              </a:rPr>
              <a:t>3. Kết quả của phép cộng hai số nhị phân </a:t>
            </a:r>
            <a:r>
              <a:rPr b="0" i="0" lang="en-US" sz="2800" u="none" cap="none" strike="noStrike">
                <a:solidFill>
                  <a:srgbClr val="FFFF00"/>
                </a:solidFill>
                <a:latin typeface="Times New Roman"/>
                <a:ea typeface="Times New Roman"/>
                <a:cs typeface="Times New Roman"/>
                <a:sym typeface="Times New Roman"/>
              </a:rPr>
              <a:t>1111101 + 10001 là </a:t>
            </a:r>
            <a:r>
              <a:rPr b="1" i="0" lang="en-US" sz="2800" u="none" cap="none" strike="noStrike">
                <a:solidFill>
                  <a:srgbClr val="FFFF00"/>
                </a:solidFill>
                <a:latin typeface="Times New Roman"/>
                <a:ea typeface="Times New Roman"/>
                <a:cs typeface="Times New Roman"/>
                <a:sym typeface="Times New Roman"/>
              </a:rPr>
              <a:t>:</a:t>
            </a:r>
            <a:endParaRPr/>
          </a:p>
          <a:p>
            <a:pPr indent="0" lvl="0" marL="0" marR="0" rtl="0" algn="l">
              <a:lnSpc>
                <a:spcPct val="100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A. 10001111</a:t>
            </a:r>
            <a:endParaRPr/>
          </a:p>
          <a:p>
            <a:pPr indent="0" lvl="0" marL="0" marR="0" rtl="0" algn="l">
              <a:lnSpc>
                <a:spcPct val="100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B. 10001110</a:t>
            </a:r>
            <a:endParaRPr/>
          </a:p>
          <a:p>
            <a:pPr indent="0" lvl="0" marL="0" marR="0" rtl="0" algn="l">
              <a:lnSpc>
                <a:spcPct val="100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C  10011010</a:t>
            </a:r>
            <a:endParaRPr/>
          </a:p>
          <a:p>
            <a:pPr indent="0" lvl="0" marL="0" marR="0" rtl="0" algn="l">
              <a:lnSpc>
                <a:spcPct val="100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D. 10011001</a:t>
            </a:r>
            <a:endParaRPr/>
          </a:p>
          <a:p>
            <a:pPr indent="0" lvl="0" marL="0" marR="0" rtl="0" algn="l">
              <a:lnSpc>
                <a:spcPct val="100000"/>
              </a:lnSpc>
              <a:spcBef>
                <a:spcPts val="0"/>
              </a:spcBef>
              <a:spcAft>
                <a:spcPts val="0"/>
              </a:spcAft>
              <a:buNone/>
            </a:pPr>
            <a:r>
              <a:t/>
            </a:r>
            <a:endParaRPr b="0" i="0" sz="2800" u="none" cap="none" strike="noStrike">
              <a:solidFill>
                <a:schemeClr val="l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b="0" i="0" sz="2800" u="none" cap="none" strike="noStrike">
              <a:solidFill>
                <a:schemeClr val="l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b="0" i="0" sz="2800" u="none" cap="none" strike="noStrike">
              <a:solidFill>
                <a:schemeClr val="l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b="0" i="0" sz="2800" u="none" cap="none" strike="noStrike">
              <a:solidFill>
                <a:schemeClr val="lt1"/>
              </a:solidFill>
              <a:latin typeface="Times New Roman"/>
              <a:ea typeface="Times New Roman"/>
              <a:cs typeface="Times New Roman"/>
              <a:sym typeface="Times New Roman"/>
            </a:endParaRPr>
          </a:p>
          <a:p>
            <a:pPr indent="0" lvl="0" marL="0" marR="0" rtl="0" algn="l">
              <a:lnSpc>
                <a:spcPct val="114000"/>
              </a:lnSpc>
              <a:spcBef>
                <a:spcPts val="0"/>
              </a:spcBef>
              <a:spcAft>
                <a:spcPts val="0"/>
              </a:spcAft>
              <a:buNone/>
            </a:pPr>
            <a:r>
              <a:t/>
            </a:r>
            <a:endParaRPr b="1" i="0" sz="2800" u="none" cap="none" strike="noStrike">
              <a:solidFill>
                <a:schemeClr val="lt1"/>
              </a:solidFill>
              <a:latin typeface="Times New Roman"/>
              <a:ea typeface="Times New Roman"/>
              <a:cs typeface="Times New Roman"/>
              <a:sym typeface="Times New Roman"/>
            </a:endParaRPr>
          </a:p>
        </p:txBody>
      </p:sp>
      <p:sp>
        <p:nvSpPr>
          <p:cNvPr id="211" name="Google Shape;211;p24"/>
          <p:cNvSpPr/>
          <p:nvPr/>
        </p:nvSpPr>
        <p:spPr>
          <a:xfrm>
            <a:off x="507863" y="1949979"/>
            <a:ext cx="511575" cy="523795"/>
          </a:xfrm>
          <a:prstGeom prst="flowChartConnector">
            <a:avLst/>
          </a:prstGeom>
          <a:noFill/>
          <a:ln cap="flat" cmpd="sng" w="254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0"/>
                                        </p:tgtEl>
                                        <p:attrNameLst>
                                          <p:attrName>style.visibility</p:attrName>
                                        </p:attrNameLst>
                                      </p:cBhvr>
                                      <p:to>
                                        <p:strVal val="visible"/>
                                      </p:to>
                                    </p:set>
                                    <p:animEffect filter="fade" transition="in">
                                      <p:cBhvr>
                                        <p:cTn dur="500"/>
                                        <p:tgtEl>
                                          <p:spTgt spid="21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1"/>
                                        </p:tgtEl>
                                        <p:attrNameLst>
                                          <p:attrName>style.visibility</p:attrName>
                                        </p:attrNameLst>
                                      </p:cBhvr>
                                      <p:to>
                                        <p:strVal val="visible"/>
                                      </p:to>
                                    </p:set>
                                    <p:animEffect filter="fade" transition="in">
                                      <p:cBhvr>
                                        <p:cTn dur="1000"/>
                                        <p:tgtEl>
                                          <p:spTgt spid="21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8"/>
                                        </p:tgtEl>
                                        <p:attrNameLst>
                                          <p:attrName>style.visibility</p:attrName>
                                        </p:attrNameLst>
                                      </p:cBhvr>
                                      <p:to>
                                        <p:strVal val="visible"/>
                                      </p:to>
                                    </p:set>
                                    <p:animEffect filter="fade" transition="in">
                                      <p:cBhvr>
                                        <p:cTn dur="500"/>
                                        <p:tgtEl>
                                          <p:spTgt spid="20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gtEl>
                                        <p:attrNameLst>
                                          <p:attrName>style.visibility</p:attrName>
                                        </p:attrNameLst>
                                      </p:cBhvr>
                                      <p:to>
                                        <p:strVal val="visible"/>
                                      </p:to>
                                    </p:set>
                                    <p:animEffect filter="fade" transition="in">
                                      <p:cBhvr>
                                        <p:cTn dur="1000"/>
                                        <p:tgtEl>
                                          <p:spTgt spid="20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2"/>
          <p:cNvSpPr txBox="1"/>
          <p:nvPr>
            <p:ph type="title"/>
          </p:nvPr>
        </p:nvSpPr>
        <p:spPr>
          <a:xfrm>
            <a:off x="436562" y="368300"/>
            <a:ext cx="11285745" cy="804863"/>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SzPts val="1800"/>
              <a:buNone/>
            </a:pPr>
            <a:r>
              <a:rPr b="1" lang="en-US" sz="4500">
                <a:solidFill>
                  <a:schemeClr val="lt1"/>
                </a:solidFill>
                <a:latin typeface="Times New Roman "/>
                <a:ea typeface="Times New Roman "/>
                <a:cs typeface="Times New Roman "/>
                <a:sym typeface="Times New Roman "/>
              </a:rPr>
              <a:t>NỘI DUNG</a:t>
            </a:r>
            <a:endParaRPr b="1" sz="4500">
              <a:solidFill>
                <a:schemeClr val="lt1"/>
              </a:solidFill>
              <a:latin typeface="Times New Roman "/>
              <a:ea typeface="Times New Roman "/>
              <a:cs typeface="Times New Roman "/>
              <a:sym typeface="Times New Roman "/>
            </a:endParaRPr>
          </a:p>
        </p:txBody>
      </p:sp>
      <p:sp>
        <p:nvSpPr>
          <p:cNvPr id="84" name="Google Shape;84;p12"/>
          <p:cNvSpPr txBox="1"/>
          <p:nvPr/>
        </p:nvSpPr>
        <p:spPr>
          <a:xfrm>
            <a:off x="2251376" y="539429"/>
            <a:ext cx="192088" cy="30777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85" name="Google Shape;85;p12"/>
          <p:cNvSpPr/>
          <p:nvPr/>
        </p:nvSpPr>
        <p:spPr>
          <a:xfrm>
            <a:off x="1760233" y="3746998"/>
            <a:ext cx="8325876" cy="1322639"/>
          </a:xfrm>
          <a:prstGeom prst="roundRect">
            <a:avLst>
              <a:gd fmla="val 50000" name="adj"/>
            </a:avLst>
          </a:prstGeom>
          <a:noFill/>
          <a:ln cap="flat" cmpd="sng" w="28575">
            <a:solidFill>
              <a:srgbClr val="FFFF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3200" u="none" cap="none" strike="noStrike">
              <a:solidFill>
                <a:srgbClr val="000000"/>
              </a:solidFill>
              <a:latin typeface="Arial"/>
              <a:ea typeface="Arial"/>
              <a:cs typeface="Arial"/>
              <a:sym typeface="Arial"/>
            </a:endParaRPr>
          </a:p>
        </p:txBody>
      </p:sp>
      <p:sp>
        <p:nvSpPr>
          <p:cNvPr id="86" name="Google Shape;86;p12"/>
          <p:cNvSpPr/>
          <p:nvPr/>
        </p:nvSpPr>
        <p:spPr>
          <a:xfrm>
            <a:off x="1732007" y="1797540"/>
            <a:ext cx="8053509" cy="1259676"/>
          </a:xfrm>
          <a:prstGeom prst="roundRect">
            <a:avLst>
              <a:gd fmla="val 50000" name="adj"/>
            </a:avLst>
          </a:prstGeom>
          <a:noFill/>
          <a:ln cap="flat" cmpd="sng" w="28575">
            <a:solidFill>
              <a:srgbClr val="FFFF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3200" u="none" cap="none" strike="noStrike">
              <a:solidFill>
                <a:schemeClr val="lt1"/>
              </a:solidFill>
              <a:latin typeface="Arial"/>
              <a:ea typeface="Arial"/>
              <a:cs typeface="Arial"/>
              <a:sym typeface="Arial"/>
            </a:endParaRPr>
          </a:p>
        </p:txBody>
      </p:sp>
      <p:grpSp>
        <p:nvGrpSpPr>
          <p:cNvPr id="87" name="Google Shape;87;p12"/>
          <p:cNvGrpSpPr/>
          <p:nvPr/>
        </p:nvGrpSpPr>
        <p:grpSpPr>
          <a:xfrm>
            <a:off x="1026949" y="1985561"/>
            <a:ext cx="705058" cy="804863"/>
            <a:chOff x="720" y="1488"/>
            <a:chExt cx="806" cy="808"/>
          </a:xfrm>
        </p:grpSpPr>
        <p:sp>
          <p:nvSpPr>
            <p:cNvPr id="88" name="Google Shape;88;p12"/>
            <p:cNvSpPr/>
            <p:nvPr/>
          </p:nvSpPr>
          <p:spPr>
            <a:xfrm>
              <a:off x="720" y="1490"/>
              <a:ext cx="806" cy="806"/>
            </a:xfrm>
            <a:prstGeom prst="ellipse">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3200" u="none" cap="none" strike="noStrike">
                <a:solidFill>
                  <a:schemeClr val="dk1"/>
                </a:solidFill>
                <a:latin typeface="Arial"/>
                <a:ea typeface="Arial"/>
                <a:cs typeface="Arial"/>
                <a:sym typeface="Arial"/>
              </a:endParaRPr>
            </a:p>
          </p:txBody>
        </p:sp>
        <p:pic>
          <p:nvPicPr>
            <p:cNvPr descr="drop" id="89" name="Google Shape;89;p12"/>
            <p:cNvPicPr preferRelativeResize="0"/>
            <p:nvPr/>
          </p:nvPicPr>
          <p:blipFill rotWithShape="1">
            <a:blip r:embed="rId3">
              <a:alphaModFix/>
            </a:blip>
            <a:srcRect b="0" l="0" r="0" t="0"/>
            <a:stretch/>
          </p:blipFill>
          <p:spPr>
            <a:xfrm>
              <a:off x="721" y="1488"/>
              <a:ext cx="800" cy="800"/>
            </a:xfrm>
            <a:prstGeom prst="rect">
              <a:avLst/>
            </a:prstGeom>
            <a:noFill/>
            <a:ln>
              <a:noFill/>
            </a:ln>
          </p:spPr>
        </p:pic>
      </p:grpSp>
      <p:sp>
        <p:nvSpPr>
          <p:cNvPr id="90" name="Google Shape;90;p12"/>
          <p:cNvSpPr txBox="1"/>
          <p:nvPr/>
        </p:nvSpPr>
        <p:spPr>
          <a:xfrm>
            <a:off x="1159447" y="2030065"/>
            <a:ext cx="436562" cy="70788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1" lang="en-US" sz="4000" u="none" cap="none" strike="noStrike">
                <a:solidFill>
                  <a:srgbClr val="FFFFFF"/>
                </a:solidFill>
                <a:latin typeface="Arial"/>
                <a:ea typeface="Arial"/>
                <a:cs typeface="Arial"/>
                <a:sym typeface="Arial"/>
              </a:rPr>
              <a:t>1</a:t>
            </a:r>
            <a:endParaRPr/>
          </a:p>
        </p:txBody>
      </p:sp>
      <p:grpSp>
        <p:nvGrpSpPr>
          <p:cNvPr id="91" name="Google Shape;91;p12"/>
          <p:cNvGrpSpPr/>
          <p:nvPr/>
        </p:nvGrpSpPr>
        <p:grpSpPr>
          <a:xfrm>
            <a:off x="1048205" y="3911199"/>
            <a:ext cx="701675" cy="852487"/>
            <a:chOff x="1188" y="1705"/>
            <a:chExt cx="330" cy="332"/>
          </a:xfrm>
        </p:grpSpPr>
        <p:sp>
          <p:nvSpPr>
            <p:cNvPr id="92" name="Google Shape;92;p12"/>
            <p:cNvSpPr/>
            <p:nvPr/>
          </p:nvSpPr>
          <p:spPr>
            <a:xfrm>
              <a:off x="1188" y="1706"/>
              <a:ext cx="330" cy="331"/>
            </a:xfrm>
            <a:prstGeom prst="ellipse">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3200" u="none" cap="none" strike="noStrike">
                <a:solidFill>
                  <a:schemeClr val="dk1"/>
                </a:solidFill>
                <a:latin typeface="Arial"/>
                <a:ea typeface="Arial"/>
                <a:cs typeface="Arial"/>
                <a:sym typeface="Arial"/>
              </a:endParaRPr>
            </a:p>
          </p:txBody>
        </p:sp>
        <p:pic>
          <p:nvPicPr>
            <p:cNvPr descr="drop" id="93" name="Google Shape;93;p12"/>
            <p:cNvPicPr preferRelativeResize="0"/>
            <p:nvPr/>
          </p:nvPicPr>
          <p:blipFill rotWithShape="1">
            <a:blip r:embed="rId3">
              <a:alphaModFix/>
            </a:blip>
            <a:srcRect b="0" l="0" r="0" t="0"/>
            <a:stretch/>
          </p:blipFill>
          <p:spPr>
            <a:xfrm>
              <a:off x="1190" y="1705"/>
              <a:ext cx="328" cy="329"/>
            </a:xfrm>
            <a:prstGeom prst="rect">
              <a:avLst/>
            </a:prstGeom>
            <a:noFill/>
            <a:ln>
              <a:noFill/>
            </a:ln>
          </p:spPr>
        </p:pic>
      </p:grpSp>
      <p:sp>
        <p:nvSpPr>
          <p:cNvPr id="94" name="Google Shape;94;p12"/>
          <p:cNvSpPr txBox="1"/>
          <p:nvPr/>
        </p:nvSpPr>
        <p:spPr>
          <a:xfrm>
            <a:off x="1167268" y="3983500"/>
            <a:ext cx="463550" cy="70788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1" lang="en-US" sz="4000" u="none" cap="none" strike="noStrike">
                <a:solidFill>
                  <a:srgbClr val="FFFFFF"/>
                </a:solidFill>
                <a:latin typeface="Times New Roman "/>
                <a:ea typeface="Times New Roman "/>
                <a:cs typeface="Times New Roman "/>
                <a:sym typeface="Times New Roman "/>
              </a:rPr>
              <a:t>2</a:t>
            </a:r>
            <a:endParaRPr/>
          </a:p>
        </p:txBody>
      </p:sp>
      <p:sp>
        <p:nvSpPr>
          <p:cNvPr id="95" name="Google Shape;95;p12"/>
          <p:cNvSpPr txBox="1"/>
          <p:nvPr/>
        </p:nvSpPr>
        <p:spPr>
          <a:xfrm>
            <a:off x="1897906" y="1802364"/>
            <a:ext cx="8091221" cy="1323439"/>
          </a:xfrm>
          <a:prstGeom prst="rect">
            <a:avLst/>
          </a:prstGeom>
          <a:noFill/>
          <a:ln>
            <a:noFill/>
          </a:ln>
        </p:spPr>
        <p:txBody>
          <a:bodyPr anchorCtr="0" anchor="t" bIns="45700" lIns="91425" spcFirstLastPara="1" rIns="91425" wrap="square" tIns="45700">
            <a:spAutoFit/>
          </a:bodyPr>
          <a:lstStyle/>
          <a:p>
            <a:pPr indent="-457200" lvl="0" marL="457200" marR="0" rtl="0" algn="ctr">
              <a:lnSpc>
                <a:spcPct val="100000"/>
              </a:lnSpc>
              <a:spcBef>
                <a:spcPts val="0"/>
              </a:spcBef>
              <a:spcAft>
                <a:spcPts val="0"/>
              </a:spcAft>
              <a:buNone/>
            </a:pPr>
            <a:r>
              <a:rPr b="1" i="0" lang="en-US" sz="4000" u="none" cap="none" strike="noStrike">
                <a:solidFill>
                  <a:schemeClr val="lt1"/>
                </a:solidFill>
                <a:latin typeface="Times New Roman "/>
                <a:ea typeface="Times New Roman "/>
                <a:cs typeface="Times New Roman "/>
                <a:sym typeface="Times New Roman "/>
              </a:rPr>
              <a:t>Hệ nhị phân và biểu diễn số nguyên</a:t>
            </a:r>
            <a:endParaRPr b="1" i="0" sz="4000" u="none" cap="none" strike="noStrike">
              <a:solidFill>
                <a:schemeClr val="lt1"/>
              </a:solidFill>
              <a:latin typeface="Times New Roman "/>
              <a:ea typeface="Times New Roman "/>
              <a:cs typeface="Times New Roman "/>
              <a:sym typeface="Times New Roman "/>
            </a:endParaRPr>
          </a:p>
        </p:txBody>
      </p:sp>
      <p:sp>
        <p:nvSpPr>
          <p:cNvPr id="96" name="Google Shape;96;p12"/>
          <p:cNvSpPr txBox="1"/>
          <p:nvPr/>
        </p:nvSpPr>
        <p:spPr>
          <a:xfrm>
            <a:off x="1760233" y="3746199"/>
            <a:ext cx="8090350" cy="1323439"/>
          </a:xfrm>
          <a:prstGeom prst="rect">
            <a:avLst/>
          </a:prstGeom>
          <a:noFill/>
          <a:ln>
            <a:noFill/>
          </a:ln>
        </p:spPr>
        <p:txBody>
          <a:bodyPr anchorCtr="0" anchor="t" bIns="45700" lIns="91425" spcFirstLastPara="1" rIns="91425" wrap="square" tIns="45700">
            <a:spAutoFit/>
          </a:bodyPr>
          <a:lstStyle/>
          <a:p>
            <a:pPr indent="-457200" lvl="0" marL="457200" marR="0" rtl="0" algn="ctr">
              <a:lnSpc>
                <a:spcPct val="100000"/>
              </a:lnSpc>
              <a:spcBef>
                <a:spcPts val="0"/>
              </a:spcBef>
              <a:spcAft>
                <a:spcPts val="0"/>
              </a:spcAft>
              <a:buNone/>
            </a:pPr>
            <a:r>
              <a:rPr b="1" i="0" lang="en-US" sz="4000" u="none" cap="none" strike="noStrike">
                <a:solidFill>
                  <a:schemeClr val="lt1"/>
                </a:solidFill>
                <a:latin typeface="Times New Roman "/>
                <a:ea typeface="Times New Roman "/>
                <a:cs typeface="Times New Roman "/>
                <a:sym typeface="Times New Roman "/>
              </a:rPr>
              <a:t>Các phép tính số học trong hệ nhị phân</a:t>
            </a:r>
            <a:endParaRPr b="1" i="0" sz="4000" u="none" cap="none" strike="noStrike">
              <a:solidFill>
                <a:schemeClr val="lt1"/>
              </a:solidFill>
              <a:latin typeface="Times New Roman "/>
              <a:ea typeface="Times New Roman "/>
              <a:cs typeface="Times New Roman "/>
              <a:sym typeface="Times New Roman "/>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7"/>
                                        </p:tgtEl>
                                        <p:attrNameLst>
                                          <p:attrName>style.visibility</p:attrName>
                                        </p:attrNameLst>
                                      </p:cBhvr>
                                      <p:to>
                                        <p:strVal val="visible"/>
                                      </p:to>
                                    </p:set>
                                    <p:animEffect filter="fade" transition="in">
                                      <p:cBhvr>
                                        <p:cTn dur="1000"/>
                                        <p:tgtEl>
                                          <p:spTgt spid="87"/>
                                        </p:tgtEl>
                                      </p:cBhvr>
                                    </p:animEffect>
                                  </p:childTnLst>
                                </p:cTn>
                              </p:par>
                              <p:par>
                                <p:cTn fill="hold" nodeType="withEffect" presetClass="entr" presetID="10" presetSubtype="0">
                                  <p:stCondLst>
                                    <p:cond delay="0"/>
                                  </p:stCondLst>
                                  <p:childTnLst>
                                    <p:set>
                                      <p:cBhvr>
                                        <p:cTn dur="1" fill="hold">
                                          <p:stCondLst>
                                            <p:cond delay="0"/>
                                          </p:stCondLst>
                                        </p:cTn>
                                        <p:tgtEl>
                                          <p:spTgt spid="90"/>
                                        </p:tgtEl>
                                        <p:attrNameLst>
                                          <p:attrName>style.visibility</p:attrName>
                                        </p:attrNameLst>
                                      </p:cBhvr>
                                      <p:to>
                                        <p:strVal val="visible"/>
                                      </p:to>
                                    </p:set>
                                    <p:animEffect filter="fade" transition="in">
                                      <p:cBhvr>
                                        <p:cTn dur="1000"/>
                                        <p:tgtEl>
                                          <p:spTgt spid="90"/>
                                        </p:tgtEl>
                                      </p:cBhvr>
                                    </p:animEffect>
                                  </p:childTnLst>
                                </p:cTn>
                              </p:par>
                              <p:par>
                                <p:cTn fill="hold" nodeType="withEffect" presetClass="entr" presetID="10" presetSubtype="0">
                                  <p:stCondLst>
                                    <p:cond delay="0"/>
                                  </p:stCondLst>
                                  <p:childTnLst>
                                    <p:set>
                                      <p:cBhvr>
                                        <p:cTn dur="1" fill="hold">
                                          <p:stCondLst>
                                            <p:cond delay="0"/>
                                          </p:stCondLst>
                                        </p:cTn>
                                        <p:tgtEl>
                                          <p:spTgt spid="95"/>
                                        </p:tgtEl>
                                        <p:attrNameLst>
                                          <p:attrName>style.visibility</p:attrName>
                                        </p:attrNameLst>
                                      </p:cBhvr>
                                      <p:to>
                                        <p:strVal val="visible"/>
                                      </p:to>
                                    </p:set>
                                    <p:animEffect filter="fade" transition="in">
                                      <p:cBhvr>
                                        <p:cTn dur="1000"/>
                                        <p:tgtEl>
                                          <p:spTgt spid="95"/>
                                        </p:tgtEl>
                                      </p:cBhvr>
                                    </p:animEffect>
                                  </p:childTnLst>
                                </p:cTn>
                              </p:par>
                              <p:par>
                                <p:cTn fill="hold" nodeType="withEffect" presetClass="entr" presetID="10" presetSubtype="0">
                                  <p:stCondLst>
                                    <p:cond delay="0"/>
                                  </p:stCondLst>
                                  <p:childTnLst>
                                    <p:set>
                                      <p:cBhvr>
                                        <p:cTn dur="1" fill="hold">
                                          <p:stCondLst>
                                            <p:cond delay="0"/>
                                          </p:stCondLst>
                                        </p:cTn>
                                        <p:tgtEl>
                                          <p:spTgt spid="86"/>
                                        </p:tgtEl>
                                        <p:attrNameLst>
                                          <p:attrName>style.visibility</p:attrName>
                                        </p:attrNameLst>
                                      </p:cBhvr>
                                      <p:to>
                                        <p:strVal val="visible"/>
                                      </p:to>
                                    </p:set>
                                    <p:animEffect filter="fade" transition="in">
                                      <p:cBhvr>
                                        <p:cTn dur="1000"/>
                                        <p:tgtEl>
                                          <p:spTgt spid="8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4"/>
                                        </p:tgtEl>
                                        <p:attrNameLst>
                                          <p:attrName>style.visibility</p:attrName>
                                        </p:attrNameLst>
                                      </p:cBhvr>
                                      <p:to>
                                        <p:strVal val="visible"/>
                                      </p:to>
                                    </p:set>
                                    <p:animEffect filter="fade" transition="in">
                                      <p:cBhvr>
                                        <p:cTn dur="500"/>
                                        <p:tgtEl>
                                          <p:spTgt spid="94"/>
                                        </p:tgtEl>
                                      </p:cBhvr>
                                    </p:animEffect>
                                  </p:childTnLst>
                                </p:cTn>
                              </p:par>
                              <p:par>
                                <p:cTn fill="hold" nodeType="withEffect" presetClass="entr" presetID="10" presetSubtype="0">
                                  <p:stCondLst>
                                    <p:cond delay="0"/>
                                  </p:stCondLst>
                                  <p:childTnLst>
                                    <p:set>
                                      <p:cBhvr>
                                        <p:cTn dur="1" fill="hold">
                                          <p:stCondLst>
                                            <p:cond delay="0"/>
                                          </p:stCondLst>
                                        </p:cTn>
                                        <p:tgtEl>
                                          <p:spTgt spid="91"/>
                                        </p:tgtEl>
                                        <p:attrNameLst>
                                          <p:attrName>style.visibility</p:attrName>
                                        </p:attrNameLst>
                                      </p:cBhvr>
                                      <p:to>
                                        <p:strVal val="visible"/>
                                      </p:to>
                                    </p:set>
                                    <p:animEffect filter="fade" transition="in">
                                      <p:cBhvr>
                                        <p:cTn dur="500"/>
                                        <p:tgtEl>
                                          <p:spTgt spid="91"/>
                                        </p:tgtEl>
                                      </p:cBhvr>
                                    </p:animEffect>
                                  </p:childTnLst>
                                </p:cTn>
                              </p:par>
                              <p:par>
                                <p:cTn fill="hold" nodeType="withEffect" presetClass="entr" presetID="10" presetSubtype="0">
                                  <p:stCondLst>
                                    <p:cond delay="0"/>
                                  </p:stCondLst>
                                  <p:childTnLst>
                                    <p:set>
                                      <p:cBhvr>
                                        <p:cTn dur="1" fill="hold">
                                          <p:stCondLst>
                                            <p:cond delay="0"/>
                                          </p:stCondLst>
                                        </p:cTn>
                                        <p:tgtEl>
                                          <p:spTgt spid="96"/>
                                        </p:tgtEl>
                                        <p:attrNameLst>
                                          <p:attrName>style.visibility</p:attrName>
                                        </p:attrNameLst>
                                      </p:cBhvr>
                                      <p:to>
                                        <p:strVal val="visible"/>
                                      </p:to>
                                    </p:set>
                                    <p:animEffect filter="fade" transition="in">
                                      <p:cBhvr>
                                        <p:cTn dur="500"/>
                                        <p:tgtEl>
                                          <p:spTgt spid="96"/>
                                        </p:tgtEl>
                                      </p:cBhvr>
                                    </p:animEffect>
                                  </p:childTnLst>
                                </p:cTn>
                              </p:par>
                              <p:par>
                                <p:cTn fill="hold" nodeType="withEffect" presetClass="entr" presetID="10" presetSubtype="0">
                                  <p:stCondLst>
                                    <p:cond delay="0"/>
                                  </p:stCondLst>
                                  <p:childTnLst>
                                    <p:set>
                                      <p:cBhvr>
                                        <p:cTn dur="1" fill="hold">
                                          <p:stCondLst>
                                            <p:cond delay="0"/>
                                          </p:stCondLst>
                                        </p:cTn>
                                        <p:tgtEl>
                                          <p:spTgt spid="85"/>
                                        </p:tgtEl>
                                        <p:attrNameLst>
                                          <p:attrName>style.visibility</p:attrName>
                                        </p:attrNameLst>
                                      </p:cBhvr>
                                      <p:to>
                                        <p:strVal val="visible"/>
                                      </p:to>
                                    </p:set>
                                    <p:animEffect filter="fade" transition="in">
                                      <p:cBhvr>
                                        <p:cTn dur="500"/>
                                        <p:tgtEl>
                                          <p:spTgt spid="8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3"/>
          <p:cNvSpPr txBox="1"/>
          <p:nvPr>
            <p:ph type="title"/>
          </p:nvPr>
        </p:nvSpPr>
        <p:spPr>
          <a:xfrm>
            <a:off x="471214" y="496311"/>
            <a:ext cx="11360568" cy="69518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Clr>
                <a:schemeClr val="dk1"/>
              </a:buClr>
              <a:buSzPct val="45454"/>
              <a:buNone/>
            </a:pPr>
            <a:r>
              <a:rPr lang="en-US">
                <a:solidFill>
                  <a:schemeClr val="lt1"/>
                </a:solidFill>
                <a:latin typeface="Times New Roman"/>
                <a:ea typeface="Times New Roman"/>
                <a:cs typeface="Times New Roman"/>
                <a:sym typeface="Times New Roman"/>
              </a:rPr>
              <a:t>BÀI 4: HỆ NHỊ PHÂN VÀ DỮ LIỆU SỐ NGUYÊN</a:t>
            </a:r>
            <a:endParaRPr/>
          </a:p>
        </p:txBody>
      </p:sp>
      <p:sp>
        <p:nvSpPr>
          <p:cNvPr id="103" name="Google Shape;103;p13"/>
          <p:cNvSpPr txBox="1"/>
          <p:nvPr/>
        </p:nvSpPr>
        <p:spPr>
          <a:xfrm>
            <a:off x="666336" y="1315462"/>
            <a:ext cx="11001297" cy="49244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600" u="none" cap="none" strike="noStrike">
                <a:solidFill>
                  <a:schemeClr val="lt1"/>
                </a:solidFill>
                <a:latin typeface="Times New Roman"/>
                <a:ea typeface="Times New Roman"/>
                <a:cs typeface="Times New Roman"/>
                <a:sym typeface="Times New Roman"/>
              </a:rPr>
              <a:t>1. Phân tích số 513 thành tổng các lũy thừa của 10</a:t>
            </a:r>
            <a:endParaRPr/>
          </a:p>
        </p:txBody>
      </p:sp>
      <p:sp>
        <p:nvSpPr>
          <p:cNvPr id="104" name="Google Shape;104;p13"/>
          <p:cNvSpPr txBox="1"/>
          <p:nvPr/>
        </p:nvSpPr>
        <p:spPr>
          <a:xfrm>
            <a:off x="705791" y="2074691"/>
            <a:ext cx="4696843" cy="49244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600" u="none" cap="none" strike="noStrike">
                <a:solidFill>
                  <a:schemeClr val="lt1"/>
                </a:solidFill>
                <a:latin typeface="Times New Roman"/>
                <a:ea typeface="Times New Roman"/>
                <a:cs typeface="Times New Roman"/>
                <a:sym typeface="Times New Roman"/>
              </a:rPr>
              <a:t>513 =  5*10</a:t>
            </a:r>
            <a:r>
              <a:rPr b="0" baseline="30000" i="0" lang="en-US" sz="2600" u="none" cap="none" strike="noStrike">
                <a:solidFill>
                  <a:schemeClr val="lt1"/>
                </a:solidFill>
                <a:latin typeface="Times New Roman"/>
                <a:ea typeface="Times New Roman"/>
                <a:cs typeface="Times New Roman"/>
                <a:sym typeface="Times New Roman"/>
              </a:rPr>
              <a:t>2</a:t>
            </a:r>
            <a:r>
              <a:rPr b="0" i="0" lang="en-US" sz="2600" u="none" cap="none" strike="noStrike">
                <a:solidFill>
                  <a:schemeClr val="lt1"/>
                </a:solidFill>
                <a:latin typeface="Times New Roman"/>
                <a:ea typeface="Times New Roman"/>
                <a:cs typeface="Times New Roman"/>
                <a:sym typeface="Times New Roman"/>
              </a:rPr>
              <a:t> + 1*10</a:t>
            </a:r>
            <a:r>
              <a:rPr b="0" baseline="30000" i="0" lang="en-US" sz="2600" u="none" cap="none" strike="noStrike">
                <a:solidFill>
                  <a:schemeClr val="lt1"/>
                </a:solidFill>
                <a:latin typeface="Times New Roman"/>
                <a:ea typeface="Times New Roman"/>
                <a:cs typeface="Times New Roman"/>
                <a:sym typeface="Times New Roman"/>
              </a:rPr>
              <a:t>1 </a:t>
            </a:r>
            <a:r>
              <a:rPr b="0" i="0" lang="en-US" sz="2600" u="none" cap="none" strike="noStrike">
                <a:solidFill>
                  <a:schemeClr val="lt1"/>
                </a:solidFill>
                <a:latin typeface="Times New Roman"/>
                <a:ea typeface="Times New Roman"/>
                <a:cs typeface="Times New Roman"/>
                <a:sym typeface="Times New Roman"/>
              </a:rPr>
              <a:t>+ 3* 10</a:t>
            </a:r>
            <a:r>
              <a:rPr b="0" baseline="30000" i="0" lang="en-US" sz="2600" u="none" cap="none" strike="noStrike">
                <a:solidFill>
                  <a:schemeClr val="lt1"/>
                </a:solidFill>
                <a:latin typeface="Times New Roman"/>
                <a:ea typeface="Times New Roman"/>
                <a:cs typeface="Times New Roman"/>
                <a:sym typeface="Times New Roman"/>
              </a:rPr>
              <a:t>0 </a:t>
            </a:r>
            <a:endParaRPr b="0" i="0" sz="2600" u="none" cap="none" strike="noStrike">
              <a:solidFill>
                <a:schemeClr val="lt1"/>
              </a:solidFill>
              <a:latin typeface="Times New Roman"/>
              <a:ea typeface="Times New Roman"/>
              <a:cs typeface="Times New Roman"/>
              <a:sym typeface="Times New Roman"/>
            </a:endParaRPr>
          </a:p>
        </p:txBody>
      </p:sp>
      <p:sp>
        <p:nvSpPr>
          <p:cNvPr id="105" name="Google Shape;105;p13"/>
          <p:cNvSpPr txBox="1"/>
          <p:nvPr/>
        </p:nvSpPr>
        <p:spPr>
          <a:xfrm>
            <a:off x="705792" y="2660164"/>
            <a:ext cx="9141101" cy="49244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600" u="none" cap="none" strike="noStrike">
                <a:solidFill>
                  <a:schemeClr val="lt1"/>
                </a:solidFill>
                <a:latin typeface="Times New Roman"/>
                <a:ea typeface="Times New Roman"/>
                <a:cs typeface="Times New Roman"/>
                <a:sym typeface="Times New Roman"/>
              </a:rPr>
              <a:t>2. Phân tích số 13 thành tổng lũy thừa của 2</a:t>
            </a:r>
            <a:endParaRPr/>
          </a:p>
        </p:txBody>
      </p:sp>
      <p:sp>
        <p:nvSpPr>
          <p:cNvPr id="106" name="Google Shape;106;p13"/>
          <p:cNvSpPr txBox="1"/>
          <p:nvPr/>
        </p:nvSpPr>
        <p:spPr>
          <a:xfrm>
            <a:off x="705792" y="3199473"/>
            <a:ext cx="9141101" cy="49244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600" u="none" cap="none" strike="noStrike">
                <a:solidFill>
                  <a:schemeClr val="lt1"/>
                </a:solidFill>
                <a:latin typeface="Times New Roman"/>
                <a:ea typeface="Times New Roman"/>
                <a:cs typeface="Times New Roman"/>
                <a:sym typeface="Times New Roman"/>
              </a:rPr>
              <a:t>13 = 2</a:t>
            </a:r>
            <a:r>
              <a:rPr b="0" baseline="30000" i="0" lang="en-US" sz="2600" u="none" cap="none" strike="noStrike">
                <a:solidFill>
                  <a:schemeClr val="lt1"/>
                </a:solidFill>
                <a:latin typeface="Times New Roman"/>
                <a:ea typeface="Times New Roman"/>
                <a:cs typeface="Times New Roman"/>
                <a:sym typeface="Times New Roman"/>
              </a:rPr>
              <a:t>3</a:t>
            </a:r>
            <a:r>
              <a:rPr b="0" i="0" lang="en-US" sz="2600" u="none" cap="none" strike="noStrike">
                <a:solidFill>
                  <a:schemeClr val="lt1"/>
                </a:solidFill>
                <a:latin typeface="Times New Roman"/>
                <a:ea typeface="Times New Roman"/>
                <a:cs typeface="Times New Roman"/>
                <a:sym typeface="Times New Roman"/>
              </a:rPr>
              <a:t> + 2</a:t>
            </a:r>
            <a:r>
              <a:rPr b="0" baseline="30000" i="0" lang="en-US" sz="2600" u="none" cap="none" strike="noStrike">
                <a:solidFill>
                  <a:schemeClr val="lt1"/>
                </a:solidFill>
                <a:latin typeface="Times New Roman"/>
                <a:ea typeface="Times New Roman"/>
                <a:cs typeface="Times New Roman"/>
                <a:sym typeface="Times New Roman"/>
              </a:rPr>
              <a:t>2</a:t>
            </a:r>
            <a:r>
              <a:rPr b="0" i="0" lang="en-US" sz="2600" u="none" cap="none" strike="noStrike">
                <a:solidFill>
                  <a:schemeClr val="lt1"/>
                </a:solidFill>
                <a:latin typeface="Times New Roman"/>
                <a:ea typeface="Times New Roman"/>
                <a:cs typeface="Times New Roman"/>
                <a:sym typeface="Times New Roman"/>
              </a:rPr>
              <a:t> + 2</a:t>
            </a:r>
            <a:r>
              <a:rPr b="0" baseline="30000" i="0" lang="en-US" sz="2600" u="none" cap="none" strike="noStrike">
                <a:solidFill>
                  <a:schemeClr val="lt1"/>
                </a:solidFill>
                <a:latin typeface="Times New Roman"/>
                <a:ea typeface="Times New Roman"/>
                <a:cs typeface="Times New Roman"/>
                <a:sym typeface="Times New Roman"/>
              </a:rPr>
              <a:t>0</a:t>
            </a:r>
            <a:r>
              <a:rPr b="0" i="0" lang="en-US" sz="2600" u="none" cap="none" strike="noStrike">
                <a:solidFill>
                  <a:schemeClr val="lt1"/>
                </a:solidFill>
                <a:latin typeface="Times New Roman"/>
                <a:ea typeface="Times New Roman"/>
                <a:cs typeface="Times New Roman"/>
                <a:sym typeface="Times New Roman"/>
              </a:rPr>
              <a:t> = 1*2</a:t>
            </a:r>
            <a:r>
              <a:rPr b="0" baseline="30000" i="0" lang="en-US" sz="2600" u="none" cap="none" strike="noStrike">
                <a:solidFill>
                  <a:schemeClr val="lt1"/>
                </a:solidFill>
                <a:latin typeface="Times New Roman"/>
                <a:ea typeface="Times New Roman"/>
                <a:cs typeface="Times New Roman"/>
                <a:sym typeface="Times New Roman"/>
              </a:rPr>
              <a:t>3</a:t>
            </a:r>
            <a:r>
              <a:rPr b="0" i="0" lang="en-US" sz="2600" u="none" cap="none" strike="noStrike">
                <a:solidFill>
                  <a:schemeClr val="lt1"/>
                </a:solidFill>
                <a:latin typeface="Times New Roman"/>
                <a:ea typeface="Times New Roman"/>
                <a:cs typeface="Times New Roman"/>
                <a:sym typeface="Times New Roman"/>
              </a:rPr>
              <a:t> + 1*2</a:t>
            </a:r>
            <a:r>
              <a:rPr b="0" baseline="30000" i="0" lang="en-US" sz="2600" u="none" cap="none" strike="noStrike">
                <a:solidFill>
                  <a:schemeClr val="lt1"/>
                </a:solidFill>
                <a:latin typeface="Times New Roman"/>
                <a:ea typeface="Times New Roman"/>
                <a:cs typeface="Times New Roman"/>
                <a:sym typeface="Times New Roman"/>
              </a:rPr>
              <a:t>2</a:t>
            </a:r>
            <a:r>
              <a:rPr b="0" i="0" lang="en-US" sz="2600" u="none" cap="none" strike="noStrike">
                <a:solidFill>
                  <a:schemeClr val="lt1"/>
                </a:solidFill>
                <a:latin typeface="Times New Roman"/>
                <a:ea typeface="Times New Roman"/>
                <a:cs typeface="Times New Roman"/>
                <a:sym typeface="Times New Roman"/>
              </a:rPr>
              <a:t> + 0* 2</a:t>
            </a:r>
            <a:r>
              <a:rPr b="0" baseline="30000" i="0" lang="en-US" sz="2600" u="none" cap="none" strike="noStrike">
                <a:solidFill>
                  <a:schemeClr val="lt1"/>
                </a:solidFill>
                <a:latin typeface="Times New Roman"/>
                <a:ea typeface="Times New Roman"/>
                <a:cs typeface="Times New Roman"/>
                <a:sym typeface="Times New Roman"/>
              </a:rPr>
              <a:t>1</a:t>
            </a:r>
            <a:r>
              <a:rPr b="0" i="0" lang="en-US" sz="2600" u="none" cap="none" strike="noStrike">
                <a:solidFill>
                  <a:schemeClr val="lt1"/>
                </a:solidFill>
                <a:latin typeface="Times New Roman"/>
                <a:ea typeface="Times New Roman"/>
                <a:cs typeface="Times New Roman"/>
                <a:sym typeface="Times New Roman"/>
              </a:rPr>
              <a:t> + 1* 2</a:t>
            </a:r>
            <a:r>
              <a:rPr b="0" baseline="30000" i="0" lang="en-US" sz="2600" u="none" cap="none" strike="noStrike">
                <a:solidFill>
                  <a:schemeClr val="lt1"/>
                </a:solidFill>
                <a:latin typeface="Times New Roman"/>
                <a:ea typeface="Times New Roman"/>
                <a:cs typeface="Times New Roman"/>
                <a:sym typeface="Times New Roman"/>
              </a:rPr>
              <a:t>0</a:t>
            </a:r>
            <a:r>
              <a:rPr b="0" i="0" lang="en-US" sz="2600" u="none" cap="none" strike="noStrike">
                <a:solidFill>
                  <a:schemeClr val="lt1"/>
                </a:solidFill>
                <a:latin typeface="Times New Roman"/>
                <a:ea typeface="Times New Roman"/>
                <a:cs typeface="Times New Roman"/>
                <a:sym typeface="Times New Roman"/>
              </a:rPr>
              <a:t> </a:t>
            </a:r>
            <a:endParaRPr/>
          </a:p>
        </p:txBody>
      </p:sp>
      <p:sp>
        <p:nvSpPr>
          <p:cNvPr id="107" name="Google Shape;107;p13"/>
          <p:cNvSpPr txBox="1"/>
          <p:nvPr/>
        </p:nvSpPr>
        <p:spPr>
          <a:xfrm>
            <a:off x="666335" y="3705770"/>
            <a:ext cx="11001297" cy="2092881"/>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1" i="0" lang="en-US" sz="2400" u="none" cap="none" strike="noStrike">
                <a:solidFill>
                  <a:srgbClr val="FFFF00"/>
                </a:solidFill>
                <a:latin typeface="Times New Roman"/>
                <a:ea typeface="Times New Roman"/>
                <a:cs typeface="Times New Roman"/>
                <a:sym typeface="Times New Roman"/>
              </a:rPr>
              <a:t>Như vậy: </a:t>
            </a:r>
            <a:r>
              <a:rPr b="0" i="0" lang="en-US" sz="2600" u="none" cap="none" strike="noStrike">
                <a:solidFill>
                  <a:srgbClr val="FFFF00"/>
                </a:solidFill>
                <a:latin typeface="Times New Roman"/>
                <a:ea typeface="Times New Roman"/>
                <a:cs typeface="Times New Roman"/>
                <a:sym typeface="Times New Roman"/>
              </a:rPr>
              <a:t>- Số trong hệ thập phân đều có thể phân tích thành tổng các lũy thừa của 10 hoặc lũy thừa của 2.</a:t>
            </a:r>
            <a:endParaRPr/>
          </a:p>
          <a:p>
            <a:pPr indent="0" lvl="0" marL="0" marR="0" rtl="0" algn="just">
              <a:lnSpc>
                <a:spcPct val="100000"/>
              </a:lnSpc>
              <a:spcBef>
                <a:spcPts val="0"/>
              </a:spcBef>
              <a:spcAft>
                <a:spcPts val="0"/>
              </a:spcAft>
              <a:buNone/>
            </a:pPr>
            <a:r>
              <a:rPr b="0" i="0" lang="en-US" sz="2600" u="none" cap="none" strike="noStrike">
                <a:solidFill>
                  <a:srgbClr val="FFFF00"/>
                </a:solidFill>
                <a:latin typeface="Times New Roman"/>
                <a:ea typeface="Times New Roman"/>
                <a:cs typeface="Times New Roman"/>
                <a:sym typeface="Times New Roman"/>
              </a:rPr>
              <a:t>	- Có thể thể hiện được số 13 bởi 1101 được không? Việc thể hiện giá trị của một số bằng dãy bit có giá trị gì?</a:t>
            </a:r>
            <a:endParaRPr/>
          </a:p>
          <a:p>
            <a:pPr indent="0" lvl="0" marL="0" marR="0" rtl="0" algn="l">
              <a:lnSpc>
                <a:spcPct val="100000"/>
              </a:lnSpc>
              <a:spcBef>
                <a:spcPts val="0"/>
              </a:spcBef>
              <a:spcAft>
                <a:spcPts val="0"/>
              </a:spcAft>
              <a:buNone/>
            </a:pPr>
            <a:r>
              <a:t/>
            </a:r>
            <a:endParaRPr b="0" i="0" sz="2600" u="none" cap="none" strike="noStrike">
              <a:solidFill>
                <a:srgbClr val="FFFF00"/>
              </a:solidFill>
              <a:latin typeface="Times New Roman"/>
              <a:ea typeface="Times New Roman"/>
              <a:cs typeface="Times New Roman"/>
              <a:sym typeface="Times New Roman"/>
            </a:endParaRPr>
          </a:p>
        </p:txBody>
      </p:sp>
      <p:sp>
        <p:nvSpPr>
          <p:cNvPr id="108" name="Google Shape;108;p13"/>
          <p:cNvSpPr txBox="1"/>
          <p:nvPr/>
        </p:nvSpPr>
        <p:spPr>
          <a:xfrm>
            <a:off x="846837" y="1364230"/>
            <a:ext cx="3725161" cy="55399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3000" u="none" cap="none" strike="noStrike">
                <a:solidFill>
                  <a:srgbClr val="FFFF00"/>
                </a:solidFill>
                <a:latin typeface="Times New Roman"/>
                <a:ea typeface="Times New Roman"/>
                <a:cs typeface="Times New Roman"/>
                <a:sym typeface="Times New Roman"/>
              </a:rPr>
              <a:t>Xét 2 ví dụ:</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8"/>
                                        </p:tgtEl>
                                        <p:attrNameLst>
                                          <p:attrName>style.visibility</p:attrName>
                                        </p:attrNameLst>
                                      </p:cBhvr>
                                      <p:to>
                                        <p:strVal val="visible"/>
                                      </p:to>
                                    </p:set>
                                    <p:animEffect filter="fade" transition="in">
                                      <p:cBhvr>
                                        <p:cTn dur="2000"/>
                                        <p:tgtEl>
                                          <p:spTgt spid="10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2000"/>
                                        <p:tgtEl>
                                          <p:spTgt spid="108"/>
                                        </p:tgtEl>
                                      </p:cBhvr>
                                    </p:animEffect>
                                    <p:set>
                                      <p:cBhvr>
                                        <p:cTn dur="1" fill="hold">
                                          <p:stCondLst>
                                            <p:cond delay="2000"/>
                                          </p:stCondLst>
                                        </p:cTn>
                                        <p:tgtEl>
                                          <p:spTgt spid="108"/>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4"/>
                                        </p:tgtEl>
                                        <p:attrNameLst>
                                          <p:attrName>style.visibility</p:attrName>
                                        </p:attrNameLst>
                                      </p:cBhvr>
                                      <p:to>
                                        <p:strVal val="visible"/>
                                      </p:to>
                                    </p:set>
                                    <p:anim calcmode="lin" valueType="num">
                                      <p:cBhvr additive="base">
                                        <p:cTn dur="500"/>
                                        <p:tgtEl>
                                          <p:spTgt spid="104"/>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gtEl>
                                        <p:attrNameLst>
                                          <p:attrName>style.visibility</p:attrName>
                                        </p:attrNameLst>
                                      </p:cBhvr>
                                      <p:to>
                                        <p:strVal val="visible"/>
                                      </p:to>
                                    </p:set>
                                    <p:animEffect filter="fade" transition="in">
                                      <p:cBhvr>
                                        <p:cTn dur="500"/>
                                        <p:tgtEl>
                                          <p:spTgt spid="10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gtEl>
                                        <p:attrNameLst>
                                          <p:attrName>style.visibility</p:attrName>
                                        </p:attrNameLst>
                                      </p:cBhvr>
                                      <p:to>
                                        <p:strVal val="visible"/>
                                      </p:to>
                                    </p:set>
                                    <p:animEffect filter="fade" transition="in">
                                      <p:cBhvr>
                                        <p:cTn dur="500"/>
                                        <p:tgtEl>
                                          <p:spTgt spid="10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gtEl>
                                        <p:attrNameLst>
                                          <p:attrName>style.visibility</p:attrName>
                                        </p:attrNameLst>
                                      </p:cBhvr>
                                      <p:to>
                                        <p:strVal val="visible"/>
                                      </p:to>
                                    </p:set>
                                    <p:animEffect filter="fade" transition="in">
                                      <p:cBhvr>
                                        <p:cTn dur="500"/>
                                        <p:tgtEl>
                                          <p:spTgt spid="10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4"/>
          <p:cNvSpPr txBox="1"/>
          <p:nvPr/>
        </p:nvSpPr>
        <p:spPr>
          <a:xfrm>
            <a:off x="424410" y="1512548"/>
            <a:ext cx="11809073" cy="584775"/>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1" i="1" lang="en-US" sz="3000" u="none" cap="none" strike="noStrike">
                <a:solidFill>
                  <a:schemeClr val="lt1"/>
                </a:solidFill>
                <a:latin typeface="Arial"/>
                <a:ea typeface="Arial"/>
                <a:cs typeface="Arial"/>
                <a:sym typeface="Arial"/>
              </a:rPr>
              <a:t>	</a:t>
            </a:r>
            <a:r>
              <a:rPr b="0" i="0" lang="en-US" sz="3200" u="none" cap="none" strike="noStrike">
                <a:solidFill>
                  <a:srgbClr val="FFC000"/>
                </a:solidFill>
                <a:latin typeface="Times New Roman"/>
                <a:ea typeface="Times New Roman"/>
                <a:cs typeface="Times New Roman"/>
                <a:sym typeface="Times New Roman"/>
              </a:rPr>
              <a:t>Em hãy phân tích 19 thành tổng các lũy thừa của 2?</a:t>
            </a:r>
            <a:endParaRPr b="1" i="1" sz="3000" u="none" cap="none" strike="noStrike">
              <a:solidFill>
                <a:srgbClr val="FFC000"/>
              </a:solidFill>
              <a:latin typeface="Times New Roman"/>
              <a:ea typeface="Times New Roman"/>
              <a:cs typeface="Times New Roman"/>
              <a:sym typeface="Times New Roman"/>
            </a:endParaRPr>
          </a:p>
        </p:txBody>
      </p:sp>
      <p:sp>
        <p:nvSpPr>
          <p:cNvPr id="115" name="Google Shape;115;p14"/>
          <p:cNvSpPr/>
          <p:nvPr/>
        </p:nvSpPr>
        <p:spPr>
          <a:xfrm>
            <a:off x="781070" y="251080"/>
            <a:ext cx="8074646" cy="677108"/>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en-US" sz="3800" u="none" cap="none" strike="noStrike">
                <a:solidFill>
                  <a:srgbClr val="FFFF00"/>
                </a:solidFill>
                <a:latin typeface="Times New Roman"/>
                <a:ea typeface="Times New Roman"/>
                <a:cs typeface="Times New Roman"/>
                <a:sym typeface="Times New Roman"/>
              </a:rPr>
              <a:t>1. Hệ nhị phân và biểu diễn số nguyên</a:t>
            </a:r>
            <a:endParaRPr b="1" i="0" sz="3800" u="none" cap="none" strike="noStrike">
              <a:solidFill>
                <a:srgbClr val="FFFF00"/>
              </a:solidFill>
              <a:latin typeface="Times New Roman"/>
              <a:ea typeface="Times New Roman"/>
              <a:cs typeface="Times New Roman"/>
              <a:sym typeface="Times New Roman"/>
            </a:endParaRPr>
          </a:p>
        </p:txBody>
      </p:sp>
      <p:sp>
        <p:nvSpPr>
          <p:cNvPr id="116" name="Google Shape;116;p14"/>
          <p:cNvSpPr txBox="1"/>
          <p:nvPr/>
        </p:nvSpPr>
        <p:spPr>
          <a:xfrm>
            <a:off x="424410" y="2097323"/>
            <a:ext cx="11732456" cy="1527341"/>
          </a:xfrm>
          <a:prstGeom prst="rect">
            <a:avLst/>
          </a:prstGeom>
          <a:noFill/>
          <a:ln>
            <a:noFill/>
          </a:ln>
        </p:spPr>
        <p:txBody>
          <a:bodyPr anchorCtr="0" anchor="t" bIns="45700" lIns="91425" spcFirstLastPara="1" rIns="91425" wrap="square" tIns="45700">
            <a:spAutoFit/>
          </a:bodyPr>
          <a:lstStyle/>
          <a:p>
            <a:pPr indent="0" lvl="0" marL="0" marR="0" rtl="0" algn="l">
              <a:lnSpc>
                <a:spcPct val="114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Số 19 có thể được biểu diễn bằng tổng:</a:t>
            </a:r>
            <a:endParaRPr/>
          </a:p>
          <a:p>
            <a:pPr indent="0" lvl="0" marL="0" marR="0" rtl="0" algn="l">
              <a:lnSpc>
                <a:spcPct val="114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     19 = 2</a:t>
            </a:r>
            <a:r>
              <a:rPr b="0" baseline="30000" i="0" lang="en-US" sz="2800" u="none" cap="none" strike="noStrike">
                <a:solidFill>
                  <a:schemeClr val="lt1"/>
                </a:solidFill>
                <a:latin typeface="Times New Roman"/>
                <a:ea typeface="Times New Roman"/>
                <a:cs typeface="Times New Roman"/>
                <a:sym typeface="Times New Roman"/>
              </a:rPr>
              <a:t>4</a:t>
            </a:r>
            <a:r>
              <a:rPr b="0" i="0" lang="en-US" sz="2800" u="none" cap="none" strike="noStrike">
                <a:solidFill>
                  <a:schemeClr val="lt1"/>
                </a:solidFill>
                <a:latin typeface="Times New Roman"/>
                <a:ea typeface="Times New Roman"/>
                <a:cs typeface="Times New Roman"/>
                <a:sym typeface="Times New Roman"/>
              </a:rPr>
              <a:t>+ 2</a:t>
            </a:r>
            <a:r>
              <a:rPr b="0" baseline="30000" i="0" lang="en-US" sz="2800" u="none" cap="none" strike="noStrike">
                <a:solidFill>
                  <a:schemeClr val="lt1"/>
                </a:solidFill>
                <a:latin typeface="Times New Roman"/>
                <a:ea typeface="Times New Roman"/>
                <a:cs typeface="Times New Roman"/>
                <a:sym typeface="Times New Roman"/>
              </a:rPr>
              <a:t>1</a:t>
            </a:r>
            <a:r>
              <a:rPr b="0" i="0" lang="en-US" sz="2800" u="none" cap="none" strike="noStrike">
                <a:solidFill>
                  <a:schemeClr val="lt1"/>
                </a:solidFill>
                <a:latin typeface="Times New Roman"/>
                <a:ea typeface="Times New Roman"/>
                <a:cs typeface="Times New Roman"/>
                <a:sym typeface="Times New Roman"/>
              </a:rPr>
              <a:t> +2</a:t>
            </a:r>
            <a:r>
              <a:rPr b="0" baseline="30000" i="0" lang="en-US" sz="2800" u="none" cap="none" strike="noStrike">
                <a:solidFill>
                  <a:schemeClr val="lt1"/>
                </a:solidFill>
                <a:latin typeface="Times New Roman"/>
                <a:ea typeface="Times New Roman"/>
                <a:cs typeface="Times New Roman"/>
                <a:sym typeface="Times New Roman"/>
              </a:rPr>
              <a:t>0</a:t>
            </a:r>
            <a:endParaRPr b="0" i="0" sz="2800" u="none" cap="none" strike="noStrike">
              <a:solidFill>
                <a:schemeClr val="lt1"/>
              </a:solidFill>
              <a:latin typeface="Times New Roman"/>
              <a:ea typeface="Times New Roman"/>
              <a:cs typeface="Times New Roman"/>
              <a:sym typeface="Times New Roman"/>
            </a:endParaRPr>
          </a:p>
          <a:p>
            <a:pPr indent="457200" lvl="0" marL="0" marR="0" rtl="0" algn="l">
              <a:lnSpc>
                <a:spcPct val="114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Hoặc viết đầy đủ dưới dạng lũy thừa 1* 2</a:t>
            </a:r>
            <a:r>
              <a:rPr b="0" baseline="30000" i="0" lang="en-US" sz="2800" u="none" cap="none" strike="noStrike">
                <a:solidFill>
                  <a:schemeClr val="lt1"/>
                </a:solidFill>
                <a:latin typeface="Times New Roman"/>
                <a:ea typeface="Times New Roman"/>
                <a:cs typeface="Times New Roman"/>
                <a:sym typeface="Times New Roman"/>
              </a:rPr>
              <a:t>4</a:t>
            </a:r>
            <a:r>
              <a:rPr b="0" i="0" lang="en-US" sz="2800" u="none" cap="none" strike="noStrike">
                <a:solidFill>
                  <a:schemeClr val="lt1"/>
                </a:solidFill>
                <a:latin typeface="Times New Roman"/>
                <a:ea typeface="Times New Roman"/>
                <a:cs typeface="Times New Roman"/>
                <a:sym typeface="Times New Roman"/>
              </a:rPr>
              <a:t>+0*2</a:t>
            </a:r>
            <a:r>
              <a:rPr b="0" baseline="30000" i="0" lang="en-US" sz="2800" u="none" cap="none" strike="noStrike">
                <a:solidFill>
                  <a:schemeClr val="lt1"/>
                </a:solidFill>
                <a:latin typeface="Times New Roman"/>
                <a:ea typeface="Times New Roman"/>
                <a:cs typeface="Times New Roman"/>
                <a:sym typeface="Times New Roman"/>
              </a:rPr>
              <a:t>3</a:t>
            </a:r>
            <a:r>
              <a:rPr b="0" i="0" lang="en-US" sz="2800" u="none" cap="none" strike="noStrike">
                <a:solidFill>
                  <a:schemeClr val="lt1"/>
                </a:solidFill>
                <a:latin typeface="Times New Roman"/>
                <a:ea typeface="Times New Roman"/>
                <a:cs typeface="Times New Roman"/>
                <a:sym typeface="Times New Roman"/>
              </a:rPr>
              <a:t> + 0 *2</a:t>
            </a:r>
            <a:r>
              <a:rPr b="0" baseline="30000" i="0" lang="en-US" sz="2800" u="none" cap="none" strike="noStrike">
                <a:solidFill>
                  <a:schemeClr val="lt1"/>
                </a:solidFill>
                <a:latin typeface="Times New Roman"/>
                <a:ea typeface="Times New Roman"/>
                <a:cs typeface="Times New Roman"/>
                <a:sym typeface="Times New Roman"/>
              </a:rPr>
              <a:t>2</a:t>
            </a:r>
            <a:r>
              <a:rPr b="0" i="0" lang="en-US" sz="2800" u="none" cap="none" strike="noStrike">
                <a:solidFill>
                  <a:schemeClr val="lt1"/>
                </a:solidFill>
                <a:latin typeface="Times New Roman"/>
                <a:ea typeface="Times New Roman"/>
                <a:cs typeface="Times New Roman"/>
                <a:sym typeface="Times New Roman"/>
              </a:rPr>
              <a:t> + 1* 2</a:t>
            </a:r>
            <a:r>
              <a:rPr b="0" baseline="30000" i="0" lang="en-US" sz="2800" u="none" cap="none" strike="noStrike">
                <a:solidFill>
                  <a:schemeClr val="lt1"/>
                </a:solidFill>
                <a:latin typeface="Times New Roman"/>
                <a:ea typeface="Times New Roman"/>
                <a:cs typeface="Times New Roman"/>
                <a:sym typeface="Times New Roman"/>
              </a:rPr>
              <a:t>1</a:t>
            </a:r>
            <a:r>
              <a:rPr b="0" i="0" lang="en-US" sz="2800" u="none" cap="none" strike="noStrike">
                <a:solidFill>
                  <a:schemeClr val="lt1"/>
                </a:solidFill>
                <a:latin typeface="Times New Roman"/>
                <a:ea typeface="Times New Roman"/>
                <a:cs typeface="Times New Roman"/>
                <a:sym typeface="Times New Roman"/>
              </a:rPr>
              <a:t> + 1* 2</a:t>
            </a:r>
            <a:r>
              <a:rPr b="0" baseline="30000" i="0" lang="en-US" sz="2800" u="none" cap="none" strike="noStrike">
                <a:solidFill>
                  <a:schemeClr val="lt1"/>
                </a:solidFill>
                <a:latin typeface="Times New Roman"/>
                <a:ea typeface="Times New Roman"/>
                <a:cs typeface="Times New Roman"/>
                <a:sym typeface="Times New Roman"/>
              </a:rPr>
              <a:t>0</a:t>
            </a:r>
            <a:endParaRPr/>
          </a:p>
        </p:txBody>
      </p:sp>
      <p:sp>
        <p:nvSpPr>
          <p:cNvPr id="117" name="Google Shape;117;p14"/>
          <p:cNvSpPr txBox="1"/>
          <p:nvPr/>
        </p:nvSpPr>
        <p:spPr>
          <a:xfrm>
            <a:off x="1065858" y="4899843"/>
            <a:ext cx="8978688" cy="95410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800" u="none" cap="none" strike="noStrike">
                <a:solidFill>
                  <a:srgbClr val="000000"/>
                </a:solidFill>
                <a:latin typeface="Arial"/>
                <a:ea typeface="Arial"/>
                <a:cs typeface="Arial"/>
                <a:sym typeface="Arial"/>
              </a:rPr>
              <a:t>Hệ đếm cơ số 2 (hệ nhị phân) có các đặc điểm sau:</a:t>
            </a:r>
            <a:endParaRPr/>
          </a:p>
          <a:p>
            <a:pPr indent="0" lvl="0" marL="0" marR="0" rtl="0" algn="l">
              <a:lnSpc>
                <a:spcPct val="100000"/>
              </a:lnSpc>
              <a:spcBef>
                <a:spcPts val="0"/>
              </a:spcBef>
              <a:spcAft>
                <a:spcPts val="0"/>
              </a:spcAft>
              <a:buNone/>
            </a:pPr>
            <a:r>
              <a:t/>
            </a:r>
            <a:endParaRPr b="0" i="0" sz="2800" u="none" cap="none" strike="noStrike">
              <a:solidFill>
                <a:srgbClr val="FFFF00"/>
              </a:solidFill>
              <a:latin typeface="Arial"/>
              <a:ea typeface="Arial"/>
              <a:cs typeface="Arial"/>
              <a:sym typeface="Arial"/>
            </a:endParaRPr>
          </a:p>
        </p:txBody>
      </p:sp>
      <p:sp>
        <p:nvSpPr>
          <p:cNvPr id="118" name="Google Shape;118;p14"/>
          <p:cNvSpPr txBox="1"/>
          <p:nvPr/>
        </p:nvSpPr>
        <p:spPr>
          <a:xfrm>
            <a:off x="424410" y="1008839"/>
            <a:ext cx="11580531"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800" u="none" cap="none" strike="noStrike">
                <a:solidFill>
                  <a:srgbClr val="FFFF00"/>
                </a:solidFill>
                <a:latin typeface="Times New Roman"/>
                <a:ea typeface="Times New Roman"/>
                <a:cs typeface="Times New Roman"/>
                <a:sym typeface="Times New Roman"/>
              </a:rPr>
              <a:t>a. Hệ nhị phân</a:t>
            </a:r>
            <a:endParaRPr b="0" i="0" sz="2800" u="none" cap="none" strike="noStrike">
              <a:solidFill>
                <a:srgbClr val="FFFF00"/>
              </a:solidFill>
              <a:latin typeface="Times New Roman"/>
              <a:ea typeface="Times New Roman"/>
              <a:cs typeface="Times New Roman"/>
              <a:sym typeface="Times New Roman"/>
            </a:endParaRPr>
          </a:p>
        </p:txBody>
      </p:sp>
      <p:sp>
        <p:nvSpPr>
          <p:cNvPr id="119" name="Google Shape;119;p14"/>
          <p:cNvSpPr txBox="1"/>
          <p:nvPr/>
        </p:nvSpPr>
        <p:spPr>
          <a:xfrm>
            <a:off x="462718" y="3860404"/>
            <a:ext cx="11732456"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 Số 19 biểu diễn trong hệ nhị phân là: 10011</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18"/>
                                        </p:tgtEl>
                                        <p:attrNameLst>
                                          <p:attrName>style.visibility</p:attrName>
                                        </p:attrNameLst>
                                      </p:cBhvr>
                                      <p:to>
                                        <p:strVal val="visible"/>
                                      </p:to>
                                    </p:set>
                                    <p:animEffect filter="fade" transition="in">
                                      <p:cBhvr>
                                        <p:cTn dur="750"/>
                                        <p:tgtEl>
                                          <p:spTgt spid="11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2000"/>
                                        <p:tgtEl>
                                          <p:spTgt spid="1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750"/>
                                        <p:tgtEl>
                                          <p:spTgt spid="114"/>
                                        </p:tgtEl>
                                      </p:cBhvr>
                                    </p:animEffect>
                                    <p:set>
                                      <p:cBhvr>
                                        <p:cTn dur="1" fill="hold">
                                          <p:stCondLst>
                                            <p:cond delay="750"/>
                                          </p:stCondLst>
                                        </p:cTn>
                                        <p:tgtEl>
                                          <p:spTgt spid="114"/>
                                        </p:tgtEl>
                                        <p:attrNameLst>
                                          <p:attrName>style.visibility</p:attrName>
                                        </p:attrNameLst>
                                      </p:cBhvr>
                                      <p:to>
                                        <p:strVal val="hidden"/>
                                      </p:to>
                                    </p:set>
                                  </p:childTnLst>
                                </p:cTn>
                              </p:par>
                            </p:childTnLst>
                          </p:cTn>
                        </p:par>
                        <p:par>
                          <p:cTn fill="hold">
                            <p:stCondLst>
                              <p:cond delay="750"/>
                            </p:stCondLst>
                            <p:childTnLst>
                              <p:par>
                                <p:cTn fill="hold" nodeType="afterEffect" presetClass="entr" presetID="10" presetSubtype="0">
                                  <p:stCondLst>
                                    <p:cond delay="0"/>
                                  </p:stCondLst>
                                  <p:childTnLst>
                                    <p:set>
                                      <p:cBhvr>
                                        <p:cTn dur="1" fill="hold">
                                          <p:stCondLst>
                                            <p:cond delay="0"/>
                                          </p:stCondLst>
                                        </p:cTn>
                                        <p:tgtEl>
                                          <p:spTgt spid="116">
                                            <p:txEl>
                                              <p:pRg end="0" st="0"/>
                                            </p:txEl>
                                          </p:spTgt>
                                        </p:tgtEl>
                                        <p:attrNameLst>
                                          <p:attrName>style.visibility</p:attrName>
                                        </p:attrNameLst>
                                      </p:cBhvr>
                                      <p:to>
                                        <p:strVal val="visible"/>
                                      </p:to>
                                    </p:set>
                                    <p:animEffect filter="fade" transition="in">
                                      <p:cBhvr>
                                        <p:cTn dur="1000"/>
                                        <p:tgtEl>
                                          <p:spTgt spid="116">
                                            <p:txEl>
                                              <p:pRg end="0" st="0"/>
                                            </p:txEl>
                                          </p:spTgt>
                                        </p:tgtEl>
                                      </p:cBhvr>
                                    </p:animEffect>
                                  </p:childTnLst>
                                </p:cTn>
                              </p:par>
                            </p:childTnLst>
                          </p:cTn>
                        </p:par>
                        <p:par>
                          <p:cTn fill="hold">
                            <p:stCondLst>
                              <p:cond delay="1750"/>
                            </p:stCondLst>
                            <p:childTnLst>
                              <p:par>
                                <p:cTn fill="hold" nodeType="afterEffect" presetClass="entr" presetID="10" presetSubtype="0">
                                  <p:stCondLst>
                                    <p:cond delay="0"/>
                                  </p:stCondLst>
                                  <p:childTnLst>
                                    <p:set>
                                      <p:cBhvr>
                                        <p:cTn dur="1" fill="hold">
                                          <p:stCondLst>
                                            <p:cond delay="0"/>
                                          </p:stCondLst>
                                        </p:cTn>
                                        <p:tgtEl>
                                          <p:spTgt spid="116">
                                            <p:txEl>
                                              <p:pRg end="1" st="1"/>
                                            </p:txEl>
                                          </p:spTgt>
                                        </p:tgtEl>
                                        <p:attrNameLst>
                                          <p:attrName>style.visibility</p:attrName>
                                        </p:attrNameLst>
                                      </p:cBhvr>
                                      <p:to>
                                        <p:strVal val="visible"/>
                                      </p:to>
                                    </p:set>
                                    <p:animEffect filter="fade" transition="in">
                                      <p:cBhvr>
                                        <p:cTn dur="1000"/>
                                        <p:tgtEl>
                                          <p:spTgt spid="116">
                                            <p:txEl>
                                              <p:pRg end="1" st="1"/>
                                            </p:txEl>
                                          </p:spTgt>
                                        </p:tgtEl>
                                      </p:cBhvr>
                                    </p:animEffect>
                                  </p:childTnLst>
                                </p:cTn>
                              </p:par>
                            </p:childTnLst>
                          </p:cTn>
                        </p:par>
                        <p:par>
                          <p:cTn fill="hold">
                            <p:stCondLst>
                              <p:cond delay="2750"/>
                            </p:stCondLst>
                            <p:childTnLst>
                              <p:par>
                                <p:cTn fill="hold" nodeType="afterEffect" presetClass="entr" presetID="10" presetSubtype="0">
                                  <p:stCondLst>
                                    <p:cond delay="0"/>
                                  </p:stCondLst>
                                  <p:childTnLst>
                                    <p:set>
                                      <p:cBhvr>
                                        <p:cTn dur="1" fill="hold">
                                          <p:stCondLst>
                                            <p:cond delay="0"/>
                                          </p:stCondLst>
                                        </p:cTn>
                                        <p:tgtEl>
                                          <p:spTgt spid="116">
                                            <p:txEl>
                                              <p:pRg end="2" st="2"/>
                                            </p:txEl>
                                          </p:spTgt>
                                        </p:tgtEl>
                                        <p:attrNameLst>
                                          <p:attrName>style.visibility</p:attrName>
                                        </p:attrNameLst>
                                      </p:cBhvr>
                                      <p:to>
                                        <p:strVal val="visible"/>
                                      </p:to>
                                    </p:set>
                                    <p:animEffect filter="fade" transition="in">
                                      <p:cBhvr>
                                        <p:cTn dur="1000"/>
                                        <p:tgtEl>
                                          <p:spTgt spid="116">
                                            <p:txEl>
                                              <p:pRg end="2" st="2"/>
                                            </p:txEl>
                                          </p:spTgt>
                                        </p:tgtEl>
                                      </p:cBhvr>
                                    </p:animEffect>
                                  </p:childTnLst>
                                </p:cTn>
                              </p:par>
                            </p:childTnLst>
                          </p:cTn>
                        </p:par>
                        <p:par>
                          <p:cTn fill="hold">
                            <p:stCondLst>
                              <p:cond delay="3750"/>
                            </p:stCondLst>
                            <p:childTnLst>
                              <p:par>
                                <p:cTn fill="hold" nodeType="afterEffect" presetClass="entr" presetID="10" presetSubtype="0">
                                  <p:stCondLst>
                                    <p:cond delay="0"/>
                                  </p:stCondLst>
                                  <p:childTnLst>
                                    <p:set>
                                      <p:cBhvr>
                                        <p:cTn dur="1" fill="hold">
                                          <p:stCondLst>
                                            <p:cond delay="0"/>
                                          </p:stCondLst>
                                        </p:cTn>
                                        <p:tgtEl>
                                          <p:spTgt spid="119">
                                            <p:txEl>
                                              <p:pRg end="0" st="0"/>
                                            </p:txEl>
                                          </p:spTgt>
                                        </p:tgtEl>
                                        <p:attrNameLst>
                                          <p:attrName>style.visibility</p:attrName>
                                        </p:attrNameLst>
                                      </p:cBhvr>
                                      <p:to>
                                        <p:strVal val="visible"/>
                                      </p:to>
                                    </p:set>
                                    <p:animEffect filter="fade" transition="in">
                                      <p:cBhvr>
                                        <p:cTn dur="1000"/>
                                        <p:tgtEl>
                                          <p:spTgt spid="11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gtEl>
                                        <p:attrNameLst>
                                          <p:attrName>style.visibility</p:attrName>
                                        </p:attrNameLst>
                                      </p:cBhvr>
                                      <p:to>
                                        <p:strVal val="visible"/>
                                      </p:to>
                                    </p:set>
                                    <p:animEffect filter="fade" transition="in">
                                      <p:cBhvr>
                                        <p:cTn dur="2000"/>
                                        <p:tgtEl>
                                          <p:spTgt spid="11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2000"/>
                                        <p:tgtEl>
                                          <p:spTgt spid="117"/>
                                        </p:tgtEl>
                                      </p:cBhvr>
                                    </p:animEffect>
                                    <p:set>
                                      <p:cBhvr>
                                        <p:cTn dur="1" fill="hold">
                                          <p:stCondLst>
                                            <p:cond delay="2000"/>
                                          </p:stCondLst>
                                        </p:cTn>
                                        <p:tgtEl>
                                          <p:spTgt spid="117"/>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5"/>
          <p:cNvSpPr/>
          <p:nvPr/>
        </p:nvSpPr>
        <p:spPr>
          <a:xfrm>
            <a:off x="352710" y="1821228"/>
            <a:ext cx="11526982" cy="52322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Hệ đếm cơ số 2 (hệ nhị phân) có các đặc điểm sau:</a:t>
            </a:r>
            <a:endParaRPr/>
          </a:p>
        </p:txBody>
      </p:sp>
      <p:sp>
        <p:nvSpPr>
          <p:cNvPr id="125" name="Google Shape;125;p15"/>
          <p:cNvSpPr/>
          <p:nvPr/>
        </p:nvSpPr>
        <p:spPr>
          <a:xfrm>
            <a:off x="653007" y="301823"/>
            <a:ext cx="8074646" cy="677108"/>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en-US" sz="3800" u="none" cap="none" strike="noStrike">
                <a:solidFill>
                  <a:srgbClr val="FFFF00"/>
                </a:solidFill>
                <a:latin typeface="Times New Roman"/>
                <a:ea typeface="Times New Roman"/>
                <a:cs typeface="Times New Roman"/>
                <a:sym typeface="Times New Roman"/>
              </a:rPr>
              <a:t>1. Hệ nhị phân và biểu diễn số nguyên</a:t>
            </a:r>
            <a:endParaRPr b="1" i="0" sz="3800" u="none" cap="none" strike="noStrike">
              <a:solidFill>
                <a:srgbClr val="FFFF00"/>
              </a:solidFill>
              <a:latin typeface="Times New Roman"/>
              <a:ea typeface="Times New Roman"/>
              <a:cs typeface="Times New Roman"/>
              <a:sym typeface="Times New Roman"/>
            </a:endParaRPr>
          </a:p>
        </p:txBody>
      </p:sp>
      <p:sp>
        <p:nvSpPr>
          <p:cNvPr id="126" name="Google Shape;126;p15"/>
          <p:cNvSpPr/>
          <p:nvPr/>
        </p:nvSpPr>
        <p:spPr>
          <a:xfrm>
            <a:off x="851472" y="2368120"/>
            <a:ext cx="11025045" cy="2677656"/>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 Chỉ dùng hai chữ số 0 và 1, các chữ số 0 và 1 gọi là các chữ số nhị phân.</a:t>
            </a:r>
            <a:endParaRPr/>
          </a:p>
          <a:p>
            <a:pPr indent="0" lvl="0" marL="0" marR="0" rtl="0" algn="just">
              <a:lnSpc>
                <a:spcPct val="100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 Mỗi số có thể biểu diễn bởi một dãy các chữ số nhị phân.</a:t>
            </a:r>
            <a:endParaRPr/>
          </a:p>
          <a:p>
            <a:pPr indent="0" lvl="0" marL="0" marR="0" rtl="0" algn="just">
              <a:lnSpc>
                <a:spcPct val="100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 Trong biểu diễn nhị phân, một chữ số ở một hàng sẽ có giá trị gấp 2 lần chính chữ số đó ở hàng liền kề bên phải. Vì vậy chữ số 1 ở vị trí thứ k từ phải sang trái sẽ mang giá trị 2</a:t>
            </a:r>
            <a:r>
              <a:rPr b="0" baseline="30000" i="0" lang="en-US" sz="2800" u="none" cap="none" strike="noStrike">
                <a:solidFill>
                  <a:schemeClr val="lt1"/>
                </a:solidFill>
                <a:latin typeface="Times New Roman"/>
                <a:ea typeface="Times New Roman"/>
                <a:cs typeface="Times New Roman"/>
                <a:sym typeface="Times New Roman"/>
              </a:rPr>
              <a:t>k-1</a:t>
            </a:r>
            <a:r>
              <a:rPr b="0" i="0" lang="en-US" sz="2800" u="none" cap="none" strike="noStrike">
                <a:solidFill>
                  <a:schemeClr val="lt1"/>
                </a:solidFill>
                <a:latin typeface="Times New Roman"/>
                <a:ea typeface="Times New Roman"/>
                <a:cs typeface="Times New Roman"/>
                <a:sym typeface="Times New Roman"/>
              </a:rPr>
              <a:t> .</a:t>
            </a:r>
            <a:endParaRPr/>
          </a:p>
          <a:p>
            <a:pPr indent="0" lvl="0" marL="0" marR="0" rtl="0" algn="just">
              <a:lnSpc>
                <a:spcPct val="100000"/>
              </a:lnSpc>
              <a:spcBef>
                <a:spcPts val="0"/>
              </a:spcBef>
              <a:spcAft>
                <a:spcPts val="0"/>
              </a:spcAft>
              <a:buNone/>
            </a:pPr>
            <a:r>
              <a:t/>
            </a:r>
            <a:endParaRPr b="0" i="0" sz="2800" u="none" cap="none" strike="noStrike">
              <a:solidFill>
                <a:schemeClr val="lt1"/>
              </a:solidFill>
              <a:latin typeface="Times New Roman"/>
              <a:ea typeface="Times New Roman"/>
              <a:cs typeface="Times New Roman"/>
              <a:sym typeface="Times New Roman"/>
            </a:endParaRPr>
          </a:p>
        </p:txBody>
      </p:sp>
      <p:sp>
        <p:nvSpPr>
          <p:cNvPr id="127" name="Google Shape;127;p15"/>
          <p:cNvSpPr txBox="1"/>
          <p:nvPr/>
        </p:nvSpPr>
        <p:spPr>
          <a:xfrm>
            <a:off x="295986" y="1078112"/>
            <a:ext cx="11580531"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800" u="none" cap="none" strike="noStrike">
                <a:solidFill>
                  <a:srgbClr val="FFFF00"/>
                </a:solidFill>
                <a:latin typeface="Times New Roman"/>
                <a:ea typeface="Times New Roman"/>
                <a:cs typeface="Times New Roman"/>
                <a:sym typeface="Times New Roman"/>
              </a:rPr>
              <a:t>a. Hệ nhị phân</a:t>
            </a:r>
            <a:endParaRPr b="0" i="0" sz="2800" u="none" cap="none" strike="noStrike">
              <a:solidFill>
                <a:srgbClr val="FFFF00"/>
              </a:solidFill>
              <a:latin typeface="Times New Roman"/>
              <a:ea typeface="Times New Roman"/>
              <a:cs typeface="Times New Roman"/>
              <a:sym typeface="Times New Roman"/>
            </a:endParaRPr>
          </a:p>
        </p:txBody>
      </p:sp>
      <p:sp>
        <p:nvSpPr>
          <p:cNvPr id="128" name="Google Shape;128;p15"/>
          <p:cNvSpPr/>
          <p:nvPr/>
        </p:nvSpPr>
        <p:spPr>
          <a:xfrm>
            <a:off x="653007" y="4820374"/>
            <a:ext cx="11025045" cy="138499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en-US" sz="2800" u="sng" cap="none" strike="noStrike">
                <a:solidFill>
                  <a:schemeClr val="lt1"/>
                </a:solidFill>
                <a:latin typeface="Times New Roman"/>
                <a:ea typeface="Times New Roman"/>
                <a:cs typeface="Times New Roman"/>
                <a:sym typeface="Times New Roman"/>
              </a:rPr>
              <a:t>Chú ý</a:t>
            </a:r>
            <a:r>
              <a:rPr b="0" i="0" lang="en-US" sz="2800" u="none" cap="none" strike="noStrike">
                <a:solidFill>
                  <a:schemeClr val="lt1"/>
                </a:solidFill>
                <a:latin typeface="Times New Roman"/>
                <a:ea typeface="Times New Roman"/>
                <a:cs typeface="Times New Roman"/>
                <a:sym typeface="Times New Roman"/>
              </a:rPr>
              <a:t>: Khi cần phân biệt số trong hệ đếm nào người ta viết cơ số làm chỉ số dưới (VD: 19</a:t>
            </a:r>
            <a:r>
              <a:rPr b="0" baseline="-25000" i="0" lang="en-US" sz="2800" u="none" cap="none" strike="noStrike">
                <a:solidFill>
                  <a:schemeClr val="lt1"/>
                </a:solidFill>
                <a:latin typeface="Times New Roman"/>
                <a:ea typeface="Times New Roman"/>
                <a:cs typeface="Times New Roman"/>
                <a:sym typeface="Times New Roman"/>
              </a:rPr>
              <a:t>10 </a:t>
            </a:r>
            <a:r>
              <a:rPr b="0" i="0" lang="en-US" sz="2800" u="none" cap="none" strike="noStrike">
                <a:solidFill>
                  <a:schemeClr val="lt1"/>
                </a:solidFill>
                <a:latin typeface="Times New Roman"/>
                <a:ea typeface="Times New Roman"/>
                <a:cs typeface="Times New Roman"/>
                <a:sym typeface="Times New Roman"/>
              </a:rPr>
              <a:t>hay  10011</a:t>
            </a:r>
            <a:r>
              <a:rPr b="0" baseline="-25000" i="0" lang="en-US" sz="2800" u="none" cap="none" strike="noStrike">
                <a:solidFill>
                  <a:schemeClr val="lt1"/>
                </a:solidFill>
                <a:latin typeface="Times New Roman"/>
                <a:ea typeface="Times New Roman"/>
                <a:cs typeface="Times New Roman"/>
                <a:sym typeface="Times New Roman"/>
              </a:rPr>
              <a:t>2</a:t>
            </a:r>
            <a:r>
              <a:rPr b="0" i="0" lang="en-US" sz="2800" u="none" cap="none" strike="noStrike">
                <a:solidFill>
                  <a:schemeClr val="lt1"/>
                </a:solidFill>
                <a:latin typeface="Times New Roman"/>
                <a:ea typeface="Times New Roman"/>
                <a:cs typeface="Times New Roman"/>
                <a:sym typeface="Times New Roman"/>
              </a:rPr>
              <a:t>)</a:t>
            </a:r>
            <a:endParaRPr/>
          </a:p>
          <a:p>
            <a:pPr indent="0" lvl="0" marL="0" marR="0" rtl="0" algn="just">
              <a:lnSpc>
                <a:spcPct val="100000"/>
              </a:lnSpc>
              <a:spcBef>
                <a:spcPts val="0"/>
              </a:spcBef>
              <a:spcAft>
                <a:spcPts val="0"/>
              </a:spcAft>
              <a:buNone/>
            </a:pPr>
            <a:r>
              <a:t/>
            </a:r>
            <a:endParaRPr b="0" i="0" sz="2800" u="none" cap="none" strike="noStrike">
              <a:solidFill>
                <a:schemeClr val="lt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27"/>
                                        </p:tgtEl>
                                        <p:attrNameLst>
                                          <p:attrName>style.visibility</p:attrName>
                                        </p:attrNameLst>
                                      </p:cBhvr>
                                      <p:to>
                                        <p:strVal val="visible"/>
                                      </p:to>
                                    </p:set>
                                    <p:animEffect filter="fade" transition="in">
                                      <p:cBhvr>
                                        <p:cTn dur="750"/>
                                        <p:tgtEl>
                                          <p:spTgt spid="12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
                                        </p:tgtEl>
                                        <p:attrNameLst>
                                          <p:attrName>style.visibility</p:attrName>
                                        </p:attrNameLst>
                                      </p:cBhvr>
                                      <p:to>
                                        <p:strVal val="visible"/>
                                      </p:to>
                                    </p:set>
                                    <p:animEffect filter="fade" transition="in">
                                      <p:cBhvr>
                                        <p:cTn dur="1000"/>
                                        <p:tgtEl>
                                          <p:spTgt spid="12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gtEl>
                                        <p:attrNameLst>
                                          <p:attrName>style.visibility</p:attrName>
                                        </p:attrNameLst>
                                      </p:cBhvr>
                                      <p:to>
                                        <p:strVal val="visible"/>
                                      </p:to>
                                    </p:set>
                                    <p:animEffect filter="fade" transition="in">
                                      <p:cBhvr>
                                        <p:cTn dur="1000"/>
                                        <p:tgtEl>
                                          <p:spTgt spid="12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16"/>
          <p:cNvSpPr/>
          <p:nvPr/>
        </p:nvSpPr>
        <p:spPr>
          <a:xfrm>
            <a:off x="513784" y="222944"/>
            <a:ext cx="8074646" cy="677108"/>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en-US" sz="3800" u="none" cap="none" strike="noStrike">
                <a:solidFill>
                  <a:srgbClr val="FFFF00"/>
                </a:solidFill>
                <a:latin typeface="Times New Roman"/>
                <a:ea typeface="Times New Roman"/>
                <a:cs typeface="Times New Roman"/>
                <a:sym typeface="Times New Roman"/>
              </a:rPr>
              <a:t>1. Hệ nhị phân và biểu diễn số nguyên</a:t>
            </a:r>
            <a:endParaRPr b="1" i="0" sz="3800" u="none" cap="none" strike="noStrike">
              <a:solidFill>
                <a:srgbClr val="FFFF00"/>
              </a:solidFill>
              <a:latin typeface="Times New Roman"/>
              <a:ea typeface="Times New Roman"/>
              <a:cs typeface="Times New Roman"/>
              <a:sym typeface="Times New Roman"/>
            </a:endParaRPr>
          </a:p>
        </p:txBody>
      </p:sp>
      <p:sp>
        <p:nvSpPr>
          <p:cNvPr descr="ngj" id="134" name="Google Shape;134;p16"/>
          <p:cNvSpPr txBox="1"/>
          <p:nvPr/>
        </p:nvSpPr>
        <p:spPr>
          <a:xfrm>
            <a:off x="528804" y="1601332"/>
            <a:ext cx="10062264" cy="95410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 Số tự nhiên N được biểu diễn dưới dạng tổng lũy thừa của 2:</a:t>
            </a:r>
            <a:endParaRPr/>
          </a:p>
          <a:p>
            <a:pPr indent="0" lvl="0" marL="0" marR="0" rtl="0" algn="l">
              <a:lnSpc>
                <a:spcPct val="100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N= d</a:t>
            </a:r>
            <a:r>
              <a:rPr b="0" baseline="-25000" i="0" lang="en-US" sz="2800" u="none" cap="none" strike="noStrike">
                <a:solidFill>
                  <a:schemeClr val="lt1"/>
                </a:solidFill>
                <a:latin typeface="Times New Roman"/>
                <a:ea typeface="Times New Roman"/>
                <a:cs typeface="Times New Roman"/>
                <a:sym typeface="Times New Roman"/>
              </a:rPr>
              <a:t>k</a:t>
            </a:r>
            <a:r>
              <a:rPr b="0" i="0" lang="en-US" sz="2800" u="none" cap="none" strike="noStrike">
                <a:solidFill>
                  <a:schemeClr val="lt1"/>
                </a:solidFill>
                <a:latin typeface="Times New Roman"/>
                <a:ea typeface="Times New Roman"/>
                <a:cs typeface="Times New Roman"/>
                <a:sym typeface="Times New Roman"/>
              </a:rPr>
              <a:t>* 2</a:t>
            </a:r>
            <a:r>
              <a:rPr b="0" baseline="30000" i="0" lang="en-US" sz="2800" u="none" cap="none" strike="noStrike">
                <a:solidFill>
                  <a:schemeClr val="lt1"/>
                </a:solidFill>
                <a:latin typeface="Times New Roman"/>
                <a:ea typeface="Times New Roman"/>
                <a:cs typeface="Times New Roman"/>
                <a:sym typeface="Times New Roman"/>
              </a:rPr>
              <a:t>k</a:t>
            </a:r>
            <a:r>
              <a:rPr b="0" i="0" lang="en-US" sz="2800" u="none" cap="none" strike="noStrike">
                <a:solidFill>
                  <a:schemeClr val="lt1"/>
                </a:solidFill>
                <a:latin typeface="Times New Roman"/>
                <a:ea typeface="Times New Roman"/>
                <a:cs typeface="Times New Roman"/>
                <a:sym typeface="Times New Roman"/>
              </a:rPr>
              <a:t> + d</a:t>
            </a:r>
            <a:r>
              <a:rPr b="0" baseline="-25000" i="0" lang="en-US" sz="2800" u="none" cap="none" strike="noStrike">
                <a:solidFill>
                  <a:schemeClr val="lt1"/>
                </a:solidFill>
                <a:latin typeface="Times New Roman"/>
                <a:ea typeface="Times New Roman"/>
                <a:cs typeface="Times New Roman"/>
                <a:sym typeface="Times New Roman"/>
              </a:rPr>
              <a:t>k-1</a:t>
            </a:r>
            <a:r>
              <a:rPr b="0" i="0" lang="en-US" sz="2800" u="none" cap="none" strike="noStrike">
                <a:solidFill>
                  <a:schemeClr val="lt1"/>
                </a:solidFill>
                <a:latin typeface="Times New Roman"/>
                <a:ea typeface="Times New Roman"/>
                <a:cs typeface="Times New Roman"/>
                <a:sym typeface="Times New Roman"/>
              </a:rPr>
              <a:t> *2</a:t>
            </a:r>
            <a:r>
              <a:rPr b="0" baseline="30000" i="0" lang="en-US" sz="2800" u="none" cap="none" strike="noStrike">
                <a:solidFill>
                  <a:schemeClr val="lt1"/>
                </a:solidFill>
                <a:latin typeface="Times New Roman"/>
                <a:ea typeface="Times New Roman"/>
                <a:cs typeface="Times New Roman"/>
                <a:sym typeface="Times New Roman"/>
              </a:rPr>
              <a:t>k-1</a:t>
            </a:r>
            <a:r>
              <a:rPr b="0" i="0" lang="en-US" sz="2800" u="none" cap="none" strike="noStrike">
                <a:solidFill>
                  <a:schemeClr val="lt1"/>
                </a:solidFill>
                <a:latin typeface="Times New Roman"/>
                <a:ea typeface="Times New Roman"/>
                <a:cs typeface="Times New Roman"/>
                <a:sym typeface="Times New Roman"/>
              </a:rPr>
              <a:t> +….+d</a:t>
            </a:r>
            <a:r>
              <a:rPr b="0" baseline="-25000" i="0" lang="en-US" sz="2800" u="none" cap="none" strike="noStrike">
                <a:solidFill>
                  <a:schemeClr val="lt1"/>
                </a:solidFill>
                <a:latin typeface="Times New Roman"/>
                <a:ea typeface="Times New Roman"/>
                <a:cs typeface="Times New Roman"/>
                <a:sym typeface="Times New Roman"/>
              </a:rPr>
              <a:t>1</a:t>
            </a:r>
            <a:r>
              <a:rPr b="0" i="0" lang="en-US" sz="2800" u="none" cap="none" strike="noStrike">
                <a:solidFill>
                  <a:schemeClr val="lt1"/>
                </a:solidFill>
                <a:latin typeface="Times New Roman"/>
                <a:ea typeface="Times New Roman"/>
                <a:cs typeface="Times New Roman"/>
                <a:sym typeface="Times New Roman"/>
              </a:rPr>
              <a:t>*2 + d</a:t>
            </a:r>
            <a:r>
              <a:rPr b="0" baseline="-25000" i="0" lang="en-US" sz="2800" u="none" cap="none" strike="noStrike">
                <a:solidFill>
                  <a:schemeClr val="lt1"/>
                </a:solidFill>
                <a:latin typeface="Times New Roman"/>
                <a:ea typeface="Times New Roman"/>
                <a:cs typeface="Times New Roman"/>
                <a:sym typeface="Times New Roman"/>
              </a:rPr>
              <a:t>0</a:t>
            </a:r>
            <a:endParaRPr b="0" i="0" sz="2800" u="none" cap="none" strike="noStrike">
              <a:solidFill>
                <a:schemeClr val="lt1"/>
              </a:solidFill>
              <a:latin typeface="Times New Roman"/>
              <a:ea typeface="Times New Roman"/>
              <a:cs typeface="Times New Roman"/>
              <a:sym typeface="Times New Roman"/>
            </a:endParaRPr>
          </a:p>
        </p:txBody>
      </p:sp>
      <p:sp>
        <p:nvSpPr>
          <p:cNvPr id="135" name="Google Shape;135;p16"/>
          <p:cNvSpPr txBox="1"/>
          <p:nvPr/>
        </p:nvSpPr>
        <p:spPr>
          <a:xfrm>
            <a:off x="295986" y="1078112"/>
            <a:ext cx="11580531"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800" u="none" cap="none" strike="noStrike">
                <a:solidFill>
                  <a:srgbClr val="FFFF00"/>
                </a:solidFill>
                <a:latin typeface="Times New Roman"/>
                <a:ea typeface="Times New Roman"/>
                <a:cs typeface="Times New Roman"/>
                <a:sym typeface="Times New Roman"/>
              </a:rPr>
              <a:t>b. Đổi biểu diễn số nguyên dương từ hệ thập phân sang hệ nhị phân</a:t>
            </a:r>
            <a:endParaRPr b="0" i="0" sz="2800" u="none" cap="none" strike="noStrike">
              <a:solidFill>
                <a:srgbClr val="FFFF00"/>
              </a:solidFill>
              <a:latin typeface="Times New Roman"/>
              <a:ea typeface="Times New Roman"/>
              <a:cs typeface="Times New Roman"/>
              <a:sym typeface="Times New Roman"/>
            </a:endParaRPr>
          </a:p>
        </p:txBody>
      </p:sp>
      <p:sp>
        <p:nvSpPr>
          <p:cNvPr descr="ngj" id="136" name="Google Shape;136;p16"/>
          <p:cNvSpPr txBox="1"/>
          <p:nvPr/>
        </p:nvSpPr>
        <p:spPr>
          <a:xfrm>
            <a:off x="513784" y="2676663"/>
            <a:ext cx="10062264" cy="138499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a:t>
            </a:r>
            <a:r>
              <a:rPr b="0" i="1" lang="en-US" sz="2800" u="sng" cap="none" strike="noStrike">
                <a:solidFill>
                  <a:schemeClr val="lt1"/>
                </a:solidFill>
                <a:latin typeface="Times New Roman"/>
                <a:ea typeface="Times New Roman"/>
                <a:cs typeface="Times New Roman"/>
                <a:sym typeface="Times New Roman"/>
              </a:rPr>
              <a:t>Nhận xét</a:t>
            </a:r>
            <a:r>
              <a:rPr b="0" i="0" lang="en-US" sz="2800" u="none" cap="none" strike="noStrike">
                <a:solidFill>
                  <a:schemeClr val="lt1"/>
                </a:solidFill>
                <a:latin typeface="Times New Roman"/>
                <a:ea typeface="Times New Roman"/>
                <a:cs typeface="Times New Roman"/>
                <a:sym typeface="Times New Roman"/>
              </a:rPr>
              <a:t>: d</a:t>
            </a:r>
            <a:r>
              <a:rPr b="0" baseline="-25000" i="0" lang="en-US" sz="2800" u="none" cap="none" strike="noStrike">
                <a:solidFill>
                  <a:schemeClr val="lt1"/>
                </a:solidFill>
                <a:latin typeface="Times New Roman"/>
                <a:ea typeface="Times New Roman"/>
                <a:cs typeface="Times New Roman"/>
                <a:sym typeface="Times New Roman"/>
              </a:rPr>
              <a:t>0</a:t>
            </a:r>
            <a:r>
              <a:rPr b="0" i="0" lang="en-US" sz="2800" u="none" cap="none" strike="noStrike">
                <a:solidFill>
                  <a:schemeClr val="lt1"/>
                </a:solidFill>
                <a:latin typeface="Times New Roman"/>
                <a:ea typeface="Times New Roman"/>
                <a:cs typeface="Times New Roman"/>
                <a:sym typeface="Times New Roman"/>
              </a:rPr>
              <a:t> là phần dư của N cho 2 với thương: </a:t>
            </a:r>
            <a:endParaRPr/>
          </a:p>
          <a:p>
            <a:pPr indent="0" lvl="0" marL="0" marR="0" rtl="0" algn="l">
              <a:lnSpc>
                <a:spcPct val="100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N</a:t>
            </a:r>
            <a:r>
              <a:rPr b="0" baseline="-25000" i="0" lang="en-US" sz="2800" u="none" cap="none" strike="noStrike">
                <a:solidFill>
                  <a:schemeClr val="lt1"/>
                </a:solidFill>
                <a:latin typeface="Times New Roman"/>
                <a:ea typeface="Times New Roman"/>
                <a:cs typeface="Times New Roman"/>
                <a:sym typeface="Times New Roman"/>
              </a:rPr>
              <a:t>1</a:t>
            </a:r>
            <a:r>
              <a:rPr b="0" i="0" lang="en-US" sz="2800" u="none" cap="none" strike="noStrike">
                <a:solidFill>
                  <a:schemeClr val="lt1"/>
                </a:solidFill>
                <a:latin typeface="Times New Roman"/>
                <a:ea typeface="Times New Roman"/>
                <a:cs typeface="Times New Roman"/>
                <a:sym typeface="Times New Roman"/>
              </a:rPr>
              <a:t>= d</a:t>
            </a:r>
            <a:r>
              <a:rPr b="0" baseline="-25000" i="0" lang="en-US" sz="2800" u="none" cap="none" strike="noStrike">
                <a:solidFill>
                  <a:schemeClr val="lt1"/>
                </a:solidFill>
                <a:latin typeface="Times New Roman"/>
                <a:ea typeface="Times New Roman"/>
                <a:cs typeface="Times New Roman"/>
                <a:sym typeface="Times New Roman"/>
              </a:rPr>
              <a:t>k</a:t>
            </a:r>
            <a:r>
              <a:rPr b="0" i="0" lang="en-US" sz="2800" u="none" cap="none" strike="noStrike">
                <a:solidFill>
                  <a:schemeClr val="lt1"/>
                </a:solidFill>
                <a:latin typeface="Times New Roman"/>
                <a:ea typeface="Times New Roman"/>
                <a:cs typeface="Times New Roman"/>
                <a:sym typeface="Times New Roman"/>
              </a:rPr>
              <a:t>* 2</a:t>
            </a:r>
            <a:r>
              <a:rPr b="0" baseline="30000" i="0" lang="en-US" sz="2800" u="none" cap="none" strike="noStrike">
                <a:solidFill>
                  <a:schemeClr val="lt1"/>
                </a:solidFill>
                <a:latin typeface="Times New Roman"/>
                <a:ea typeface="Times New Roman"/>
                <a:cs typeface="Times New Roman"/>
                <a:sym typeface="Times New Roman"/>
              </a:rPr>
              <a:t>k-1</a:t>
            </a:r>
            <a:r>
              <a:rPr b="0" i="0" lang="en-US" sz="2800" u="none" cap="none" strike="noStrike">
                <a:solidFill>
                  <a:schemeClr val="lt1"/>
                </a:solidFill>
                <a:latin typeface="Times New Roman"/>
                <a:ea typeface="Times New Roman"/>
                <a:cs typeface="Times New Roman"/>
                <a:sym typeface="Times New Roman"/>
              </a:rPr>
              <a:t> + d</a:t>
            </a:r>
            <a:r>
              <a:rPr b="0" baseline="-25000" i="0" lang="en-US" sz="2800" u="none" cap="none" strike="noStrike">
                <a:solidFill>
                  <a:schemeClr val="lt1"/>
                </a:solidFill>
                <a:latin typeface="Times New Roman"/>
                <a:ea typeface="Times New Roman"/>
                <a:cs typeface="Times New Roman"/>
                <a:sym typeface="Times New Roman"/>
              </a:rPr>
              <a:t>k-1</a:t>
            </a:r>
            <a:r>
              <a:rPr b="0" i="0" lang="en-US" sz="2800" u="none" cap="none" strike="noStrike">
                <a:solidFill>
                  <a:schemeClr val="lt1"/>
                </a:solidFill>
                <a:latin typeface="Times New Roman"/>
                <a:ea typeface="Times New Roman"/>
                <a:cs typeface="Times New Roman"/>
                <a:sym typeface="Times New Roman"/>
              </a:rPr>
              <a:t> *2</a:t>
            </a:r>
            <a:r>
              <a:rPr b="0" baseline="30000" i="0" lang="en-US" sz="2800" u="none" cap="none" strike="noStrike">
                <a:solidFill>
                  <a:schemeClr val="lt1"/>
                </a:solidFill>
                <a:latin typeface="Times New Roman"/>
                <a:ea typeface="Times New Roman"/>
                <a:cs typeface="Times New Roman"/>
                <a:sym typeface="Times New Roman"/>
              </a:rPr>
              <a:t>k-2</a:t>
            </a:r>
            <a:r>
              <a:rPr b="0" i="0" lang="en-US" sz="2800" u="none" cap="none" strike="noStrike">
                <a:solidFill>
                  <a:schemeClr val="lt1"/>
                </a:solidFill>
                <a:latin typeface="Times New Roman"/>
                <a:ea typeface="Times New Roman"/>
                <a:cs typeface="Times New Roman"/>
                <a:sym typeface="Times New Roman"/>
              </a:rPr>
              <a:t> +...+d</a:t>
            </a:r>
            <a:r>
              <a:rPr b="0" baseline="-25000" i="0" lang="en-US" sz="2800" u="none" cap="none" strike="noStrike">
                <a:solidFill>
                  <a:schemeClr val="lt1"/>
                </a:solidFill>
                <a:latin typeface="Times New Roman"/>
                <a:ea typeface="Times New Roman"/>
                <a:cs typeface="Times New Roman"/>
                <a:sym typeface="Times New Roman"/>
              </a:rPr>
              <a:t>1</a:t>
            </a:r>
            <a:r>
              <a:rPr b="0" i="0" lang="en-US" sz="2800" u="none" cap="none" strike="noStrike">
                <a:solidFill>
                  <a:schemeClr val="lt1"/>
                </a:solidFill>
                <a:latin typeface="Times New Roman"/>
                <a:ea typeface="Times New Roman"/>
                <a:cs typeface="Times New Roman"/>
                <a:sym typeface="Times New Roman"/>
              </a:rPr>
              <a:t>*2 + d</a:t>
            </a:r>
            <a:r>
              <a:rPr b="0" baseline="-25000" i="0" lang="en-US" sz="2800" u="none" cap="none" strike="noStrike">
                <a:solidFill>
                  <a:schemeClr val="lt1"/>
                </a:solidFill>
                <a:latin typeface="Times New Roman"/>
                <a:ea typeface="Times New Roman"/>
                <a:cs typeface="Times New Roman"/>
                <a:sym typeface="Times New Roman"/>
              </a:rPr>
              <a:t>1</a:t>
            </a:r>
            <a:endParaRPr b="0" i="0" sz="2800" u="none" cap="none" strike="noStrike">
              <a:solidFill>
                <a:schemeClr val="l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Vậy d</a:t>
            </a:r>
            <a:r>
              <a:rPr b="0" baseline="-25000" i="0" lang="en-US" sz="2800" u="none" cap="none" strike="noStrike">
                <a:solidFill>
                  <a:schemeClr val="lt1"/>
                </a:solidFill>
                <a:latin typeface="Times New Roman"/>
                <a:ea typeface="Times New Roman"/>
                <a:cs typeface="Times New Roman"/>
                <a:sym typeface="Times New Roman"/>
              </a:rPr>
              <a:t>k </a:t>
            </a:r>
            <a:r>
              <a:rPr b="0" i="0" lang="en-US" sz="2800" u="none" cap="none" strike="noStrike">
                <a:solidFill>
                  <a:schemeClr val="lt1"/>
                </a:solidFill>
                <a:latin typeface="Times New Roman"/>
                <a:ea typeface="Times New Roman"/>
                <a:cs typeface="Times New Roman"/>
                <a:sym typeface="Times New Roman"/>
              </a:rPr>
              <a:t>,d</a:t>
            </a:r>
            <a:r>
              <a:rPr b="0" baseline="-25000" i="0" lang="en-US" sz="2800" u="none" cap="none" strike="noStrike">
                <a:solidFill>
                  <a:schemeClr val="lt1"/>
                </a:solidFill>
                <a:latin typeface="Times New Roman"/>
                <a:ea typeface="Times New Roman"/>
                <a:cs typeface="Times New Roman"/>
                <a:sym typeface="Times New Roman"/>
              </a:rPr>
              <a:t>k-1</a:t>
            </a:r>
            <a:r>
              <a:rPr b="0" i="0" lang="en-US" sz="2800" u="none" cap="none" strike="noStrike">
                <a:solidFill>
                  <a:schemeClr val="lt1"/>
                </a:solidFill>
                <a:latin typeface="Times New Roman"/>
                <a:ea typeface="Times New Roman"/>
                <a:cs typeface="Times New Roman"/>
                <a:sym typeface="Times New Roman"/>
              </a:rPr>
              <a:t> ,d</a:t>
            </a:r>
            <a:r>
              <a:rPr b="0" baseline="-25000" i="0" lang="en-US" sz="2800" u="none" cap="none" strike="noStrike">
                <a:solidFill>
                  <a:schemeClr val="lt1"/>
                </a:solidFill>
                <a:latin typeface="Times New Roman"/>
                <a:ea typeface="Times New Roman"/>
                <a:cs typeface="Times New Roman"/>
                <a:sym typeface="Times New Roman"/>
              </a:rPr>
              <a:t>k-2</a:t>
            </a:r>
            <a:r>
              <a:rPr b="0" i="0" lang="en-US" sz="2800" u="none" cap="none" strike="noStrike">
                <a:solidFill>
                  <a:schemeClr val="lt1"/>
                </a:solidFill>
                <a:latin typeface="Times New Roman"/>
                <a:ea typeface="Times New Roman"/>
                <a:cs typeface="Times New Roman"/>
                <a:sym typeface="Times New Roman"/>
              </a:rPr>
              <a:t> ,…,d</a:t>
            </a:r>
            <a:r>
              <a:rPr b="0" baseline="-25000" i="0" lang="en-US" sz="2800" u="none" cap="none" strike="noStrike">
                <a:solidFill>
                  <a:schemeClr val="lt1"/>
                </a:solidFill>
                <a:latin typeface="Times New Roman"/>
                <a:ea typeface="Times New Roman"/>
                <a:cs typeface="Times New Roman"/>
                <a:sym typeface="Times New Roman"/>
              </a:rPr>
              <a:t>1 </a:t>
            </a:r>
            <a:r>
              <a:rPr b="0" i="0" lang="en-US" sz="2800" u="none" cap="none" strike="noStrike">
                <a:solidFill>
                  <a:schemeClr val="lt1"/>
                </a:solidFill>
                <a:latin typeface="Times New Roman"/>
                <a:ea typeface="Times New Roman"/>
                <a:cs typeface="Times New Roman"/>
                <a:sym typeface="Times New Roman"/>
              </a:rPr>
              <a:t>bằng cách chia đôi liên tiếp và lấy phần dư.</a:t>
            </a:r>
            <a:endParaRPr/>
          </a:p>
        </p:txBody>
      </p:sp>
      <p:pic>
        <p:nvPicPr>
          <p:cNvPr id="137" name="Google Shape;137;p16"/>
          <p:cNvPicPr preferRelativeResize="0"/>
          <p:nvPr/>
        </p:nvPicPr>
        <p:blipFill rotWithShape="1">
          <a:blip r:embed="rId3">
            <a:alphaModFix/>
          </a:blip>
          <a:srcRect b="0" l="0" r="0" t="0"/>
          <a:stretch/>
        </p:blipFill>
        <p:spPr>
          <a:xfrm>
            <a:off x="2395059" y="4226559"/>
            <a:ext cx="2670493" cy="1938713"/>
          </a:xfrm>
          <a:prstGeom prst="rect">
            <a:avLst/>
          </a:prstGeom>
          <a:noFill/>
          <a:ln>
            <a:noFill/>
          </a:ln>
        </p:spPr>
      </p:pic>
      <p:sp>
        <p:nvSpPr>
          <p:cNvPr id="138" name="Google Shape;138;p16"/>
          <p:cNvSpPr/>
          <p:nvPr/>
        </p:nvSpPr>
        <p:spPr>
          <a:xfrm>
            <a:off x="5945372" y="4949693"/>
            <a:ext cx="2505900" cy="49244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en-US" sz="2600" u="none" cap="none" strike="noStrike">
                <a:solidFill>
                  <a:schemeClr val="lt1"/>
                </a:solidFill>
                <a:latin typeface="Times New Roman"/>
                <a:ea typeface="Times New Roman"/>
                <a:cs typeface="Times New Roman"/>
                <a:sym typeface="Times New Roman"/>
              </a:rPr>
              <a:t>🡪 19</a:t>
            </a:r>
            <a:r>
              <a:rPr b="0" baseline="-25000" i="0" lang="en-US" sz="2600" u="none" cap="none" strike="noStrike">
                <a:solidFill>
                  <a:schemeClr val="lt1"/>
                </a:solidFill>
                <a:latin typeface="Times New Roman"/>
                <a:ea typeface="Times New Roman"/>
                <a:cs typeface="Times New Roman"/>
                <a:sym typeface="Times New Roman"/>
              </a:rPr>
              <a:t>10 </a:t>
            </a:r>
            <a:r>
              <a:rPr b="0" i="0" lang="en-US" sz="2600" u="none" cap="none" strike="noStrike">
                <a:solidFill>
                  <a:schemeClr val="lt1"/>
                </a:solidFill>
                <a:latin typeface="Times New Roman"/>
                <a:ea typeface="Times New Roman"/>
                <a:cs typeface="Times New Roman"/>
                <a:sym typeface="Times New Roman"/>
              </a:rPr>
              <a:t>= 10011</a:t>
            </a:r>
            <a:r>
              <a:rPr b="0" baseline="-25000" i="0" lang="en-US" sz="2600" u="none" cap="none" strike="noStrike">
                <a:solidFill>
                  <a:schemeClr val="lt1"/>
                </a:solidFill>
                <a:latin typeface="Times New Roman"/>
                <a:ea typeface="Times New Roman"/>
                <a:cs typeface="Times New Roman"/>
                <a:sym typeface="Times New Roman"/>
              </a:rPr>
              <a:t>2</a:t>
            </a:r>
            <a:endParaRPr b="0" i="0" sz="2600" u="none" cap="none" strike="noStrike">
              <a:solidFill>
                <a:schemeClr val="lt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35"/>
                                        </p:tgtEl>
                                        <p:attrNameLst>
                                          <p:attrName>style.visibility</p:attrName>
                                        </p:attrNameLst>
                                      </p:cBhvr>
                                      <p:to>
                                        <p:strVal val="visible"/>
                                      </p:to>
                                    </p:set>
                                    <p:animEffect filter="fade" transition="in">
                                      <p:cBhvr>
                                        <p:cTn dur="750"/>
                                        <p:tgtEl>
                                          <p:spTgt spid="13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4">
                                            <p:txEl>
                                              <p:pRg end="0" st="0"/>
                                            </p:txEl>
                                          </p:spTgt>
                                        </p:tgtEl>
                                        <p:attrNameLst>
                                          <p:attrName>style.visibility</p:attrName>
                                        </p:attrNameLst>
                                      </p:cBhvr>
                                      <p:to>
                                        <p:strVal val="visible"/>
                                      </p:to>
                                    </p:set>
                                    <p:animEffect filter="fade" transition="in">
                                      <p:cBhvr>
                                        <p:cTn dur="500"/>
                                        <p:tgtEl>
                                          <p:spTgt spid="13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4">
                                            <p:txEl>
                                              <p:pRg end="1" st="1"/>
                                            </p:txEl>
                                          </p:spTgt>
                                        </p:tgtEl>
                                        <p:attrNameLst>
                                          <p:attrName>style.visibility</p:attrName>
                                        </p:attrNameLst>
                                      </p:cBhvr>
                                      <p:to>
                                        <p:strVal val="visible"/>
                                      </p:to>
                                    </p:set>
                                    <p:animEffect filter="fade" transition="in">
                                      <p:cBhvr>
                                        <p:cTn dur="500"/>
                                        <p:tgtEl>
                                          <p:spTgt spid="13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xEl>
                                              <p:pRg end="0" st="0"/>
                                            </p:txEl>
                                          </p:spTgt>
                                        </p:tgtEl>
                                        <p:attrNameLst>
                                          <p:attrName>style.visibility</p:attrName>
                                        </p:attrNameLst>
                                      </p:cBhvr>
                                      <p:to>
                                        <p:strVal val="visible"/>
                                      </p:to>
                                    </p:set>
                                    <p:animEffect filter="fade" transition="in">
                                      <p:cBhvr>
                                        <p:cTn dur="500"/>
                                        <p:tgtEl>
                                          <p:spTgt spid="13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xEl>
                                              <p:pRg end="1" st="1"/>
                                            </p:txEl>
                                          </p:spTgt>
                                        </p:tgtEl>
                                        <p:attrNameLst>
                                          <p:attrName>style.visibility</p:attrName>
                                        </p:attrNameLst>
                                      </p:cBhvr>
                                      <p:to>
                                        <p:strVal val="visible"/>
                                      </p:to>
                                    </p:set>
                                    <p:animEffect filter="fade" transition="in">
                                      <p:cBhvr>
                                        <p:cTn dur="500"/>
                                        <p:tgtEl>
                                          <p:spTgt spid="13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xEl>
                                              <p:pRg end="2" st="2"/>
                                            </p:txEl>
                                          </p:spTgt>
                                        </p:tgtEl>
                                        <p:attrNameLst>
                                          <p:attrName>style.visibility</p:attrName>
                                        </p:attrNameLst>
                                      </p:cBhvr>
                                      <p:to>
                                        <p:strVal val="visible"/>
                                      </p:to>
                                    </p:set>
                                    <p:animEffect filter="fade" transition="in">
                                      <p:cBhvr>
                                        <p:cTn dur="500"/>
                                        <p:tgtEl>
                                          <p:spTgt spid="13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gtEl>
                                        <p:attrNameLst>
                                          <p:attrName>style.visibility</p:attrName>
                                        </p:attrNameLst>
                                      </p:cBhvr>
                                      <p:to>
                                        <p:strVal val="visible"/>
                                      </p:to>
                                    </p:set>
                                    <p:animEffect filter="fade" transition="in">
                                      <p:cBhvr>
                                        <p:cTn dur="2000"/>
                                        <p:tgtEl>
                                          <p:spTgt spid="13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2000"/>
                                        <p:tgtEl>
                                          <p:spTgt spid="13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7"/>
          <p:cNvSpPr/>
          <p:nvPr/>
        </p:nvSpPr>
        <p:spPr>
          <a:xfrm>
            <a:off x="513784" y="222944"/>
            <a:ext cx="8074646" cy="677108"/>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en-US" sz="3800" u="none" cap="none" strike="noStrike">
                <a:solidFill>
                  <a:srgbClr val="FFFF00"/>
                </a:solidFill>
                <a:latin typeface="Times New Roman"/>
                <a:ea typeface="Times New Roman"/>
                <a:cs typeface="Times New Roman"/>
                <a:sym typeface="Times New Roman"/>
              </a:rPr>
              <a:t>1. Hệ nhị phân và biểu diễn số nguyên</a:t>
            </a:r>
            <a:endParaRPr b="1" i="0" sz="3800" u="none" cap="none" strike="noStrike">
              <a:solidFill>
                <a:srgbClr val="FFFF00"/>
              </a:solidFill>
              <a:latin typeface="Times New Roman"/>
              <a:ea typeface="Times New Roman"/>
              <a:cs typeface="Times New Roman"/>
              <a:sym typeface="Times New Roman"/>
            </a:endParaRPr>
          </a:p>
        </p:txBody>
      </p:sp>
      <p:sp>
        <p:nvSpPr>
          <p:cNvPr descr="ngj" id="144" name="Google Shape;144;p17"/>
          <p:cNvSpPr txBox="1"/>
          <p:nvPr/>
        </p:nvSpPr>
        <p:spPr>
          <a:xfrm>
            <a:off x="528804" y="1601332"/>
            <a:ext cx="10062264" cy="138499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 Đổi số nhị phân có dạng d</a:t>
            </a:r>
            <a:r>
              <a:rPr b="0" baseline="-25000" i="0" lang="en-US" sz="2800" u="none" cap="none" strike="noStrike">
                <a:solidFill>
                  <a:schemeClr val="lt1"/>
                </a:solidFill>
                <a:latin typeface="Times New Roman"/>
                <a:ea typeface="Times New Roman"/>
                <a:cs typeface="Times New Roman"/>
                <a:sym typeface="Times New Roman"/>
              </a:rPr>
              <a:t>k</a:t>
            </a:r>
            <a:r>
              <a:rPr b="0" i="0" lang="en-US" sz="2800" u="none" cap="none" strike="noStrike">
                <a:solidFill>
                  <a:schemeClr val="lt1"/>
                </a:solidFill>
                <a:latin typeface="Times New Roman"/>
                <a:ea typeface="Times New Roman"/>
                <a:cs typeface="Times New Roman"/>
                <a:sym typeface="Times New Roman"/>
              </a:rPr>
              <a:t>d</a:t>
            </a:r>
            <a:r>
              <a:rPr b="0" baseline="-25000" i="0" lang="en-US" sz="2800" u="none" cap="none" strike="noStrike">
                <a:solidFill>
                  <a:schemeClr val="lt1"/>
                </a:solidFill>
                <a:latin typeface="Times New Roman"/>
                <a:ea typeface="Times New Roman"/>
                <a:cs typeface="Times New Roman"/>
                <a:sym typeface="Times New Roman"/>
              </a:rPr>
              <a:t>k-1</a:t>
            </a:r>
            <a:r>
              <a:rPr b="0" i="0" lang="en-US" sz="2800" u="none" cap="none" strike="noStrike">
                <a:solidFill>
                  <a:schemeClr val="lt1"/>
                </a:solidFill>
                <a:latin typeface="Times New Roman"/>
                <a:ea typeface="Times New Roman"/>
                <a:cs typeface="Times New Roman"/>
                <a:sym typeface="Times New Roman"/>
              </a:rPr>
              <a:t>…d</a:t>
            </a:r>
            <a:r>
              <a:rPr b="0" baseline="-25000" i="0" lang="en-US" sz="2800" u="none" cap="none" strike="noStrike">
                <a:solidFill>
                  <a:schemeClr val="lt1"/>
                </a:solidFill>
                <a:latin typeface="Times New Roman"/>
                <a:ea typeface="Times New Roman"/>
                <a:cs typeface="Times New Roman"/>
                <a:sym typeface="Times New Roman"/>
              </a:rPr>
              <a:t>1</a:t>
            </a:r>
            <a:r>
              <a:rPr b="0" i="0" lang="en-US" sz="2800" u="none" cap="none" strike="noStrike">
                <a:solidFill>
                  <a:schemeClr val="lt1"/>
                </a:solidFill>
                <a:latin typeface="Times New Roman"/>
                <a:ea typeface="Times New Roman"/>
                <a:cs typeface="Times New Roman"/>
                <a:sym typeface="Times New Roman"/>
              </a:rPr>
              <a:t>d</a:t>
            </a:r>
            <a:r>
              <a:rPr b="0" baseline="-25000" i="0" lang="en-US" sz="2800" u="none" cap="none" strike="noStrike">
                <a:solidFill>
                  <a:schemeClr val="lt1"/>
                </a:solidFill>
                <a:latin typeface="Times New Roman"/>
                <a:ea typeface="Times New Roman"/>
                <a:cs typeface="Times New Roman"/>
                <a:sym typeface="Times New Roman"/>
              </a:rPr>
              <a:t>0 </a:t>
            </a:r>
            <a:r>
              <a:rPr b="0" i="0" lang="en-US" sz="2800" u="none" cap="none" strike="noStrike">
                <a:solidFill>
                  <a:schemeClr val="lt1"/>
                </a:solidFill>
                <a:latin typeface="Times New Roman"/>
                <a:ea typeface="Times New Roman"/>
                <a:cs typeface="Times New Roman"/>
                <a:sym typeface="Times New Roman"/>
              </a:rPr>
              <a:t> sang số thập phân là việc tính tổng d</a:t>
            </a:r>
            <a:r>
              <a:rPr b="0" baseline="-25000" i="0" lang="en-US" sz="2800" u="none" cap="none" strike="noStrike">
                <a:solidFill>
                  <a:schemeClr val="lt1"/>
                </a:solidFill>
                <a:latin typeface="Times New Roman"/>
                <a:ea typeface="Times New Roman"/>
                <a:cs typeface="Times New Roman"/>
                <a:sym typeface="Times New Roman"/>
              </a:rPr>
              <a:t>k</a:t>
            </a:r>
            <a:r>
              <a:rPr b="0" i="0" lang="en-US" sz="2800" u="none" cap="none" strike="noStrike">
                <a:solidFill>
                  <a:schemeClr val="lt1"/>
                </a:solidFill>
                <a:latin typeface="Times New Roman"/>
                <a:ea typeface="Times New Roman"/>
                <a:cs typeface="Times New Roman"/>
                <a:sym typeface="Times New Roman"/>
              </a:rPr>
              <a:t>* 2</a:t>
            </a:r>
            <a:r>
              <a:rPr b="0" baseline="30000" i="0" lang="en-US" sz="2800" u="none" cap="none" strike="noStrike">
                <a:solidFill>
                  <a:schemeClr val="lt1"/>
                </a:solidFill>
                <a:latin typeface="Times New Roman"/>
                <a:ea typeface="Times New Roman"/>
                <a:cs typeface="Times New Roman"/>
                <a:sym typeface="Times New Roman"/>
              </a:rPr>
              <a:t>k-1</a:t>
            </a:r>
            <a:r>
              <a:rPr b="0" i="0" lang="en-US" sz="2800" u="none" cap="none" strike="noStrike">
                <a:solidFill>
                  <a:schemeClr val="lt1"/>
                </a:solidFill>
                <a:latin typeface="Times New Roman"/>
                <a:ea typeface="Times New Roman"/>
                <a:cs typeface="Times New Roman"/>
                <a:sym typeface="Times New Roman"/>
              </a:rPr>
              <a:t> + d</a:t>
            </a:r>
            <a:r>
              <a:rPr b="0" baseline="-25000" i="0" lang="en-US" sz="2800" u="none" cap="none" strike="noStrike">
                <a:solidFill>
                  <a:schemeClr val="lt1"/>
                </a:solidFill>
                <a:latin typeface="Times New Roman"/>
                <a:ea typeface="Times New Roman"/>
                <a:cs typeface="Times New Roman"/>
                <a:sym typeface="Times New Roman"/>
              </a:rPr>
              <a:t>k-1</a:t>
            </a:r>
            <a:r>
              <a:rPr b="0" i="0" lang="en-US" sz="2800" u="none" cap="none" strike="noStrike">
                <a:solidFill>
                  <a:schemeClr val="lt1"/>
                </a:solidFill>
                <a:latin typeface="Times New Roman"/>
                <a:ea typeface="Times New Roman"/>
                <a:cs typeface="Times New Roman"/>
                <a:sym typeface="Times New Roman"/>
              </a:rPr>
              <a:t> *2</a:t>
            </a:r>
            <a:r>
              <a:rPr b="0" baseline="30000" i="0" lang="en-US" sz="2800" u="none" cap="none" strike="noStrike">
                <a:solidFill>
                  <a:schemeClr val="lt1"/>
                </a:solidFill>
                <a:latin typeface="Times New Roman"/>
                <a:ea typeface="Times New Roman"/>
                <a:cs typeface="Times New Roman"/>
                <a:sym typeface="Times New Roman"/>
              </a:rPr>
              <a:t>k-2</a:t>
            </a:r>
            <a:r>
              <a:rPr b="0" i="0" lang="en-US" sz="2800" u="none" cap="none" strike="noStrike">
                <a:solidFill>
                  <a:schemeClr val="lt1"/>
                </a:solidFill>
                <a:latin typeface="Times New Roman"/>
                <a:ea typeface="Times New Roman"/>
                <a:cs typeface="Times New Roman"/>
                <a:sym typeface="Times New Roman"/>
              </a:rPr>
              <a:t> +...+d</a:t>
            </a:r>
            <a:r>
              <a:rPr b="0" baseline="-25000" i="0" lang="en-US" sz="2800" u="none" cap="none" strike="noStrike">
                <a:solidFill>
                  <a:schemeClr val="lt1"/>
                </a:solidFill>
                <a:latin typeface="Times New Roman"/>
                <a:ea typeface="Times New Roman"/>
                <a:cs typeface="Times New Roman"/>
                <a:sym typeface="Times New Roman"/>
              </a:rPr>
              <a:t>1</a:t>
            </a:r>
            <a:r>
              <a:rPr b="0" i="0" lang="en-US" sz="2800" u="none" cap="none" strike="noStrike">
                <a:solidFill>
                  <a:schemeClr val="lt1"/>
                </a:solidFill>
                <a:latin typeface="Times New Roman"/>
                <a:ea typeface="Times New Roman"/>
                <a:cs typeface="Times New Roman"/>
                <a:sym typeface="Times New Roman"/>
              </a:rPr>
              <a:t>*2 + d</a:t>
            </a:r>
            <a:r>
              <a:rPr b="0" baseline="-25000" i="0" lang="en-US" sz="2800" u="none" cap="none" strike="noStrike">
                <a:solidFill>
                  <a:schemeClr val="lt1"/>
                </a:solidFill>
                <a:latin typeface="Times New Roman"/>
                <a:ea typeface="Times New Roman"/>
                <a:cs typeface="Times New Roman"/>
                <a:sym typeface="Times New Roman"/>
              </a:rPr>
              <a:t>0</a:t>
            </a:r>
            <a:endParaRPr b="0" i="0" sz="2800" u="none" cap="none" strike="noStrike">
              <a:solidFill>
                <a:schemeClr val="l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b="0" i="0" sz="2800" u="none" cap="none" strike="noStrike">
              <a:solidFill>
                <a:schemeClr val="lt1"/>
              </a:solidFill>
              <a:latin typeface="Times New Roman"/>
              <a:ea typeface="Times New Roman"/>
              <a:cs typeface="Times New Roman"/>
              <a:sym typeface="Times New Roman"/>
            </a:endParaRPr>
          </a:p>
        </p:txBody>
      </p:sp>
      <p:sp>
        <p:nvSpPr>
          <p:cNvPr id="145" name="Google Shape;145;p17"/>
          <p:cNvSpPr txBox="1"/>
          <p:nvPr/>
        </p:nvSpPr>
        <p:spPr>
          <a:xfrm>
            <a:off x="295986" y="1078112"/>
            <a:ext cx="11580531"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800" u="none" cap="none" strike="noStrike">
                <a:solidFill>
                  <a:srgbClr val="FFFF00"/>
                </a:solidFill>
                <a:latin typeface="Times New Roman"/>
                <a:ea typeface="Times New Roman"/>
                <a:cs typeface="Times New Roman"/>
                <a:sym typeface="Times New Roman"/>
              </a:rPr>
              <a:t>b. Đổi biểu diễn số nguyên dương từ hệ thập phân sang hệ nhị phân</a:t>
            </a:r>
            <a:endParaRPr b="0" i="0" sz="2800" u="none" cap="none" strike="noStrike">
              <a:solidFill>
                <a:srgbClr val="FFFF00"/>
              </a:solidFill>
              <a:latin typeface="Times New Roman"/>
              <a:ea typeface="Times New Roman"/>
              <a:cs typeface="Times New Roman"/>
              <a:sym typeface="Times New Roman"/>
            </a:endParaRPr>
          </a:p>
        </p:txBody>
      </p:sp>
      <p:sp>
        <p:nvSpPr>
          <p:cNvPr descr="ngj" id="146" name="Google Shape;146;p17"/>
          <p:cNvSpPr txBox="1"/>
          <p:nvPr/>
        </p:nvSpPr>
        <p:spPr>
          <a:xfrm>
            <a:off x="513784" y="2676663"/>
            <a:ext cx="10062264" cy="92333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800" u="none" cap="none" strike="noStrike">
                <a:solidFill>
                  <a:schemeClr val="lt1"/>
                </a:solidFill>
                <a:latin typeface="Times New Roman"/>
                <a:ea typeface="Times New Roman"/>
                <a:cs typeface="Times New Roman"/>
                <a:sym typeface="Times New Roman"/>
              </a:rPr>
              <a:t>Ví dụ: </a:t>
            </a:r>
            <a:r>
              <a:rPr b="0" i="0" lang="en-US" sz="2600" u="none" cap="none" strike="noStrike">
                <a:solidFill>
                  <a:schemeClr val="lt1"/>
                </a:solidFill>
                <a:latin typeface="Times New Roman"/>
                <a:ea typeface="Times New Roman"/>
                <a:cs typeface="Times New Roman"/>
                <a:sym typeface="Times New Roman"/>
              </a:rPr>
              <a:t>101001</a:t>
            </a:r>
            <a:r>
              <a:rPr b="0" baseline="-25000" i="0" lang="en-US" sz="2600" u="none" cap="none" strike="noStrike">
                <a:solidFill>
                  <a:schemeClr val="lt1"/>
                </a:solidFill>
                <a:latin typeface="Times New Roman"/>
                <a:ea typeface="Times New Roman"/>
                <a:cs typeface="Times New Roman"/>
                <a:sym typeface="Times New Roman"/>
              </a:rPr>
              <a:t>2</a:t>
            </a:r>
            <a:r>
              <a:rPr b="0" i="0" lang="en-US" sz="2600" u="none" cap="none" strike="noStrike">
                <a:solidFill>
                  <a:schemeClr val="lt1"/>
                </a:solidFill>
                <a:latin typeface="Times New Roman"/>
                <a:ea typeface="Times New Roman"/>
                <a:cs typeface="Times New Roman"/>
                <a:sym typeface="Times New Roman"/>
              </a:rPr>
              <a:t>= 1*2</a:t>
            </a:r>
            <a:r>
              <a:rPr b="0" baseline="30000" i="0" lang="en-US" sz="2600" u="none" cap="none" strike="noStrike">
                <a:solidFill>
                  <a:schemeClr val="lt1"/>
                </a:solidFill>
                <a:latin typeface="Times New Roman"/>
                <a:ea typeface="Times New Roman"/>
                <a:cs typeface="Times New Roman"/>
                <a:sym typeface="Times New Roman"/>
              </a:rPr>
              <a:t>5</a:t>
            </a:r>
            <a:r>
              <a:rPr b="0" i="0" lang="en-US" sz="2600" u="none" cap="none" strike="noStrike">
                <a:solidFill>
                  <a:schemeClr val="lt1"/>
                </a:solidFill>
                <a:latin typeface="Times New Roman"/>
                <a:ea typeface="Times New Roman"/>
                <a:cs typeface="Times New Roman"/>
                <a:sym typeface="Times New Roman"/>
              </a:rPr>
              <a:t> +0* 2</a:t>
            </a:r>
            <a:r>
              <a:rPr b="0" baseline="30000" i="0" lang="en-US" sz="2600" u="none" cap="none" strike="noStrike">
                <a:solidFill>
                  <a:schemeClr val="lt1"/>
                </a:solidFill>
                <a:latin typeface="Times New Roman"/>
                <a:ea typeface="Times New Roman"/>
                <a:cs typeface="Times New Roman"/>
                <a:sym typeface="Times New Roman"/>
              </a:rPr>
              <a:t>4</a:t>
            </a:r>
            <a:r>
              <a:rPr b="0" i="0" lang="en-US" sz="2600" u="none" cap="none" strike="noStrike">
                <a:solidFill>
                  <a:schemeClr val="lt1"/>
                </a:solidFill>
                <a:latin typeface="Times New Roman"/>
                <a:ea typeface="Times New Roman"/>
                <a:cs typeface="Times New Roman"/>
                <a:sym typeface="Times New Roman"/>
              </a:rPr>
              <a:t>+1*2</a:t>
            </a:r>
            <a:r>
              <a:rPr b="0" baseline="30000" i="0" lang="en-US" sz="2600" u="none" cap="none" strike="noStrike">
                <a:solidFill>
                  <a:schemeClr val="lt1"/>
                </a:solidFill>
                <a:latin typeface="Times New Roman"/>
                <a:ea typeface="Times New Roman"/>
                <a:cs typeface="Times New Roman"/>
                <a:sym typeface="Times New Roman"/>
              </a:rPr>
              <a:t>3</a:t>
            </a:r>
            <a:r>
              <a:rPr b="0" i="0" lang="en-US" sz="2600" u="none" cap="none" strike="noStrike">
                <a:solidFill>
                  <a:schemeClr val="lt1"/>
                </a:solidFill>
                <a:latin typeface="Times New Roman"/>
                <a:ea typeface="Times New Roman"/>
                <a:cs typeface="Times New Roman"/>
                <a:sym typeface="Times New Roman"/>
              </a:rPr>
              <a:t> + 0 *2</a:t>
            </a:r>
            <a:r>
              <a:rPr b="0" baseline="30000" i="0" lang="en-US" sz="2600" u="none" cap="none" strike="noStrike">
                <a:solidFill>
                  <a:schemeClr val="lt1"/>
                </a:solidFill>
                <a:latin typeface="Times New Roman"/>
                <a:ea typeface="Times New Roman"/>
                <a:cs typeface="Times New Roman"/>
                <a:sym typeface="Times New Roman"/>
              </a:rPr>
              <a:t>2</a:t>
            </a:r>
            <a:r>
              <a:rPr b="0" i="0" lang="en-US" sz="2600" u="none" cap="none" strike="noStrike">
                <a:solidFill>
                  <a:schemeClr val="lt1"/>
                </a:solidFill>
                <a:latin typeface="Times New Roman"/>
                <a:ea typeface="Times New Roman"/>
                <a:cs typeface="Times New Roman"/>
                <a:sym typeface="Times New Roman"/>
              </a:rPr>
              <a:t> + 0* 2</a:t>
            </a:r>
            <a:r>
              <a:rPr b="0" baseline="30000" i="0" lang="en-US" sz="2600" u="none" cap="none" strike="noStrike">
                <a:solidFill>
                  <a:schemeClr val="lt1"/>
                </a:solidFill>
                <a:latin typeface="Times New Roman"/>
                <a:ea typeface="Times New Roman"/>
                <a:cs typeface="Times New Roman"/>
                <a:sym typeface="Times New Roman"/>
              </a:rPr>
              <a:t>1</a:t>
            </a:r>
            <a:r>
              <a:rPr b="0" i="0" lang="en-US" sz="2600" u="none" cap="none" strike="noStrike">
                <a:solidFill>
                  <a:schemeClr val="lt1"/>
                </a:solidFill>
                <a:latin typeface="Times New Roman"/>
                <a:ea typeface="Times New Roman"/>
                <a:cs typeface="Times New Roman"/>
                <a:sym typeface="Times New Roman"/>
              </a:rPr>
              <a:t> + 1* 2</a:t>
            </a:r>
            <a:r>
              <a:rPr b="0" baseline="30000" i="0" lang="en-US" sz="2600" u="none" cap="none" strike="noStrike">
                <a:solidFill>
                  <a:schemeClr val="lt1"/>
                </a:solidFill>
                <a:latin typeface="Times New Roman"/>
                <a:ea typeface="Times New Roman"/>
                <a:cs typeface="Times New Roman"/>
                <a:sym typeface="Times New Roman"/>
              </a:rPr>
              <a:t>0</a:t>
            </a:r>
            <a:r>
              <a:rPr b="0" i="0" lang="en-US" sz="2600" u="none" cap="none" strike="noStrike">
                <a:solidFill>
                  <a:schemeClr val="lt1"/>
                </a:solidFill>
                <a:latin typeface="Times New Roman"/>
                <a:ea typeface="Times New Roman"/>
                <a:cs typeface="Times New Roman"/>
                <a:sym typeface="Times New Roman"/>
              </a:rPr>
              <a:t>   = 41</a:t>
            </a:r>
            <a:r>
              <a:rPr b="0" baseline="-25000" i="0" lang="en-US" sz="2600" u="none" cap="none" strike="noStrike">
                <a:solidFill>
                  <a:schemeClr val="lt1"/>
                </a:solidFill>
                <a:latin typeface="Times New Roman"/>
                <a:ea typeface="Times New Roman"/>
                <a:cs typeface="Times New Roman"/>
                <a:sym typeface="Times New Roman"/>
              </a:rPr>
              <a:t>10</a:t>
            </a:r>
            <a:endParaRPr b="0" i="0" sz="2600" u="none" cap="none" strike="noStrike">
              <a:solidFill>
                <a:schemeClr val="l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rPr b="0" i="0" lang="en-US" sz="2600" u="none" cap="none" strike="noStrike">
                <a:solidFill>
                  <a:schemeClr val="lt1"/>
                </a:solidFill>
                <a:latin typeface="Times New Roman"/>
                <a:ea typeface="Times New Roman"/>
                <a:cs typeface="Times New Roman"/>
                <a:sym typeface="Times New Roman"/>
              </a:rPr>
              <a:t>            1001</a:t>
            </a:r>
            <a:r>
              <a:rPr b="0" baseline="-25000" i="0" lang="en-US" sz="2600" u="none" cap="none" strike="noStrike">
                <a:solidFill>
                  <a:schemeClr val="lt1"/>
                </a:solidFill>
                <a:latin typeface="Times New Roman"/>
                <a:ea typeface="Times New Roman"/>
                <a:cs typeface="Times New Roman"/>
                <a:sym typeface="Times New Roman"/>
              </a:rPr>
              <a:t>2</a:t>
            </a:r>
            <a:r>
              <a:rPr b="0" i="0" lang="en-US" sz="2600" u="none" cap="none" strike="noStrike">
                <a:solidFill>
                  <a:schemeClr val="lt1"/>
                </a:solidFill>
                <a:latin typeface="Times New Roman"/>
                <a:ea typeface="Times New Roman"/>
                <a:cs typeface="Times New Roman"/>
                <a:sym typeface="Times New Roman"/>
              </a:rPr>
              <a:t>= 1*2</a:t>
            </a:r>
            <a:r>
              <a:rPr b="0" baseline="30000" i="0" lang="en-US" sz="2600" u="none" cap="none" strike="noStrike">
                <a:solidFill>
                  <a:schemeClr val="lt1"/>
                </a:solidFill>
                <a:latin typeface="Times New Roman"/>
                <a:ea typeface="Times New Roman"/>
                <a:cs typeface="Times New Roman"/>
                <a:sym typeface="Times New Roman"/>
              </a:rPr>
              <a:t>3</a:t>
            </a:r>
            <a:r>
              <a:rPr b="0" i="0" lang="en-US" sz="2600" u="none" cap="none" strike="noStrike">
                <a:solidFill>
                  <a:schemeClr val="lt1"/>
                </a:solidFill>
                <a:latin typeface="Times New Roman"/>
                <a:ea typeface="Times New Roman"/>
                <a:cs typeface="Times New Roman"/>
                <a:sym typeface="Times New Roman"/>
              </a:rPr>
              <a:t> + 0 *2</a:t>
            </a:r>
            <a:r>
              <a:rPr b="0" baseline="30000" i="0" lang="en-US" sz="2600" u="none" cap="none" strike="noStrike">
                <a:solidFill>
                  <a:schemeClr val="lt1"/>
                </a:solidFill>
                <a:latin typeface="Times New Roman"/>
                <a:ea typeface="Times New Roman"/>
                <a:cs typeface="Times New Roman"/>
                <a:sym typeface="Times New Roman"/>
              </a:rPr>
              <a:t>2</a:t>
            </a:r>
            <a:r>
              <a:rPr b="0" i="0" lang="en-US" sz="2600" u="none" cap="none" strike="noStrike">
                <a:solidFill>
                  <a:schemeClr val="lt1"/>
                </a:solidFill>
                <a:latin typeface="Times New Roman"/>
                <a:ea typeface="Times New Roman"/>
                <a:cs typeface="Times New Roman"/>
                <a:sym typeface="Times New Roman"/>
              </a:rPr>
              <a:t> + 0* 2</a:t>
            </a:r>
            <a:r>
              <a:rPr b="0" baseline="30000" i="0" lang="en-US" sz="2600" u="none" cap="none" strike="noStrike">
                <a:solidFill>
                  <a:schemeClr val="lt1"/>
                </a:solidFill>
                <a:latin typeface="Times New Roman"/>
                <a:ea typeface="Times New Roman"/>
                <a:cs typeface="Times New Roman"/>
                <a:sym typeface="Times New Roman"/>
              </a:rPr>
              <a:t>1</a:t>
            </a:r>
            <a:r>
              <a:rPr b="0" i="0" lang="en-US" sz="2600" u="none" cap="none" strike="noStrike">
                <a:solidFill>
                  <a:schemeClr val="lt1"/>
                </a:solidFill>
                <a:latin typeface="Times New Roman"/>
                <a:ea typeface="Times New Roman"/>
                <a:cs typeface="Times New Roman"/>
                <a:sym typeface="Times New Roman"/>
              </a:rPr>
              <a:t> + 1* 2</a:t>
            </a:r>
            <a:r>
              <a:rPr b="0" baseline="30000" i="0" lang="en-US" sz="2600" u="none" cap="none" strike="noStrike">
                <a:solidFill>
                  <a:schemeClr val="lt1"/>
                </a:solidFill>
                <a:latin typeface="Times New Roman"/>
                <a:ea typeface="Times New Roman"/>
                <a:cs typeface="Times New Roman"/>
                <a:sym typeface="Times New Roman"/>
              </a:rPr>
              <a:t>0</a:t>
            </a:r>
            <a:r>
              <a:rPr b="0" i="0" lang="en-US" sz="2600" u="none" cap="none" strike="noStrike">
                <a:solidFill>
                  <a:schemeClr val="lt1"/>
                </a:solidFill>
                <a:latin typeface="Times New Roman"/>
                <a:ea typeface="Times New Roman"/>
                <a:cs typeface="Times New Roman"/>
                <a:sym typeface="Times New Roman"/>
              </a:rPr>
              <a:t> = 9</a:t>
            </a:r>
            <a:r>
              <a:rPr b="0" baseline="-25000" i="0" lang="en-US" sz="2600" u="none" cap="none" strike="noStrike">
                <a:solidFill>
                  <a:schemeClr val="lt1"/>
                </a:solidFill>
                <a:latin typeface="Times New Roman"/>
                <a:ea typeface="Times New Roman"/>
                <a:cs typeface="Times New Roman"/>
                <a:sym typeface="Times New Roman"/>
              </a:rPr>
              <a:t>10</a:t>
            </a:r>
            <a:r>
              <a:rPr b="0" i="0" lang="en-US" sz="2600" u="none" cap="none" strike="noStrike">
                <a:solidFill>
                  <a:schemeClr val="lt1"/>
                </a:solidFill>
                <a:latin typeface="Times New Roman"/>
                <a:ea typeface="Times New Roman"/>
                <a:cs typeface="Times New Roman"/>
                <a:sym typeface="Times New Roman"/>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750"/>
                                        <p:tgtEl>
                                          <p:spTgt spid="14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xEl>
                                              <p:pRg end="0" st="0"/>
                                            </p:txEl>
                                          </p:spTgt>
                                        </p:tgtEl>
                                        <p:attrNameLst>
                                          <p:attrName>style.visibility</p:attrName>
                                        </p:attrNameLst>
                                      </p:cBhvr>
                                      <p:to>
                                        <p:strVal val="visible"/>
                                      </p:to>
                                    </p:set>
                                    <p:animEffect filter="fade" transition="in">
                                      <p:cBhvr>
                                        <p:cTn dur="500"/>
                                        <p:tgtEl>
                                          <p:spTgt spid="14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xEl>
                                              <p:pRg end="1" st="1"/>
                                            </p:txEl>
                                          </p:spTgt>
                                        </p:tgtEl>
                                        <p:attrNameLst>
                                          <p:attrName>style.visibility</p:attrName>
                                        </p:attrNameLst>
                                      </p:cBhvr>
                                      <p:to>
                                        <p:strVal val="visible"/>
                                      </p:to>
                                    </p:set>
                                    <p:animEffect filter="fade" transition="in">
                                      <p:cBhvr>
                                        <p:cTn dur="500"/>
                                        <p:tgtEl>
                                          <p:spTgt spid="14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0" st="0"/>
                                            </p:txEl>
                                          </p:spTgt>
                                        </p:tgtEl>
                                        <p:attrNameLst>
                                          <p:attrName>style.visibility</p:attrName>
                                        </p:attrNameLst>
                                      </p:cBhvr>
                                      <p:to>
                                        <p:strVal val="visible"/>
                                      </p:to>
                                    </p:set>
                                    <p:animEffect filter="fade" transition="in">
                                      <p:cBhvr>
                                        <p:cTn dur="500"/>
                                        <p:tgtEl>
                                          <p:spTgt spid="14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1" st="1"/>
                                            </p:txEl>
                                          </p:spTgt>
                                        </p:tgtEl>
                                        <p:attrNameLst>
                                          <p:attrName>style.visibility</p:attrName>
                                        </p:attrNameLst>
                                      </p:cBhvr>
                                      <p:to>
                                        <p:strVal val="visible"/>
                                      </p:to>
                                    </p:set>
                                    <p:animEffect filter="fade" transition="in">
                                      <p:cBhvr>
                                        <p:cTn dur="500"/>
                                        <p:tgtEl>
                                          <p:spTgt spid="146">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8"/>
          <p:cNvSpPr/>
          <p:nvPr/>
        </p:nvSpPr>
        <p:spPr>
          <a:xfrm>
            <a:off x="513784" y="222944"/>
            <a:ext cx="8074646" cy="677108"/>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en-US" sz="3800" u="none" cap="none" strike="noStrike">
                <a:solidFill>
                  <a:srgbClr val="FFFF00"/>
                </a:solidFill>
                <a:latin typeface="Times New Roman"/>
                <a:ea typeface="Times New Roman"/>
                <a:cs typeface="Times New Roman"/>
                <a:sym typeface="Times New Roman"/>
              </a:rPr>
              <a:t>1. Hệ nhị phân và biểu diễn số nguyên</a:t>
            </a:r>
            <a:endParaRPr b="1" i="0" sz="3800" u="none" cap="none" strike="noStrike">
              <a:solidFill>
                <a:srgbClr val="FFFF00"/>
              </a:solidFill>
              <a:latin typeface="Times New Roman"/>
              <a:ea typeface="Times New Roman"/>
              <a:cs typeface="Times New Roman"/>
              <a:sym typeface="Times New Roman"/>
            </a:endParaRPr>
          </a:p>
        </p:txBody>
      </p:sp>
      <p:sp>
        <p:nvSpPr>
          <p:cNvPr descr="ngj" id="152" name="Google Shape;152;p18"/>
          <p:cNvSpPr txBox="1"/>
          <p:nvPr/>
        </p:nvSpPr>
        <p:spPr>
          <a:xfrm>
            <a:off x="696225" y="1601331"/>
            <a:ext cx="10062264" cy="1723549"/>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2600" u="none" cap="none" strike="noStrike">
                <a:solidFill>
                  <a:schemeClr val="lt1"/>
                </a:solidFill>
                <a:latin typeface="Times New Roman"/>
                <a:ea typeface="Times New Roman"/>
                <a:cs typeface="Times New Roman"/>
                <a:sym typeface="Times New Roman"/>
              </a:rPr>
              <a:t>Khi được đưa vào bộ nhớ, tùy theo số nhỏ hay lớn mà có thể phải dùng 1 hay nhiều byte. Bit trái nhất để biểu hiện dấu , dấu dương thể hiện bởi bit 0, dấu âm thể hiện bởi bit 1.</a:t>
            </a:r>
            <a:endParaRPr/>
          </a:p>
          <a:p>
            <a:pPr indent="0" lvl="0" marL="0" marR="0" rtl="0" algn="l">
              <a:lnSpc>
                <a:spcPct val="100000"/>
              </a:lnSpc>
              <a:spcBef>
                <a:spcPts val="0"/>
              </a:spcBef>
              <a:spcAft>
                <a:spcPts val="0"/>
              </a:spcAft>
              <a:buNone/>
            </a:pPr>
            <a:r>
              <a:t/>
            </a:r>
            <a:endParaRPr b="0" i="0" sz="2800" u="none" cap="none" strike="noStrike">
              <a:solidFill>
                <a:schemeClr val="lt1"/>
              </a:solidFill>
              <a:latin typeface="Times New Roman"/>
              <a:ea typeface="Times New Roman"/>
              <a:cs typeface="Times New Roman"/>
              <a:sym typeface="Times New Roman"/>
            </a:endParaRPr>
          </a:p>
        </p:txBody>
      </p:sp>
      <p:sp>
        <p:nvSpPr>
          <p:cNvPr id="153" name="Google Shape;153;p18"/>
          <p:cNvSpPr txBox="1"/>
          <p:nvPr/>
        </p:nvSpPr>
        <p:spPr>
          <a:xfrm>
            <a:off x="513784" y="1073942"/>
            <a:ext cx="11580531"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800" u="none" cap="none" strike="noStrike">
                <a:solidFill>
                  <a:srgbClr val="FFFF00"/>
                </a:solidFill>
                <a:latin typeface="Times New Roman"/>
                <a:ea typeface="Times New Roman"/>
                <a:cs typeface="Times New Roman"/>
                <a:sym typeface="Times New Roman"/>
              </a:rPr>
              <a:t>c. Biểu diễn số nguyên trong máy tính</a:t>
            </a:r>
            <a:endParaRPr b="0" i="0" sz="2800" u="none" cap="none" strike="noStrike">
              <a:solidFill>
                <a:srgbClr val="FFFF00"/>
              </a:solidFill>
              <a:latin typeface="Times New Roman"/>
              <a:ea typeface="Times New Roman"/>
              <a:cs typeface="Times New Roman"/>
              <a:sym typeface="Times New Roman"/>
            </a:endParaRPr>
          </a:p>
        </p:txBody>
      </p:sp>
      <p:sp>
        <p:nvSpPr>
          <p:cNvPr descr="ngj" id="154" name="Google Shape;154;p18"/>
          <p:cNvSpPr txBox="1"/>
          <p:nvPr/>
        </p:nvSpPr>
        <p:spPr>
          <a:xfrm>
            <a:off x="717075" y="2878604"/>
            <a:ext cx="10062264" cy="1723549"/>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2600" u="none" cap="none" strike="noStrike">
                <a:solidFill>
                  <a:schemeClr val="lt1"/>
                </a:solidFill>
                <a:latin typeface="Times New Roman"/>
                <a:ea typeface="Times New Roman"/>
                <a:cs typeface="Times New Roman"/>
                <a:sym typeface="Times New Roman"/>
              </a:rPr>
              <a:t>Biểu diễn số nguyên dương: được thực hiện bằng cách đổi biểu diễn số sang dạng nhị phân rồi đưa vào bộ nhớ máy tính.</a:t>
            </a:r>
            <a:endParaRPr/>
          </a:p>
          <a:p>
            <a:pPr indent="0" lvl="0" marL="0" marR="0" rtl="0" algn="just">
              <a:lnSpc>
                <a:spcPct val="100000"/>
              </a:lnSpc>
              <a:spcBef>
                <a:spcPts val="0"/>
              </a:spcBef>
              <a:spcAft>
                <a:spcPts val="0"/>
              </a:spcAft>
              <a:buNone/>
            </a:pPr>
            <a:r>
              <a:rPr b="0" i="0" lang="en-US" sz="2600" u="none" cap="none" strike="noStrike">
                <a:solidFill>
                  <a:schemeClr val="lt1"/>
                </a:solidFill>
                <a:latin typeface="Times New Roman"/>
                <a:ea typeface="Times New Roman"/>
                <a:cs typeface="Times New Roman"/>
                <a:sym typeface="Times New Roman"/>
              </a:rPr>
              <a:t>Ví dụ: Số 19 biểu diễn trong máy tính 00010011</a:t>
            </a:r>
            <a:endParaRPr/>
          </a:p>
          <a:p>
            <a:pPr indent="0" lvl="0" marL="0" marR="0" rtl="0" algn="l">
              <a:lnSpc>
                <a:spcPct val="100000"/>
              </a:lnSpc>
              <a:spcBef>
                <a:spcPts val="0"/>
              </a:spcBef>
              <a:spcAft>
                <a:spcPts val="0"/>
              </a:spcAft>
              <a:buNone/>
            </a:pPr>
            <a:r>
              <a:t/>
            </a:r>
            <a:endParaRPr b="0" i="0" sz="2600" u="none" cap="none" strike="noStrike">
              <a:solidFill>
                <a:schemeClr val="lt1"/>
              </a:solidFill>
              <a:latin typeface="Times New Roman"/>
              <a:ea typeface="Times New Roman"/>
              <a:cs typeface="Times New Roman"/>
              <a:sym typeface="Times New Roman"/>
            </a:endParaRPr>
          </a:p>
        </p:txBody>
      </p:sp>
      <p:sp>
        <p:nvSpPr>
          <p:cNvPr descr="ngj" id="155" name="Google Shape;155;p18"/>
          <p:cNvSpPr txBox="1"/>
          <p:nvPr/>
        </p:nvSpPr>
        <p:spPr>
          <a:xfrm>
            <a:off x="768995" y="4261718"/>
            <a:ext cx="10062264" cy="2092881"/>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2600" u="none" cap="none" strike="noStrike">
                <a:solidFill>
                  <a:schemeClr val="lt1"/>
                </a:solidFill>
                <a:latin typeface="Times New Roman"/>
                <a:ea typeface="Times New Roman"/>
                <a:cs typeface="Times New Roman"/>
                <a:sym typeface="Times New Roman"/>
              </a:rPr>
              <a:t>Số nguyên có dấu có nhiều cách biểu diễn khác nhau: mã thuận, mã đảo  hay còn gọi là mã bù 1, mã bù 2.</a:t>
            </a:r>
            <a:endParaRPr/>
          </a:p>
          <a:p>
            <a:pPr indent="0" lvl="0" marL="0" marR="0" rtl="0" algn="just">
              <a:lnSpc>
                <a:spcPct val="100000"/>
              </a:lnSpc>
              <a:spcBef>
                <a:spcPts val="0"/>
              </a:spcBef>
              <a:spcAft>
                <a:spcPts val="0"/>
              </a:spcAft>
              <a:buNone/>
            </a:pPr>
            <a:r>
              <a:rPr b="0" i="0" lang="en-US" sz="2600" u="none" cap="none" strike="noStrike">
                <a:solidFill>
                  <a:schemeClr val="lt1"/>
                </a:solidFill>
                <a:latin typeface="Times New Roman"/>
                <a:ea typeface="Times New Roman"/>
                <a:cs typeface="Times New Roman"/>
                <a:sym typeface="Times New Roman"/>
              </a:rPr>
              <a:t>Ví dụ: Số +19 biểu diễn trong máy tính  có mã là 00010011</a:t>
            </a:r>
            <a:endParaRPr/>
          </a:p>
          <a:p>
            <a:pPr indent="0" lvl="0" marL="0" marR="0" rtl="0" algn="just">
              <a:lnSpc>
                <a:spcPct val="100000"/>
              </a:lnSpc>
              <a:spcBef>
                <a:spcPts val="0"/>
              </a:spcBef>
              <a:spcAft>
                <a:spcPts val="0"/>
              </a:spcAft>
              <a:buNone/>
            </a:pPr>
            <a:r>
              <a:rPr b="0" i="0" lang="en-US" sz="2600" u="none" cap="none" strike="noStrike">
                <a:solidFill>
                  <a:schemeClr val="lt1"/>
                </a:solidFill>
                <a:latin typeface="Times New Roman"/>
                <a:ea typeface="Times New Roman"/>
                <a:cs typeface="Times New Roman"/>
                <a:sym typeface="Times New Roman"/>
              </a:rPr>
              <a:t>Số -19 biểu diễn trong máy tính  có mã là 10010011</a:t>
            </a:r>
            <a:endParaRPr/>
          </a:p>
          <a:p>
            <a:pPr indent="0" lvl="0" marL="0" marR="0" rtl="0" algn="l">
              <a:lnSpc>
                <a:spcPct val="100000"/>
              </a:lnSpc>
              <a:spcBef>
                <a:spcPts val="0"/>
              </a:spcBef>
              <a:spcAft>
                <a:spcPts val="0"/>
              </a:spcAft>
              <a:buNone/>
            </a:pPr>
            <a:r>
              <a:t/>
            </a:r>
            <a:endParaRPr b="0" i="0" sz="2600" u="none" cap="none" strike="noStrike">
              <a:solidFill>
                <a:schemeClr val="lt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750"/>
                                        <p:tgtEl>
                                          <p:spTgt spid="15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xEl>
                                              <p:pRg end="0" st="0"/>
                                            </p:txEl>
                                          </p:spTgt>
                                        </p:tgtEl>
                                        <p:attrNameLst>
                                          <p:attrName>style.visibility</p:attrName>
                                        </p:attrNameLst>
                                      </p:cBhvr>
                                      <p:to>
                                        <p:strVal val="visible"/>
                                      </p:to>
                                    </p:set>
                                    <p:animEffect filter="fade" transition="in">
                                      <p:cBhvr>
                                        <p:cTn dur="500"/>
                                        <p:tgtEl>
                                          <p:spTgt spid="15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xEl>
                                              <p:pRg end="1" st="1"/>
                                            </p:txEl>
                                          </p:spTgt>
                                        </p:tgtEl>
                                        <p:attrNameLst>
                                          <p:attrName>style.visibility</p:attrName>
                                        </p:attrNameLst>
                                      </p:cBhvr>
                                      <p:to>
                                        <p:strVal val="visible"/>
                                      </p:to>
                                    </p:set>
                                    <p:animEffect filter="fade" transition="in">
                                      <p:cBhvr>
                                        <p:cTn dur="500"/>
                                        <p:tgtEl>
                                          <p:spTgt spid="15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4">
                                            <p:txEl>
                                              <p:pRg end="0" st="0"/>
                                            </p:txEl>
                                          </p:spTgt>
                                        </p:tgtEl>
                                        <p:attrNameLst>
                                          <p:attrName>style.visibility</p:attrName>
                                        </p:attrNameLst>
                                      </p:cBhvr>
                                      <p:to>
                                        <p:strVal val="visible"/>
                                      </p:to>
                                    </p:set>
                                    <p:animEffect filter="fade" transition="in">
                                      <p:cBhvr>
                                        <p:cTn dur="500"/>
                                        <p:tgtEl>
                                          <p:spTgt spid="15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4">
                                            <p:txEl>
                                              <p:pRg end="1" st="1"/>
                                            </p:txEl>
                                          </p:spTgt>
                                        </p:tgtEl>
                                        <p:attrNameLst>
                                          <p:attrName>style.visibility</p:attrName>
                                        </p:attrNameLst>
                                      </p:cBhvr>
                                      <p:to>
                                        <p:strVal val="visible"/>
                                      </p:to>
                                    </p:set>
                                    <p:animEffect filter="fade" transition="in">
                                      <p:cBhvr>
                                        <p:cTn dur="500"/>
                                        <p:tgtEl>
                                          <p:spTgt spid="15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4">
                                            <p:txEl>
                                              <p:pRg end="2" st="2"/>
                                            </p:txEl>
                                          </p:spTgt>
                                        </p:tgtEl>
                                        <p:attrNameLst>
                                          <p:attrName>style.visibility</p:attrName>
                                        </p:attrNameLst>
                                      </p:cBhvr>
                                      <p:to>
                                        <p:strVal val="visible"/>
                                      </p:to>
                                    </p:set>
                                    <p:animEffect filter="fade" transition="in">
                                      <p:cBhvr>
                                        <p:cTn dur="500"/>
                                        <p:tgtEl>
                                          <p:spTgt spid="15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5">
                                            <p:txEl>
                                              <p:pRg end="0" st="0"/>
                                            </p:txEl>
                                          </p:spTgt>
                                        </p:tgtEl>
                                        <p:attrNameLst>
                                          <p:attrName>style.visibility</p:attrName>
                                        </p:attrNameLst>
                                      </p:cBhvr>
                                      <p:to>
                                        <p:strVal val="visible"/>
                                      </p:to>
                                    </p:set>
                                    <p:animEffect filter="fade" transition="in">
                                      <p:cBhvr>
                                        <p:cTn dur="500"/>
                                        <p:tgtEl>
                                          <p:spTgt spid="15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5">
                                            <p:txEl>
                                              <p:pRg end="1" st="1"/>
                                            </p:txEl>
                                          </p:spTgt>
                                        </p:tgtEl>
                                        <p:attrNameLst>
                                          <p:attrName>style.visibility</p:attrName>
                                        </p:attrNameLst>
                                      </p:cBhvr>
                                      <p:to>
                                        <p:strVal val="visible"/>
                                      </p:to>
                                    </p:set>
                                    <p:animEffect filter="fade" transition="in">
                                      <p:cBhvr>
                                        <p:cTn dur="500"/>
                                        <p:tgtEl>
                                          <p:spTgt spid="15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5">
                                            <p:txEl>
                                              <p:pRg end="2" st="2"/>
                                            </p:txEl>
                                          </p:spTgt>
                                        </p:tgtEl>
                                        <p:attrNameLst>
                                          <p:attrName>style.visibility</p:attrName>
                                        </p:attrNameLst>
                                      </p:cBhvr>
                                      <p:to>
                                        <p:strVal val="visible"/>
                                      </p:to>
                                    </p:set>
                                    <p:animEffect filter="fade" transition="in">
                                      <p:cBhvr>
                                        <p:cTn dur="500"/>
                                        <p:tgtEl>
                                          <p:spTgt spid="15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5">
                                            <p:txEl>
                                              <p:pRg end="3" st="3"/>
                                            </p:txEl>
                                          </p:spTgt>
                                        </p:tgtEl>
                                        <p:attrNameLst>
                                          <p:attrName>style.visibility</p:attrName>
                                        </p:attrNameLst>
                                      </p:cBhvr>
                                      <p:to>
                                        <p:strVal val="visible"/>
                                      </p:to>
                                    </p:set>
                                    <p:animEffect filter="fade" transition="in">
                                      <p:cBhvr>
                                        <p:cTn dur="500"/>
                                        <p:tgtEl>
                                          <p:spTgt spid="155">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9"/>
          <p:cNvSpPr/>
          <p:nvPr/>
        </p:nvSpPr>
        <p:spPr>
          <a:xfrm>
            <a:off x="513784" y="222944"/>
            <a:ext cx="8847294" cy="677108"/>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en-US" sz="3800" u="none" cap="none" strike="noStrike">
                <a:solidFill>
                  <a:srgbClr val="FFFF00"/>
                </a:solidFill>
                <a:latin typeface="Times New Roman"/>
                <a:ea typeface="Times New Roman"/>
                <a:cs typeface="Times New Roman"/>
                <a:sym typeface="Times New Roman"/>
              </a:rPr>
              <a:t>2. Các phép tính số học trong hệ nhị phân</a:t>
            </a:r>
            <a:endParaRPr b="1" i="0" sz="3800" u="none" cap="none" strike="noStrike">
              <a:solidFill>
                <a:srgbClr val="FFFF00"/>
              </a:solidFill>
              <a:latin typeface="Times New Roman"/>
              <a:ea typeface="Times New Roman"/>
              <a:cs typeface="Times New Roman"/>
              <a:sym typeface="Times New Roman"/>
            </a:endParaRPr>
          </a:p>
        </p:txBody>
      </p:sp>
      <p:sp>
        <p:nvSpPr>
          <p:cNvPr id="161" name="Google Shape;161;p19"/>
          <p:cNvSpPr txBox="1"/>
          <p:nvPr/>
        </p:nvSpPr>
        <p:spPr>
          <a:xfrm>
            <a:off x="494919" y="1052452"/>
            <a:ext cx="11580531"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800" u="none" cap="none" strike="noStrike">
                <a:solidFill>
                  <a:srgbClr val="FFFF00"/>
                </a:solidFill>
                <a:latin typeface="Times New Roman"/>
                <a:ea typeface="Times New Roman"/>
                <a:cs typeface="Times New Roman"/>
                <a:sym typeface="Times New Roman"/>
              </a:rPr>
              <a:t>a. Bảng cộng và nhân trong hệ nhị phân</a:t>
            </a:r>
            <a:endParaRPr b="0" i="0" sz="2800" u="none" cap="none" strike="noStrike">
              <a:solidFill>
                <a:srgbClr val="FFFF00"/>
              </a:solidFill>
              <a:latin typeface="Times New Roman"/>
              <a:ea typeface="Times New Roman"/>
              <a:cs typeface="Times New Roman"/>
              <a:sym typeface="Times New Roman"/>
            </a:endParaRPr>
          </a:p>
        </p:txBody>
      </p:sp>
      <p:graphicFrame>
        <p:nvGraphicFramePr>
          <p:cNvPr id="162" name="Google Shape;162;p19"/>
          <p:cNvGraphicFramePr/>
          <p:nvPr/>
        </p:nvGraphicFramePr>
        <p:xfrm>
          <a:off x="3408185" y="1793239"/>
          <a:ext cx="3000000" cy="3000000"/>
        </p:xfrm>
        <a:graphic>
          <a:graphicData uri="http://schemas.openxmlformats.org/drawingml/2006/table">
            <a:tbl>
              <a:tblPr bandRow="1" firstCol="1" firstRow="1">
                <a:noFill/>
                <a:tableStyleId>{50FEB95E-5DD7-49B3-AC48-37AB15046260}</a:tableStyleId>
              </a:tblPr>
              <a:tblGrid>
                <a:gridCol w="872650"/>
                <a:gridCol w="872650"/>
                <a:gridCol w="872650"/>
                <a:gridCol w="873450"/>
              </a:tblGrid>
              <a:tr h="456000">
                <a:tc>
                  <a:txBody>
                    <a:bodyPr/>
                    <a:lstStyle/>
                    <a:p>
                      <a:pPr indent="0" lvl="0" marL="0" marR="0" rtl="0" algn="ctr">
                        <a:lnSpc>
                          <a:spcPct val="115000"/>
                        </a:lnSpc>
                        <a:spcBef>
                          <a:spcPts val="0"/>
                        </a:spcBef>
                        <a:spcAft>
                          <a:spcPts val="0"/>
                        </a:spcAft>
                        <a:buNone/>
                      </a:pPr>
                      <a:r>
                        <a:rPr lang="en-US" sz="1400" u="none" cap="none" strike="noStrike"/>
                        <a:t>x</a:t>
                      </a:r>
                      <a:endParaRPr sz="1400" u="none" cap="none" strike="noStrike">
                        <a:latin typeface="Times New Roman"/>
                        <a:ea typeface="Times New Roman"/>
                        <a:cs typeface="Times New Roman"/>
                        <a:sym typeface="Times New Roman"/>
                      </a:endParaRPr>
                    </a:p>
                  </a:txBody>
                  <a:tcPr marT="0" marB="0" marR="68575" marL="68575" anchor="ctr"/>
                </a:tc>
                <a:tc>
                  <a:txBody>
                    <a:bodyPr/>
                    <a:lstStyle/>
                    <a:p>
                      <a:pPr indent="0" lvl="0" marL="0" marR="0" rtl="0" algn="ctr">
                        <a:lnSpc>
                          <a:spcPct val="115000"/>
                        </a:lnSpc>
                        <a:spcBef>
                          <a:spcPts val="0"/>
                        </a:spcBef>
                        <a:spcAft>
                          <a:spcPts val="0"/>
                        </a:spcAft>
                        <a:buNone/>
                      </a:pPr>
                      <a:r>
                        <a:rPr lang="en-US" sz="1400" u="none" cap="none" strike="noStrike"/>
                        <a:t>y</a:t>
                      </a:r>
                      <a:endParaRPr sz="1400" u="none" cap="none" strike="noStrike">
                        <a:latin typeface="Times New Roman"/>
                        <a:ea typeface="Times New Roman"/>
                        <a:cs typeface="Times New Roman"/>
                        <a:sym typeface="Times New Roman"/>
                      </a:endParaRPr>
                    </a:p>
                  </a:txBody>
                  <a:tcPr marT="0" marB="0" marR="68575" marL="68575" anchor="ctr"/>
                </a:tc>
                <a:tc>
                  <a:txBody>
                    <a:bodyPr/>
                    <a:lstStyle/>
                    <a:p>
                      <a:pPr indent="0" lvl="0" marL="0" marR="0" rtl="0" algn="ctr">
                        <a:lnSpc>
                          <a:spcPct val="115000"/>
                        </a:lnSpc>
                        <a:spcBef>
                          <a:spcPts val="0"/>
                        </a:spcBef>
                        <a:spcAft>
                          <a:spcPts val="0"/>
                        </a:spcAft>
                        <a:buNone/>
                      </a:pPr>
                      <a:r>
                        <a:rPr lang="en-US" sz="1400" u="none" cap="none" strike="noStrike"/>
                        <a:t>x+ y</a:t>
                      </a:r>
                      <a:endParaRPr sz="1400" u="none" cap="none" strike="noStrike">
                        <a:latin typeface="Times New Roman"/>
                        <a:ea typeface="Times New Roman"/>
                        <a:cs typeface="Times New Roman"/>
                        <a:sym typeface="Times New Roman"/>
                      </a:endParaRPr>
                    </a:p>
                  </a:txBody>
                  <a:tcPr marT="0" marB="0" marR="68575" marL="68575" anchor="ctr"/>
                </a:tc>
                <a:tc>
                  <a:txBody>
                    <a:bodyPr/>
                    <a:lstStyle/>
                    <a:p>
                      <a:pPr indent="0" lvl="0" marL="0" marR="0" rtl="0" algn="ctr">
                        <a:lnSpc>
                          <a:spcPct val="115000"/>
                        </a:lnSpc>
                        <a:spcBef>
                          <a:spcPts val="0"/>
                        </a:spcBef>
                        <a:spcAft>
                          <a:spcPts val="0"/>
                        </a:spcAft>
                        <a:buNone/>
                      </a:pPr>
                      <a:r>
                        <a:rPr lang="en-US" sz="1400" u="none" cap="none" strike="noStrike"/>
                        <a:t>x*y</a:t>
                      </a:r>
                      <a:endParaRPr sz="1400" u="none" cap="none" strike="noStrike">
                        <a:latin typeface="Times New Roman"/>
                        <a:ea typeface="Times New Roman"/>
                        <a:cs typeface="Times New Roman"/>
                        <a:sym typeface="Times New Roman"/>
                      </a:endParaRPr>
                    </a:p>
                  </a:txBody>
                  <a:tcPr marT="0" marB="0" marR="68575" marL="68575" anchor="ctr"/>
                </a:tc>
              </a:tr>
              <a:tr h="456000">
                <a:tc>
                  <a:txBody>
                    <a:bodyPr/>
                    <a:lstStyle/>
                    <a:p>
                      <a:pPr indent="0" lvl="0" marL="0" marR="0" rtl="0" algn="ctr">
                        <a:lnSpc>
                          <a:spcPct val="115000"/>
                        </a:lnSpc>
                        <a:spcBef>
                          <a:spcPts val="0"/>
                        </a:spcBef>
                        <a:spcAft>
                          <a:spcPts val="0"/>
                        </a:spcAft>
                        <a:buNone/>
                      </a:pPr>
                      <a:r>
                        <a:rPr lang="en-US" sz="1400" u="none" cap="none" strike="noStrike"/>
                        <a:t>0</a:t>
                      </a:r>
                      <a:endParaRPr sz="1400" u="none" cap="none" strike="noStrike">
                        <a:latin typeface="Times New Roman"/>
                        <a:ea typeface="Times New Roman"/>
                        <a:cs typeface="Times New Roman"/>
                        <a:sym typeface="Times New Roman"/>
                      </a:endParaRPr>
                    </a:p>
                  </a:txBody>
                  <a:tcPr marT="0" marB="0" marR="68575" marL="68575" anchor="ctr"/>
                </a:tc>
                <a:tc>
                  <a:txBody>
                    <a:bodyPr/>
                    <a:lstStyle/>
                    <a:p>
                      <a:pPr indent="0" lvl="0" marL="0" marR="0" rtl="0" algn="ctr">
                        <a:lnSpc>
                          <a:spcPct val="115000"/>
                        </a:lnSpc>
                        <a:spcBef>
                          <a:spcPts val="0"/>
                        </a:spcBef>
                        <a:spcAft>
                          <a:spcPts val="0"/>
                        </a:spcAft>
                        <a:buNone/>
                      </a:pPr>
                      <a:r>
                        <a:rPr lang="en-US" sz="1400" u="none" cap="none" strike="noStrike"/>
                        <a:t>0</a:t>
                      </a:r>
                      <a:endParaRPr sz="1400" u="none" cap="none" strike="noStrike">
                        <a:latin typeface="Times New Roman"/>
                        <a:ea typeface="Times New Roman"/>
                        <a:cs typeface="Times New Roman"/>
                        <a:sym typeface="Times New Roman"/>
                      </a:endParaRPr>
                    </a:p>
                  </a:txBody>
                  <a:tcPr marT="0" marB="0" marR="68575" marL="68575" anchor="ctr"/>
                </a:tc>
                <a:tc>
                  <a:txBody>
                    <a:bodyPr/>
                    <a:lstStyle/>
                    <a:p>
                      <a:pPr indent="0" lvl="0" marL="0" marR="0" rtl="0" algn="ctr">
                        <a:lnSpc>
                          <a:spcPct val="115000"/>
                        </a:lnSpc>
                        <a:spcBef>
                          <a:spcPts val="0"/>
                        </a:spcBef>
                        <a:spcAft>
                          <a:spcPts val="0"/>
                        </a:spcAft>
                        <a:buNone/>
                      </a:pPr>
                      <a:r>
                        <a:rPr lang="en-US" sz="1400" u="none" cap="none" strike="noStrike"/>
                        <a:t>0</a:t>
                      </a:r>
                      <a:endParaRPr sz="1400" u="none" cap="none" strike="noStrike">
                        <a:latin typeface="Times New Roman"/>
                        <a:ea typeface="Times New Roman"/>
                        <a:cs typeface="Times New Roman"/>
                        <a:sym typeface="Times New Roman"/>
                      </a:endParaRPr>
                    </a:p>
                  </a:txBody>
                  <a:tcPr marT="0" marB="0" marR="68575" marL="68575" anchor="ctr"/>
                </a:tc>
                <a:tc>
                  <a:txBody>
                    <a:bodyPr/>
                    <a:lstStyle/>
                    <a:p>
                      <a:pPr indent="0" lvl="0" marL="0" marR="0" rtl="0" algn="ctr">
                        <a:lnSpc>
                          <a:spcPct val="115000"/>
                        </a:lnSpc>
                        <a:spcBef>
                          <a:spcPts val="0"/>
                        </a:spcBef>
                        <a:spcAft>
                          <a:spcPts val="0"/>
                        </a:spcAft>
                        <a:buNone/>
                      </a:pPr>
                      <a:r>
                        <a:rPr lang="en-US" sz="1400" u="none" cap="none" strike="noStrike"/>
                        <a:t>0</a:t>
                      </a:r>
                      <a:endParaRPr sz="1400" u="none" cap="none" strike="noStrike">
                        <a:latin typeface="Times New Roman"/>
                        <a:ea typeface="Times New Roman"/>
                        <a:cs typeface="Times New Roman"/>
                        <a:sym typeface="Times New Roman"/>
                      </a:endParaRPr>
                    </a:p>
                  </a:txBody>
                  <a:tcPr marT="0" marB="0" marR="68575" marL="68575" anchor="ctr"/>
                </a:tc>
              </a:tr>
              <a:tr h="456000">
                <a:tc>
                  <a:txBody>
                    <a:bodyPr/>
                    <a:lstStyle/>
                    <a:p>
                      <a:pPr indent="0" lvl="0" marL="0" marR="0" rtl="0" algn="ctr">
                        <a:lnSpc>
                          <a:spcPct val="115000"/>
                        </a:lnSpc>
                        <a:spcBef>
                          <a:spcPts val="0"/>
                        </a:spcBef>
                        <a:spcAft>
                          <a:spcPts val="0"/>
                        </a:spcAft>
                        <a:buNone/>
                      </a:pPr>
                      <a:r>
                        <a:rPr lang="en-US" sz="1400" u="none" cap="none" strike="noStrike"/>
                        <a:t>0</a:t>
                      </a:r>
                      <a:endParaRPr sz="1400" u="none" cap="none" strike="noStrike">
                        <a:latin typeface="Times New Roman"/>
                        <a:ea typeface="Times New Roman"/>
                        <a:cs typeface="Times New Roman"/>
                        <a:sym typeface="Times New Roman"/>
                      </a:endParaRPr>
                    </a:p>
                  </a:txBody>
                  <a:tcPr marT="0" marB="0" marR="68575" marL="68575" anchor="ctr"/>
                </a:tc>
                <a:tc>
                  <a:txBody>
                    <a:bodyPr/>
                    <a:lstStyle/>
                    <a:p>
                      <a:pPr indent="0" lvl="0" marL="0" marR="0" rtl="0" algn="ctr">
                        <a:lnSpc>
                          <a:spcPct val="115000"/>
                        </a:lnSpc>
                        <a:spcBef>
                          <a:spcPts val="0"/>
                        </a:spcBef>
                        <a:spcAft>
                          <a:spcPts val="0"/>
                        </a:spcAft>
                        <a:buNone/>
                      </a:pPr>
                      <a:r>
                        <a:rPr lang="en-US" sz="1400" u="none" cap="none" strike="noStrike"/>
                        <a:t>1</a:t>
                      </a:r>
                      <a:endParaRPr sz="1400" u="none" cap="none" strike="noStrike">
                        <a:latin typeface="Times New Roman"/>
                        <a:ea typeface="Times New Roman"/>
                        <a:cs typeface="Times New Roman"/>
                        <a:sym typeface="Times New Roman"/>
                      </a:endParaRPr>
                    </a:p>
                  </a:txBody>
                  <a:tcPr marT="0" marB="0" marR="68575" marL="68575" anchor="ctr"/>
                </a:tc>
                <a:tc>
                  <a:txBody>
                    <a:bodyPr/>
                    <a:lstStyle/>
                    <a:p>
                      <a:pPr indent="0" lvl="0" marL="0" marR="0" rtl="0" algn="ctr">
                        <a:lnSpc>
                          <a:spcPct val="115000"/>
                        </a:lnSpc>
                        <a:spcBef>
                          <a:spcPts val="0"/>
                        </a:spcBef>
                        <a:spcAft>
                          <a:spcPts val="0"/>
                        </a:spcAft>
                        <a:buNone/>
                      </a:pPr>
                      <a:r>
                        <a:rPr lang="en-US" sz="1400" u="none" cap="none" strike="noStrike"/>
                        <a:t>1</a:t>
                      </a:r>
                      <a:endParaRPr sz="1400" u="none" cap="none" strike="noStrike">
                        <a:latin typeface="Times New Roman"/>
                        <a:ea typeface="Times New Roman"/>
                        <a:cs typeface="Times New Roman"/>
                        <a:sym typeface="Times New Roman"/>
                      </a:endParaRPr>
                    </a:p>
                  </a:txBody>
                  <a:tcPr marT="0" marB="0" marR="68575" marL="68575" anchor="ctr"/>
                </a:tc>
                <a:tc>
                  <a:txBody>
                    <a:bodyPr/>
                    <a:lstStyle/>
                    <a:p>
                      <a:pPr indent="0" lvl="0" marL="0" marR="0" rtl="0" algn="ctr">
                        <a:lnSpc>
                          <a:spcPct val="115000"/>
                        </a:lnSpc>
                        <a:spcBef>
                          <a:spcPts val="0"/>
                        </a:spcBef>
                        <a:spcAft>
                          <a:spcPts val="0"/>
                        </a:spcAft>
                        <a:buNone/>
                      </a:pPr>
                      <a:r>
                        <a:rPr lang="en-US" sz="1400" u="none" cap="none" strike="noStrike"/>
                        <a:t>0</a:t>
                      </a:r>
                      <a:endParaRPr sz="1400" u="none" cap="none" strike="noStrike">
                        <a:latin typeface="Times New Roman"/>
                        <a:ea typeface="Times New Roman"/>
                        <a:cs typeface="Times New Roman"/>
                        <a:sym typeface="Times New Roman"/>
                      </a:endParaRPr>
                    </a:p>
                  </a:txBody>
                  <a:tcPr marT="0" marB="0" marR="68575" marL="68575" anchor="ctr"/>
                </a:tc>
              </a:tr>
              <a:tr h="456000">
                <a:tc>
                  <a:txBody>
                    <a:bodyPr/>
                    <a:lstStyle/>
                    <a:p>
                      <a:pPr indent="0" lvl="0" marL="0" marR="0" rtl="0" algn="ctr">
                        <a:lnSpc>
                          <a:spcPct val="115000"/>
                        </a:lnSpc>
                        <a:spcBef>
                          <a:spcPts val="0"/>
                        </a:spcBef>
                        <a:spcAft>
                          <a:spcPts val="0"/>
                        </a:spcAft>
                        <a:buNone/>
                      </a:pPr>
                      <a:r>
                        <a:rPr lang="en-US" sz="1400" u="none" cap="none" strike="noStrike"/>
                        <a:t>1</a:t>
                      </a:r>
                      <a:endParaRPr sz="1400" u="none" cap="none" strike="noStrike">
                        <a:latin typeface="Times New Roman"/>
                        <a:ea typeface="Times New Roman"/>
                        <a:cs typeface="Times New Roman"/>
                        <a:sym typeface="Times New Roman"/>
                      </a:endParaRPr>
                    </a:p>
                  </a:txBody>
                  <a:tcPr marT="0" marB="0" marR="68575" marL="68575" anchor="ctr"/>
                </a:tc>
                <a:tc>
                  <a:txBody>
                    <a:bodyPr/>
                    <a:lstStyle/>
                    <a:p>
                      <a:pPr indent="0" lvl="0" marL="0" marR="0" rtl="0" algn="ctr">
                        <a:lnSpc>
                          <a:spcPct val="115000"/>
                        </a:lnSpc>
                        <a:spcBef>
                          <a:spcPts val="0"/>
                        </a:spcBef>
                        <a:spcAft>
                          <a:spcPts val="0"/>
                        </a:spcAft>
                        <a:buNone/>
                      </a:pPr>
                      <a:r>
                        <a:rPr lang="en-US" sz="1400" u="none" cap="none" strike="noStrike"/>
                        <a:t>0</a:t>
                      </a:r>
                      <a:endParaRPr sz="1400" u="none" cap="none" strike="noStrike">
                        <a:latin typeface="Times New Roman"/>
                        <a:ea typeface="Times New Roman"/>
                        <a:cs typeface="Times New Roman"/>
                        <a:sym typeface="Times New Roman"/>
                      </a:endParaRPr>
                    </a:p>
                  </a:txBody>
                  <a:tcPr marT="0" marB="0" marR="68575" marL="68575" anchor="ctr"/>
                </a:tc>
                <a:tc>
                  <a:txBody>
                    <a:bodyPr/>
                    <a:lstStyle/>
                    <a:p>
                      <a:pPr indent="0" lvl="0" marL="0" marR="0" rtl="0" algn="ctr">
                        <a:lnSpc>
                          <a:spcPct val="115000"/>
                        </a:lnSpc>
                        <a:spcBef>
                          <a:spcPts val="0"/>
                        </a:spcBef>
                        <a:spcAft>
                          <a:spcPts val="0"/>
                        </a:spcAft>
                        <a:buNone/>
                      </a:pPr>
                      <a:r>
                        <a:rPr lang="en-US" sz="1400" u="none" cap="none" strike="noStrike"/>
                        <a:t>1</a:t>
                      </a:r>
                      <a:endParaRPr sz="1400" u="none" cap="none" strike="noStrike">
                        <a:latin typeface="Times New Roman"/>
                        <a:ea typeface="Times New Roman"/>
                        <a:cs typeface="Times New Roman"/>
                        <a:sym typeface="Times New Roman"/>
                      </a:endParaRPr>
                    </a:p>
                  </a:txBody>
                  <a:tcPr marT="0" marB="0" marR="68575" marL="68575" anchor="ctr"/>
                </a:tc>
                <a:tc>
                  <a:txBody>
                    <a:bodyPr/>
                    <a:lstStyle/>
                    <a:p>
                      <a:pPr indent="0" lvl="0" marL="0" marR="0" rtl="0" algn="ctr">
                        <a:lnSpc>
                          <a:spcPct val="115000"/>
                        </a:lnSpc>
                        <a:spcBef>
                          <a:spcPts val="0"/>
                        </a:spcBef>
                        <a:spcAft>
                          <a:spcPts val="0"/>
                        </a:spcAft>
                        <a:buNone/>
                      </a:pPr>
                      <a:r>
                        <a:rPr lang="en-US" sz="1400" u="none" cap="none" strike="noStrike"/>
                        <a:t>0</a:t>
                      </a:r>
                      <a:endParaRPr sz="1400" u="none" cap="none" strike="noStrike">
                        <a:latin typeface="Times New Roman"/>
                        <a:ea typeface="Times New Roman"/>
                        <a:cs typeface="Times New Roman"/>
                        <a:sym typeface="Times New Roman"/>
                      </a:endParaRPr>
                    </a:p>
                  </a:txBody>
                  <a:tcPr marT="0" marB="0" marR="68575" marL="68575" anchor="ctr"/>
                </a:tc>
              </a:tr>
              <a:tr h="456000">
                <a:tc>
                  <a:txBody>
                    <a:bodyPr/>
                    <a:lstStyle/>
                    <a:p>
                      <a:pPr indent="0" lvl="0" marL="0" marR="0" rtl="0" algn="ctr">
                        <a:lnSpc>
                          <a:spcPct val="115000"/>
                        </a:lnSpc>
                        <a:spcBef>
                          <a:spcPts val="0"/>
                        </a:spcBef>
                        <a:spcAft>
                          <a:spcPts val="0"/>
                        </a:spcAft>
                        <a:buNone/>
                      </a:pPr>
                      <a:r>
                        <a:rPr lang="en-US" sz="1400" u="none" cap="none" strike="noStrike"/>
                        <a:t>1</a:t>
                      </a:r>
                      <a:endParaRPr sz="1400" u="none" cap="none" strike="noStrike">
                        <a:latin typeface="Times New Roman"/>
                        <a:ea typeface="Times New Roman"/>
                        <a:cs typeface="Times New Roman"/>
                        <a:sym typeface="Times New Roman"/>
                      </a:endParaRPr>
                    </a:p>
                  </a:txBody>
                  <a:tcPr marT="0" marB="0" marR="68575" marL="68575" anchor="ctr"/>
                </a:tc>
                <a:tc>
                  <a:txBody>
                    <a:bodyPr/>
                    <a:lstStyle/>
                    <a:p>
                      <a:pPr indent="0" lvl="0" marL="0" marR="0" rtl="0" algn="ctr">
                        <a:lnSpc>
                          <a:spcPct val="115000"/>
                        </a:lnSpc>
                        <a:spcBef>
                          <a:spcPts val="0"/>
                        </a:spcBef>
                        <a:spcAft>
                          <a:spcPts val="0"/>
                        </a:spcAft>
                        <a:buNone/>
                      </a:pPr>
                      <a:r>
                        <a:rPr lang="en-US" sz="1400" u="none" cap="none" strike="noStrike"/>
                        <a:t>1</a:t>
                      </a:r>
                      <a:endParaRPr sz="1400" u="none" cap="none" strike="noStrike">
                        <a:latin typeface="Times New Roman"/>
                        <a:ea typeface="Times New Roman"/>
                        <a:cs typeface="Times New Roman"/>
                        <a:sym typeface="Times New Roman"/>
                      </a:endParaRPr>
                    </a:p>
                  </a:txBody>
                  <a:tcPr marT="0" marB="0" marR="68575" marL="68575" anchor="ctr"/>
                </a:tc>
                <a:tc>
                  <a:txBody>
                    <a:bodyPr/>
                    <a:lstStyle/>
                    <a:p>
                      <a:pPr indent="0" lvl="0" marL="0" marR="0" rtl="0" algn="ctr">
                        <a:lnSpc>
                          <a:spcPct val="115000"/>
                        </a:lnSpc>
                        <a:spcBef>
                          <a:spcPts val="0"/>
                        </a:spcBef>
                        <a:spcAft>
                          <a:spcPts val="0"/>
                        </a:spcAft>
                        <a:buNone/>
                      </a:pPr>
                      <a:r>
                        <a:rPr lang="en-US" sz="1400" u="none" cap="none" strike="noStrike"/>
                        <a:t>10</a:t>
                      </a:r>
                      <a:endParaRPr sz="1400" u="none" cap="none" strike="noStrike">
                        <a:latin typeface="Times New Roman"/>
                        <a:ea typeface="Times New Roman"/>
                        <a:cs typeface="Times New Roman"/>
                        <a:sym typeface="Times New Roman"/>
                      </a:endParaRPr>
                    </a:p>
                  </a:txBody>
                  <a:tcPr marT="0" marB="0" marR="68575" marL="68575" anchor="ctr"/>
                </a:tc>
                <a:tc>
                  <a:txBody>
                    <a:bodyPr/>
                    <a:lstStyle/>
                    <a:p>
                      <a:pPr indent="0" lvl="0" marL="0" marR="0" rtl="0" algn="ctr">
                        <a:lnSpc>
                          <a:spcPct val="115000"/>
                        </a:lnSpc>
                        <a:spcBef>
                          <a:spcPts val="0"/>
                        </a:spcBef>
                        <a:spcAft>
                          <a:spcPts val="0"/>
                        </a:spcAft>
                        <a:buNone/>
                      </a:pPr>
                      <a:r>
                        <a:rPr lang="en-US" sz="1400" u="none" cap="none" strike="noStrike"/>
                        <a:t>1</a:t>
                      </a:r>
                      <a:endParaRPr sz="1400" u="none" cap="none" strike="noStrike">
                        <a:latin typeface="Times New Roman"/>
                        <a:ea typeface="Times New Roman"/>
                        <a:cs typeface="Times New Roman"/>
                        <a:sym typeface="Times New Roman"/>
                      </a:endParaRPr>
                    </a:p>
                  </a:txBody>
                  <a:tcPr marT="0" marB="0" marR="68575" marL="68575" anchor="ctr"/>
                </a:tc>
              </a:tr>
            </a:tbl>
          </a:graphicData>
        </a:graphic>
      </p:graphicFrame>
      <p:sp>
        <p:nvSpPr>
          <p:cNvPr id="163" name="Google Shape;163;p19"/>
          <p:cNvSpPr txBox="1"/>
          <p:nvPr/>
        </p:nvSpPr>
        <p:spPr>
          <a:xfrm>
            <a:off x="436821" y="4144775"/>
            <a:ext cx="11580531"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800" u="none" cap="none" strike="noStrike">
                <a:solidFill>
                  <a:srgbClr val="FFFF00"/>
                </a:solidFill>
                <a:latin typeface="Times New Roman"/>
                <a:ea typeface="Times New Roman"/>
                <a:cs typeface="Times New Roman"/>
                <a:sym typeface="Times New Roman"/>
              </a:rPr>
              <a:t>b. Cộng hai số nguyên không dấu</a:t>
            </a:r>
            <a:endParaRPr b="0" i="0" sz="2800" u="none" cap="none" strike="noStrike">
              <a:solidFill>
                <a:srgbClr val="FFFF00"/>
              </a:solidFill>
              <a:latin typeface="Times New Roman"/>
              <a:ea typeface="Times New Roman"/>
              <a:cs typeface="Times New Roman"/>
              <a:sym typeface="Times New Roman"/>
            </a:endParaRPr>
          </a:p>
        </p:txBody>
      </p:sp>
      <p:sp>
        <p:nvSpPr>
          <p:cNvPr id="164" name="Google Shape;164;p19"/>
          <p:cNvSpPr/>
          <p:nvPr/>
        </p:nvSpPr>
        <p:spPr>
          <a:xfrm>
            <a:off x="396423" y="4599999"/>
            <a:ext cx="10211973" cy="7863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rPr b="0" i="0" lang="en-US" sz="2600" u="none" cap="none" strike="noStrike">
                <a:solidFill>
                  <a:schemeClr val="lt1"/>
                </a:solidFill>
                <a:latin typeface="Times New Roman"/>
                <a:ea typeface="Times New Roman"/>
                <a:cs typeface="Times New Roman"/>
                <a:sym typeface="Times New Roman"/>
              </a:rPr>
              <a:t>Cộng 2 số nhị phân thực hiện từ phải sang trái tuân theo bảng trên.</a:t>
            </a:r>
            <a:endParaRPr/>
          </a:p>
        </p:txBody>
      </p:sp>
      <p:sp>
        <p:nvSpPr>
          <p:cNvPr id="165" name="Google Shape;165;p19"/>
          <p:cNvSpPr/>
          <p:nvPr/>
        </p:nvSpPr>
        <p:spPr>
          <a:xfrm>
            <a:off x="513784" y="5233311"/>
            <a:ext cx="10888507" cy="786350"/>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None/>
            </a:pPr>
            <a:r>
              <a:rPr b="0" i="1" lang="en-US" sz="2600" u="sng" cap="none" strike="noStrike">
                <a:solidFill>
                  <a:schemeClr val="lt1"/>
                </a:solidFill>
                <a:latin typeface="Times New Roman"/>
                <a:ea typeface="Times New Roman"/>
                <a:cs typeface="Times New Roman"/>
                <a:sym typeface="Times New Roman"/>
              </a:rPr>
              <a:t>Chú ý </a:t>
            </a:r>
            <a:r>
              <a:rPr b="0" i="0" lang="en-US" sz="2600" u="none" cap="none" strike="noStrike">
                <a:solidFill>
                  <a:schemeClr val="lt1"/>
                </a:solidFill>
                <a:latin typeface="Times New Roman"/>
                <a:ea typeface="Times New Roman"/>
                <a:cs typeface="Times New Roman"/>
                <a:sym typeface="Times New Roman"/>
              </a:rPr>
              <a:t>: bit 1+ bit 1 = 10 thì ghi 0 ở hàng tương ứng và nhớ 1 sang hàng bên trái.</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1"/>
                                        </p:tgtEl>
                                        <p:attrNameLst>
                                          <p:attrName>style.visibility</p:attrName>
                                        </p:attrNameLst>
                                      </p:cBhvr>
                                      <p:to>
                                        <p:strVal val="visible"/>
                                      </p:to>
                                    </p:set>
                                    <p:anim calcmode="lin" valueType="num">
                                      <p:cBhvr additive="base">
                                        <p:cTn dur="500"/>
                                        <p:tgtEl>
                                          <p:spTgt spid="16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gtEl>
                                        <p:attrNameLst>
                                          <p:attrName>style.visibility</p:attrName>
                                        </p:attrNameLst>
                                      </p:cBhvr>
                                      <p:to>
                                        <p:strVal val="visible"/>
                                      </p:to>
                                    </p:set>
                                    <p:animEffect filter="fade" transition="in">
                                      <p:cBhvr>
                                        <p:cTn dur="500"/>
                                        <p:tgtEl>
                                          <p:spTgt spid="16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3"/>
                                        </p:tgtEl>
                                        <p:attrNameLst>
                                          <p:attrName>style.visibility</p:attrName>
                                        </p:attrNameLst>
                                      </p:cBhvr>
                                      <p:to>
                                        <p:strVal val="visible"/>
                                      </p:to>
                                    </p:set>
                                    <p:anim calcmode="lin" valueType="num">
                                      <p:cBhvr additive="base">
                                        <p:cTn dur="500"/>
                                        <p:tgtEl>
                                          <p:spTgt spid="163"/>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64"/>
                                        </p:tgtEl>
                                        <p:attrNameLst>
                                          <p:attrName>style.visibility</p:attrName>
                                        </p:attrNameLst>
                                      </p:cBhvr>
                                      <p:to>
                                        <p:strVal val="visible"/>
                                      </p:to>
                                    </p:set>
                                    <p:animEffect filter="fade" transition="in">
                                      <p:cBhvr>
                                        <p:cTn dur="500"/>
                                        <p:tgtEl>
                                          <p:spTgt spid="164"/>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165"/>
                                        </p:tgtEl>
                                        <p:attrNameLst>
                                          <p:attrName>style.visibility</p:attrName>
                                        </p:attrNameLst>
                                      </p:cBhvr>
                                      <p:to>
                                        <p:strVal val="visible"/>
                                      </p:to>
                                    </p:set>
                                    <p:animEffect filter="fade" transition="in">
                                      <p:cBhvr>
                                        <p:cTn dur="500"/>
                                        <p:tgtEl>
                                          <p:spTgt spid="16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主题​​">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主题">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