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0" r:id="rId6"/>
    <p:sldId id="268" r:id="rId7"/>
    <p:sldId id="259" r:id="rId8"/>
    <p:sldId id="280" r:id="rId9"/>
    <p:sldId id="269" r:id="rId10"/>
    <p:sldId id="279" r:id="rId11"/>
    <p:sldId id="272" r:id="rId12"/>
    <p:sldId id="281" r:id="rId13"/>
    <p:sldId id="271" r:id="rId14"/>
    <p:sldId id="273" r:id="rId15"/>
    <p:sldId id="261" r:id="rId16"/>
    <p:sldId id="265" r:id="rId17"/>
    <p:sldId id="274" r:id="rId18"/>
    <p:sldId id="275" r:id="rId19"/>
    <p:sldId id="278" r:id="rId20"/>
    <p:sldId id="277" r:id="rId21"/>
    <p:sldId id="276"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F1BB20-0F45-468D-85F9-8F517049DAC8}"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C6538-75C8-41F4-A36E-61BAE877CF82}" type="slidenum">
              <a:rPr lang="en-US" smtClean="0"/>
              <a:t>‹#›</a:t>
            </a:fld>
            <a:endParaRPr lang="en-US"/>
          </a:p>
        </p:txBody>
      </p:sp>
    </p:spTree>
    <p:extLst>
      <p:ext uri="{BB962C8B-B14F-4D97-AF65-F5344CB8AC3E}">
        <p14:creationId xmlns:p14="http://schemas.microsoft.com/office/powerpoint/2010/main" val="459269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1BB20-0F45-468D-85F9-8F517049DAC8}"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C6538-75C8-41F4-A36E-61BAE877CF82}" type="slidenum">
              <a:rPr lang="en-US" smtClean="0"/>
              <a:t>‹#›</a:t>
            </a:fld>
            <a:endParaRPr lang="en-US"/>
          </a:p>
        </p:txBody>
      </p:sp>
    </p:spTree>
    <p:extLst>
      <p:ext uri="{BB962C8B-B14F-4D97-AF65-F5344CB8AC3E}">
        <p14:creationId xmlns:p14="http://schemas.microsoft.com/office/powerpoint/2010/main" val="294380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1BB20-0F45-468D-85F9-8F517049DAC8}"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C6538-75C8-41F4-A36E-61BAE877CF82}" type="slidenum">
              <a:rPr lang="en-US" smtClean="0"/>
              <a:t>‹#›</a:t>
            </a:fld>
            <a:endParaRPr lang="en-US"/>
          </a:p>
        </p:txBody>
      </p:sp>
    </p:spTree>
    <p:extLst>
      <p:ext uri="{BB962C8B-B14F-4D97-AF65-F5344CB8AC3E}">
        <p14:creationId xmlns:p14="http://schemas.microsoft.com/office/powerpoint/2010/main" val="146205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1BB20-0F45-468D-85F9-8F517049DAC8}"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C6538-75C8-41F4-A36E-61BAE877CF82}" type="slidenum">
              <a:rPr lang="en-US" smtClean="0"/>
              <a:t>‹#›</a:t>
            </a:fld>
            <a:endParaRPr lang="en-US"/>
          </a:p>
        </p:txBody>
      </p:sp>
    </p:spTree>
    <p:extLst>
      <p:ext uri="{BB962C8B-B14F-4D97-AF65-F5344CB8AC3E}">
        <p14:creationId xmlns:p14="http://schemas.microsoft.com/office/powerpoint/2010/main" val="3085312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1BB20-0F45-468D-85F9-8F517049DAC8}"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C6538-75C8-41F4-A36E-61BAE877CF82}" type="slidenum">
              <a:rPr lang="en-US" smtClean="0"/>
              <a:t>‹#›</a:t>
            </a:fld>
            <a:endParaRPr lang="en-US"/>
          </a:p>
        </p:txBody>
      </p:sp>
    </p:spTree>
    <p:extLst>
      <p:ext uri="{BB962C8B-B14F-4D97-AF65-F5344CB8AC3E}">
        <p14:creationId xmlns:p14="http://schemas.microsoft.com/office/powerpoint/2010/main" val="272583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F1BB20-0F45-468D-85F9-8F517049DAC8}"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C6538-75C8-41F4-A36E-61BAE877CF82}" type="slidenum">
              <a:rPr lang="en-US" smtClean="0"/>
              <a:t>‹#›</a:t>
            </a:fld>
            <a:endParaRPr lang="en-US"/>
          </a:p>
        </p:txBody>
      </p:sp>
    </p:spTree>
    <p:extLst>
      <p:ext uri="{BB962C8B-B14F-4D97-AF65-F5344CB8AC3E}">
        <p14:creationId xmlns:p14="http://schemas.microsoft.com/office/powerpoint/2010/main" val="997070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F1BB20-0F45-468D-85F9-8F517049DAC8}" type="datetimeFigureOut">
              <a:rPr lang="en-US" smtClean="0"/>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DC6538-75C8-41F4-A36E-61BAE877CF82}" type="slidenum">
              <a:rPr lang="en-US" smtClean="0"/>
              <a:t>‹#›</a:t>
            </a:fld>
            <a:endParaRPr lang="en-US"/>
          </a:p>
        </p:txBody>
      </p:sp>
    </p:spTree>
    <p:extLst>
      <p:ext uri="{BB962C8B-B14F-4D97-AF65-F5344CB8AC3E}">
        <p14:creationId xmlns:p14="http://schemas.microsoft.com/office/powerpoint/2010/main" val="340613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F1BB20-0F45-468D-85F9-8F517049DAC8}"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DC6538-75C8-41F4-A36E-61BAE877CF82}" type="slidenum">
              <a:rPr lang="en-US" smtClean="0"/>
              <a:t>‹#›</a:t>
            </a:fld>
            <a:endParaRPr lang="en-US"/>
          </a:p>
        </p:txBody>
      </p:sp>
    </p:spTree>
    <p:extLst>
      <p:ext uri="{BB962C8B-B14F-4D97-AF65-F5344CB8AC3E}">
        <p14:creationId xmlns:p14="http://schemas.microsoft.com/office/powerpoint/2010/main" val="4044020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1BB20-0F45-468D-85F9-8F517049DAC8}" type="datetimeFigureOut">
              <a:rPr lang="en-US" smtClean="0"/>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DC6538-75C8-41F4-A36E-61BAE877CF82}" type="slidenum">
              <a:rPr lang="en-US" smtClean="0"/>
              <a:t>‹#›</a:t>
            </a:fld>
            <a:endParaRPr lang="en-US"/>
          </a:p>
        </p:txBody>
      </p:sp>
    </p:spTree>
    <p:extLst>
      <p:ext uri="{BB962C8B-B14F-4D97-AF65-F5344CB8AC3E}">
        <p14:creationId xmlns:p14="http://schemas.microsoft.com/office/powerpoint/2010/main" val="279531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F1BB20-0F45-468D-85F9-8F517049DAC8}"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C6538-75C8-41F4-A36E-61BAE877CF82}" type="slidenum">
              <a:rPr lang="en-US" smtClean="0"/>
              <a:t>‹#›</a:t>
            </a:fld>
            <a:endParaRPr lang="en-US"/>
          </a:p>
        </p:txBody>
      </p:sp>
    </p:spTree>
    <p:extLst>
      <p:ext uri="{BB962C8B-B14F-4D97-AF65-F5344CB8AC3E}">
        <p14:creationId xmlns:p14="http://schemas.microsoft.com/office/powerpoint/2010/main" val="2157313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F1BB20-0F45-468D-85F9-8F517049DAC8}"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C6538-75C8-41F4-A36E-61BAE877CF82}" type="slidenum">
              <a:rPr lang="en-US" smtClean="0"/>
              <a:t>‹#›</a:t>
            </a:fld>
            <a:endParaRPr lang="en-US"/>
          </a:p>
        </p:txBody>
      </p:sp>
    </p:spTree>
    <p:extLst>
      <p:ext uri="{BB962C8B-B14F-4D97-AF65-F5344CB8AC3E}">
        <p14:creationId xmlns:p14="http://schemas.microsoft.com/office/powerpoint/2010/main" val="274168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1BB20-0F45-468D-85F9-8F517049DAC8}" type="datetimeFigureOut">
              <a:rPr lang="en-US" smtClean="0"/>
              <a:t>12/12/2023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C6538-75C8-41F4-A36E-61BAE877CF82}" type="slidenum">
              <a:rPr lang="en-US" smtClean="0"/>
              <a:t>‹#›</a:t>
            </a:fld>
            <a:endParaRPr lang="en-US"/>
          </a:p>
        </p:txBody>
      </p:sp>
    </p:spTree>
    <p:extLst>
      <p:ext uri="{BB962C8B-B14F-4D97-AF65-F5344CB8AC3E}">
        <p14:creationId xmlns:p14="http://schemas.microsoft.com/office/powerpoint/2010/main" val="1159961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vi.wikipedia.org/w/index.php?title=L%C3%A1_m%E1%BA%A7m&amp;action=edit&amp;redlink=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ep%20thuc%20vat.mp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Administrator\Desktop\sinh 9 hk2\hinh-nen-powerpoint-mot-goc-cua-khu-vuon_0927216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371600"/>
            <a:ext cx="9144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itchFamily="18" charset="0"/>
                <a:cs typeface="Times New Roman" pitchFamily="18" charset="0"/>
              </a:rPr>
              <a:t>CHÀO MỪNG QUÝ THẦY, CÔ ĐẾN DỰ GIỜ THĂM LỚP </a:t>
            </a:r>
          </a:p>
        </p:txBody>
      </p:sp>
      <p:sp>
        <p:nvSpPr>
          <p:cNvPr id="6" name="Rectangle 5"/>
          <p:cNvSpPr/>
          <p:nvPr/>
        </p:nvSpPr>
        <p:spPr>
          <a:xfrm>
            <a:off x="283029" y="228600"/>
            <a:ext cx="8534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itchFamily="18" charset="0"/>
                <a:cs typeface="Times New Roman" pitchFamily="18" charset="0"/>
              </a:rPr>
              <a:t>PHÒNG GIÁO DỤC VÀ ĐÀO TẠO TP. THỦ ĐỨC </a:t>
            </a:r>
          </a:p>
          <a:p>
            <a:pPr algn="ctr"/>
            <a:r>
              <a:rPr lang="en-US" sz="2800" b="1" dirty="0">
                <a:solidFill>
                  <a:srgbClr val="FF0000"/>
                </a:solidFill>
                <a:latin typeface="Times New Roman" pitchFamily="18" charset="0"/>
                <a:cs typeface="Times New Roman" pitchFamily="18" charset="0"/>
              </a:rPr>
              <a:t>TRƯỜNG THCS NGUYỄN VĂN TRỖI</a:t>
            </a:r>
          </a:p>
        </p:txBody>
      </p:sp>
      <p:sp>
        <p:nvSpPr>
          <p:cNvPr id="7" name="Rectangle 6"/>
          <p:cNvSpPr/>
          <p:nvPr/>
        </p:nvSpPr>
        <p:spPr>
          <a:xfrm>
            <a:off x="3733799" y="4343400"/>
            <a:ext cx="5236029"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Times New Roman" pitchFamily="18" charset="0"/>
                <a:cs typeface="Times New Roman" pitchFamily="18" charset="0"/>
              </a:rPr>
              <a:t>LỚP 6:</a:t>
            </a:r>
          </a:p>
          <a:p>
            <a:pPr algn="ctr"/>
            <a:r>
              <a:rPr lang="en-US" sz="2800" dirty="0">
                <a:solidFill>
                  <a:srgbClr val="FF0000"/>
                </a:solidFill>
                <a:latin typeface="Times New Roman" pitchFamily="18" charset="0"/>
                <a:cs typeface="Times New Roman" pitchFamily="18" charset="0"/>
              </a:rPr>
              <a:t>GV: </a:t>
            </a:r>
          </a:p>
        </p:txBody>
      </p:sp>
      <p:sp>
        <p:nvSpPr>
          <p:cNvPr id="8" name="Rectangle 7"/>
          <p:cNvSpPr/>
          <p:nvPr/>
        </p:nvSpPr>
        <p:spPr>
          <a:xfrm>
            <a:off x="0" y="2667000"/>
            <a:ext cx="91440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B050"/>
                </a:solidFill>
                <a:latin typeface="Times New Roman" pitchFamily="18" charset="0"/>
                <a:cs typeface="Times New Roman" pitchFamily="18" charset="0"/>
              </a:rPr>
              <a:t>MÔN KHOA HỌC TỰ NHIÊN 6</a:t>
            </a:r>
          </a:p>
          <a:p>
            <a:pPr algn="ctr"/>
            <a:r>
              <a:rPr lang="en-US" sz="3200" b="1" dirty="0">
                <a:solidFill>
                  <a:srgbClr val="00B050"/>
                </a:solidFill>
                <a:latin typeface="Times New Roman" pitchFamily="18" charset="0"/>
                <a:cs typeface="Times New Roman" pitchFamily="18" charset="0"/>
              </a:rPr>
              <a:t>BÀI 30: THỰC HÀNH PHÂN LOẠI THỰC VẬT</a:t>
            </a:r>
          </a:p>
        </p:txBody>
      </p:sp>
      <p:sp>
        <p:nvSpPr>
          <p:cNvPr id="9" name="TextBox 8">
            <a:extLst>
              <a:ext uri="{FF2B5EF4-FFF2-40B4-BE49-F238E27FC236}">
                <a16:creationId xmlns:a16="http://schemas.microsoft.com/office/drawing/2014/main" id="{0B47CB06-417E-F3E8-F910-0069FE9388BD}"/>
              </a:ext>
            </a:extLst>
          </p:cNvPr>
          <p:cNvSpPr txBox="1"/>
          <p:nvPr/>
        </p:nvSpPr>
        <p:spPr>
          <a:xfrm>
            <a:off x="1730508" y="3930587"/>
            <a:ext cx="467061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426363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tin </a:t>
            </a:r>
            <a:r>
              <a:rPr lang="en-US" dirty="0" err="1">
                <a:latin typeface="Times New Roman" pitchFamily="18" charset="0"/>
                <a:cs typeface="Times New Roman" pitchFamily="18" charset="0"/>
              </a:rPr>
              <a:t>thêm</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rmAutofit fontScale="77500" lnSpcReduction="20000"/>
          </a:bodyPr>
          <a:lstStyle/>
          <a:p>
            <a:r>
              <a:rPr lang="vi-VN" dirty="0">
                <a:latin typeface="+mj-lt"/>
              </a:rPr>
              <a:t>Hoa của cây tơ hồng có thể có màu từ trắng tới hồng hay vàng hoặc kem. Một số loài ra hoa vào đầu mùa hè, các loài khác thì muộn hơn - phụ thuộc vào từng loài. Hạt của nó rất nhỏ và được sinh ra với một lượng lớn. Chúng có lớp vỏ cứng và có thể sống sót trong đất từ 5-10 năm hoặc hơn thế.</a:t>
            </a:r>
          </a:p>
          <a:p>
            <a:r>
              <a:rPr lang="vi-VN" dirty="0">
                <a:latin typeface="+mj-lt"/>
              </a:rPr>
              <a:t>Hạt của cây tơ hồng nảy chồi ở hay gần bề mặt của lớp đất. Mặc dù sự nảy mầm của nó có thể diễn ra mà không cần cây chủ, nhưng nó cần phải nhanh chóng vươn tới những cây xanh ở cạnh đó thật nhanh; thân cây non bò về phía ánh sáng màu lục được truyền tới nó xuyên qua các lá cây khác ở gần đó. Nếu trong phạm vi từ 5-10 ngày kể từ khi nảy mầm mà nó không vươn tới được cây xanh nào khác thì cây tơ hồng sẽ chết. Trước khi tới được cây chủ thì tơ hồng, giống như các loài cây khác, dựa vào các </a:t>
            </a:r>
            <a:r>
              <a:rPr lang="vi-VN" u="sng" dirty="0">
                <a:latin typeface="+mj-lt"/>
                <a:hlinkClick r:id="rId2" tooltip="Lá mầm (trang chưa được viết)"/>
              </a:rPr>
              <a:t>lá mầm</a:t>
            </a:r>
            <a:r>
              <a:rPr lang="vi-VN" dirty="0">
                <a:latin typeface="+mj-lt"/>
              </a:rPr>
              <a:t> để có chất dinh dưỡng.</a:t>
            </a:r>
          </a:p>
          <a:p>
            <a:endParaRPr lang="en-US" dirty="0"/>
          </a:p>
        </p:txBody>
      </p:sp>
    </p:spTree>
    <p:extLst>
      <p:ext uri="{BB962C8B-B14F-4D97-AF65-F5344CB8AC3E}">
        <p14:creationId xmlns:p14="http://schemas.microsoft.com/office/powerpoint/2010/main" val="127382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a:solidFill>
                  <a:srgbClr val="FF0000"/>
                </a:solidFill>
                <a:latin typeface="Times New Roman" pitchFamily="18" charset="0"/>
                <a:cs typeface="Times New Roman" pitchFamily="18" charset="0"/>
              </a:rPr>
              <a:t>    - </a:t>
            </a:r>
            <a:r>
              <a:rPr lang="en-US" sz="4000" dirty="0" err="1">
                <a:solidFill>
                  <a:srgbClr val="FF0000"/>
                </a:solidFill>
                <a:latin typeface="Times New Roman" pitchFamily="18" charset="0"/>
                <a:cs typeface="Times New Roman" pitchFamily="18" charset="0"/>
              </a:rPr>
              <a:t>Dựa</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vào</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các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dữ</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kiện</a:t>
            </a:r>
            <a:r>
              <a:rPr lang="en-US" sz="4000" dirty="0">
                <a:solidFill>
                  <a:srgbClr val="FF0000"/>
                </a:solidFill>
                <a:latin typeface="Times New Roman" pitchFamily="18" charset="0"/>
                <a:cs typeface="Times New Roman" pitchFamily="18" charset="0"/>
              </a:rPr>
              <a:t> ở </a:t>
            </a:r>
            <a:r>
              <a:rPr lang="en-US" sz="4000" dirty="0" err="1">
                <a:solidFill>
                  <a:srgbClr val="FF0000"/>
                </a:solidFill>
                <a:latin typeface="Times New Roman" pitchFamily="18" charset="0"/>
                <a:cs typeface="Times New Roman" pitchFamily="18" charset="0"/>
              </a:rPr>
              <a:t>trên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em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hãy</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phân</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loại</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mẫu</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vật</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theo</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nhóm</a:t>
            </a:r>
            <a:r>
              <a:rPr lang="en-US" sz="4000" dirty="0">
                <a:solidFill>
                  <a:srgbClr val="FF0000"/>
                </a:solidFill>
                <a:latin typeface="Times New Roman" pitchFamily="18" charset="0"/>
                <a:cs typeface="Times New Roman" pitchFamily="18" charset="0"/>
              </a:rPr>
              <a:t>.</a:t>
            </a:r>
          </a:p>
          <a:p>
            <a:pPr marL="0" indent="0">
              <a:buNone/>
            </a:pPr>
            <a:r>
              <a:rPr lang="en-US" sz="4000" dirty="0">
                <a:solidFill>
                  <a:srgbClr val="FF0000"/>
                </a:solidFill>
                <a:latin typeface="Times New Roman" pitchFamily="18" charset="0"/>
                <a:cs typeface="Times New Roman" pitchFamily="18" charset="0"/>
              </a:rPr>
              <a:t>    </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Sau</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đó</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xây</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dựng</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sơ</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đồ</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khóa</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lưỡng</a:t>
            </a:r>
            <a:r>
              <a:rPr lang="en-US" sz="4000" b="1" dirty="0">
                <a:solidFill>
                  <a:srgbClr val="00B0F0"/>
                </a:solidFill>
                <a:latin typeface="Times New Roman" pitchFamily="18" charset="0"/>
                <a:cs typeface="Times New Roman" pitchFamily="18" charset="0"/>
              </a:rPr>
              <a:t> </a:t>
            </a:r>
            <a:r>
              <a:rPr lang="en-US" sz="4000" b="1" dirty="0" err="1">
                <a:solidFill>
                  <a:srgbClr val="00B0F0"/>
                </a:solidFill>
                <a:latin typeface="Times New Roman" pitchFamily="18" charset="0"/>
                <a:cs typeface="Times New Roman" pitchFamily="18" charset="0"/>
              </a:rPr>
              <a:t>phân</a:t>
            </a:r>
            <a:r>
              <a:rPr lang="en-US" sz="4000" b="1" dirty="0">
                <a:solidFill>
                  <a:srgbClr val="00B0F0"/>
                </a:solidFill>
                <a:latin typeface="Times New Roman" pitchFamily="18" charset="0"/>
                <a:cs typeface="Times New Roman" pitchFamily="18" charset="0"/>
              </a:rPr>
              <a:t>.</a:t>
            </a:r>
          </a:p>
        </p:txBody>
      </p:sp>
    </p:spTree>
    <p:extLst>
      <p:ext uri="{BB962C8B-B14F-4D97-AF65-F5344CB8AC3E}">
        <p14:creationId xmlns:p14="http://schemas.microsoft.com/office/powerpoint/2010/main" val="22143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56216883"/>
              </p:ext>
            </p:extLst>
          </p:nvPr>
        </p:nvGraphicFramePr>
        <p:xfrm>
          <a:off x="457198" y="304800"/>
          <a:ext cx="8153402" cy="6356256"/>
        </p:xfrm>
        <a:graphic>
          <a:graphicData uri="http://schemas.openxmlformats.org/drawingml/2006/table">
            <a:tbl>
              <a:tblPr firstRow="1" bandRow="1">
                <a:tableStyleId>{5C22544A-7EE6-4342-B048-85BDC9FD1C3A}</a:tableStyleId>
              </a:tblPr>
              <a:tblGrid>
                <a:gridCol w="2126974">
                  <a:extLst>
                    <a:ext uri="{9D8B030D-6E8A-4147-A177-3AD203B41FA5}">
                      <a16:colId xmlns:a16="http://schemas.microsoft.com/office/drawing/2014/main" val="20000"/>
                    </a:ext>
                  </a:extLst>
                </a:gridCol>
                <a:gridCol w="1506607">
                  <a:extLst>
                    <a:ext uri="{9D8B030D-6E8A-4147-A177-3AD203B41FA5}">
                      <a16:colId xmlns:a16="http://schemas.microsoft.com/office/drawing/2014/main" val="20001"/>
                    </a:ext>
                  </a:extLst>
                </a:gridCol>
                <a:gridCol w="1506607">
                  <a:extLst>
                    <a:ext uri="{9D8B030D-6E8A-4147-A177-3AD203B41FA5}">
                      <a16:colId xmlns:a16="http://schemas.microsoft.com/office/drawing/2014/main" val="20002"/>
                    </a:ext>
                  </a:extLst>
                </a:gridCol>
                <a:gridCol w="1506607">
                  <a:extLst>
                    <a:ext uri="{9D8B030D-6E8A-4147-A177-3AD203B41FA5}">
                      <a16:colId xmlns:a16="http://schemas.microsoft.com/office/drawing/2014/main" val="20003"/>
                    </a:ext>
                  </a:extLst>
                </a:gridCol>
                <a:gridCol w="1506607">
                  <a:extLst>
                    <a:ext uri="{9D8B030D-6E8A-4147-A177-3AD203B41FA5}">
                      <a16:colId xmlns:a16="http://schemas.microsoft.com/office/drawing/2014/main" val="20004"/>
                    </a:ext>
                  </a:extLst>
                </a:gridCol>
              </a:tblGrid>
              <a:tr h="476348">
                <a:tc>
                  <a:txBody>
                    <a:bodyPr/>
                    <a:lstStyle/>
                    <a:p>
                      <a:endParaRPr lang="en-US" dirty="0"/>
                    </a:p>
                  </a:txBody>
                  <a:tcPr/>
                </a:tc>
                <a:tc>
                  <a:txBody>
                    <a:bodyPr/>
                    <a:lstStyle/>
                    <a:p>
                      <a:r>
                        <a:rPr lang="en-US" dirty="0" err="1"/>
                        <a:t>Nhóm</a:t>
                      </a:r>
                      <a:r>
                        <a:rPr lang="en-US" baseline="0" dirty="0"/>
                        <a:t> </a:t>
                      </a:r>
                      <a:r>
                        <a:rPr lang="en-US" baseline="0" dirty="0" err="1"/>
                        <a:t>rêu</a:t>
                      </a:r>
                      <a:endParaRPr lang="en-US" dirty="0"/>
                    </a:p>
                  </a:txBody>
                  <a:tcPr/>
                </a:tc>
                <a:tc>
                  <a:txBody>
                    <a:bodyPr/>
                    <a:lstStyle/>
                    <a:p>
                      <a:r>
                        <a:rPr lang="en-US" dirty="0"/>
                        <a:t>    </a:t>
                      </a:r>
                      <a:r>
                        <a:rPr lang="en-US" dirty="0" err="1"/>
                        <a:t>Nhóm</a:t>
                      </a:r>
                      <a:r>
                        <a:rPr lang="en-US" baseline="0" dirty="0"/>
                        <a:t> </a:t>
                      </a:r>
                      <a:r>
                        <a:rPr lang="en-US" baseline="0" dirty="0" err="1"/>
                        <a:t>dương</a:t>
                      </a:r>
                      <a:r>
                        <a:rPr lang="en-US" baseline="0" dirty="0"/>
                        <a:t> </a:t>
                      </a:r>
                      <a:r>
                        <a:rPr lang="en-US" baseline="0" dirty="0" err="1"/>
                        <a:t>xỉ</a:t>
                      </a:r>
                      <a:endParaRPr lang="en-US" dirty="0"/>
                    </a:p>
                  </a:txBody>
                  <a:tcPr/>
                </a:tc>
                <a:tc>
                  <a:txBody>
                    <a:bodyPr/>
                    <a:lstStyle/>
                    <a:p>
                      <a:r>
                        <a:rPr lang="en-US" dirty="0"/>
                        <a:t>      </a:t>
                      </a:r>
                      <a:r>
                        <a:rPr lang="en-US" dirty="0" err="1"/>
                        <a:t>Nhóm</a:t>
                      </a:r>
                      <a:r>
                        <a:rPr lang="en-US" baseline="0" dirty="0"/>
                        <a:t> </a:t>
                      </a:r>
                      <a:r>
                        <a:rPr lang="en-US" baseline="0" dirty="0" err="1"/>
                        <a:t>hạt</a:t>
                      </a:r>
                      <a:r>
                        <a:rPr lang="en-US" baseline="0" dirty="0"/>
                        <a:t> </a:t>
                      </a:r>
                      <a:r>
                        <a:rPr lang="en-US" baseline="0" dirty="0" err="1"/>
                        <a:t>trần</a:t>
                      </a:r>
                      <a:endParaRPr lang="en-US" dirty="0"/>
                    </a:p>
                  </a:txBody>
                  <a:tcPr/>
                </a:tc>
                <a:tc>
                  <a:txBody>
                    <a:bodyPr/>
                    <a:lstStyle/>
                    <a:p>
                      <a:r>
                        <a:rPr lang="en-US" dirty="0"/>
                        <a:t>      </a:t>
                      </a:r>
                      <a:r>
                        <a:rPr lang="en-US" dirty="0" err="1"/>
                        <a:t>Nhóm</a:t>
                      </a:r>
                      <a:r>
                        <a:rPr lang="en-US" baseline="0" dirty="0"/>
                        <a:t> </a:t>
                      </a:r>
                      <a:r>
                        <a:rPr lang="en-US" baseline="0" dirty="0" err="1"/>
                        <a:t>hạt</a:t>
                      </a:r>
                      <a:r>
                        <a:rPr lang="en-US" baseline="0" dirty="0"/>
                        <a:t> </a:t>
                      </a:r>
                      <a:r>
                        <a:rPr lang="en-US" baseline="0" dirty="0" err="1"/>
                        <a:t>kín</a:t>
                      </a:r>
                      <a:endParaRPr lang="en-US" dirty="0"/>
                    </a:p>
                  </a:txBody>
                  <a:tcPr/>
                </a:tc>
                <a:extLst>
                  <a:ext uri="{0D108BD9-81ED-4DB2-BD59-A6C34878D82A}">
                    <a16:rowId xmlns:a16="http://schemas.microsoft.com/office/drawing/2014/main" val="10000"/>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bắt</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ruồi</a:t>
                      </a:r>
                      <a:endParaRPr lang="en-US" sz="2000" b="1" dirty="0">
                        <a:latin typeface="Times New Roman" pitchFamily="18" charset="0"/>
                        <a:cs typeface="Times New Roman" pitchFamily="18" charset="0"/>
                      </a:endParaRP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pPr algn="ctr"/>
                      <a:endParaRPr lang="en-US" dirty="0"/>
                    </a:p>
                  </a:txBody>
                  <a:tcPr/>
                </a:tc>
                <a:extLst>
                  <a:ext uri="{0D108BD9-81ED-4DB2-BD59-A6C34878D82A}">
                    <a16:rowId xmlns:a16="http://schemas.microsoft.com/office/drawing/2014/main" val="10001"/>
                  </a:ext>
                </a:extLst>
              </a:tr>
              <a:tr h="476348">
                <a:tc>
                  <a:txBody>
                    <a:bodyPr/>
                    <a:lstStyle/>
                    <a:p>
                      <a:r>
                        <a:rPr lang="en-US" sz="2000" b="1" dirty="0" err="1">
                          <a:solidFill>
                            <a:srgbClr val="FF0000"/>
                          </a:solidFill>
                          <a:latin typeface="Times New Roman" pitchFamily="18" charset="0"/>
                          <a:cs typeface="Times New Roman" pitchFamily="18" charset="0"/>
                        </a:rPr>
                        <a:t>Cây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thông</a:t>
                      </a:r>
                      <a:r>
                        <a:rPr lang="en-US" sz="2000" b="1" baseline="0" dirty="0">
                          <a:solidFill>
                            <a:srgbClr val="FF0000"/>
                          </a:solidFill>
                          <a:latin typeface="Times New Roman" pitchFamily="18" charset="0"/>
                          <a:cs typeface="Times New Roman" pitchFamily="18" charset="0"/>
                        </a:rPr>
                        <a:t> 3 </a:t>
                      </a:r>
                      <a:r>
                        <a:rPr lang="en-US" sz="2000" b="1" baseline="0" dirty="0" err="1">
                          <a:solidFill>
                            <a:srgbClr val="FF0000"/>
                          </a:solidFill>
                          <a:latin typeface="Times New Roman" pitchFamily="18" charset="0"/>
                          <a:cs typeface="Times New Roman" pitchFamily="18" charset="0"/>
                        </a:rPr>
                        <a:t>lá</a:t>
                      </a:r>
                      <a:endParaRPr lang="en-US" sz="2000" b="1" dirty="0">
                        <a:solidFill>
                          <a:srgbClr val="FF0000"/>
                        </a:solidFill>
                        <a:latin typeface="Times New Roman" pitchFamily="18" charset="0"/>
                        <a:cs typeface="Times New Roman" pitchFamily="18" charset="0"/>
                      </a:endParaRPr>
                    </a:p>
                  </a:txBody>
                  <a:tcPr/>
                </a:tc>
                <a:tc>
                  <a:txBody>
                    <a:bodyPr/>
                    <a:lstStyle/>
                    <a:p>
                      <a:endParaRPr lang="en-US" dirty="0"/>
                    </a:p>
                  </a:txBody>
                  <a:tcPr/>
                </a:tc>
                <a:tc>
                  <a:txBody>
                    <a:bodyPr/>
                    <a:lstStyle/>
                    <a:p>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lúa</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nước</a:t>
                      </a:r>
                      <a:endParaRPr lang="en-US" sz="2000" b="1" dirty="0">
                        <a:latin typeface="Times New Roman" pitchFamily="18" charset="0"/>
                        <a:cs typeface="Times New Roman" pitchFamily="18" charset="0"/>
                      </a:endParaRPr>
                    </a:p>
                  </a:txBody>
                  <a:tcPr/>
                </a:tc>
                <a:tc>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3"/>
                  </a:ext>
                </a:extLst>
              </a:tr>
              <a:tr h="476348">
                <a:tc>
                  <a:txBody>
                    <a:bodyPr/>
                    <a:lstStyle/>
                    <a:p>
                      <a:r>
                        <a:rPr lang="en-US" sz="2000" b="1" dirty="0" err="1">
                          <a:solidFill>
                            <a:srgbClr val="FF0000"/>
                          </a:solidFill>
                          <a:latin typeface="Times New Roman" pitchFamily="18" charset="0"/>
                          <a:cs typeface="Times New Roman" pitchFamily="18" charset="0"/>
                        </a:rPr>
                        <a:t>Cây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dưa</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leo</a:t>
                      </a:r>
                      <a:endParaRPr lang="en-US" sz="2000" b="1" dirty="0">
                        <a:solidFill>
                          <a:srgbClr val="FF0000"/>
                        </a:solidFill>
                        <a:latin typeface="Times New Roman" pitchFamily="18" charset="0"/>
                        <a:cs typeface="Times New Roman" pitchFamily="18" charset="0"/>
                      </a:endParaRPr>
                    </a:p>
                  </a:txBody>
                  <a:tcPr/>
                </a:tc>
                <a:tc>
                  <a:txBody>
                    <a:bodyPr/>
                    <a:lstStyle/>
                    <a:p>
                      <a:endParaRPr lang="en-US"/>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4"/>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hoa</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tigôn</a:t>
                      </a:r>
                      <a:endParaRPr lang="en-US" sz="2000" b="1" dirty="0">
                        <a:latin typeface="Times New Roman" pitchFamily="18" charset="0"/>
                        <a:cs typeface="Times New Roman" pitchFamily="18" charset="0"/>
                      </a:endParaRPr>
                    </a:p>
                  </a:txBody>
                  <a:tcPr/>
                </a:tc>
                <a:tc>
                  <a:txBody>
                    <a:bodyPr/>
                    <a:lstStyle/>
                    <a:p>
                      <a:endParaRPr lang="en-US"/>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5"/>
                  </a:ext>
                </a:extLst>
              </a:tr>
              <a:tr h="476348">
                <a:tc>
                  <a:txBody>
                    <a:bodyPr/>
                    <a:lstStyle/>
                    <a:p>
                      <a:r>
                        <a:rPr lang="en-US" sz="2000" b="1" dirty="0" err="1">
                          <a:solidFill>
                            <a:srgbClr val="FF0000"/>
                          </a:solidFill>
                          <a:latin typeface="Times New Roman" pitchFamily="18" charset="0"/>
                          <a:cs typeface="Times New Roman" pitchFamily="18" charset="0"/>
                        </a:rPr>
                        <a:t>Cây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vạn</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tuế</a:t>
                      </a:r>
                      <a:endParaRPr lang="en-US" sz="2000" b="1" dirty="0">
                        <a:solidFill>
                          <a:srgbClr val="FF0000"/>
                        </a:solidFill>
                        <a:latin typeface="Times New Roman" pitchFamily="18" charset="0"/>
                        <a:cs typeface="Times New Roman" pitchFamily="18" charset="0"/>
                      </a:endParaRPr>
                    </a:p>
                  </a:txBody>
                  <a:tcPr/>
                </a:tc>
                <a:tc>
                  <a:txBody>
                    <a:bodyPr/>
                    <a:lstStyle/>
                    <a:p>
                      <a:endParaRPr lang="en-US"/>
                    </a:p>
                  </a:txBody>
                  <a:tcPr/>
                </a:tc>
                <a:tc>
                  <a:txBody>
                    <a:bodyPr/>
                    <a:lstStyle/>
                    <a:p>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dâu</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tằm</a:t>
                      </a:r>
                      <a:endParaRPr lang="en-US" sz="2000" b="1" dirty="0">
                        <a:latin typeface="Times New Roman" pitchFamily="18" charset="0"/>
                        <a:cs typeface="Times New Roman" pitchFamily="18" charset="0"/>
                      </a:endParaRPr>
                    </a:p>
                  </a:txBody>
                  <a:tcPr/>
                </a:tc>
                <a:tc>
                  <a:txBody>
                    <a:bodyPr/>
                    <a:lstStyle/>
                    <a:p>
                      <a:endParaRPr lang="en-US"/>
                    </a:p>
                  </a:txBody>
                  <a:tcPr/>
                </a:tc>
                <a:tc>
                  <a:txBody>
                    <a:bodyPr/>
                    <a:lstStyle/>
                    <a:p>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7"/>
                  </a:ext>
                </a:extLst>
              </a:tr>
              <a:tr h="476348">
                <a:tc>
                  <a:txBody>
                    <a:bodyPr/>
                    <a:lstStyle/>
                    <a:p>
                      <a:r>
                        <a:rPr lang="en-US" sz="2000" b="1" dirty="0" err="1">
                          <a:solidFill>
                            <a:srgbClr val="FF0000"/>
                          </a:solidFill>
                          <a:latin typeface="Times New Roman" pitchFamily="18" charset="0"/>
                          <a:cs typeface="Times New Roman" pitchFamily="18" charset="0"/>
                        </a:rPr>
                        <a:t>Cây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quỳnh</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trắng</a:t>
                      </a:r>
                      <a:endParaRPr lang="en-US" sz="2000" b="1" dirty="0">
                        <a:solidFill>
                          <a:srgbClr val="FF0000"/>
                        </a:solidFill>
                        <a:latin typeface="Times New Roman" pitchFamily="18" charset="0"/>
                        <a:cs typeface="Times New Roman" pitchFamily="18" charset="0"/>
                      </a:endParaRPr>
                    </a:p>
                  </a:txBody>
                  <a:tcPr/>
                </a:tc>
                <a:tc>
                  <a:txBody>
                    <a:bodyPr/>
                    <a:lstStyle/>
                    <a:p>
                      <a:endParaRPr lang="en-US"/>
                    </a:p>
                  </a:txBody>
                  <a:tcPr/>
                </a:tc>
                <a:tc>
                  <a:txBody>
                    <a:bodyPr/>
                    <a:lstStyle/>
                    <a:p>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8"/>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bèo</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tấm</a:t>
                      </a:r>
                      <a:endParaRPr lang="en-US" sz="2000" b="1" dirty="0">
                        <a:latin typeface="Times New Roman" pitchFamily="18" charset="0"/>
                        <a:cs typeface="Times New Roman" pitchFamily="18" charset="0"/>
                      </a:endParaRPr>
                    </a:p>
                  </a:txBody>
                  <a:tcPr/>
                </a:tc>
                <a:tc>
                  <a:txBody>
                    <a:bodyPr/>
                    <a:lstStyle/>
                    <a:p>
                      <a:r>
                        <a:rPr lang="en-US" sz="2400"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txBody>
                  <a:tcPr/>
                </a:tc>
                <a:tc>
                  <a:txBody>
                    <a:bodyPr/>
                    <a:lstStyle/>
                    <a:p>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09"/>
                  </a:ext>
                </a:extLst>
              </a:tr>
              <a:tr h="476348">
                <a:tc>
                  <a:txBody>
                    <a:bodyPr/>
                    <a:lstStyle/>
                    <a:p>
                      <a:r>
                        <a:rPr lang="en-US" sz="2000" b="1" dirty="0" err="1">
                          <a:solidFill>
                            <a:srgbClr val="FF0000"/>
                          </a:solidFill>
                          <a:latin typeface="Times New Roman" pitchFamily="18" charset="0"/>
                          <a:cs typeface="Times New Roman" pitchFamily="18" charset="0"/>
                        </a:rPr>
                        <a:t>Cây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hành</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tây</a:t>
                      </a:r>
                      <a:endParaRPr lang="en-US" sz="2000" b="1" dirty="0">
                        <a:solidFill>
                          <a:srgbClr val="FF0000"/>
                        </a:solidFill>
                        <a:latin typeface="Times New Roman" pitchFamily="18" charset="0"/>
                        <a:cs typeface="Times New Roman" pitchFamily="18" charset="0"/>
                      </a:endParaRPr>
                    </a:p>
                  </a:txBody>
                  <a:tcPr/>
                </a:tc>
                <a:tc>
                  <a:txBody>
                    <a:bodyPr/>
                    <a:lstStyle/>
                    <a:p>
                      <a:endParaRPr lang="en-US"/>
                    </a:p>
                  </a:txBody>
                  <a:tcPr/>
                </a:tc>
                <a:tc>
                  <a:txBody>
                    <a:bodyPr/>
                    <a:lstStyle/>
                    <a:p>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0"/>
                  </a:ext>
                </a:extLst>
              </a:tr>
              <a:tr h="476348">
                <a:tc>
                  <a:txBody>
                    <a:bodyPr/>
                    <a:lstStyle/>
                    <a:p>
                      <a:r>
                        <a:rPr lang="en-US" sz="2000" b="1" dirty="0" err="1">
                          <a:latin typeface="Times New Roman" pitchFamily="18" charset="0"/>
                          <a:cs typeface="Times New Roman" pitchFamily="18" charset="0"/>
                        </a:rPr>
                        <a:t>Dây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tơ</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hồng</a:t>
                      </a:r>
                      <a:endParaRPr lang="en-US" sz="2000" b="1" dirty="0">
                        <a:latin typeface="Times New Roman" pitchFamily="18" charset="0"/>
                        <a:cs typeface="Times New Roman" pitchFamily="18" charset="0"/>
                      </a:endParaRPr>
                    </a:p>
                  </a:txBody>
                  <a:tcPr/>
                </a:tc>
                <a:tc>
                  <a:txBody>
                    <a:bodyPr/>
                    <a:lstStyle/>
                    <a:p>
                      <a:endParaRPr lang="en-US"/>
                    </a:p>
                  </a:txBody>
                  <a:tcPr/>
                </a:tc>
                <a:tc>
                  <a:txBody>
                    <a:bodyPr/>
                    <a:lstStyle/>
                    <a:p>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1"/>
                  </a:ext>
                </a:extLst>
              </a:tr>
              <a:tr h="476348">
                <a:tc>
                  <a:txBody>
                    <a:bodyPr/>
                    <a:lstStyle/>
                    <a:p>
                      <a:r>
                        <a:rPr lang="en-US" sz="2000" b="1" dirty="0" err="1">
                          <a:solidFill>
                            <a:srgbClr val="FF0000"/>
                          </a:solidFill>
                          <a:latin typeface="Times New Roman" pitchFamily="18" charset="0"/>
                          <a:cs typeface="Times New Roman" pitchFamily="18" charset="0"/>
                        </a:rPr>
                        <a:t>Cây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rêu</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tường</a:t>
                      </a:r>
                      <a:endParaRPr lang="en-US" sz="2000" b="1" dirty="0">
                        <a:solidFill>
                          <a:srgbClr val="FF0000"/>
                        </a:solidFill>
                        <a:latin typeface="Times New Roman" pitchFamily="18" charset="0"/>
                        <a:cs typeface="Times New Roman" pitchFamily="18" charset="0"/>
                      </a:endParaRPr>
                    </a:p>
                  </a:txBody>
                  <a:tcPr/>
                </a:tc>
                <a:tc>
                  <a:txBody>
                    <a:bodyPr/>
                    <a:lstStyle/>
                    <a:p>
                      <a:r>
                        <a:rPr lang="en-US" dirty="0"/>
                        <a:t>        </a:t>
                      </a:r>
                      <a:r>
                        <a:rPr lang="en-US" sz="1800" dirty="0">
                          <a:latin typeface="Times New Roman" pitchFamily="18" charset="0"/>
                          <a:cs typeface="Times New Roman" pitchFamily="18" charset="0"/>
                        </a:rPr>
                        <a:t> </a:t>
                      </a:r>
                      <a:endParaRPr lang="en-US" b="1" dirty="0"/>
                    </a:p>
                  </a:txBody>
                  <a:tcPr/>
                </a:tc>
                <a:tc>
                  <a:txBody>
                    <a:bodyPr/>
                    <a:lstStyle/>
                    <a:p>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02486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52082442"/>
              </p:ext>
            </p:extLst>
          </p:nvPr>
        </p:nvGraphicFramePr>
        <p:xfrm>
          <a:off x="457198" y="304800"/>
          <a:ext cx="8153402" cy="6356256"/>
        </p:xfrm>
        <a:graphic>
          <a:graphicData uri="http://schemas.openxmlformats.org/drawingml/2006/table">
            <a:tbl>
              <a:tblPr firstRow="1" bandRow="1">
                <a:tableStyleId>{5C22544A-7EE6-4342-B048-85BDC9FD1C3A}</a:tableStyleId>
              </a:tblPr>
              <a:tblGrid>
                <a:gridCol w="2126974">
                  <a:extLst>
                    <a:ext uri="{9D8B030D-6E8A-4147-A177-3AD203B41FA5}">
                      <a16:colId xmlns:a16="http://schemas.microsoft.com/office/drawing/2014/main" val="20000"/>
                    </a:ext>
                  </a:extLst>
                </a:gridCol>
                <a:gridCol w="1506607">
                  <a:extLst>
                    <a:ext uri="{9D8B030D-6E8A-4147-A177-3AD203B41FA5}">
                      <a16:colId xmlns:a16="http://schemas.microsoft.com/office/drawing/2014/main" val="20001"/>
                    </a:ext>
                  </a:extLst>
                </a:gridCol>
                <a:gridCol w="1506607">
                  <a:extLst>
                    <a:ext uri="{9D8B030D-6E8A-4147-A177-3AD203B41FA5}">
                      <a16:colId xmlns:a16="http://schemas.microsoft.com/office/drawing/2014/main" val="20002"/>
                    </a:ext>
                  </a:extLst>
                </a:gridCol>
                <a:gridCol w="1506607">
                  <a:extLst>
                    <a:ext uri="{9D8B030D-6E8A-4147-A177-3AD203B41FA5}">
                      <a16:colId xmlns:a16="http://schemas.microsoft.com/office/drawing/2014/main" val="20003"/>
                    </a:ext>
                  </a:extLst>
                </a:gridCol>
                <a:gridCol w="1506607">
                  <a:extLst>
                    <a:ext uri="{9D8B030D-6E8A-4147-A177-3AD203B41FA5}">
                      <a16:colId xmlns:a16="http://schemas.microsoft.com/office/drawing/2014/main" val="20004"/>
                    </a:ext>
                  </a:extLst>
                </a:gridCol>
              </a:tblGrid>
              <a:tr h="476348">
                <a:tc>
                  <a:txBody>
                    <a:bodyPr/>
                    <a:lstStyle/>
                    <a:p>
                      <a:endParaRPr lang="en-US" dirty="0"/>
                    </a:p>
                  </a:txBody>
                  <a:tcPr/>
                </a:tc>
                <a:tc>
                  <a:txBody>
                    <a:bodyPr/>
                    <a:lstStyle/>
                    <a:p>
                      <a:r>
                        <a:rPr lang="en-US" dirty="0" err="1"/>
                        <a:t>Nhóm</a:t>
                      </a:r>
                      <a:r>
                        <a:rPr lang="en-US" baseline="0" dirty="0"/>
                        <a:t> </a:t>
                      </a:r>
                      <a:r>
                        <a:rPr lang="en-US" baseline="0" dirty="0" err="1"/>
                        <a:t>rêu</a:t>
                      </a:r>
                      <a:endParaRPr lang="en-US" dirty="0"/>
                    </a:p>
                  </a:txBody>
                  <a:tcPr/>
                </a:tc>
                <a:tc>
                  <a:txBody>
                    <a:bodyPr/>
                    <a:lstStyle/>
                    <a:p>
                      <a:r>
                        <a:rPr lang="en-US" dirty="0"/>
                        <a:t>    </a:t>
                      </a:r>
                      <a:r>
                        <a:rPr lang="en-US" dirty="0" err="1"/>
                        <a:t>Nhóm</a:t>
                      </a:r>
                      <a:r>
                        <a:rPr lang="en-US" baseline="0" dirty="0"/>
                        <a:t> </a:t>
                      </a:r>
                      <a:r>
                        <a:rPr lang="en-US" baseline="0" dirty="0" err="1"/>
                        <a:t>dương</a:t>
                      </a:r>
                      <a:r>
                        <a:rPr lang="en-US" baseline="0" dirty="0"/>
                        <a:t> </a:t>
                      </a:r>
                      <a:r>
                        <a:rPr lang="en-US" baseline="0" dirty="0" err="1"/>
                        <a:t>xỉ</a:t>
                      </a:r>
                      <a:endParaRPr lang="en-US" dirty="0"/>
                    </a:p>
                  </a:txBody>
                  <a:tcPr/>
                </a:tc>
                <a:tc>
                  <a:txBody>
                    <a:bodyPr/>
                    <a:lstStyle/>
                    <a:p>
                      <a:r>
                        <a:rPr lang="en-US" dirty="0"/>
                        <a:t>      </a:t>
                      </a:r>
                      <a:r>
                        <a:rPr lang="en-US" dirty="0" err="1"/>
                        <a:t>Nhóm</a:t>
                      </a:r>
                      <a:r>
                        <a:rPr lang="en-US" baseline="0" dirty="0"/>
                        <a:t> </a:t>
                      </a:r>
                      <a:r>
                        <a:rPr lang="en-US" baseline="0" dirty="0" err="1"/>
                        <a:t>hạt</a:t>
                      </a:r>
                      <a:r>
                        <a:rPr lang="en-US" baseline="0" dirty="0"/>
                        <a:t> </a:t>
                      </a:r>
                      <a:r>
                        <a:rPr lang="en-US" baseline="0" dirty="0" err="1"/>
                        <a:t>trần</a:t>
                      </a:r>
                      <a:endParaRPr lang="en-US" dirty="0"/>
                    </a:p>
                  </a:txBody>
                  <a:tcPr/>
                </a:tc>
                <a:tc>
                  <a:txBody>
                    <a:bodyPr/>
                    <a:lstStyle/>
                    <a:p>
                      <a:r>
                        <a:rPr lang="en-US" dirty="0"/>
                        <a:t>      </a:t>
                      </a:r>
                      <a:r>
                        <a:rPr lang="en-US" dirty="0" err="1"/>
                        <a:t>Nhóm</a:t>
                      </a:r>
                      <a:r>
                        <a:rPr lang="en-US" baseline="0" dirty="0"/>
                        <a:t> </a:t>
                      </a:r>
                      <a:r>
                        <a:rPr lang="en-US" baseline="0" dirty="0" err="1"/>
                        <a:t>hạt</a:t>
                      </a:r>
                      <a:r>
                        <a:rPr lang="en-US" baseline="0" dirty="0"/>
                        <a:t> </a:t>
                      </a:r>
                      <a:r>
                        <a:rPr lang="en-US" baseline="0" dirty="0" err="1"/>
                        <a:t>kín</a:t>
                      </a:r>
                      <a:endParaRPr lang="en-US" dirty="0"/>
                    </a:p>
                  </a:txBody>
                  <a:tcPr/>
                </a:tc>
                <a:extLst>
                  <a:ext uri="{0D108BD9-81ED-4DB2-BD59-A6C34878D82A}">
                    <a16:rowId xmlns:a16="http://schemas.microsoft.com/office/drawing/2014/main" val="10000"/>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bắt</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ruồi</a:t>
                      </a:r>
                      <a:endParaRPr lang="en-US" sz="2000" b="1" dirty="0">
                        <a:latin typeface="Times New Roman" pitchFamily="18" charset="0"/>
                        <a:cs typeface="Times New Roman" pitchFamily="18" charset="0"/>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algn="ct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a:t>
                      </a:r>
                      <a:endParaRPr lang="en-US" dirty="0"/>
                    </a:p>
                  </a:txBody>
                  <a:tcPr/>
                </a:tc>
                <a:extLst>
                  <a:ext uri="{0D108BD9-81ED-4DB2-BD59-A6C34878D82A}">
                    <a16:rowId xmlns:a16="http://schemas.microsoft.com/office/drawing/2014/main" val="10001"/>
                  </a:ext>
                </a:extLst>
              </a:tr>
              <a:tr h="476348">
                <a:tc>
                  <a:txBody>
                    <a:bodyPr/>
                    <a:lstStyle/>
                    <a:p>
                      <a:r>
                        <a:rPr lang="en-US" sz="2000" b="1" dirty="0" err="1">
                          <a:solidFill>
                            <a:srgbClr val="FF0000"/>
                          </a:solidFill>
                          <a:latin typeface="Times New Roman" pitchFamily="18" charset="0"/>
                          <a:cs typeface="Times New Roman" pitchFamily="18" charset="0"/>
                        </a:rPr>
                        <a:t>Cây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thông</a:t>
                      </a:r>
                      <a:r>
                        <a:rPr lang="en-US" sz="2000" b="1" baseline="0" dirty="0">
                          <a:solidFill>
                            <a:srgbClr val="FF0000"/>
                          </a:solidFill>
                          <a:latin typeface="Times New Roman" pitchFamily="18" charset="0"/>
                          <a:cs typeface="Times New Roman" pitchFamily="18" charset="0"/>
                        </a:rPr>
                        <a:t> 3 </a:t>
                      </a:r>
                      <a:r>
                        <a:rPr lang="en-US" sz="2000" b="1" baseline="0" dirty="0" err="1">
                          <a:solidFill>
                            <a:srgbClr val="FF0000"/>
                          </a:solidFill>
                          <a:latin typeface="Times New Roman" pitchFamily="18" charset="0"/>
                          <a:cs typeface="Times New Roman" pitchFamily="18" charset="0"/>
                        </a:rPr>
                        <a:t>lá</a:t>
                      </a:r>
                      <a:endParaRPr lang="en-US" sz="2000" b="1" dirty="0">
                        <a:solidFill>
                          <a:srgbClr val="FF0000"/>
                        </a:solidFill>
                        <a:latin typeface="Times New Roman" pitchFamily="18" charset="0"/>
                        <a:cs typeface="Times New Roman" pitchFamily="18" charset="0"/>
                      </a:endParaRPr>
                    </a:p>
                  </a:txBody>
                  <a:tcPr/>
                </a:tc>
                <a:tc>
                  <a:txBody>
                    <a:bodyPr/>
                    <a:lstStyle/>
                    <a:p>
                      <a:endParaRPr lang="en-US"/>
                    </a:p>
                  </a:txBody>
                  <a:tcPr/>
                </a:tc>
                <a:tc>
                  <a:txBody>
                    <a:bodyPr/>
                    <a:lstStyle/>
                    <a:p>
                      <a:endParaRPr lang="en-US"/>
                    </a:p>
                  </a:txBody>
                  <a:tcPr/>
                </a:tc>
                <a:tc>
                  <a:txBody>
                    <a:bodyPr/>
                    <a:lstStyle/>
                    <a:p>
                      <a:pPr algn="ct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a:t>
                      </a:r>
                      <a:endParaRPr lang="en-US" dirty="0"/>
                    </a:p>
                  </a:txBody>
                  <a:tcPr/>
                </a:tc>
                <a:tc>
                  <a:txBody>
                    <a:bodyPr/>
                    <a:lstStyle/>
                    <a:p>
                      <a:pPr algn="ctr"/>
                      <a:endParaRPr lang="en-US" dirty="0"/>
                    </a:p>
                  </a:txBody>
                  <a:tcPr/>
                </a:tc>
                <a:extLst>
                  <a:ext uri="{0D108BD9-81ED-4DB2-BD59-A6C34878D82A}">
                    <a16:rowId xmlns:a16="http://schemas.microsoft.com/office/drawing/2014/main" val="10002"/>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lúa</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nước</a:t>
                      </a:r>
                      <a:endParaRPr lang="en-US" sz="2000" b="1" dirty="0">
                        <a:latin typeface="Times New Roman" pitchFamily="18" charset="0"/>
                        <a:cs typeface="Times New Roman" pitchFamily="18" charset="0"/>
                      </a:endParaRPr>
                    </a:p>
                  </a:txBody>
                  <a:tcPr/>
                </a:tc>
                <a:tc>
                  <a:txBody>
                    <a:bodyPr/>
                    <a:lstStyle/>
                    <a:p>
                      <a:endParaRPr lang="en-US" dirty="0"/>
                    </a:p>
                  </a:txBody>
                  <a:tcPr/>
                </a:tc>
                <a:tc>
                  <a:txBody>
                    <a:bodyPr/>
                    <a:lstStyle/>
                    <a:p>
                      <a:endParaRPr lang="en-US"/>
                    </a:p>
                  </a:txBody>
                  <a:tcPr/>
                </a:tc>
                <a:tc>
                  <a:txBody>
                    <a:bodyPr/>
                    <a:lstStyle/>
                    <a:p>
                      <a:pPr algn="ctr"/>
                      <a:endParaRPr lang="en-US" dirty="0"/>
                    </a:p>
                  </a:txBody>
                  <a:tcPr/>
                </a:tc>
                <a:tc>
                  <a:txBody>
                    <a:bodyPr/>
                    <a:lstStyle/>
                    <a:p>
                      <a:pPr algn="ct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a:t>
                      </a:r>
                      <a:endParaRPr lang="en-US" dirty="0"/>
                    </a:p>
                  </a:txBody>
                  <a:tcPr/>
                </a:tc>
                <a:extLst>
                  <a:ext uri="{0D108BD9-81ED-4DB2-BD59-A6C34878D82A}">
                    <a16:rowId xmlns:a16="http://schemas.microsoft.com/office/drawing/2014/main" val="10003"/>
                  </a:ext>
                </a:extLst>
              </a:tr>
              <a:tr h="476348">
                <a:tc>
                  <a:txBody>
                    <a:bodyPr/>
                    <a:lstStyle/>
                    <a:p>
                      <a:r>
                        <a:rPr lang="en-US" sz="2000" b="1" dirty="0" err="1">
                          <a:solidFill>
                            <a:srgbClr val="FF0000"/>
                          </a:solidFill>
                          <a:latin typeface="Times New Roman" pitchFamily="18" charset="0"/>
                          <a:cs typeface="Times New Roman" pitchFamily="18" charset="0"/>
                        </a:rPr>
                        <a:t>Cây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dưa</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leo</a:t>
                      </a:r>
                      <a:endParaRPr lang="en-US" sz="2000" b="1" dirty="0">
                        <a:solidFill>
                          <a:srgbClr val="FF0000"/>
                        </a:solidFill>
                        <a:latin typeface="Times New Roman" pitchFamily="18" charset="0"/>
                        <a:cs typeface="Times New Roman" pitchFamily="18" charset="0"/>
                      </a:endParaRPr>
                    </a:p>
                  </a:txBody>
                  <a:tcPr/>
                </a:tc>
                <a:tc>
                  <a:txBody>
                    <a:bodyPr/>
                    <a:lstStyle/>
                    <a:p>
                      <a:endParaRPr lang="en-US"/>
                    </a:p>
                  </a:txBody>
                  <a:tcPr/>
                </a:tc>
                <a:tc>
                  <a:txBody>
                    <a:bodyPr/>
                    <a:lstStyle/>
                    <a:p>
                      <a:endParaRPr lang="en-US"/>
                    </a:p>
                  </a:txBody>
                  <a:tcPr/>
                </a:tc>
                <a:tc>
                  <a:txBody>
                    <a:bodyPr/>
                    <a:lstStyle/>
                    <a:p>
                      <a:pPr algn="ctr"/>
                      <a:endParaRPr lang="en-US" dirty="0"/>
                    </a:p>
                  </a:txBody>
                  <a:tcPr/>
                </a:tc>
                <a:tc>
                  <a:txBody>
                    <a:bodyPr/>
                    <a:lstStyle/>
                    <a:p>
                      <a:pPr algn="ct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a:t>
                      </a:r>
                      <a:endParaRPr lang="en-US" dirty="0"/>
                    </a:p>
                  </a:txBody>
                  <a:tcPr/>
                </a:tc>
                <a:extLst>
                  <a:ext uri="{0D108BD9-81ED-4DB2-BD59-A6C34878D82A}">
                    <a16:rowId xmlns:a16="http://schemas.microsoft.com/office/drawing/2014/main" val="10004"/>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hoa</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tigôn</a:t>
                      </a:r>
                      <a:endParaRPr lang="en-US" sz="2000" b="1" dirty="0">
                        <a:latin typeface="Times New Roman" pitchFamily="18" charset="0"/>
                        <a:cs typeface="Times New Roman" pitchFamily="18" charset="0"/>
                      </a:endParaRPr>
                    </a:p>
                  </a:txBody>
                  <a:tcPr/>
                </a:tc>
                <a:tc>
                  <a:txBody>
                    <a:bodyPr/>
                    <a:lstStyle/>
                    <a:p>
                      <a:endParaRPr lang="en-US" dirty="0"/>
                    </a:p>
                  </a:txBody>
                  <a:tcPr/>
                </a:tc>
                <a:tc>
                  <a:txBody>
                    <a:bodyPr/>
                    <a:lstStyle/>
                    <a:p>
                      <a:endParaRPr lang="en-US"/>
                    </a:p>
                  </a:txBody>
                  <a:tcPr/>
                </a:tc>
                <a:tc>
                  <a:txBody>
                    <a:bodyPr/>
                    <a:lstStyle/>
                    <a:p>
                      <a:pPr algn="ctr"/>
                      <a:endParaRPr lang="en-US" dirty="0"/>
                    </a:p>
                  </a:txBody>
                  <a:tcPr/>
                </a:tc>
                <a:tc>
                  <a:txBody>
                    <a:bodyPr/>
                    <a:lstStyle/>
                    <a:p>
                      <a:pPr algn="ct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a:t>
                      </a:r>
                      <a:endParaRPr lang="en-US" dirty="0"/>
                    </a:p>
                  </a:txBody>
                  <a:tcPr/>
                </a:tc>
                <a:extLst>
                  <a:ext uri="{0D108BD9-81ED-4DB2-BD59-A6C34878D82A}">
                    <a16:rowId xmlns:a16="http://schemas.microsoft.com/office/drawing/2014/main" val="10005"/>
                  </a:ext>
                </a:extLst>
              </a:tr>
              <a:tr h="476348">
                <a:tc>
                  <a:txBody>
                    <a:bodyPr/>
                    <a:lstStyle/>
                    <a:p>
                      <a:r>
                        <a:rPr lang="en-US" sz="2000" b="1" dirty="0" err="1">
                          <a:solidFill>
                            <a:srgbClr val="FF0000"/>
                          </a:solidFill>
                          <a:latin typeface="Times New Roman" pitchFamily="18" charset="0"/>
                          <a:cs typeface="Times New Roman" pitchFamily="18" charset="0"/>
                        </a:rPr>
                        <a:t>Cây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vạn</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tuế</a:t>
                      </a:r>
                      <a:endParaRPr lang="en-US" sz="2000" b="1" dirty="0">
                        <a:solidFill>
                          <a:srgbClr val="FF0000"/>
                        </a:solidFill>
                        <a:latin typeface="Times New Roman" pitchFamily="18" charset="0"/>
                        <a:cs typeface="Times New Roman" pitchFamily="18" charset="0"/>
                      </a:endParaRPr>
                    </a:p>
                  </a:txBody>
                  <a:tcPr/>
                </a:tc>
                <a:tc>
                  <a:txBody>
                    <a:bodyPr/>
                    <a:lstStyle/>
                    <a:p>
                      <a:endParaRPr lang="en-US" dirty="0"/>
                    </a:p>
                  </a:txBody>
                  <a:tcPr/>
                </a:tc>
                <a:tc>
                  <a:txBody>
                    <a:bodyPr/>
                    <a:lstStyle/>
                    <a:p>
                      <a:endParaRPr lang="en-US"/>
                    </a:p>
                  </a:txBody>
                  <a:tcPr/>
                </a:tc>
                <a:tc>
                  <a:txBody>
                    <a:bodyPr/>
                    <a:lstStyle/>
                    <a:p>
                      <a:pPr algn="ctr"/>
                      <a:r>
                        <a:rPr lang="en-US" dirty="0"/>
                        <a:t>      </a:t>
                      </a: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a:t>
                      </a:r>
                      <a:endParaRPr lang="en-US" dirty="0"/>
                    </a:p>
                  </a:txBody>
                  <a:tcPr/>
                </a:tc>
                <a:tc>
                  <a:txBody>
                    <a:bodyPr/>
                    <a:lstStyle/>
                    <a:p>
                      <a:pPr algn="ctr"/>
                      <a:endParaRPr lang="en-US" dirty="0"/>
                    </a:p>
                  </a:txBody>
                  <a:tcPr/>
                </a:tc>
                <a:extLst>
                  <a:ext uri="{0D108BD9-81ED-4DB2-BD59-A6C34878D82A}">
                    <a16:rowId xmlns:a16="http://schemas.microsoft.com/office/drawing/2014/main" val="10006"/>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dâu</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tằm</a:t>
                      </a:r>
                      <a:endParaRPr lang="en-US" sz="2000" b="1" dirty="0">
                        <a:latin typeface="Times New Roman" pitchFamily="18" charset="0"/>
                        <a:cs typeface="Times New Roman" pitchFamily="18" charset="0"/>
                      </a:endParaRPr>
                    </a:p>
                  </a:txBody>
                  <a:tcPr/>
                </a:tc>
                <a:tc>
                  <a:txBody>
                    <a:bodyPr/>
                    <a:lstStyle/>
                    <a:p>
                      <a:endParaRPr lang="en-US" dirty="0"/>
                    </a:p>
                  </a:txBody>
                  <a:tcPr/>
                </a:tc>
                <a:tc>
                  <a:txBody>
                    <a:bodyPr/>
                    <a:lstStyle/>
                    <a:p>
                      <a:endParaRPr lang="en-US"/>
                    </a:p>
                  </a:txBody>
                  <a:tcPr/>
                </a:tc>
                <a:tc>
                  <a:txBody>
                    <a:bodyPr/>
                    <a:lstStyle/>
                    <a:p>
                      <a:pPr algn="ctr"/>
                      <a:endParaRPr lang="en-US" dirty="0"/>
                    </a:p>
                  </a:txBody>
                  <a:tcPr/>
                </a:tc>
                <a:tc>
                  <a:txBody>
                    <a:bodyPr/>
                    <a:lstStyle/>
                    <a:p>
                      <a:pPr algn="ct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a:t>
                      </a:r>
                      <a:endParaRPr lang="en-US" dirty="0"/>
                    </a:p>
                  </a:txBody>
                  <a:tcPr/>
                </a:tc>
                <a:extLst>
                  <a:ext uri="{0D108BD9-81ED-4DB2-BD59-A6C34878D82A}">
                    <a16:rowId xmlns:a16="http://schemas.microsoft.com/office/drawing/2014/main" val="10007"/>
                  </a:ext>
                </a:extLst>
              </a:tr>
              <a:tr h="476348">
                <a:tc>
                  <a:txBody>
                    <a:bodyPr/>
                    <a:lstStyle/>
                    <a:p>
                      <a:r>
                        <a:rPr lang="en-US" sz="2000" b="1" dirty="0" err="1">
                          <a:solidFill>
                            <a:srgbClr val="FF0000"/>
                          </a:solidFill>
                          <a:latin typeface="Times New Roman" pitchFamily="18" charset="0"/>
                          <a:cs typeface="Times New Roman" pitchFamily="18" charset="0"/>
                        </a:rPr>
                        <a:t>Cây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quỳnh</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trắng</a:t>
                      </a:r>
                      <a:endParaRPr lang="en-US" sz="2000" b="1" dirty="0">
                        <a:solidFill>
                          <a:srgbClr val="FF0000"/>
                        </a:solidFill>
                        <a:latin typeface="Times New Roman" pitchFamily="18" charset="0"/>
                        <a:cs typeface="Times New Roman" pitchFamily="18" charset="0"/>
                      </a:endParaRPr>
                    </a:p>
                  </a:txBody>
                  <a:tcPr/>
                </a:tc>
                <a:tc>
                  <a:txBody>
                    <a:bodyPr/>
                    <a:lstStyle/>
                    <a:p>
                      <a:endParaRPr lang="en-US" dirty="0"/>
                    </a:p>
                  </a:txBody>
                  <a:tcPr/>
                </a:tc>
                <a:tc>
                  <a:txBody>
                    <a:bodyPr/>
                    <a:lstStyle/>
                    <a:p>
                      <a:endParaRPr lang="en-US" dirty="0"/>
                    </a:p>
                  </a:txBody>
                  <a:tcPr/>
                </a:tc>
                <a:tc>
                  <a:txBody>
                    <a:bodyPr/>
                    <a:lstStyle/>
                    <a:p>
                      <a:pPr algn="ctr"/>
                      <a:endParaRPr lang="en-US" dirty="0"/>
                    </a:p>
                  </a:txBody>
                  <a:tcPr/>
                </a:tc>
                <a:tc>
                  <a:txBody>
                    <a:bodyPr/>
                    <a:lstStyle/>
                    <a:p>
                      <a:pPr algn="ct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a:t>
                      </a:r>
                      <a:endParaRPr lang="en-US" dirty="0"/>
                    </a:p>
                  </a:txBody>
                  <a:tcPr/>
                </a:tc>
                <a:extLst>
                  <a:ext uri="{0D108BD9-81ED-4DB2-BD59-A6C34878D82A}">
                    <a16:rowId xmlns:a16="http://schemas.microsoft.com/office/drawing/2014/main" val="10008"/>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bèo</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tấm</a:t>
                      </a:r>
                      <a:endParaRPr lang="en-US" sz="2000" b="1" dirty="0">
                        <a:latin typeface="Times New Roman" pitchFamily="18" charset="0"/>
                        <a:cs typeface="Times New Roman" pitchFamily="18" charset="0"/>
                      </a:endParaRPr>
                    </a:p>
                  </a:txBody>
                  <a:tcPr/>
                </a:tc>
                <a:tc>
                  <a:txBody>
                    <a:bodyPr/>
                    <a:lstStyle/>
                    <a:p>
                      <a:r>
                        <a:rPr lang="en-US" sz="2400"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txBody>
                  <a:tcPr/>
                </a:tc>
                <a:tc>
                  <a:txBody>
                    <a:bodyPr/>
                    <a:lstStyle/>
                    <a:p>
                      <a:endParaRPr lang="en-US" dirty="0"/>
                    </a:p>
                  </a:txBody>
                  <a:tcPr/>
                </a:tc>
                <a:tc>
                  <a:txBody>
                    <a:bodyPr/>
                    <a:lstStyle/>
                    <a:p>
                      <a:pPr algn="ctr"/>
                      <a:endParaRPr lang="en-US" dirty="0"/>
                    </a:p>
                  </a:txBody>
                  <a:tcPr/>
                </a:tc>
                <a:tc>
                  <a:txBody>
                    <a:bodyPr/>
                    <a:lstStyle/>
                    <a:p>
                      <a:pPr algn="ct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a:t>
                      </a:r>
                      <a:endParaRPr lang="en-US" dirty="0"/>
                    </a:p>
                  </a:txBody>
                  <a:tcPr/>
                </a:tc>
                <a:extLst>
                  <a:ext uri="{0D108BD9-81ED-4DB2-BD59-A6C34878D82A}">
                    <a16:rowId xmlns:a16="http://schemas.microsoft.com/office/drawing/2014/main" val="10009"/>
                  </a:ext>
                </a:extLst>
              </a:tr>
              <a:tr h="476348">
                <a:tc>
                  <a:txBody>
                    <a:bodyPr/>
                    <a:lstStyle/>
                    <a:p>
                      <a:r>
                        <a:rPr lang="en-US" sz="2000" b="1" dirty="0" err="1">
                          <a:solidFill>
                            <a:srgbClr val="FF0000"/>
                          </a:solidFill>
                          <a:latin typeface="Times New Roman" pitchFamily="18" charset="0"/>
                          <a:cs typeface="Times New Roman" pitchFamily="18" charset="0"/>
                        </a:rPr>
                        <a:t>Cây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hành</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tây</a:t>
                      </a:r>
                      <a:endParaRPr lang="en-US" sz="2000" b="1" dirty="0">
                        <a:solidFill>
                          <a:srgbClr val="FF0000"/>
                        </a:solidFill>
                        <a:latin typeface="Times New Roman" pitchFamily="18" charset="0"/>
                        <a:cs typeface="Times New Roman" pitchFamily="18" charset="0"/>
                      </a:endParaRPr>
                    </a:p>
                  </a:txBody>
                  <a:tcPr/>
                </a:tc>
                <a:tc>
                  <a:txBody>
                    <a:bodyPr/>
                    <a:lstStyle/>
                    <a:p>
                      <a:endParaRPr lang="en-US"/>
                    </a:p>
                  </a:txBody>
                  <a:tcPr/>
                </a:tc>
                <a:tc>
                  <a:txBody>
                    <a:bodyPr/>
                    <a:lstStyle/>
                    <a:p>
                      <a:endParaRPr lang="en-US" dirty="0"/>
                    </a:p>
                  </a:txBody>
                  <a:tcPr/>
                </a:tc>
                <a:tc>
                  <a:txBody>
                    <a:bodyPr/>
                    <a:lstStyle/>
                    <a:p>
                      <a:pPr algn="ctr"/>
                      <a:endParaRPr lang="en-US" dirty="0"/>
                    </a:p>
                  </a:txBody>
                  <a:tcPr/>
                </a:tc>
                <a:tc>
                  <a:txBody>
                    <a:bodyPr/>
                    <a:lstStyle/>
                    <a:p>
                      <a:pPr algn="ct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a:t>
                      </a:r>
                      <a:endParaRPr lang="en-US" dirty="0"/>
                    </a:p>
                  </a:txBody>
                  <a:tcPr/>
                </a:tc>
                <a:extLst>
                  <a:ext uri="{0D108BD9-81ED-4DB2-BD59-A6C34878D82A}">
                    <a16:rowId xmlns:a16="http://schemas.microsoft.com/office/drawing/2014/main" val="10010"/>
                  </a:ext>
                </a:extLst>
              </a:tr>
              <a:tr h="476348">
                <a:tc>
                  <a:txBody>
                    <a:bodyPr/>
                    <a:lstStyle/>
                    <a:p>
                      <a:r>
                        <a:rPr lang="en-US" sz="2000" b="1" dirty="0" err="1">
                          <a:latin typeface="Times New Roman" pitchFamily="18" charset="0"/>
                          <a:cs typeface="Times New Roman" pitchFamily="18" charset="0"/>
                        </a:rPr>
                        <a:t>Dây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tơ</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hồng</a:t>
                      </a:r>
                      <a:endParaRPr lang="en-US" sz="2000" b="1" dirty="0">
                        <a:latin typeface="Times New Roman" pitchFamily="18" charset="0"/>
                        <a:cs typeface="Times New Roman" pitchFamily="18" charset="0"/>
                      </a:endParaRPr>
                    </a:p>
                  </a:txBody>
                  <a:tcPr/>
                </a:tc>
                <a:tc>
                  <a:txBody>
                    <a:bodyPr/>
                    <a:lstStyle/>
                    <a:p>
                      <a:endParaRPr lang="en-US"/>
                    </a:p>
                  </a:txBody>
                  <a:tcPr/>
                </a:tc>
                <a:tc>
                  <a:txBody>
                    <a:bodyPr/>
                    <a:lstStyle/>
                    <a:p>
                      <a:endParaRPr lang="en-US"/>
                    </a:p>
                  </a:txBody>
                  <a:tcPr/>
                </a:tc>
                <a:tc>
                  <a:txBody>
                    <a:bodyPr/>
                    <a:lstStyle/>
                    <a:p>
                      <a:pPr algn="ctr"/>
                      <a:endParaRPr lang="en-US" dirty="0"/>
                    </a:p>
                  </a:txBody>
                  <a:tcPr/>
                </a:tc>
                <a:tc>
                  <a:txBody>
                    <a:bodyPr/>
                    <a:lstStyle/>
                    <a:p>
                      <a:pPr algn="ct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a:t>
                      </a:r>
                      <a:endParaRPr lang="en-US" dirty="0"/>
                    </a:p>
                  </a:txBody>
                  <a:tcPr/>
                </a:tc>
                <a:extLst>
                  <a:ext uri="{0D108BD9-81ED-4DB2-BD59-A6C34878D82A}">
                    <a16:rowId xmlns:a16="http://schemas.microsoft.com/office/drawing/2014/main" val="10011"/>
                  </a:ext>
                </a:extLst>
              </a:tr>
              <a:tr h="476348">
                <a:tc>
                  <a:txBody>
                    <a:bodyPr/>
                    <a:lstStyle/>
                    <a:p>
                      <a:r>
                        <a:rPr lang="en-US" sz="2000" b="1" dirty="0" err="1">
                          <a:solidFill>
                            <a:srgbClr val="FF0000"/>
                          </a:solidFill>
                          <a:latin typeface="Times New Roman" pitchFamily="18" charset="0"/>
                          <a:cs typeface="Times New Roman" pitchFamily="18" charset="0"/>
                        </a:rPr>
                        <a:t>Cây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rêu</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tường</a:t>
                      </a:r>
                      <a:endParaRPr lang="en-US" sz="2000" b="1" dirty="0">
                        <a:solidFill>
                          <a:srgbClr val="FF0000"/>
                        </a:solidFill>
                        <a:latin typeface="Times New Roman" pitchFamily="18" charset="0"/>
                        <a:cs typeface="Times New Roman" pitchFamily="18" charset="0"/>
                      </a:endParaRPr>
                    </a:p>
                  </a:txBody>
                  <a:tcPr/>
                </a:tc>
                <a:tc>
                  <a:txBody>
                    <a:bodyPr/>
                    <a:lstStyle/>
                    <a:p>
                      <a:r>
                        <a:rPr lang="en-US" dirty="0"/>
                        <a:t>        </a:t>
                      </a:r>
                      <a:r>
                        <a:rPr lang="en-US" sz="1800" dirty="0">
                          <a:latin typeface="Times New Roman" pitchFamily="18" charset="0"/>
                          <a:cs typeface="Times New Roman" pitchFamily="18" charset="0"/>
                        </a:rPr>
                        <a:t> </a:t>
                      </a:r>
                      <a:r>
                        <a:rPr lang="en-US" sz="1800" b="1" dirty="0">
                          <a:latin typeface="Times New Roman" pitchFamily="18" charset="0"/>
                          <a:cs typeface="Times New Roman" pitchFamily="18" charset="0"/>
                        </a:rPr>
                        <a:t>√</a:t>
                      </a:r>
                      <a:endParaRPr lang="en-US" b="1" dirty="0"/>
                    </a:p>
                  </a:txBody>
                  <a:tcPr/>
                </a:tc>
                <a:tc>
                  <a:txBody>
                    <a:bodyPr/>
                    <a:lstStyle/>
                    <a:p>
                      <a:endParaRPr lang="en-US"/>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24196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8600"/>
            <a:ext cx="82296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hãy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xây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dựng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sơ</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đồ</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khóa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lưỡng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phân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như</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dụ</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sau</a:t>
            </a:r>
            <a:r>
              <a:rPr lang="en-US" sz="3600" dirty="0">
                <a:solidFill>
                  <a:srgbClr val="FF0000"/>
                </a:solidFill>
                <a:latin typeface="Times New Roman" pitchFamily="18" charset="0"/>
                <a:cs typeface="Times New Roman" pitchFamily="18" charset="0"/>
              </a:rPr>
              <a:t>:</a:t>
            </a:r>
            <a:r>
              <a:rPr lang="en-US" sz="3600" dirty="0">
                <a:latin typeface="Times New Roman" pitchFamily="18" charset="0"/>
                <a:cs typeface="Times New Roman" pitchFamily="18" charset="0"/>
              </a:rPr>
              <a:t>::</a:t>
            </a:r>
          </a:p>
        </p:txBody>
      </p:sp>
      <p:pic>
        <p:nvPicPr>
          <p:cNvPr id="5" name="Picture 3" descr="C:\Users\Administrator\Desktop\sinh 9 hk2\bai-43-khai-niem-so-luoc-ve-phan-loai-thuc-v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82296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Administrator\Desktop\sinh 9 hk2\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1849212" cy="16219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Administrator\Desktop\sinh 9 hk2\cay-lu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9886" y="5334000"/>
            <a:ext cx="180975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9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34400" cy="1143000"/>
          </a:xfrm>
        </p:spPr>
        <p:txBody>
          <a:bodyPr>
            <a:noAutofit/>
          </a:bodyPr>
          <a:lstStyle/>
          <a:p>
            <a:r>
              <a:rPr lang="en-US" sz="3600" b="1" dirty="0">
                <a:solidFill>
                  <a:schemeClr val="tx2"/>
                </a:solidFill>
                <a:latin typeface="Times New Roman" pitchFamily="18" charset="0"/>
                <a:cs typeface="Times New Roman" pitchFamily="18" charset="0"/>
              </a:rPr>
              <a:t>BÀI 30:</a:t>
            </a:r>
            <a:br>
              <a:rPr lang="en-US" sz="3600" b="1" dirty="0">
                <a:solidFill>
                  <a:schemeClr val="tx2"/>
                </a:solidFill>
                <a:latin typeface="Times New Roman" pitchFamily="18" charset="0"/>
                <a:cs typeface="Times New Roman" pitchFamily="18" charset="0"/>
              </a:rPr>
            </a:br>
            <a:r>
              <a:rPr lang="en-US" sz="3600" b="1" dirty="0">
                <a:solidFill>
                  <a:schemeClr val="tx2"/>
                </a:solidFill>
                <a:latin typeface="Times New Roman" pitchFamily="18" charset="0"/>
                <a:cs typeface="Times New Roman" pitchFamily="18" charset="0"/>
              </a:rPr>
              <a:t> THỰC HÀNH PHÂN LOẠI THỰC VẬT</a:t>
            </a:r>
            <a:br>
              <a:rPr lang="en-US" sz="3600" dirty="0">
                <a:solidFill>
                  <a:schemeClr val="tx2"/>
                </a:solidFill>
                <a:latin typeface="Times New Roman" pitchFamily="18" charset="0"/>
                <a:cs typeface="Times New Roman" pitchFamily="18" charset="0"/>
              </a:rPr>
            </a:br>
            <a:endParaRPr lang="en-US" sz="3600" dirty="0"/>
          </a:p>
        </p:txBody>
      </p:sp>
      <p:sp>
        <p:nvSpPr>
          <p:cNvPr id="4" name="Rectangle 3"/>
          <p:cNvSpPr/>
          <p:nvPr/>
        </p:nvSpPr>
        <p:spPr>
          <a:xfrm>
            <a:off x="457199" y="1394154"/>
            <a:ext cx="4207883" cy="369332"/>
          </a:xfrm>
          <a:prstGeom prst="rect">
            <a:avLst/>
          </a:prstGeom>
        </p:spPr>
        <p:txBody>
          <a:bodyPr wrap="none">
            <a:spAutoFit/>
          </a:bodyPr>
          <a:lstStyle/>
          <a:p>
            <a:r>
              <a:rPr lang="en-US" b="1" dirty="0">
                <a:solidFill>
                  <a:srgbClr val="FF0000"/>
                </a:solidFill>
                <a:latin typeface="Times New Roman" pitchFamily="18" charset="0"/>
                <a:cs typeface="Times New Roman" pitchFamily="18" charset="0"/>
              </a:rPr>
              <a:t>II. BÁO CÁO KẾT QUẢ THỰC HÀNH.</a:t>
            </a:r>
            <a:endParaRPr lang="en-US" dirty="0">
              <a:solidFill>
                <a:srgbClr val="FF0000"/>
              </a:solidFill>
              <a:latin typeface="Times New Roman" pitchFamily="18" charset="0"/>
              <a:cs typeface="Times New Roman" pitchFamily="18" charset="0"/>
            </a:endParaRPr>
          </a:p>
        </p:txBody>
      </p:sp>
      <p:sp>
        <p:nvSpPr>
          <p:cNvPr id="5" name="Rectangle 4"/>
          <p:cNvSpPr/>
          <p:nvPr/>
        </p:nvSpPr>
        <p:spPr>
          <a:xfrm>
            <a:off x="914400" y="2133600"/>
            <a:ext cx="2819400"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r>
              <a:rPr lang="en-US" sz="1600" dirty="0">
                <a:solidFill>
                  <a:srgbClr val="FF0000"/>
                </a:solidFill>
                <a:latin typeface="Times New Roman" pitchFamily="18" charset="0"/>
                <a:cs typeface="Times New Roman" pitchFamily="18" charset="0"/>
              </a:rPr>
              <a:t>TRƯỜNG THCS:……..</a:t>
            </a:r>
          </a:p>
          <a:p>
            <a:pPr algn="ctr"/>
            <a:r>
              <a:rPr lang="en-US" sz="1600" dirty="0">
                <a:solidFill>
                  <a:srgbClr val="FF0000"/>
                </a:solidFill>
                <a:latin typeface="Times New Roman" pitchFamily="18" charset="0"/>
                <a:cs typeface="Times New Roman" pitchFamily="18" charset="0"/>
              </a:rPr>
              <a:t>LỚP:…………………</a:t>
            </a:r>
          </a:p>
          <a:p>
            <a:pPr algn="ctr"/>
            <a:endParaRPr lang="en-US" sz="1600" dirty="0">
              <a:solidFill>
                <a:srgbClr val="FF0000"/>
              </a:solidFill>
              <a:latin typeface="Times New Roman" pitchFamily="18" charset="0"/>
              <a:cs typeface="Times New Roman" pitchFamily="18" charset="0"/>
            </a:endParaRPr>
          </a:p>
          <a:p>
            <a:pPr algn="ctr"/>
            <a:r>
              <a:rPr lang="en-US" sz="1600" dirty="0">
                <a:solidFill>
                  <a:srgbClr val="FF0000"/>
                </a:solidFill>
                <a:latin typeface="Times New Roman" pitchFamily="18" charset="0"/>
                <a:cs typeface="Times New Roman" pitchFamily="18" charset="0"/>
              </a:rPr>
              <a:t>BÀI THỰC HÀNH </a:t>
            </a:r>
          </a:p>
          <a:p>
            <a:pPr algn="ctr"/>
            <a:r>
              <a:rPr lang="en-US" sz="1600" dirty="0">
                <a:solidFill>
                  <a:srgbClr val="FF0000"/>
                </a:solidFill>
                <a:latin typeface="Times New Roman" pitchFamily="18" charset="0"/>
                <a:cs typeface="Times New Roman" pitchFamily="18" charset="0"/>
              </a:rPr>
              <a:t>PHÂN LOẠI THỰC VẬT</a:t>
            </a:r>
          </a:p>
          <a:p>
            <a:pPr algn="ctr"/>
            <a:endParaRPr lang="en-US" sz="1600" dirty="0">
              <a:solidFill>
                <a:srgbClr val="FF0000"/>
              </a:solidFill>
              <a:latin typeface="Times New Roman" pitchFamily="18" charset="0"/>
              <a:cs typeface="Times New Roman" pitchFamily="18" charset="0"/>
            </a:endParaRPr>
          </a:p>
          <a:p>
            <a:pPr algn="ctr"/>
            <a:endParaRPr lang="en-US" sz="1600" dirty="0">
              <a:solidFill>
                <a:srgbClr val="FF0000"/>
              </a:solidFill>
              <a:latin typeface="Times New Roman" pitchFamily="18" charset="0"/>
              <a:cs typeface="Times New Roman" pitchFamily="18" charset="0"/>
            </a:endParaRPr>
          </a:p>
          <a:p>
            <a:pPr algn="ctr"/>
            <a:endParaRPr lang="en-US" sz="1600" dirty="0">
              <a:solidFill>
                <a:srgbClr val="FF0000"/>
              </a:solidFill>
              <a:latin typeface="Times New Roman" pitchFamily="18" charset="0"/>
              <a:cs typeface="Times New Roman" pitchFamily="18" charset="0"/>
            </a:endParaRPr>
          </a:p>
          <a:p>
            <a:pPr algn="ctr"/>
            <a:endParaRPr lang="en-US" sz="1600" dirty="0">
              <a:solidFill>
                <a:srgbClr val="FF0000"/>
              </a:solidFill>
              <a:latin typeface="Times New Roman" pitchFamily="18" charset="0"/>
              <a:cs typeface="Times New Roman" pitchFamily="18" charset="0"/>
            </a:endParaRPr>
          </a:p>
          <a:p>
            <a:pPr algn="ctr"/>
            <a:endParaRPr lang="en-US" sz="1600" dirty="0">
              <a:solidFill>
                <a:srgbClr val="FF0000"/>
              </a:solidFill>
              <a:latin typeface="Times New Roman" pitchFamily="18" charset="0"/>
              <a:cs typeface="Times New Roman" pitchFamily="18" charset="0"/>
            </a:endParaRPr>
          </a:p>
          <a:p>
            <a:pPr algn="ctr"/>
            <a:r>
              <a:rPr lang="en-US" sz="1600" dirty="0">
                <a:solidFill>
                  <a:srgbClr val="FF0000"/>
                </a:solidFill>
                <a:latin typeface="Times New Roman" pitchFamily="18" charset="0"/>
                <a:cs typeface="Times New Roman" pitchFamily="18" charset="0"/>
              </a:rPr>
              <a:t>NHÓM:…..</a:t>
            </a:r>
          </a:p>
          <a:p>
            <a:pPr algn="ctr"/>
            <a:r>
              <a:rPr lang="en-US" sz="1600" dirty="0">
                <a:solidFill>
                  <a:srgbClr val="FF0000"/>
                </a:solidFill>
                <a:latin typeface="Times New Roman" pitchFamily="18" charset="0"/>
                <a:cs typeface="Times New Roman" pitchFamily="18" charset="0"/>
              </a:rPr>
              <a:t>1…………….</a:t>
            </a:r>
          </a:p>
          <a:p>
            <a:pPr algn="ctr"/>
            <a:r>
              <a:rPr lang="en-US" sz="1600" dirty="0">
                <a:solidFill>
                  <a:srgbClr val="FF0000"/>
                </a:solidFill>
                <a:latin typeface="Times New Roman" pitchFamily="18" charset="0"/>
                <a:cs typeface="Times New Roman" pitchFamily="18" charset="0"/>
              </a:rPr>
              <a:t>2……………..</a:t>
            </a:r>
          </a:p>
          <a:p>
            <a:pPr algn="ctr"/>
            <a:endParaRPr lang="en-US" sz="1600" dirty="0">
              <a:latin typeface="Times New Roman" pitchFamily="18" charset="0"/>
              <a:cs typeface="Times New Roman" pitchFamily="18" charset="0"/>
            </a:endParaRPr>
          </a:p>
          <a:p>
            <a:pPr algn="ctr"/>
            <a:endParaRPr lang="en-US" sz="1600" dirty="0">
              <a:latin typeface="Times New Roman" pitchFamily="18" charset="0"/>
              <a:cs typeface="Times New Roman" pitchFamily="18" charset="0"/>
            </a:endParaRPr>
          </a:p>
          <a:p>
            <a:pPr algn="ctr"/>
            <a:endParaRPr lang="en-US" dirty="0"/>
          </a:p>
          <a:p>
            <a:pPr algn="ctr"/>
            <a:endParaRPr lang="en-US" dirty="0"/>
          </a:p>
          <a:p>
            <a:pPr algn="ctr"/>
            <a:endParaRPr lang="en-US" dirty="0"/>
          </a:p>
        </p:txBody>
      </p:sp>
      <p:sp>
        <p:nvSpPr>
          <p:cNvPr id="6" name="Rectangle 5"/>
          <p:cNvSpPr/>
          <p:nvPr/>
        </p:nvSpPr>
        <p:spPr>
          <a:xfrm>
            <a:off x="4876800" y="2133600"/>
            <a:ext cx="2667000"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r>
              <a:rPr lang="en-US" dirty="0" err="1">
                <a:solidFill>
                  <a:srgbClr val="FF0000"/>
                </a:solidFill>
                <a:latin typeface="Times New Roman" pitchFamily="18" charset="0"/>
                <a:cs typeface="Times New Roman" pitchFamily="18" charset="0"/>
              </a:rPr>
              <a:t>Bộ</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sưu</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tập</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tranh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về</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các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nhóm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thực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vật</a:t>
            </a:r>
            <a:r>
              <a:rPr lang="en-US" dirty="0">
                <a:solidFill>
                  <a:srgbClr val="FF0000"/>
                </a:solidFill>
                <a:latin typeface="Times New Roman" pitchFamily="18" charset="0"/>
                <a:cs typeface="Times New Roman" pitchFamily="18" charset="0"/>
              </a:rPr>
              <a:t>.</a:t>
            </a:r>
          </a:p>
          <a:p>
            <a:pPr algn="ctr"/>
            <a:endParaRPr lang="en-US" dirty="0">
              <a:solidFill>
                <a:srgbClr val="FF0000"/>
              </a:solidFill>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a:p>
            <a:pPr algn="ctr"/>
            <a:r>
              <a:rPr lang="en-US" dirty="0" err="1">
                <a:solidFill>
                  <a:srgbClr val="FF0000"/>
                </a:solidFill>
                <a:latin typeface="Times New Roman" pitchFamily="18" charset="0"/>
                <a:cs typeface="Times New Roman" pitchFamily="18" charset="0"/>
              </a:rPr>
              <a:t>Tên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hình</a:t>
            </a:r>
            <a:r>
              <a:rPr lang="en-US" dirty="0">
                <a:solidFill>
                  <a:srgbClr val="FF0000"/>
                </a:solidFill>
                <a:latin typeface="Times New Roman" pitchFamily="18" charset="0"/>
                <a:cs typeface="Times New Roman" pitchFamily="18" charset="0"/>
              </a:rPr>
              <a:t>:……. ( </a:t>
            </a:r>
            <a:r>
              <a:rPr lang="en-US" dirty="0" err="1">
                <a:solidFill>
                  <a:srgbClr val="FF0000"/>
                </a:solidFill>
                <a:latin typeface="Times New Roman" pitchFamily="18" charset="0"/>
                <a:cs typeface="Times New Roman" pitchFamily="18" charset="0"/>
              </a:rPr>
              <a:t>ghi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thêm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tên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các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nhóm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thực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vật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mà</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em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đã</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được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quan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sát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tương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ứng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với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hình</a:t>
            </a:r>
            <a:r>
              <a:rPr lang="en-US" dirty="0">
                <a:solidFill>
                  <a:srgbClr val="FF0000"/>
                </a:solidFill>
                <a:latin typeface="Times New Roman" pitchFamily="18" charset="0"/>
                <a:cs typeface="Times New Roman" pitchFamily="18" charset="0"/>
              </a:rPr>
              <a:t>)</a:t>
            </a:r>
          </a:p>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p:txBody>
      </p:sp>
      <p:pic>
        <p:nvPicPr>
          <p:cNvPr id="8" name="Picture 12" descr="C:\Users\Administrator\Desktop\sinh 9 hk2\day-to-h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819400"/>
            <a:ext cx="922564" cy="800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Administrator\Desktop\sinh 9 hk2\cay-dau-t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819401"/>
            <a:ext cx="906237" cy="8001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36171" y="5796642"/>
            <a:ext cx="2819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Times New Roman" pitchFamily="18" charset="0"/>
                <a:cs typeface="Times New Roman" pitchFamily="18" charset="0"/>
              </a:rPr>
              <a:t>Tờ</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bìa</a:t>
            </a:r>
            <a:r>
              <a:rPr lang="en-US" sz="2000" b="1" dirty="0">
                <a:solidFill>
                  <a:srgbClr val="FF0000"/>
                </a:solidFill>
                <a:latin typeface="Times New Roman" pitchFamily="18" charset="0"/>
                <a:cs typeface="Times New Roman" pitchFamily="18" charset="0"/>
              </a:rPr>
              <a:t> </a:t>
            </a:r>
          </a:p>
        </p:txBody>
      </p:sp>
      <p:sp>
        <p:nvSpPr>
          <p:cNvPr id="10" name="Rectangle 9"/>
          <p:cNvSpPr/>
          <p:nvPr/>
        </p:nvSpPr>
        <p:spPr>
          <a:xfrm>
            <a:off x="4844143" y="5796642"/>
            <a:ext cx="2819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Times New Roman" pitchFamily="18" charset="0"/>
                <a:cs typeface="Times New Roman" pitchFamily="18" charset="0"/>
              </a:rPr>
              <a:t>Nội</a:t>
            </a:r>
            <a:r>
              <a:rPr lang="en-US" sz="2000" b="1" dirty="0">
                <a:solidFill>
                  <a:srgbClr val="FF0000"/>
                </a:solidFill>
                <a:latin typeface="Times New Roman" pitchFamily="18" charset="0"/>
                <a:cs typeface="Times New Roman" pitchFamily="18" charset="0"/>
              </a:rPr>
              <a:t> dung</a:t>
            </a:r>
          </a:p>
        </p:txBody>
      </p:sp>
    </p:spTree>
    <p:extLst>
      <p:ext uri="{BB962C8B-B14F-4D97-AF65-F5344CB8AC3E}">
        <p14:creationId xmlns:p14="http://schemas.microsoft.com/office/powerpoint/2010/main" val="341321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34400" cy="1143000"/>
          </a:xfrm>
        </p:spPr>
        <p:txBody>
          <a:bodyPr>
            <a:noAutofit/>
          </a:bodyPr>
          <a:lstStyle/>
          <a:p>
            <a:r>
              <a:rPr lang="en-US" sz="3600" b="1" dirty="0">
                <a:solidFill>
                  <a:schemeClr val="tx2"/>
                </a:solidFill>
                <a:latin typeface="Times New Roman" pitchFamily="18" charset="0"/>
                <a:cs typeface="Times New Roman" pitchFamily="18" charset="0"/>
              </a:rPr>
              <a:t>BÀI 30:</a:t>
            </a:r>
            <a:br>
              <a:rPr lang="en-US" sz="3600" b="1" dirty="0">
                <a:solidFill>
                  <a:schemeClr val="tx2"/>
                </a:solidFill>
                <a:latin typeface="Times New Roman" pitchFamily="18" charset="0"/>
                <a:cs typeface="Times New Roman" pitchFamily="18" charset="0"/>
              </a:rPr>
            </a:br>
            <a:r>
              <a:rPr lang="en-US" sz="3600" b="1" dirty="0">
                <a:solidFill>
                  <a:schemeClr val="tx2"/>
                </a:solidFill>
                <a:latin typeface="Times New Roman" pitchFamily="18" charset="0"/>
                <a:cs typeface="Times New Roman" pitchFamily="18" charset="0"/>
              </a:rPr>
              <a:t> THỰC HÀNH PHÂN LOẠI THỰC VẬT</a:t>
            </a:r>
            <a:br>
              <a:rPr lang="en-US" sz="3600" dirty="0">
                <a:solidFill>
                  <a:schemeClr val="tx2"/>
                </a:solidFill>
                <a:latin typeface="Times New Roman" pitchFamily="18" charset="0"/>
                <a:cs typeface="Times New Roman" pitchFamily="18" charset="0"/>
              </a:rPr>
            </a:br>
            <a:endParaRPr lang="en-US" sz="3600" dirty="0"/>
          </a:p>
        </p:txBody>
      </p:sp>
      <p:sp>
        <p:nvSpPr>
          <p:cNvPr id="4" name="Rectangle 3"/>
          <p:cNvSpPr/>
          <p:nvPr/>
        </p:nvSpPr>
        <p:spPr>
          <a:xfrm>
            <a:off x="457199" y="1394154"/>
            <a:ext cx="4207883" cy="369332"/>
          </a:xfrm>
          <a:prstGeom prst="rect">
            <a:avLst/>
          </a:prstGeom>
        </p:spPr>
        <p:txBody>
          <a:bodyPr wrap="none">
            <a:spAutoFit/>
          </a:bodyPr>
          <a:lstStyle/>
          <a:p>
            <a:r>
              <a:rPr lang="en-US" b="1" dirty="0">
                <a:solidFill>
                  <a:srgbClr val="FF0000"/>
                </a:solidFill>
                <a:latin typeface="Times New Roman" pitchFamily="18" charset="0"/>
                <a:cs typeface="Times New Roman" pitchFamily="18" charset="0"/>
              </a:rPr>
              <a:t>II. BÁO CÁO KẾT QUẢ THỰC HÀNH.</a:t>
            </a:r>
            <a:endParaRPr lang="en-US" dirty="0">
              <a:solidFill>
                <a:srgbClr val="FF0000"/>
              </a:solidFill>
              <a:latin typeface="Times New Roman" pitchFamily="18" charset="0"/>
              <a:cs typeface="Times New Roman" pitchFamily="18" charset="0"/>
            </a:endParaRPr>
          </a:p>
        </p:txBody>
      </p:sp>
      <p:sp>
        <p:nvSpPr>
          <p:cNvPr id="5" name="Rectangle 4"/>
          <p:cNvSpPr/>
          <p:nvPr/>
        </p:nvSpPr>
        <p:spPr>
          <a:xfrm>
            <a:off x="914400" y="1763486"/>
            <a:ext cx="3124200" cy="402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latin typeface="Times New Roman" pitchFamily="18" charset="0"/>
              <a:cs typeface="Times New Roman" pitchFamily="18" charset="0"/>
            </a:endParaRPr>
          </a:p>
          <a:p>
            <a:pPr algn="ctr"/>
            <a:endParaRPr lang="en-US" b="1" dirty="0">
              <a:solidFill>
                <a:srgbClr val="FF0000"/>
              </a:solidFill>
              <a:latin typeface="Times New Roman" pitchFamily="18" charset="0"/>
              <a:cs typeface="Times New Roman" pitchFamily="18" charset="0"/>
            </a:endParaRPr>
          </a:p>
          <a:p>
            <a:pPr algn="ct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Dựa</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sơ</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đồ</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phân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loại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giới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thực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vật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như</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Em</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hãy</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sắp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xếp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tên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các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thực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vật</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trong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bài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thực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hành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vào</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đúng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bảng</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phân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loại</a:t>
            </a:r>
            <a:endParaRPr lang="en-US" b="1" dirty="0">
              <a:solidFill>
                <a:srgbClr val="FF0000"/>
              </a:solidFill>
              <a:latin typeface="Times New Roman" pitchFamily="18" charset="0"/>
              <a:cs typeface="Times New Roman" pitchFamily="18" charset="0"/>
            </a:endParaRPr>
          </a:p>
          <a:p>
            <a:pPr algn="ctr"/>
            <a:r>
              <a:rPr lang="en-US" b="1" dirty="0">
                <a:solidFill>
                  <a:srgbClr val="FF0000"/>
                </a:solidFill>
                <a:latin typeface="Times New Roman" pitchFamily="18" charset="0"/>
                <a:cs typeface="Times New Roman" pitchFamily="18" charset="0"/>
              </a:rPr>
              <a:t> </a:t>
            </a:r>
          </a:p>
          <a:p>
            <a:pPr algn="ctr"/>
            <a:endParaRPr lang="en-US" b="1" dirty="0">
              <a:solidFill>
                <a:srgbClr val="FF0000"/>
              </a:solidFill>
              <a:latin typeface="Times New Roman" pitchFamily="18" charset="0"/>
              <a:cs typeface="Times New Roman" pitchFamily="18" charset="0"/>
            </a:endParaRPr>
          </a:p>
          <a:p>
            <a:pPr algn="ctr"/>
            <a:endParaRPr lang="en-US" b="1" dirty="0">
              <a:solidFill>
                <a:srgbClr val="FF0000"/>
              </a:solidFill>
              <a:latin typeface="Times New Roman" pitchFamily="18" charset="0"/>
              <a:cs typeface="Times New Roman" pitchFamily="18" charset="0"/>
            </a:endParaRPr>
          </a:p>
          <a:p>
            <a:pPr algn="ctr"/>
            <a:endParaRPr lang="en-US" b="1" dirty="0">
              <a:solidFill>
                <a:srgbClr val="FF0000"/>
              </a:solidFill>
              <a:latin typeface="Times New Roman" pitchFamily="18" charset="0"/>
              <a:cs typeface="Times New Roman" pitchFamily="18" charset="0"/>
            </a:endParaRPr>
          </a:p>
          <a:p>
            <a:pPr algn="ctr"/>
            <a:endParaRPr lang="en-US" b="1" dirty="0">
              <a:solidFill>
                <a:srgbClr val="FF0000"/>
              </a:solidFill>
              <a:latin typeface="Times New Roman" pitchFamily="18" charset="0"/>
              <a:cs typeface="Times New Roman" pitchFamily="18" charset="0"/>
            </a:endParaRPr>
          </a:p>
          <a:p>
            <a:pPr algn="ctr"/>
            <a:endParaRPr lang="en-US" b="1" dirty="0">
              <a:solidFill>
                <a:srgbClr val="FF0000"/>
              </a:solidFill>
              <a:latin typeface="Times New Roman" pitchFamily="18" charset="0"/>
              <a:cs typeface="Times New Roman" pitchFamily="18" charset="0"/>
            </a:endParaRPr>
          </a:p>
          <a:p>
            <a:pPr algn="ctr"/>
            <a:endParaRPr lang="en-US" b="1" dirty="0">
              <a:solidFill>
                <a:srgbClr val="FF0000"/>
              </a:solidFill>
              <a:latin typeface="Times New Roman" pitchFamily="18" charset="0"/>
              <a:cs typeface="Times New Roman" pitchFamily="18" charset="0"/>
            </a:endParaRPr>
          </a:p>
          <a:p>
            <a:pPr algn="ctr"/>
            <a:endParaRPr lang="en-US" b="1" dirty="0">
              <a:solidFill>
                <a:srgbClr val="FF0000"/>
              </a:solidFill>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a:p>
            <a:pPr algn="ctr"/>
            <a:endParaRPr lang="en-US" dirty="0"/>
          </a:p>
        </p:txBody>
      </p:sp>
      <p:sp>
        <p:nvSpPr>
          <p:cNvPr id="6" name="Rectangle 5"/>
          <p:cNvSpPr/>
          <p:nvPr/>
        </p:nvSpPr>
        <p:spPr>
          <a:xfrm>
            <a:off x="4876800" y="1763486"/>
            <a:ext cx="3200400" cy="4027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p:txBody>
      </p:sp>
      <p:pic>
        <p:nvPicPr>
          <p:cNvPr id="1027" name="Picture 3" descr="C:\Users\Administrator\Desktop\sinh 9 hk2\bai-43-khai-niem-so-luoc-ve-phan-loai-thuc-v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796142"/>
            <a:ext cx="2971800" cy="38426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istrator\Desktop\sinh 9 hk2\bai-43-khai-niem-so-luoc-ve-phan-loai-thuc-va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128" y="3657600"/>
            <a:ext cx="2514599" cy="1981200"/>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4114800" y="3429000"/>
            <a:ext cx="685800" cy="348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14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circle(in)">
                                      <p:cBhvr>
                                        <p:cTn id="33" dur="2000"/>
                                        <p:tgtEl>
                                          <p:spTgt spid="1027"/>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34400" cy="1143000"/>
          </a:xfrm>
        </p:spPr>
        <p:txBody>
          <a:bodyPr>
            <a:noAutofit/>
          </a:bodyPr>
          <a:lstStyle/>
          <a:p>
            <a:r>
              <a:rPr lang="en-US" sz="3600" b="1" dirty="0">
                <a:solidFill>
                  <a:schemeClr val="tx2"/>
                </a:solidFill>
                <a:latin typeface="Times New Roman" pitchFamily="18" charset="0"/>
                <a:cs typeface="Times New Roman" pitchFamily="18" charset="0"/>
              </a:rPr>
              <a:t>BÀI 30:</a:t>
            </a:r>
            <a:br>
              <a:rPr lang="en-US" sz="3600" b="1" dirty="0">
                <a:solidFill>
                  <a:schemeClr val="tx2"/>
                </a:solidFill>
                <a:latin typeface="Times New Roman" pitchFamily="18" charset="0"/>
                <a:cs typeface="Times New Roman" pitchFamily="18" charset="0"/>
              </a:rPr>
            </a:br>
            <a:r>
              <a:rPr lang="en-US" sz="3600" b="1" dirty="0">
                <a:solidFill>
                  <a:schemeClr val="tx2"/>
                </a:solidFill>
                <a:latin typeface="Times New Roman" pitchFamily="18" charset="0"/>
                <a:cs typeface="Times New Roman" pitchFamily="18" charset="0"/>
              </a:rPr>
              <a:t> THỰC HÀNH PHÂN LOẠI THỰC VẬT</a:t>
            </a:r>
            <a:br>
              <a:rPr lang="en-US" sz="3600" dirty="0">
                <a:solidFill>
                  <a:schemeClr val="tx2"/>
                </a:solidFill>
                <a:latin typeface="Times New Roman" pitchFamily="18" charset="0"/>
                <a:cs typeface="Times New Roman" pitchFamily="18" charset="0"/>
              </a:rPr>
            </a:br>
            <a:endParaRPr lang="en-US" sz="3600" dirty="0"/>
          </a:p>
        </p:txBody>
      </p:sp>
      <p:sp>
        <p:nvSpPr>
          <p:cNvPr id="4" name="Rectangle 3"/>
          <p:cNvSpPr/>
          <p:nvPr/>
        </p:nvSpPr>
        <p:spPr>
          <a:xfrm>
            <a:off x="1219200" y="1308595"/>
            <a:ext cx="4794902"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mẫu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ép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endParaRPr lang="en-US" sz="3200" dirty="0">
              <a:solidFill>
                <a:srgbClr val="FF0000"/>
              </a:solidFill>
              <a:latin typeface="Times New Roman" pitchFamily="18" charset="0"/>
              <a:cs typeface="Times New Roman" pitchFamily="18" charset="0"/>
            </a:endParaRPr>
          </a:p>
        </p:txBody>
      </p:sp>
      <p:pic>
        <p:nvPicPr>
          <p:cNvPr id="2050" name="Picture 2" descr="C:\Users\Administrator\Desktop\sinh 9 hk2\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82" y="1981200"/>
            <a:ext cx="8708018" cy="434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87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circle(in)">
                                      <p:cBhvr>
                                        <p:cTn id="1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34400" cy="1143000"/>
          </a:xfrm>
        </p:spPr>
        <p:txBody>
          <a:bodyPr>
            <a:noAutofit/>
          </a:bodyPr>
          <a:lstStyle/>
          <a:p>
            <a:r>
              <a:rPr lang="en-US" sz="3600" b="1" dirty="0">
                <a:solidFill>
                  <a:schemeClr val="tx2"/>
                </a:solidFill>
                <a:latin typeface="Times New Roman" pitchFamily="18" charset="0"/>
                <a:cs typeface="Times New Roman" pitchFamily="18" charset="0"/>
              </a:rPr>
              <a:t>BÀI 30:</a:t>
            </a:r>
            <a:br>
              <a:rPr lang="en-US" sz="3600" b="1" dirty="0">
                <a:solidFill>
                  <a:schemeClr val="tx2"/>
                </a:solidFill>
                <a:latin typeface="Times New Roman" pitchFamily="18" charset="0"/>
                <a:cs typeface="Times New Roman" pitchFamily="18" charset="0"/>
              </a:rPr>
            </a:br>
            <a:r>
              <a:rPr lang="en-US" sz="3600" b="1" dirty="0">
                <a:solidFill>
                  <a:schemeClr val="tx2"/>
                </a:solidFill>
                <a:latin typeface="Times New Roman" pitchFamily="18" charset="0"/>
                <a:cs typeface="Times New Roman" pitchFamily="18" charset="0"/>
              </a:rPr>
              <a:t> THỰC HÀNH PHÂN LOẠI THỰC VẬT</a:t>
            </a:r>
            <a:br>
              <a:rPr lang="en-US" sz="3600" dirty="0">
                <a:solidFill>
                  <a:schemeClr val="tx2"/>
                </a:solidFill>
                <a:latin typeface="Times New Roman" pitchFamily="18" charset="0"/>
                <a:cs typeface="Times New Roman" pitchFamily="18" charset="0"/>
              </a:rPr>
            </a:br>
            <a:endParaRPr lang="en-US" sz="3600" dirty="0"/>
          </a:p>
        </p:txBody>
      </p:sp>
      <p:sp>
        <p:nvSpPr>
          <p:cNvPr id="4" name="Rectangle 3"/>
          <p:cNvSpPr/>
          <p:nvPr/>
        </p:nvSpPr>
        <p:spPr>
          <a:xfrm>
            <a:off x="1600200" y="1371600"/>
            <a:ext cx="6773008"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Hướng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dẫn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mẫu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ép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endParaRPr lang="en-US" sz="3200" dirty="0">
              <a:solidFill>
                <a:srgbClr val="FF0000"/>
              </a:solidFill>
              <a:latin typeface="Times New Roman" pitchFamily="18" charset="0"/>
              <a:cs typeface="Times New Roman" pitchFamily="18" charset="0"/>
            </a:endParaRPr>
          </a:p>
        </p:txBody>
      </p:sp>
      <p:sp>
        <p:nvSpPr>
          <p:cNvPr id="3" name="Rectangle 2"/>
          <p:cNvSpPr/>
          <p:nvPr/>
        </p:nvSpPr>
        <p:spPr>
          <a:xfrm>
            <a:off x="685800" y="1956375"/>
            <a:ext cx="7924800" cy="4596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latin typeface="Times New Roman" pitchFamily="18" charset="0"/>
                <a:cs typeface="Times New Roman" pitchFamily="18" charset="0"/>
                <a:hlinkClick r:id="rId2" action="ppaction://hlinkfile"/>
              </a:rPr>
              <a:t>Phim</a:t>
            </a:r>
            <a:r>
              <a:rPr lang="en-US" sz="4400" dirty="0">
                <a:latin typeface="Times New Roman" pitchFamily="18" charset="0"/>
                <a:cs typeface="Times New Roman" pitchFamily="18" charset="0"/>
                <a:hlinkClick r:id="rId2" action="ppaction://hlinkfile"/>
              </a:rPr>
              <a:t> </a:t>
            </a:r>
            <a:r>
              <a:rPr lang="en-US" sz="4400" dirty="0" err="1">
                <a:latin typeface="Times New Roman" pitchFamily="18" charset="0"/>
                <a:cs typeface="Times New Roman" pitchFamily="18" charset="0"/>
                <a:hlinkClick r:id="rId2" action="ppaction://hlinkfile"/>
              </a:rPr>
              <a:t>hướng</a:t>
            </a:r>
            <a:r>
              <a:rPr lang="en-US" sz="4400" dirty="0">
                <a:latin typeface="Times New Roman" pitchFamily="18" charset="0"/>
                <a:cs typeface="Times New Roman" pitchFamily="18" charset="0"/>
                <a:hlinkClick r:id="rId2" action="ppaction://hlinkfile"/>
              </a:rPr>
              <a:t> </a:t>
            </a:r>
            <a:r>
              <a:rPr lang="en-US" sz="4400" dirty="0" err="1">
                <a:latin typeface="Times New Roman" pitchFamily="18" charset="0"/>
                <a:cs typeface="Times New Roman" pitchFamily="18" charset="0"/>
                <a:hlinkClick r:id="rId2" action="ppaction://hlinkfile"/>
              </a:rPr>
              <a:t>dẫn</a:t>
            </a:r>
            <a:r>
              <a:rPr lang="en-US" sz="4400" dirty="0">
                <a:latin typeface="Times New Roman" pitchFamily="18" charset="0"/>
                <a:cs typeface="Times New Roman" pitchFamily="18" charset="0"/>
                <a:hlinkClick r:id="rId2" action="ppaction://hlinkfile"/>
              </a:rPr>
              <a:t> </a:t>
            </a:r>
            <a:r>
              <a:rPr lang="en-US" sz="4400" dirty="0" err="1">
                <a:latin typeface="Times New Roman" pitchFamily="18" charset="0"/>
                <a:cs typeface="Times New Roman" pitchFamily="18" charset="0"/>
                <a:hlinkClick r:id="rId2" action="ppaction://hlinkfile"/>
              </a:rPr>
              <a:t>cách</a:t>
            </a:r>
            <a:r>
              <a:rPr lang="en-US" sz="4400" dirty="0">
                <a:latin typeface="Times New Roman" pitchFamily="18" charset="0"/>
                <a:cs typeface="Times New Roman" pitchFamily="18" charset="0"/>
                <a:hlinkClick r:id="rId2" action="ppaction://hlinkfile"/>
              </a:rPr>
              <a:t> </a:t>
            </a:r>
            <a:r>
              <a:rPr lang="en-US" sz="4400" dirty="0" err="1">
                <a:latin typeface="Times New Roman" pitchFamily="18" charset="0"/>
                <a:cs typeface="Times New Roman" pitchFamily="18" charset="0"/>
                <a:hlinkClick r:id="rId2" action="ppaction://hlinkfile"/>
              </a:rPr>
              <a:t>làm</a:t>
            </a:r>
            <a:r>
              <a:rPr lang="en-US" sz="4400" dirty="0">
                <a:latin typeface="Times New Roman" pitchFamily="18" charset="0"/>
                <a:cs typeface="Times New Roman" pitchFamily="18" charset="0"/>
                <a:hlinkClick r:id="rId2" action="ppaction://hlinkfile"/>
              </a:rPr>
              <a:t> </a:t>
            </a:r>
            <a:r>
              <a:rPr lang="en-US" sz="4400" dirty="0" err="1">
                <a:latin typeface="Times New Roman" pitchFamily="18" charset="0"/>
                <a:cs typeface="Times New Roman" pitchFamily="18" charset="0"/>
                <a:hlinkClick r:id="rId2" action="ppaction://hlinkfile"/>
              </a:rPr>
              <a:t>mẫu</a:t>
            </a:r>
            <a:r>
              <a:rPr lang="en-US" sz="4400" dirty="0">
                <a:latin typeface="Times New Roman" pitchFamily="18" charset="0"/>
                <a:cs typeface="Times New Roman" pitchFamily="18" charset="0"/>
                <a:hlinkClick r:id="rId2" action="ppaction://hlinkfile"/>
              </a:rPr>
              <a:t> </a:t>
            </a:r>
            <a:r>
              <a:rPr lang="en-US" sz="4400" dirty="0" err="1">
                <a:latin typeface="Times New Roman" pitchFamily="18" charset="0"/>
                <a:cs typeface="Times New Roman" pitchFamily="18" charset="0"/>
                <a:hlinkClick r:id="rId2" action="ppaction://hlinkfile"/>
              </a:rPr>
              <a:t>ép</a:t>
            </a:r>
            <a:r>
              <a:rPr lang="en-US" sz="4400" dirty="0">
                <a:latin typeface="Times New Roman" pitchFamily="18" charset="0"/>
                <a:cs typeface="Times New Roman" pitchFamily="18" charset="0"/>
                <a:hlinkClick r:id="rId2" action="ppaction://hlinkfile"/>
              </a:rPr>
              <a:t> </a:t>
            </a:r>
            <a:r>
              <a:rPr lang="en-US" sz="4400" dirty="0" err="1">
                <a:latin typeface="Times New Roman" pitchFamily="18" charset="0"/>
                <a:cs typeface="Times New Roman" pitchFamily="18" charset="0"/>
                <a:hlinkClick r:id="rId2" action="ppaction://hlinkfile"/>
              </a:rPr>
              <a:t>thực</a:t>
            </a:r>
            <a:r>
              <a:rPr lang="en-US" sz="4400" dirty="0">
                <a:latin typeface="Times New Roman" pitchFamily="18" charset="0"/>
                <a:cs typeface="Times New Roman" pitchFamily="18" charset="0"/>
                <a:hlinkClick r:id="rId2" action="ppaction://hlinkfile"/>
              </a:rPr>
              <a:t> </a:t>
            </a:r>
            <a:r>
              <a:rPr lang="en-US" sz="4400" dirty="0" err="1">
                <a:latin typeface="Times New Roman" pitchFamily="18" charset="0"/>
                <a:cs typeface="Times New Roman" pitchFamily="18" charset="0"/>
                <a:hlinkClick r:id="rId2" action="ppaction://hlinkfile"/>
              </a:rPr>
              <a:t>vật</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62714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34400" cy="1143000"/>
          </a:xfrm>
        </p:spPr>
        <p:txBody>
          <a:bodyPr>
            <a:noAutofit/>
          </a:bodyPr>
          <a:lstStyle/>
          <a:p>
            <a:r>
              <a:rPr lang="en-US" sz="3600" b="1" dirty="0">
                <a:solidFill>
                  <a:schemeClr val="tx2"/>
                </a:solidFill>
                <a:latin typeface="Times New Roman" pitchFamily="18" charset="0"/>
                <a:cs typeface="Times New Roman" pitchFamily="18" charset="0"/>
              </a:rPr>
              <a:t>BÀI 30:</a:t>
            </a:r>
            <a:br>
              <a:rPr lang="en-US" sz="3600" b="1" dirty="0">
                <a:solidFill>
                  <a:schemeClr val="tx2"/>
                </a:solidFill>
                <a:latin typeface="Times New Roman" pitchFamily="18" charset="0"/>
                <a:cs typeface="Times New Roman" pitchFamily="18" charset="0"/>
              </a:rPr>
            </a:br>
            <a:r>
              <a:rPr lang="en-US" sz="3600" b="1" dirty="0">
                <a:solidFill>
                  <a:schemeClr val="tx2"/>
                </a:solidFill>
                <a:latin typeface="Times New Roman" pitchFamily="18" charset="0"/>
                <a:cs typeface="Times New Roman" pitchFamily="18" charset="0"/>
              </a:rPr>
              <a:t> THỰC HÀNH PHÂN LOẠI THỰC VẬT</a:t>
            </a:r>
            <a:br>
              <a:rPr lang="en-US" sz="3600" dirty="0">
                <a:solidFill>
                  <a:schemeClr val="tx2"/>
                </a:solidFill>
                <a:latin typeface="Times New Roman" pitchFamily="18" charset="0"/>
                <a:cs typeface="Times New Roman" pitchFamily="18" charset="0"/>
              </a:rPr>
            </a:br>
            <a:endParaRPr lang="en-US" sz="3600" dirty="0"/>
          </a:p>
        </p:txBody>
      </p:sp>
      <p:sp>
        <p:nvSpPr>
          <p:cNvPr id="4" name="Rectangle 3"/>
          <p:cNvSpPr/>
          <p:nvPr/>
        </p:nvSpPr>
        <p:spPr>
          <a:xfrm>
            <a:off x="1600200" y="1371600"/>
            <a:ext cx="4794902"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mẫu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ép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vật</a:t>
            </a:r>
            <a:endParaRPr lang="en-US" sz="3200" dirty="0">
              <a:solidFill>
                <a:srgbClr val="FF0000"/>
              </a:solidFill>
              <a:latin typeface="Times New Roman" pitchFamily="18" charset="0"/>
              <a:cs typeface="Times New Roman" pitchFamily="18" charset="0"/>
            </a:endParaRPr>
          </a:p>
        </p:txBody>
      </p:sp>
      <p:sp>
        <p:nvSpPr>
          <p:cNvPr id="5" name="Rectangle 4"/>
          <p:cNvSpPr/>
          <p:nvPr/>
        </p:nvSpPr>
        <p:spPr>
          <a:xfrm>
            <a:off x="609600" y="2286000"/>
            <a:ext cx="8036174" cy="2062103"/>
          </a:xfrm>
          <a:prstGeom prst="rect">
            <a:avLst/>
          </a:prstGeom>
        </p:spPr>
        <p:txBody>
          <a:bodyPr wrap="none">
            <a:spAutoFit/>
          </a:bodyPr>
          <a:lstStyle/>
          <a:p>
            <a:pPr marL="457200" indent="-457200">
              <a:buFontTx/>
              <a:buChar char="-"/>
            </a:pPr>
            <a:r>
              <a:rPr lang="en-US" sz="3200" b="1" dirty="0" err="1">
                <a:solidFill>
                  <a:srgbClr val="FF0000"/>
                </a:solidFill>
                <a:latin typeface="Times New Roman" pitchFamily="18" charset="0"/>
                <a:cs typeface="Times New Roman" pitchFamily="18" charset="0"/>
              </a:rPr>
              <a:t>Dựa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r>
              <a:rPr lang="en-US" sz="3200" b="1" dirty="0">
                <a:solidFill>
                  <a:srgbClr val="FF0000"/>
                </a:solidFill>
                <a:latin typeface="Times New Roman" pitchFamily="18" charset="0"/>
                <a:cs typeface="Times New Roman" pitchFamily="18" charset="0"/>
              </a:rPr>
              <a:t> tin </a:t>
            </a:r>
            <a:r>
              <a:rPr lang="en-US" sz="3200" b="1" dirty="0" err="1">
                <a:solidFill>
                  <a:srgbClr val="FF0000"/>
                </a:solidFill>
                <a:latin typeface="Times New Roman" pitchFamily="18" charset="0"/>
                <a:cs typeface="Times New Roman" pitchFamily="18" charset="0"/>
              </a:rPr>
              <a:t>trên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mỗi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làm</a:t>
            </a:r>
            <a:endParaRPr lang="en-US" sz="3200" b="1" dirty="0">
              <a:solidFill>
                <a:srgbClr val="FF0000"/>
              </a:solidFill>
              <a:latin typeface="Times New Roman" pitchFamily="18" charset="0"/>
              <a:cs typeface="Times New Roman" pitchFamily="18" charset="0"/>
            </a:endParaRPr>
          </a:p>
          <a:p>
            <a:r>
              <a:rPr lang="en-US" sz="3200" b="1" dirty="0" err="1">
                <a:solidFill>
                  <a:srgbClr val="FF0000"/>
                </a:solidFill>
                <a:latin typeface="Times New Roman" pitchFamily="18" charset="0"/>
                <a:cs typeface="Times New Roman" pitchFamily="18" charset="0"/>
              </a:rPr>
              <a:t>tối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thiểu</a:t>
            </a:r>
            <a:r>
              <a:rPr lang="en-US" sz="3200" b="1" dirty="0">
                <a:solidFill>
                  <a:srgbClr val="FF0000"/>
                </a:solidFill>
                <a:latin typeface="Times New Roman" pitchFamily="18" charset="0"/>
                <a:cs typeface="Times New Roman" pitchFamily="18" charset="0"/>
              </a:rPr>
              <a:t> 2 </a:t>
            </a:r>
            <a:r>
              <a:rPr lang="en-US" sz="3200" b="1" dirty="0" err="1">
                <a:solidFill>
                  <a:srgbClr val="FF0000"/>
                </a:solidFill>
                <a:latin typeface="Times New Roman" pitchFamily="18" charset="0"/>
                <a:cs typeface="Times New Roman" pitchFamily="18" charset="0"/>
              </a:rPr>
              <a:t>mẫu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ép</a:t>
            </a:r>
            <a:r>
              <a:rPr lang="en-US" sz="3200" b="1" dirty="0">
                <a:solidFill>
                  <a:srgbClr val="FF0000"/>
                </a:solidFill>
                <a:latin typeface="Times New Roman" pitchFamily="18" charset="0"/>
                <a:cs typeface="Times New Roman" pitchFamily="18" charset="0"/>
              </a:rPr>
              <a:t> do </a:t>
            </a:r>
            <a:r>
              <a:rPr lang="en-US" sz="3200" b="1" dirty="0" err="1">
                <a:solidFill>
                  <a:srgbClr val="FF0000"/>
                </a:solidFill>
                <a:latin typeface="Times New Roman" pitchFamily="18" charset="0"/>
                <a:cs typeface="Times New Roman" pitchFamily="18" charset="0"/>
              </a:rPr>
              <a:t>nhóm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tự</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chọn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làm</a:t>
            </a:r>
            <a:r>
              <a:rPr lang="en-US" sz="3200" b="1" dirty="0">
                <a:solidFill>
                  <a:srgbClr val="FF0000"/>
                </a:solidFill>
                <a:latin typeface="Times New Roman" pitchFamily="18" charset="0"/>
                <a:cs typeface="Times New Roman" pitchFamily="18" charset="0"/>
              </a:rPr>
              <a:t> </a:t>
            </a:r>
          </a:p>
          <a:p>
            <a:r>
              <a:rPr lang="en-US" sz="3200" b="1" dirty="0" err="1">
                <a:solidFill>
                  <a:srgbClr val="FF0000"/>
                </a:solidFill>
                <a:latin typeface="Times New Roman" pitchFamily="18" charset="0"/>
                <a:cs typeface="Times New Roman" pitchFamily="18" charset="0"/>
              </a:rPr>
              <a:t>theo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hướng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dẫn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sau</a:t>
            </a:r>
            <a:r>
              <a:rPr lang="en-US" sz="3200" b="1" dirty="0">
                <a:solidFill>
                  <a:srgbClr val="FF0000"/>
                </a:solidFill>
                <a:latin typeface="Times New Roman" pitchFamily="18" charset="0"/>
                <a:cs typeface="Times New Roman" pitchFamily="18" charset="0"/>
              </a:rPr>
              <a:t> </a:t>
            </a:r>
          </a:p>
          <a:p>
            <a:r>
              <a:rPr lang="en-US" sz="3200" b="1" dirty="0" err="1">
                <a:solidFill>
                  <a:srgbClr val="FF0000"/>
                </a:solidFill>
                <a:latin typeface="Times New Roman" pitchFamily="18" charset="0"/>
                <a:cs typeface="Times New Roman" pitchFamily="18" charset="0"/>
              </a:rPr>
              <a:t>Lưu</a:t>
            </a:r>
            <a:r>
              <a:rPr lang="en-US" sz="3200" b="1" dirty="0">
                <a:solidFill>
                  <a:srgbClr val="FF0000"/>
                </a:solidFill>
                <a:latin typeface="Times New Roman" pitchFamily="18" charset="0"/>
                <a:cs typeface="Times New Roman" pitchFamily="18" charset="0"/>
              </a:rPr>
              <a:t> ý: </a:t>
            </a:r>
            <a:r>
              <a:rPr lang="en-US" sz="3200" b="1" dirty="0" err="1">
                <a:solidFill>
                  <a:srgbClr val="FF0000"/>
                </a:solidFill>
                <a:latin typeface="Times New Roman" pitchFamily="18" charset="0"/>
                <a:cs typeface="Times New Roman" pitchFamily="18" charset="0"/>
              </a:rPr>
              <a:t>Hạn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chót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nộp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sản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phẩm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2 </a:t>
            </a:r>
            <a:r>
              <a:rPr lang="en-US" sz="3200" b="1" dirty="0" err="1">
                <a:solidFill>
                  <a:srgbClr val="FF0000"/>
                </a:solidFill>
                <a:latin typeface="Times New Roman" pitchFamily="18" charset="0"/>
                <a:cs typeface="Times New Roman" pitchFamily="18" charset="0"/>
              </a:rPr>
              <a:t>tuần</a:t>
            </a:r>
            <a:r>
              <a:rPr lang="en-US" sz="3200" b="1" dirty="0">
                <a:solidFill>
                  <a:srgbClr val="FF0000"/>
                </a:solidFill>
                <a:latin typeface="Times New Roman" pitchFamily="18" charset="0"/>
                <a:cs typeface="Times New Roman" pitchFamily="18" charset="0"/>
              </a:rPr>
              <a:t> </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6447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circle(in)">
                                      <p:cBhvr>
                                        <p:cTn id="13" dur="2000"/>
                                        <p:tgtEl>
                                          <p:spTgt spid="5">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circle(in)">
                                      <p:cBhvr>
                                        <p:cTn id="16" dur="2000"/>
                                        <p:tgtEl>
                                          <p:spTgt spid="5">
                                            <p:txEl>
                                              <p:pRg st="1" end="1"/>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circle(in)">
                                      <p:cBhvr>
                                        <p:cTn id="19" dur="2000"/>
                                        <p:tgtEl>
                                          <p:spTgt spid="5">
                                            <p:txEl>
                                              <p:pRg st="2" end="2"/>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ircle(in)">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C:\Users\Administrator\Desktop\sinh 9 hk2\hinh-nen-powerpoint-la-bac-ha_09272150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3265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5300" y="533400"/>
            <a:ext cx="81534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rgbClr val="00B050"/>
                </a:solidFill>
                <a:latin typeface="Times New Roman" pitchFamily="18" charset="0"/>
                <a:cs typeface="Times New Roman" pitchFamily="18" charset="0"/>
              </a:rPr>
              <a:t>CHỦ ĐỀ 8: </a:t>
            </a:r>
            <a:r>
              <a:rPr lang="vi-VN" sz="3200" b="1" dirty="0">
                <a:solidFill>
                  <a:srgbClr val="FF0000"/>
                </a:solidFill>
                <a:latin typeface="Times New Roman" pitchFamily="18" charset="0"/>
                <a:cs typeface="Times New Roman" pitchFamily="18" charset="0"/>
              </a:rPr>
              <a:t>ĐA DẠNG THẾ GIỚI SỐNG</a:t>
            </a:r>
            <a:endParaRPr lang="en-US" sz="3200" dirty="0">
              <a:solidFill>
                <a:srgbClr val="FF0000"/>
              </a:solidFill>
              <a:latin typeface="Times New Roman" pitchFamily="18" charset="0"/>
              <a:cs typeface="Times New Roman" pitchFamily="18" charset="0"/>
            </a:endParaRPr>
          </a:p>
          <a:p>
            <a:r>
              <a:rPr lang="en-US" sz="3200" b="1" dirty="0">
                <a:solidFill>
                  <a:srgbClr val="FF0000"/>
                </a:solidFill>
                <a:latin typeface="Times New Roman" pitchFamily="18" charset="0"/>
                <a:cs typeface="Times New Roman" pitchFamily="18" charset="0"/>
              </a:rPr>
              <a:t>                       ĐA DẠNG THỰC VẬT</a:t>
            </a:r>
            <a:endParaRPr lang="en-US" sz="3200" dirty="0">
              <a:solidFill>
                <a:srgbClr val="FF0000"/>
              </a:solidFill>
              <a:latin typeface="Times New Roman" pitchFamily="18" charset="0"/>
              <a:cs typeface="Times New Roman" pitchFamily="18" charset="0"/>
            </a:endParaRPr>
          </a:p>
        </p:txBody>
      </p:sp>
      <p:sp>
        <p:nvSpPr>
          <p:cNvPr id="6" name="Rectangle 5"/>
          <p:cNvSpPr/>
          <p:nvPr/>
        </p:nvSpPr>
        <p:spPr>
          <a:xfrm>
            <a:off x="462643" y="4267200"/>
            <a:ext cx="81534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itchFamily="18" charset="0"/>
                <a:cs typeface="Times New Roman" pitchFamily="18" charset="0"/>
              </a:rPr>
              <a:t>II. BÁO CÁO KẾT QUẢ THỰC HÀNH.</a:t>
            </a:r>
            <a:endParaRPr lang="en-US" sz="3200" dirty="0">
              <a:solidFill>
                <a:srgbClr val="FF0000"/>
              </a:solidFill>
              <a:latin typeface="Times New Roman" pitchFamily="18" charset="0"/>
              <a:cs typeface="Times New Roman" pitchFamily="18" charset="0"/>
            </a:endParaRPr>
          </a:p>
        </p:txBody>
      </p:sp>
      <p:sp>
        <p:nvSpPr>
          <p:cNvPr id="7" name="Rectangle 6"/>
          <p:cNvSpPr/>
          <p:nvPr/>
        </p:nvSpPr>
        <p:spPr>
          <a:xfrm>
            <a:off x="440872" y="1828800"/>
            <a:ext cx="81534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itchFamily="18" charset="0"/>
                <a:cs typeface="Times New Roman" pitchFamily="18" charset="0"/>
              </a:rPr>
              <a:t>                               </a:t>
            </a:r>
            <a:r>
              <a:rPr lang="en-US" sz="3200" b="1" dirty="0">
                <a:solidFill>
                  <a:schemeClr val="tx2"/>
                </a:solidFill>
                <a:latin typeface="Times New Roman" pitchFamily="18" charset="0"/>
                <a:cs typeface="Times New Roman" pitchFamily="18" charset="0"/>
              </a:rPr>
              <a:t>BÀI 30:</a:t>
            </a:r>
          </a:p>
          <a:p>
            <a:r>
              <a:rPr lang="en-US" sz="3200" b="1" dirty="0">
                <a:solidFill>
                  <a:schemeClr val="tx2"/>
                </a:solidFill>
                <a:latin typeface="Times New Roman" pitchFamily="18" charset="0"/>
                <a:cs typeface="Times New Roman" pitchFamily="18" charset="0"/>
              </a:rPr>
              <a:t> THỰC HÀNH PHÂN LOẠI THỰC VẬT</a:t>
            </a:r>
            <a:endParaRPr lang="en-US" sz="3200" dirty="0">
              <a:solidFill>
                <a:schemeClr val="tx2"/>
              </a:solidFill>
              <a:latin typeface="Times New Roman" pitchFamily="18" charset="0"/>
              <a:cs typeface="Times New Roman" pitchFamily="18" charset="0"/>
            </a:endParaRPr>
          </a:p>
        </p:txBody>
      </p:sp>
      <p:sp>
        <p:nvSpPr>
          <p:cNvPr id="11" name="Rectangle 10"/>
          <p:cNvSpPr/>
          <p:nvPr/>
        </p:nvSpPr>
        <p:spPr>
          <a:xfrm>
            <a:off x="517071" y="3004457"/>
            <a:ext cx="81534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itchFamily="18" charset="0"/>
                <a:cs typeface="Times New Roman" pitchFamily="18" charset="0"/>
              </a:rPr>
              <a:t>I. THỰC HÀNH PHÂN LOẠI CÁC NHÓM THỰC VẬT.</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5302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Vertical)">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34400" cy="1143000"/>
          </a:xfrm>
        </p:spPr>
        <p:txBody>
          <a:bodyPr>
            <a:noAutofit/>
          </a:bodyPr>
          <a:lstStyle/>
          <a:p>
            <a:r>
              <a:rPr lang="en-US" sz="3600" b="1" dirty="0">
                <a:solidFill>
                  <a:schemeClr val="tx2"/>
                </a:solidFill>
                <a:latin typeface="Times New Roman" pitchFamily="18" charset="0"/>
                <a:cs typeface="Times New Roman" pitchFamily="18" charset="0"/>
              </a:rPr>
              <a:t>BÀI 30:</a:t>
            </a:r>
            <a:br>
              <a:rPr lang="en-US" sz="3600" b="1" dirty="0">
                <a:solidFill>
                  <a:schemeClr val="tx2"/>
                </a:solidFill>
                <a:latin typeface="Times New Roman" pitchFamily="18" charset="0"/>
                <a:cs typeface="Times New Roman" pitchFamily="18" charset="0"/>
              </a:rPr>
            </a:br>
            <a:r>
              <a:rPr lang="en-US" sz="3600" b="1" dirty="0">
                <a:solidFill>
                  <a:schemeClr val="tx2"/>
                </a:solidFill>
                <a:latin typeface="Times New Roman" pitchFamily="18" charset="0"/>
                <a:cs typeface="Times New Roman" pitchFamily="18" charset="0"/>
              </a:rPr>
              <a:t> THỰC HÀNH PHÂN LOẠI THỰC VẬT</a:t>
            </a:r>
            <a:br>
              <a:rPr lang="en-US" sz="3600" dirty="0">
                <a:solidFill>
                  <a:schemeClr val="tx2"/>
                </a:solidFill>
                <a:latin typeface="Times New Roman" pitchFamily="18" charset="0"/>
                <a:cs typeface="Times New Roman" pitchFamily="18" charset="0"/>
              </a:rPr>
            </a:br>
            <a:endParaRPr lang="en-US" sz="3600" dirty="0"/>
          </a:p>
        </p:txBody>
      </p:sp>
      <p:sp>
        <p:nvSpPr>
          <p:cNvPr id="4" name="Rectangle 3"/>
          <p:cNvSpPr/>
          <p:nvPr/>
        </p:nvSpPr>
        <p:spPr>
          <a:xfrm>
            <a:off x="457199" y="1394154"/>
            <a:ext cx="7295139" cy="584775"/>
          </a:xfrm>
          <a:prstGeom prst="rect">
            <a:avLst/>
          </a:prstGeom>
        </p:spPr>
        <p:txBody>
          <a:bodyPr wrap="none">
            <a:spAutoFit/>
          </a:bodyPr>
          <a:lstStyle/>
          <a:p>
            <a:r>
              <a:rPr lang="en-US" sz="3200" b="1" dirty="0">
                <a:solidFill>
                  <a:srgbClr val="FF0000"/>
                </a:solidFill>
                <a:latin typeface="Times New Roman" pitchFamily="18" charset="0"/>
                <a:cs typeface="Times New Roman" pitchFamily="18" charset="0"/>
              </a:rPr>
              <a:t>II. BÁO CÁO KẾT QUẢ THỰC HÀNH</a:t>
            </a:r>
            <a:r>
              <a:rPr lang="en-US" b="1" dirty="0">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p:txBody>
      </p:sp>
      <p:sp>
        <p:nvSpPr>
          <p:cNvPr id="5" name="Rectangle 4"/>
          <p:cNvSpPr/>
          <p:nvPr/>
        </p:nvSpPr>
        <p:spPr>
          <a:xfrm>
            <a:off x="304800" y="2171699"/>
            <a:ext cx="2819400"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r>
              <a:rPr lang="en-US" sz="1600" dirty="0">
                <a:solidFill>
                  <a:srgbClr val="FF0000"/>
                </a:solidFill>
                <a:latin typeface="Times New Roman" pitchFamily="18" charset="0"/>
                <a:cs typeface="Times New Roman" pitchFamily="18" charset="0"/>
              </a:rPr>
              <a:t>TRƯỜNG THCS:……..</a:t>
            </a:r>
          </a:p>
          <a:p>
            <a:pPr algn="ctr"/>
            <a:r>
              <a:rPr lang="en-US" sz="1600" dirty="0">
                <a:solidFill>
                  <a:srgbClr val="FF0000"/>
                </a:solidFill>
                <a:latin typeface="Times New Roman" pitchFamily="18" charset="0"/>
                <a:cs typeface="Times New Roman" pitchFamily="18" charset="0"/>
              </a:rPr>
              <a:t>LỚP:…………………</a:t>
            </a:r>
          </a:p>
          <a:p>
            <a:pPr algn="ctr"/>
            <a:endParaRPr lang="en-US" sz="1600" dirty="0">
              <a:solidFill>
                <a:srgbClr val="FF0000"/>
              </a:solidFill>
              <a:latin typeface="Times New Roman" pitchFamily="18" charset="0"/>
              <a:cs typeface="Times New Roman" pitchFamily="18" charset="0"/>
            </a:endParaRPr>
          </a:p>
          <a:p>
            <a:pPr algn="ctr"/>
            <a:r>
              <a:rPr lang="en-US" sz="1600" dirty="0">
                <a:solidFill>
                  <a:srgbClr val="FF0000"/>
                </a:solidFill>
                <a:latin typeface="Times New Roman" pitchFamily="18" charset="0"/>
                <a:cs typeface="Times New Roman" pitchFamily="18" charset="0"/>
              </a:rPr>
              <a:t>BÀI THỰC HÀNH </a:t>
            </a:r>
          </a:p>
          <a:p>
            <a:pPr algn="ctr"/>
            <a:r>
              <a:rPr lang="en-US" sz="1600" dirty="0">
                <a:solidFill>
                  <a:srgbClr val="FF0000"/>
                </a:solidFill>
                <a:latin typeface="Times New Roman" pitchFamily="18" charset="0"/>
                <a:cs typeface="Times New Roman" pitchFamily="18" charset="0"/>
              </a:rPr>
              <a:t>PHÂN LOẠI THỰC VẬT</a:t>
            </a:r>
          </a:p>
          <a:p>
            <a:pPr algn="ctr"/>
            <a:endParaRPr lang="en-US" sz="1600" dirty="0">
              <a:solidFill>
                <a:srgbClr val="FF0000"/>
              </a:solidFill>
              <a:latin typeface="Times New Roman" pitchFamily="18" charset="0"/>
              <a:cs typeface="Times New Roman" pitchFamily="18" charset="0"/>
            </a:endParaRPr>
          </a:p>
          <a:p>
            <a:pPr algn="ctr"/>
            <a:endParaRPr lang="en-US" sz="1600" dirty="0">
              <a:solidFill>
                <a:srgbClr val="FF0000"/>
              </a:solidFill>
              <a:latin typeface="Times New Roman" pitchFamily="18" charset="0"/>
              <a:cs typeface="Times New Roman" pitchFamily="18" charset="0"/>
            </a:endParaRPr>
          </a:p>
          <a:p>
            <a:pPr algn="ctr"/>
            <a:endParaRPr lang="en-US" sz="1600" dirty="0">
              <a:solidFill>
                <a:srgbClr val="FF0000"/>
              </a:solidFill>
              <a:latin typeface="Times New Roman" pitchFamily="18" charset="0"/>
              <a:cs typeface="Times New Roman" pitchFamily="18" charset="0"/>
            </a:endParaRPr>
          </a:p>
          <a:p>
            <a:pPr algn="ctr"/>
            <a:endParaRPr lang="en-US" sz="1600" dirty="0">
              <a:solidFill>
                <a:srgbClr val="FF0000"/>
              </a:solidFill>
              <a:latin typeface="Times New Roman" pitchFamily="18" charset="0"/>
              <a:cs typeface="Times New Roman" pitchFamily="18" charset="0"/>
            </a:endParaRPr>
          </a:p>
          <a:p>
            <a:pPr algn="ctr"/>
            <a:endParaRPr lang="en-US" sz="1600" dirty="0">
              <a:solidFill>
                <a:srgbClr val="FF0000"/>
              </a:solidFill>
              <a:latin typeface="Times New Roman" pitchFamily="18" charset="0"/>
              <a:cs typeface="Times New Roman" pitchFamily="18" charset="0"/>
            </a:endParaRPr>
          </a:p>
          <a:p>
            <a:pPr algn="ctr"/>
            <a:r>
              <a:rPr lang="en-US" sz="1600" dirty="0">
                <a:solidFill>
                  <a:srgbClr val="FF0000"/>
                </a:solidFill>
                <a:latin typeface="Times New Roman" pitchFamily="18" charset="0"/>
                <a:cs typeface="Times New Roman" pitchFamily="18" charset="0"/>
              </a:rPr>
              <a:t>NHÓM:…..</a:t>
            </a:r>
          </a:p>
          <a:p>
            <a:pPr algn="ctr"/>
            <a:r>
              <a:rPr lang="en-US" sz="1600" dirty="0">
                <a:solidFill>
                  <a:srgbClr val="FF0000"/>
                </a:solidFill>
                <a:latin typeface="Times New Roman" pitchFamily="18" charset="0"/>
                <a:cs typeface="Times New Roman" pitchFamily="18" charset="0"/>
              </a:rPr>
              <a:t>1…………….</a:t>
            </a:r>
          </a:p>
          <a:p>
            <a:pPr algn="ctr"/>
            <a:r>
              <a:rPr lang="en-US" sz="1600" dirty="0">
                <a:solidFill>
                  <a:srgbClr val="FF0000"/>
                </a:solidFill>
                <a:latin typeface="Times New Roman" pitchFamily="18" charset="0"/>
                <a:cs typeface="Times New Roman" pitchFamily="18" charset="0"/>
              </a:rPr>
              <a:t>2……………..</a:t>
            </a:r>
          </a:p>
          <a:p>
            <a:pPr algn="ctr"/>
            <a:endParaRPr lang="en-US" sz="1600" dirty="0">
              <a:latin typeface="Times New Roman" pitchFamily="18" charset="0"/>
              <a:cs typeface="Times New Roman" pitchFamily="18" charset="0"/>
            </a:endParaRPr>
          </a:p>
          <a:p>
            <a:pPr algn="ctr"/>
            <a:endParaRPr lang="en-US" sz="1600" dirty="0">
              <a:latin typeface="Times New Roman" pitchFamily="18" charset="0"/>
              <a:cs typeface="Times New Roman" pitchFamily="18" charset="0"/>
            </a:endParaRPr>
          </a:p>
          <a:p>
            <a:pPr algn="ctr"/>
            <a:endParaRPr lang="en-US" dirty="0"/>
          </a:p>
          <a:p>
            <a:pPr algn="ctr"/>
            <a:endParaRPr lang="en-US" dirty="0"/>
          </a:p>
          <a:p>
            <a:pPr algn="ctr"/>
            <a:endParaRPr lang="en-US" dirty="0"/>
          </a:p>
        </p:txBody>
      </p:sp>
      <p:sp>
        <p:nvSpPr>
          <p:cNvPr id="6" name="Rectangle 5"/>
          <p:cNvSpPr/>
          <p:nvPr/>
        </p:nvSpPr>
        <p:spPr>
          <a:xfrm>
            <a:off x="6248400" y="2171699"/>
            <a:ext cx="2667000"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algn="ctr"/>
            <a:r>
              <a:rPr lang="en-US" dirty="0">
                <a:solidFill>
                  <a:srgbClr val="FF0000"/>
                </a:solidFill>
                <a:latin typeface="Times New Roman" pitchFamily="18" charset="0"/>
                <a:cs typeface="Times New Roman" pitchFamily="18" charset="0"/>
              </a:rPr>
              <a:t>2. </a:t>
            </a:r>
            <a:r>
              <a:rPr lang="en-US" dirty="0" err="1">
                <a:solidFill>
                  <a:srgbClr val="FF0000"/>
                </a:solidFill>
                <a:latin typeface="Times New Roman" pitchFamily="18" charset="0"/>
                <a:cs typeface="Times New Roman" pitchFamily="18" charset="0"/>
              </a:rPr>
              <a:t>Làm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mẫu</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ép</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thực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vật</a:t>
            </a:r>
            <a:endParaRPr lang="en-US" dirty="0">
              <a:solidFill>
                <a:srgbClr val="FF0000"/>
              </a:solidFill>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a:p>
            <a:pPr algn="ctr"/>
            <a:r>
              <a:rPr lang="en-US" dirty="0" err="1">
                <a:solidFill>
                  <a:srgbClr val="FF0000"/>
                </a:solidFill>
                <a:latin typeface="Times New Roman" pitchFamily="18" charset="0"/>
                <a:cs typeface="Times New Roman" pitchFamily="18" charset="0"/>
              </a:rPr>
              <a:t>Tên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hình</a:t>
            </a:r>
            <a:r>
              <a:rPr lang="en-US" dirty="0">
                <a:solidFill>
                  <a:srgbClr val="FF0000"/>
                </a:solidFill>
                <a:latin typeface="Times New Roman" pitchFamily="18" charset="0"/>
                <a:cs typeface="Times New Roman" pitchFamily="18" charset="0"/>
              </a:rPr>
              <a:t>:……. ( </a:t>
            </a:r>
            <a:r>
              <a:rPr lang="en-US" dirty="0" err="1">
                <a:solidFill>
                  <a:srgbClr val="FF0000"/>
                </a:solidFill>
                <a:latin typeface="Times New Roman" pitchFamily="18" charset="0"/>
                <a:cs typeface="Times New Roman" pitchFamily="18" charset="0"/>
              </a:rPr>
              <a:t>ghi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tên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mẫu</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vật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đã</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được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ép</a:t>
            </a:r>
            <a:r>
              <a:rPr lang="en-US" dirty="0">
                <a:solidFill>
                  <a:srgbClr val="FF0000"/>
                </a:solidFill>
                <a:latin typeface="Times New Roman" pitchFamily="18" charset="0"/>
                <a:cs typeface="Times New Roman" pitchFamily="18" charset="0"/>
              </a:rPr>
              <a:t> )</a:t>
            </a:r>
          </a:p>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p:txBody>
      </p:sp>
      <p:pic>
        <p:nvPicPr>
          <p:cNvPr id="8" name="Picture 12" descr="C:\Users\Administrator\Desktop\sinh 9 hk2\day-to-h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819400"/>
            <a:ext cx="922564" cy="800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Administrator\Desktop\sinh 9 hk2\cay-dau-t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7906" y="2838451"/>
            <a:ext cx="906237" cy="8001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04800" y="5829299"/>
            <a:ext cx="2819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Times New Roman" pitchFamily="18" charset="0"/>
                <a:cs typeface="Times New Roman" pitchFamily="18" charset="0"/>
              </a:rPr>
              <a:t>Tờ</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bìa</a:t>
            </a:r>
            <a:r>
              <a:rPr lang="en-US" sz="2000" b="1" dirty="0">
                <a:solidFill>
                  <a:srgbClr val="FF0000"/>
                </a:solidFill>
                <a:latin typeface="Times New Roman" pitchFamily="18" charset="0"/>
                <a:cs typeface="Times New Roman" pitchFamily="18" charset="0"/>
              </a:rPr>
              <a:t> </a:t>
            </a:r>
          </a:p>
        </p:txBody>
      </p:sp>
      <p:sp>
        <p:nvSpPr>
          <p:cNvPr id="10" name="Rectangle 9"/>
          <p:cNvSpPr/>
          <p:nvPr/>
        </p:nvSpPr>
        <p:spPr>
          <a:xfrm>
            <a:off x="3755571" y="5829299"/>
            <a:ext cx="2667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0000"/>
                </a:solidFill>
                <a:latin typeface="Times New Roman" pitchFamily="18" charset="0"/>
                <a:cs typeface="Times New Roman" pitchFamily="18" charset="0"/>
              </a:rPr>
              <a:t>Nội</a:t>
            </a:r>
            <a:r>
              <a:rPr lang="en-US" sz="2000" b="1" dirty="0">
                <a:solidFill>
                  <a:srgbClr val="FF0000"/>
                </a:solidFill>
                <a:latin typeface="Times New Roman" pitchFamily="18" charset="0"/>
                <a:cs typeface="Times New Roman" pitchFamily="18" charset="0"/>
              </a:rPr>
              <a:t> dung</a:t>
            </a:r>
          </a:p>
        </p:txBody>
      </p:sp>
      <p:sp>
        <p:nvSpPr>
          <p:cNvPr id="11" name="Rectangle 10"/>
          <p:cNvSpPr/>
          <p:nvPr/>
        </p:nvSpPr>
        <p:spPr>
          <a:xfrm>
            <a:off x="3284764" y="2171699"/>
            <a:ext cx="2667000" cy="3657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r>
              <a:rPr lang="en-US" dirty="0" err="1">
                <a:solidFill>
                  <a:srgbClr val="FF0000"/>
                </a:solidFill>
                <a:latin typeface="Times New Roman" pitchFamily="18" charset="0"/>
                <a:cs typeface="Times New Roman" pitchFamily="18" charset="0"/>
              </a:rPr>
              <a:t>Bộ</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sưu</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tập</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tranh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về</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các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nhóm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thực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vật</a:t>
            </a:r>
            <a:r>
              <a:rPr lang="en-US" dirty="0">
                <a:solidFill>
                  <a:srgbClr val="FF0000"/>
                </a:solidFill>
                <a:latin typeface="Times New Roman" pitchFamily="18" charset="0"/>
                <a:cs typeface="Times New Roman" pitchFamily="18" charset="0"/>
              </a:rPr>
              <a:t>.</a:t>
            </a:r>
          </a:p>
          <a:p>
            <a:pPr algn="ctr"/>
            <a:endParaRPr lang="en-US" dirty="0">
              <a:solidFill>
                <a:srgbClr val="FF0000"/>
              </a:solidFill>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a:p>
            <a:pPr algn="ctr"/>
            <a:r>
              <a:rPr lang="en-US" dirty="0" err="1">
                <a:solidFill>
                  <a:srgbClr val="FF0000"/>
                </a:solidFill>
                <a:latin typeface="Times New Roman" pitchFamily="18" charset="0"/>
                <a:cs typeface="Times New Roman" pitchFamily="18" charset="0"/>
              </a:rPr>
              <a:t>Tên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hình</a:t>
            </a:r>
            <a:r>
              <a:rPr lang="en-US" dirty="0">
                <a:solidFill>
                  <a:srgbClr val="FF0000"/>
                </a:solidFill>
                <a:latin typeface="Times New Roman" pitchFamily="18" charset="0"/>
                <a:cs typeface="Times New Roman" pitchFamily="18" charset="0"/>
              </a:rPr>
              <a:t>:……. ( </a:t>
            </a:r>
            <a:r>
              <a:rPr lang="en-US" dirty="0" err="1">
                <a:solidFill>
                  <a:srgbClr val="FF0000"/>
                </a:solidFill>
                <a:latin typeface="Times New Roman" pitchFamily="18" charset="0"/>
                <a:cs typeface="Times New Roman" pitchFamily="18" charset="0"/>
              </a:rPr>
              <a:t>ghi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thêm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tên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các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nhóm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thực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vật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mà</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em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đã</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được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quan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sát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tương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ứng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với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hình</a:t>
            </a:r>
            <a:r>
              <a:rPr lang="en-US" dirty="0">
                <a:solidFill>
                  <a:srgbClr val="FF0000"/>
                </a:solidFill>
                <a:latin typeface="Times New Roman" pitchFamily="18" charset="0"/>
                <a:cs typeface="Times New Roman" pitchFamily="18" charset="0"/>
              </a:rPr>
              <a:t>)</a:t>
            </a:r>
          </a:p>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marL="2171700" lvl="4" indent="-342900" algn="ctr">
              <a:buAutoNum type="arabicPeriod"/>
            </a:pPr>
            <a:endParaRPr lang="en-US" dirty="0">
              <a:solidFill>
                <a:srgbClr val="FF0000"/>
              </a:solidFill>
              <a:latin typeface="Times New Roman" pitchFamily="18" charset="0"/>
              <a:cs typeface="Times New Roman" pitchFamily="18" charset="0"/>
            </a:endParaRPr>
          </a:p>
          <a:p>
            <a:pPr marL="342900" indent="-342900" algn="ctr">
              <a:buAutoNum type="arabicPeriod"/>
            </a:pPr>
            <a:endParaRPr lang="en-US" dirty="0">
              <a:solidFill>
                <a:srgbClr val="FF0000"/>
              </a:solidFill>
              <a:latin typeface="Times New Roman" pitchFamily="18" charset="0"/>
              <a:cs typeface="Times New Roman" pitchFamily="18" charset="0"/>
            </a:endParaRPr>
          </a:p>
          <a:p>
            <a:pPr algn="ctr"/>
            <a:endParaRPr lang="en-US" dirty="0">
              <a:solidFill>
                <a:srgbClr val="FF0000"/>
              </a:solidFill>
              <a:latin typeface="Times New Roman" pitchFamily="18" charset="0"/>
              <a:cs typeface="Times New Roman" pitchFamily="18" charset="0"/>
            </a:endParaRPr>
          </a:p>
        </p:txBody>
      </p:sp>
      <p:sp>
        <p:nvSpPr>
          <p:cNvPr id="3" name="Rectangle 2"/>
          <p:cNvSpPr/>
          <p:nvPr/>
        </p:nvSpPr>
        <p:spPr>
          <a:xfrm>
            <a:off x="6422570" y="5829299"/>
            <a:ext cx="241663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itchFamily="18" charset="0"/>
                <a:cs typeface="Times New Roman" pitchFamily="18" charset="0"/>
              </a:rPr>
              <a:t>Nội</a:t>
            </a:r>
            <a:r>
              <a:rPr lang="en-US" sz="2400" dirty="0">
                <a:solidFill>
                  <a:srgbClr val="FF0000"/>
                </a:solidFill>
                <a:latin typeface="Times New Roman" pitchFamily="18" charset="0"/>
                <a:cs typeface="Times New Roman" pitchFamily="18" charset="0"/>
              </a:rPr>
              <a:t> dung</a:t>
            </a:r>
          </a:p>
        </p:txBody>
      </p:sp>
      <p:sp>
        <p:nvSpPr>
          <p:cNvPr id="12" name="Rectangle 11"/>
          <p:cNvSpPr/>
          <p:nvPr/>
        </p:nvSpPr>
        <p:spPr>
          <a:xfrm>
            <a:off x="6629400" y="2667000"/>
            <a:ext cx="1981200" cy="13334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itchFamily="18" charset="0"/>
                <a:cs typeface="Times New Roman" pitchFamily="18" charset="0"/>
              </a:rPr>
              <a:t>Mẫu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p>
        </p:txBody>
      </p:sp>
    </p:spTree>
    <p:extLst>
      <p:ext uri="{BB962C8B-B14F-4D97-AF65-F5344CB8AC3E}">
        <p14:creationId xmlns:p14="http://schemas.microsoft.com/office/powerpoint/2010/main" val="304986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heel(1)">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9" grpId="0"/>
      <p:bldP spid="11" grpId="0" animBg="1"/>
      <p:bldP spid="3"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34400" cy="1143000"/>
          </a:xfrm>
        </p:spPr>
        <p:txBody>
          <a:bodyPr>
            <a:noAutofit/>
          </a:bodyPr>
          <a:lstStyle/>
          <a:p>
            <a:r>
              <a:rPr lang="en-US" sz="3600" b="1" dirty="0">
                <a:solidFill>
                  <a:schemeClr val="tx2"/>
                </a:solidFill>
                <a:latin typeface="Times New Roman" pitchFamily="18" charset="0"/>
                <a:cs typeface="Times New Roman" pitchFamily="18" charset="0"/>
              </a:rPr>
              <a:t>BÀI 30:</a:t>
            </a:r>
            <a:br>
              <a:rPr lang="en-US" sz="3600" b="1" dirty="0">
                <a:solidFill>
                  <a:schemeClr val="tx2"/>
                </a:solidFill>
                <a:latin typeface="Times New Roman" pitchFamily="18" charset="0"/>
                <a:cs typeface="Times New Roman" pitchFamily="18" charset="0"/>
              </a:rPr>
            </a:br>
            <a:r>
              <a:rPr lang="en-US" sz="3600" b="1" dirty="0">
                <a:solidFill>
                  <a:schemeClr val="tx2"/>
                </a:solidFill>
                <a:latin typeface="Times New Roman" pitchFamily="18" charset="0"/>
                <a:cs typeface="Times New Roman" pitchFamily="18" charset="0"/>
              </a:rPr>
              <a:t> THỰC HÀNH PHÂN LOẠI THỰC VẬT</a:t>
            </a:r>
            <a:br>
              <a:rPr lang="en-US" sz="3600" dirty="0">
                <a:solidFill>
                  <a:schemeClr val="tx2"/>
                </a:solidFill>
                <a:latin typeface="Times New Roman" pitchFamily="18" charset="0"/>
                <a:cs typeface="Times New Roman" pitchFamily="18" charset="0"/>
              </a:rPr>
            </a:br>
            <a:endParaRPr lang="en-US" sz="3600" dirty="0"/>
          </a:p>
        </p:txBody>
      </p:sp>
      <p:sp>
        <p:nvSpPr>
          <p:cNvPr id="3" name="Rectangle 2"/>
          <p:cNvSpPr/>
          <p:nvPr/>
        </p:nvSpPr>
        <p:spPr>
          <a:xfrm>
            <a:off x="381000" y="1524000"/>
            <a:ext cx="8458200" cy="4247317"/>
          </a:xfrm>
          <a:prstGeom prst="rect">
            <a:avLst/>
          </a:prstGeom>
          <a:noFill/>
        </p:spPr>
        <p:txBody>
          <a:bodyPr wrap="square" lIns="91440" tIns="45720" rIns="91440" bIns="45720">
            <a:spAutoFit/>
          </a:bodyPr>
          <a:lstStyle/>
          <a:p>
            <a:pPr algn="ctr"/>
            <a:r>
              <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DẶN DÒ:</a:t>
            </a:r>
          </a:p>
          <a:p>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Về</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nhà</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mỗi</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nhóm</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hoàn</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chỉnh</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bài</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thực</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hành</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và</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nộp</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bài</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p>
          <a:p>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Xem</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trước</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bài</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31: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Động</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vật</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4381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Users\Administrator\Desktop\sinh 9 hk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5400" y="1143000"/>
            <a:ext cx="7239000" cy="4038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latin typeface="Times New Roman" pitchFamily="18" charset="0"/>
                <a:cs typeface="Times New Roman" pitchFamily="18" charset="0"/>
              </a:rPr>
              <a:t>CẢM ƠN CÁC THẦY, CÔ VÀ CÁC EM HỌC SINH </a:t>
            </a:r>
          </a:p>
        </p:txBody>
      </p:sp>
    </p:spTree>
    <p:extLst>
      <p:ext uri="{BB962C8B-B14F-4D97-AF65-F5344CB8AC3E}">
        <p14:creationId xmlns:p14="http://schemas.microsoft.com/office/powerpoint/2010/main" val="90947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br>
              <a:rPr lang="en-US" sz="3200" b="1" dirty="0">
                <a:solidFill>
                  <a:schemeClr val="tx2"/>
                </a:solidFill>
                <a:latin typeface="Times New Roman" pitchFamily="18" charset="0"/>
                <a:cs typeface="Times New Roman" pitchFamily="18" charset="0"/>
              </a:rPr>
            </a:br>
            <a:r>
              <a:rPr lang="en-US" sz="3200" b="1" dirty="0">
                <a:solidFill>
                  <a:schemeClr val="tx2"/>
                </a:solidFill>
                <a:latin typeface="Times New Roman" pitchFamily="18" charset="0"/>
                <a:cs typeface="Times New Roman" pitchFamily="18" charset="0"/>
              </a:rPr>
              <a:t>BÀI 30:</a:t>
            </a:r>
            <a:br>
              <a:rPr lang="en-US" sz="3200" b="1" dirty="0">
                <a:solidFill>
                  <a:schemeClr val="tx2"/>
                </a:solidFill>
                <a:latin typeface="Times New Roman" pitchFamily="18" charset="0"/>
                <a:cs typeface="Times New Roman" pitchFamily="18" charset="0"/>
              </a:rPr>
            </a:br>
            <a:r>
              <a:rPr lang="en-US" sz="3200" b="1" dirty="0">
                <a:solidFill>
                  <a:schemeClr val="tx2"/>
                </a:solidFill>
                <a:latin typeface="Times New Roman" pitchFamily="18" charset="0"/>
                <a:cs typeface="Times New Roman" pitchFamily="18" charset="0"/>
              </a:rPr>
              <a:t> THỰC HÀNH PHÂN LOẠI THỰC VẬT</a:t>
            </a:r>
            <a:br>
              <a:rPr lang="en-US" sz="3200" dirty="0">
                <a:solidFill>
                  <a:schemeClr val="tx2"/>
                </a:solidFill>
                <a:latin typeface="Times New Roman" pitchFamily="18" charset="0"/>
                <a:cs typeface="Times New Roman" pitchFamily="18" charset="0"/>
              </a:rPr>
            </a:br>
            <a:endParaRPr lang="en-US" sz="3200" dirty="0"/>
          </a:p>
        </p:txBody>
      </p:sp>
      <p:sp>
        <p:nvSpPr>
          <p:cNvPr id="4" name="Rectangle 3"/>
          <p:cNvSpPr/>
          <p:nvPr/>
        </p:nvSpPr>
        <p:spPr>
          <a:xfrm>
            <a:off x="511629" y="1186934"/>
            <a:ext cx="8305800" cy="461665"/>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I. THỰC HÀNH PHÂN LOẠI CÁC NHÓM THỰC VẬT.</a:t>
            </a:r>
            <a:endParaRPr lang="en-US" sz="2400" dirty="0">
              <a:solidFill>
                <a:srgbClr val="FF0000"/>
              </a:solidFill>
              <a:latin typeface="Times New Roman" pitchFamily="18" charset="0"/>
              <a:cs typeface="Times New Roman" pitchFamily="18" charset="0"/>
            </a:endParaRPr>
          </a:p>
        </p:txBody>
      </p:sp>
      <p:pic>
        <p:nvPicPr>
          <p:cNvPr id="3074" name="Picture 2" descr="C:\Users\Administrator\Desktop\sinh 9 hk2\sinh-6-bai-4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479" y="1740932"/>
            <a:ext cx="7429500" cy="45910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istrator\Desktop\sinh 9 hk2\ẻye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086" y="2598182"/>
            <a:ext cx="6455229"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05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heel(1)">
                                      <p:cBhvr>
                                        <p:cTn id="17" dur="2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3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a:latin typeface="Times New Roman" pitchFamily="18" charset="0"/>
                <a:cs typeface="Times New Roman" pitchFamily="18" charset="0"/>
              </a:rPr>
              <a:t>PHIẾU HỌC TẬP </a:t>
            </a:r>
          </a:p>
        </p:txBody>
      </p:sp>
      <p:graphicFrame>
        <p:nvGraphicFramePr>
          <p:cNvPr id="4" name="Table 3"/>
          <p:cNvGraphicFramePr>
            <a:graphicFrameLocks noGrp="1"/>
          </p:cNvGraphicFramePr>
          <p:nvPr>
            <p:extLst>
              <p:ext uri="{D42A27DB-BD31-4B8C-83A1-F6EECF244321}">
                <p14:modId xmlns:p14="http://schemas.microsoft.com/office/powerpoint/2010/main" val="3414752490"/>
              </p:ext>
            </p:extLst>
          </p:nvPr>
        </p:nvGraphicFramePr>
        <p:xfrm>
          <a:off x="762000" y="1371600"/>
          <a:ext cx="7772400" cy="5029202"/>
        </p:xfrm>
        <a:graphic>
          <a:graphicData uri="http://schemas.openxmlformats.org/drawingml/2006/table">
            <a:tbl>
              <a:tblPr firstRow="1" firstCol="1" bandRow="1">
                <a:tableStyleId>{5C22544A-7EE6-4342-B048-85BDC9FD1C3A}</a:tableStyleId>
              </a:tblPr>
              <a:tblGrid>
                <a:gridCol w="2590226">
                  <a:extLst>
                    <a:ext uri="{9D8B030D-6E8A-4147-A177-3AD203B41FA5}">
                      <a16:colId xmlns:a16="http://schemas.microsoft.com/office/drawing/2014/main" val="20000"/>
                    </a:ext>
                  </a:extLst>
                </a:gridCol>
                <a:gridCol w="2590226">
                  <a:extLst>
                    <a:ext uri="{9D8B030D-6E8A-4147-A177-3AD203B41FA5}">
                      <a16:colId xmlns:a16="http://schemas.microsoft.com/office/drawing/2014/main" val="20001"/>
                    </a:ext>
                  </a:extLst>
                </a:gridCol>
                <a:gridCol w="2591948">
                  <a:extLst>
                    <a:ext uri="{9D8B030D-6E8A-4147-A177-3AD203B41FA5}">
                      <a16:colId xmlns:a16="http://schemas.microsoft.com/office/drawing/2014/main" val="20002"/>
                    </a:ext>
                  </a:extLst>
                </a:gridCol>
              </a:tblGrid>
              <a:tr h="1739522">
                <a:tc>
                  <a:txBody>
                    <a:bodyPr/>
                    <a:lstStyle/>
                    <a:p>
                      <a:pPr marL="0" marR="0" algn="ctr">
                        <a:lnSpc>
                          <a:spcPct val="150000"/>
                        </a:lnSpc>
                        <a:spcBef>
                          <a:spcPts val="0"/>
                        </a:spcBef>
                        <a:spcAft>
                          <a:spcPts val="0"/>
                        </a:spcAft>
                      </a:pPr>
                      <a:r>
                        <a:rPr lang="en-US" sz="2800" kern="1200" dirty="0" err="1">
                          <a:effectLst/>
                          <a:latin typeface="Times New Roman" pitchFamily="18" charset="0"/>
                          <a:cs typeface="Times New Roman" pitchFamily="18" charset="0"/>
                        </a:rPr>
                        <a:t>Nhóm</a:t>
                      </a:r>
                      <a:r>
                        <a:rPr lang="en-US" sz="2800" kern="1200" dirty="0">
                          <a:effectLst/>
                          <a:latin typeface="Times New Roman" pitchFamily="18" charset="0"/>
                          <a:cs typeface="Times New Roman" pitchFamily="18" charset="0"/>
                        </a:rPr>
                        <a:t> </a:t>
                      </a:r>
                      <a:r>
                        <a:rPr lang="en-US" sz="2800" kern="1200" dirty="0" err="1">
                          <a:effectLst/>
                          <a:latin typeface="Times New Roman" pitchFamily="18" charset="0"/>
                          <a:cs typeface="Times New Roman" pitchFamily="18" charset="0"/>
                        </a:rPr>
                        <a:t>thực</a:t>
                      </a:r>
                      <a:r>
                        <a:rPr lang="en-US" sz="2800" kern="1200" dirty="0">
                          <a:effectLst/>
                          <a:latin typeface="Times New Roman" pitchFamily="18" charset="0"/>
                          <a:cs typeface="Times New Roman" pitchFamily="18" charset="0"/>
                        </a:rPr>
                        <a:t> </a:t>
                      </a:r>
                      <a:r>
                        <a:rPr lang="en-US" sz="2800" kern="1200" dirty="0" err="1">
                          <a:effectLst/>
                          <a:latin typeface="Times New Roman" pitchFamily="18" charset="0"/>
                          <a:cs typeface="Times New Roman" pitchFamily="18" charset="0"/>
                        </a:rPr>
                        <a:t>vật</a:t>
                      </a:r>
                      <a:endParaRPr lang="en-US" sz="28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2800" kern="1200" dirty="0" err="1">
                          <a:effectLst/>
                          <a:latin typeface="Times New Roman" pitchFamily="18" charset="0"/>
                          <a:cs typeface="Times New Roman" pitchFamily="18" charset="0"/>
                        </a:rPr>
                        <a:t>Đặc</a:t>
                      </a:r>
                      <a:r>
                        <a:rPr lang="en-US" sz="2800" kern="1200" dirty="0">
                          <a:effectLst/>
                          <a:latin typeface="Times New Roman" pitchFamily="18" charset="0"/>
                          <a:cs typeface="Times New Roman" pitchFamily="18" charset="0"/>
                        </a:rPr>
                        <a:t> </a:t>
                      </a:r>
                      <a:r>
                        <a:rPr lang="en-US" sz="2800" kern="1200" dirty="0" err="1">
                          <a:effectLst/>
                          <a:latin typeface="Times New Roman" pitchFamily="18" charset="0"/>
                          <a:cs typeface="Times New Roman" pitchFamily="18" charset="0"/>
                        </a:rPr>
                        <a:t>điểm</a:t>
                      </a:r>
                      <a:endParaRPr lang="en-US" sz="2800"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50000"/>
                        </a:lnSpc>
                        <a:spcBef>
                          <a:spcPts val="0"/>
                        </a:spcBef>
                        <a:spcAft>
                          <a:spcPts val="0"/>
                        </a:spcAft>
                      </a:pPr>
                      <a:r>
                        <a:rPr lang="en-US" sz="2800" kern="1200" dirty="0" err="1">
                          <a:effectLst/>
                          <a:latin typeface="Times New Roman" pitchFamily="18" charset="0"/>
                          <a:cs typeface="Times New Roman" pitchFamily="18" charset="0"/>
                        </a:rPr>
                        <a:t>Môi</a:t>
                      </a:r>
                      <a:r>
                        <a:rPr lang="en-US" sz="2800" kern="1200" dirty="0">
                          <a:effectLst/>
                          <a:latin typeface="Times New Roman" pitchFamily="18" charset="0"/>
                          <a:cs typeface="Times New Roman" pitchFamily="18" charset="0"/>
                        </a:rPr>
                        <a:t> </a:t>
                      </a:r>
                      <a:r>
                        <a:rPr lang="en-US" sz="2800" kern="1200" dirty="0" err="1">
                          <a:effectLst/>
                          <a:latin typeface="Times New Roman" pitchFamily="18" charset="0"/>
                          <a:cs typeface="Times New Roman" pitchFamily="18" charset="0"/>
                        </a:rPr>
                        <a:t>trường</a:t>
                      </a:r>
                      <a:r>
                        <a:rPr lang="en-US" sz="2800" kern="1200" dirty="0">
                          <a:effectLst/>
                          <a:latin typeface="Times New Roman" pitchFamily="18" charset="0"/>
                          <a:cs typeface="Times New Roman" pitchFamily="18" charset="0"/>
                        </a:rPr>
                        <a:t> </a:t>
                      </a:r>
                      <a:r>
                        <a:rPr lang="en-US" sz="2800" kern="1200" dirty="0" err="1">
                          <a:effectLst/>
                          <a:latin typeface="Times New Roman" pitchFamily="18" charset="0"/>
                          <a:cs typeface="Times New Roman" pitchFamily="18" charset="0"/>
                        </a:rPr>
                        <a:t>sống</a:t>
                      </a:r>
                      <a:endParaRPr lang="en-US" sz="28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822420">
                <a:tc>
                  <a:txBody>
                    <a:bodyPr/>
                    <a:lstStyle/>
                    <a:p>
                      <a:pPr marL="0" marR="0">
                        <a:lnSpc>
                          <a:spcPct val="150000"/>
                        </a:lnSpc>
                        <a:spcBef>
                          <a:spcPts val="0"/>
                        </a:spcBef>
                        <a:spcAft>
                          <a:spcPts val="0"/>
                        </a:spcAft>
                      </a:pPr>
                      <a:r>
                        <a:rPr lang="en-US" sz="2800" kern="1200" dirty="0">
                          <a:effectLst/>
                          <a:latin typeface="Times New Roman" pitchFamily="18" charset="0"/>
                          <a:cs typeface="Times New Roman" pitchFamily="18" charset="0"/>
                        </a:rPr>
                        <a:t> </a:t>
                      </a:r>
                      <a:r>
                        <a:rPr lang="en-US" sz="2800" kern="1200" dirty="0" err="1">
                          <a:effectLst/>
                          <a:latin typeface="Times New Roman" pitchFamily="18" charset="0"/>
                          <a:cs typeface="Times New Roman" pitchFamily="18" charset="0"/>
                        </a:rPr>
                        <a:t>Rêu</a:t>
                      </a:r>
                      <a:endParaRPr lang="en-US" sz="2800" dirty="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8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822420">
                <a:tc>
                  <a:txBody>
                    <a:bodyPr/>
                    <a:lstStyle/>
                    <a:p>
                      <a:pPr marL="0" marR="0">
                        <a:lnSpc>
                          <a:spcPct val="150000"/>
                        </a:lnSpc>
                        <a:spcBef>
                          <a:spcPts val="0"/>
                        </a:spcBef>
                        <a:spcAft>
                          <a:spcPts val="0"/>
                        </a:spcAft>
                      </a:pPr>
                      <a:r>
                        <a:rPr lang="en-US" sz="2800" kern="1200" dirty="0" err="1">
                          <a:effectLst/>
                          <a:latin typeface="Times New Roman" pitchFamily="18" charset="0"/>
                          <a:cs typeface="Times New Roman" pitchFamily="18" charset="0"/>
                        </a:rPr>
                        <a:t>Dương</a:t>
                      </a:r>
                      <a:r>
                        <a:rPr lang="en-US" sz="2800" kern="1200" dirty="0">
                          <a:effectLst/>
                          <a:latin typeface="Times New Roman" pitchFamily="18" charset="0"/>
                          <a:cs typeface="Times New Roman" pitchFamily="18" charset="0"/>
                        </a:rPr>
                        <a:t> </a:t>
                      </a:r>
                      <a:r>
                        <a:rPr lang="en-US" sz="2800" kern="1200" dirty="0" err="1">
                          <a:effectLst/>
                          <a:latin typeface="Times New Roman" pitchFamily="18" charset="0"/>
                          <a:cs typeface="Times New Roman" pitchFamily="18" charset="0"/>
                        </a:rPr>
                        <a:t>xỉ</a:t>
                      </a:r>
                      <a:endParaRPr lang="en-US" sz="2800" dirty="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8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822420">
                <a:tc>
                  <a:txBody>
                    <a:bodyPr/>
                    <a:lstStyle/>
                    <a:p>
                      <a:pPr marL="0" marR="0">
                        <a:lnSpc>
                          <a:spcPct val="150000"/>
                        </a:lnSpc>
                        <a:spcBef>
                          <a:spcPts val="0"/>
                        </a:spcBef>
                        <a:spcAft>
                          <a:spcPts val="0"/>
                        </a:spcAft>
                      </a:pPr>
                      <a:r>
                        <a:rPr lang="en-US" sz="2800" kern="1200" dirty="0" err="1">
                          <a:effectLst/>
                          <a:latin typeface="Times New Roman" pitchFamily="18" charset="0"/>
                          <a:cs typeface="Times New Roman" pitchFamily="18" charset="0"/>
                        </a:rPr>
                        <a:t>Hạt</a:t>
                      </a:r>
                      <a:r>
                        <a:rPr lang="en-US" sz="2800" kern="1200" dirty="0">
                          <a:effectLst/>
                          <a:latin typeface="Times New Roman" pitchFamily="18" charset="0"/>
                          <a:cs typeface="Times New Roman" pitchFamily="18" charset="0"/>
                        </a:rPr>
                        <a:t> </a:t>
                      </a:r>
                      <a:r>
                        <a:rPr lang="en-US" sz="2800" kern="1200" dirty="0" err="1">
                          <a:effectLst/>
                          <a:latin typeface="Times New Roman" pitchFamily="18" charset="0"/>
                          <a:cs typeface="Times New Roman" pitchFamily="18" charset="0"/>
                        </a:rPr>
                        <a:t>trần</a:t>
                      </a:r>
                      <a:endParaRPr lang="en-US" sz="2800" dirty="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8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822420">
                <a:tc>
                  <a:txBody>
                    <a:bodyPr/>
                    <a:lstStyle/>
                    <a:p>
                      <a:pPr marL="0" marR="0">
                        <a:lnSpc>
                          <a:spcPct val="150000"/>
                        </a:lnSpc>
                        <a:spcBef>
                          <a:spcPts val="0"/>
                        </a:spcBef>
                        <a:spcAft>
                          <a:spcPts val="0"/>
                        </a:spcAft>
                      </a:pPr>
                      <a:r>
                        <a:rPr lang="en-US" sz="2800" kern="1200" dirty="0" err="1">
                          <a:effectLst/>
                          <a:latin typeface="Times New Roman" pitchFamily="18" charset="0"/>
                          <a:cs typeface="Times New Roman" pitchFamily="18" charset="0"/>
                        </a:rPr>
                        <a:t>Hạt</a:t>
                      </a:r>
                      <a:r>
                        <a:rPr lang="en-US" sz="2800" kern="1200" dirty="0">
                          <a:effectLst/>
                          <a:latin typeface="Times New Roman" pitchFamily="18" charset="0"/>
                          <a:cs typeface="Times New Roman" pitchFamily="18" charset="0"/>
                        </a:rPr>
                        <a:t> </a:t>
                      </a:r>
                      <a:r>
                        <a:rPr lang="en-US" sz="2800" kern="1200" dirty="0" err="1">
                          <a:effectLst/>
                          <a:latin typeface="Times New Roman" pitchFamily="18" charset="0"/>
                          <a:cs typeface="Times New Roman" pitchFamily="18" charset="0"/>
                        </a:rPr>
                        <a:t>kín</a:t>
                      </a:r>
                      <a:endParaRPr lang="en-US" sz="2800" dirty="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800">
                          <a:effectLst/>
                          <a:latin typeface="Times New Roman" pitchFamily="18" charset="0"/>
                          <a:cs typeface="Times New Roman" pitchFamily="18" charset="0"/>
                        </a:rPr>
                        <a:t> </a:t>
                      </a:r>
                      <a:endParaRPr lang="en-US" sz="280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7000"/>
                        </a:lnSpc>
                        <a:spcBef>
                          <a:spcPts val="0"/>
                        </a:spcBef>
                        <a:spcAft>
                          <a:spcPts val="800"/>
                        </a:spcAft>
                      </a:pPr>
                      <a:r>
                        <a:rPr lang="en-US" sz="2800" dirty="0">
                          <a:effectLst/>
                          <a:latin typeface="Times New Roman" pitchFamily="18" charset="0"/>
                          <a:cs typeface="Times New Roman" pitchFamily="18" charset="0"/>
                        </a:rPr>
                        <a:t> </a:t>
                      </a:r>
                      <a:endParaRPr lang="en-US" sz="28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7092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88607719"/>
              </p:ext>
            </p:extLst>
          </p:nvPr>
        </p:nvGraphicFramePr>
        <p:xfrm>
          <a:off x="381000" y="381000"/>
          <a:ext cx="8229600" cy="6367272"/>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marL="0" marR="0" algn="ctr">
                        <a:lnSpc>
                          <a:spcPct val="150000"/>
                        </a:lnSpc>
                        <a:spcBef>
                          <a:spcPts val="0"/>
                        </a:spcBef>
                        <a:spcAft>
                          <a:spcPts val="0"/>
                        </a:spcAft>
                      </a:pPr>
                      <a:r>
                        <a:rPr lang="en-US" sz="1800" b="1" kern="1200" dirty="0" err="1">
                          <a:solidFill>
                            <a:srgbClr val="FF0000"/>
                          </a:solidFill>
                          <a:effectLst/>
                          <a:latin typeface="Times New Roman"/>
                          <a:ea typeface="Times New Roman"/>
                          <a:cs typeface="Times New Roman"/>
                        </a:rPr>
                        <a:t>Nhóm</a:t>
                      </a:r>
                      <a:r>
                        <a:rPr lang="en-US" sz="1800" b="1" kern="1200" dirty="0">
                          <a:solidFill>
                            <a:srgbClr val="FF0000"/>
                          </a:solidFill>
                          <a:effectLst/>
                          <a:latin typeface="Times New Roman"/>
                          <a:ea typeface="Times New Roman"/>
                          <a:cs typeface="Times New Roman"/>
                        </a:rPr>
                        <a:t> </a:t>
                      </a:r>
                      <a:r>
                        <a:rPr lang="en-US" sz="1800" b="1" kern="1200" dirty="0" err="1">
                          <a:solidFill>
                            <a:srgbClr val="FF0000"/>
                          </a:solidFill>
                          <a:effectLst/>
                          <a:latin typeface="Times New Roman"/>
                          <a:ea typeface="Times New Roman"/>
                          <a:cs typeface="Times New Roman"/>
                        </a:rPr>
                        <a:t>thực</a:t>
                      </a:r>
                      <a:r>
                        <a:rPr lang="en-US" sz="1800" b="1" kern="1200" dirty="0">
                          <a:solidFill>
                            <a:srgbClr val="FF0000"/>
                          </a:solidFill>
                          <a:effectLst/>
                          <a:latin typeface="Times New Roman"/>
                          <a:ea typeface="Times New Roman"/>
                          <a:cs typeface="Times New Roman"/>
                        </a:rPr>
                        <a:t> </a:t>
                      </a:r>
                      <a:r>
                        <a:rPr lang="en-US" sz="1800" b="1" kern="1200" dirty="0" err="1">
                          <a:solidFill>
                            <a:srgbClr val="FF0000"/>
                          </a:solidFill>
                          <a:effectLst/>
                          <a:latin typeface="Times New Roman"/>
                          <a:ea typeface="Times New Roman"/>
                          <a:cs typeface="Times New Roman"/>
                        </a:rPr>
                        <a:t>vật</a:t>
                      </a:r>
                      <a:endParaRPr lang="en-US" sz="1800" b="1" dirty="0">
                        <a:solidFill>
                          <a:srgbClr val="FF0000"/>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400" b="1" kern="1200" dirty="0" err="1">
                          <a:solidFill>
                            <a:srgbClr val="FF0000"/>
                          </a:solidFill>
                          <a:effectLst/>
                          <a:latin typeface="Times New Roman"/>
                          <a:ea typeface="Times New Roman"/>
                          <a:cs typeface="Times New Roman"/>
                        </a:rPr>
                        <a:t>Đặc</a:t>
                      </a:r>
                      <a:r>
                        <a:rPr lang="en-US" sz="2400" b="1" kern="1200" dirty="0">
                          <a:solidFill>
                            <a:srgbClr val="FF0000"/>
                          </a:solidFill>
                          <a:effectLst/>
                          <a:latin typeface="Times New Roman"/>
                          <a:ea typeface="Times New Roman"/>
                          <a:cs typeface="Times New Roman"/>
                        </a:rPr>
                        <a:t> </a:t>
                      </a:r>
                      <a:r>
                        <a:rPr lang="en-US" sz="2400" b="1" kern="1200" dirty="0" err="1">
                          <a:solidFill>
                            <a:srgbClr val="FF0000"/>
                          </a:solidFill>
                          <a:effectLst/>
                          <a:latin typeface="Times New Roman"/>
                          <a:ea typeface="Times New Roman"/>
                          <a:cs typeface="Times New Roman"/>
                        </a:rPr>
                        <a:t>điểm</a:t>
                      </a:r>
                      <a:endParaRPr lang="en-US" sz="2400" dirty="0">
                        <a:solidFill>
                          <a:srgbClr val="FF0000"/>
                        </a:solidFill>
                        <a:effectLst/>
                        <a:latin typeface="Calibri"/>
                        <a:ea typeface="Calibri"/>
                        <a:cs typeface="Times New Roman"/>
                      </a:endParaRPr>
                    </a:p>
                  </a:txBody>
                  <a:tcPr marL="68580" marR="68580" marT="0" marB="0"/>
                </a:tc>
                <a:tc>
                  <a:txBody>
                    <a:bodyPr/>
                    <a:lstStyle/>
                    <a:p>
                      <a:pPr marL="0" marR="0" algn="ctr">
                        <a:lnSpc>
                          <a:spcPct val="150000"/>
                        </a:lnSpc>
                        <a:spcBef>
                          <a:spcPts val="0"/>
                        </a:spcBef>
                        <a:spcAft>
                          <a:spcPts val="0"/>
                        </a:spcAft>
                      </a:pPr>
                      <a:r>
                        <a:rPr lang="en-US" sz="2400" b="1" kern="1200" dirty="0" err="1">
                          <a:solidFill>
                            <a:srgbClr val="FF0000"/>
                          </a:solidFill>
                          <a:effectLst/>
                          <a:latin typeface="Times New Roman"/>
                          <a:ea typeface="Times New Roman"/>
                          <a:cs typeface="Times New Roman"/>
                        </a:rPr>
                        <a:t>Môi</a:t>
                      </a:r>
                      <a:r>
                        <a:rPr lang="en-US" sz="2400" b="1" kern="1200" dirty="0">
                          <a:solidFill>
                            <a:srgbClr val="FF0000"/>
                          </a:solidFill>
                          <a:effectLst/>
                          <a:latin typeface="Times New Roman"/>
                          <a:ea typeface="Times New Roman"/>
                          <a:cs typeface="Times New Roman"/>
                        </a:rPr>
                        <a:t> </a:t>
                      </a:r>
                      <a:r>
                        <a:rPr lang="en-US" sz="2400" b="1" kern="1200" dirty="0" err="1">
                          <a:solidFill>
                            <a:srgbClr val="FF0000"/>
                          </a:solidFill>
                          <a:effectLst/>
                          <a:latin typeface="Times New Roman"/>
                          <a:ea typeface="Times New Roman"/>
                          <a:cs typeface="Times New Roman"/>
                        </a:rPr>
                        <a:t>trường</a:t>
                      </a:r>
                      <a:r>
                        <a:rPr lang="en-US" sz="2400" b="1" kern="1200" dirty="0">
                          <a:solidFill>
                            <a:srgbClr val="FF0000"/>
                          </a:solidFill>
                          <a:effectLst/>
                          <a:latin typeface="Times New Roman"/>
                          <a:ea typeface="Times New Roman"/>
                          <a:cs typeface="Times New Roman"/>
                        </a:rPr>
                        <a:t> </a:t>
                      </a:r>
                      <a:r>
                        <a:rPr lang="en-US" sz="2400" b="1" kern="1200" dirty="0" err="1">
                          <a:solidFill>
                            <a:srgbClr val="FF0000"/>
                          </a:solidFill>
                          <a:effectLst/>
                          <a:latin typeface="Times New Roman"/>
                          <a:ea typeface="Times New Roman"/>
                          <a:cs typeface="Times New Roman"/>
                        </a:rPr>
                        <a:t>sống</a:t>
                      </a:r>
                      <a:endParaRPr lang="en-US" sz="2400"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r>
                        <a:rPr lang="en-US" sz="2000" b="1" kern="1200" dirty="0" err="1">
                          <a:solidFill>
                            <a:schemeClr val="dk1"/>
                          </a:solidFill>
                          <a:effectLst/>
                          <a:latin typeface="Times New Roman" pitchFamily="18" charset="0"/>
                          <a:ea typeface="+mn-ea"/>
                          <a:cs typeface="Times New Roman" pitchFamily="18" charset="0"/>
                        </a:rPr>
                        <a:t>Nhóm</a:t>
                      </a:r>
                      <a:r>
                        <a:rPr lang="en-US" sz="2000" b="1" kern="1200" dirty="0">
                          <a:solidFill>
                            <a:schemeClr val="dk1"/>
                          </a:solidFill>
                          <a:effectLst/>
                          <a:latin typeface="Times New Roman" pitchFamily="18" charset="0"/>
                          <a:ea typeface="+mn-ea"/>
                          <a:cs typeface="Times New Roman" pitchFamily="18" charset="0"/>
                        </a:rPr>
                        <a:t> </a:t>
                      </a:r>
                      <a:r>
                        <a:rPr lang="en-US" sz="2000" b="1" kern="1200" dirty="0" err="1">
                          <a:solidFill>
                            <a:schemeClr val="dk1"/>
                          </a:solidFill>
                          <a:effectLst/>
                          <a:latin typeface="Times New Roman" pitchFamily="18" charset="0"/>
                          <a:ea typeface="+mn-ea"/>
                          <a:cs typeface="Times New Roman" pitchFamily="18" charset="0"/>
                        </a:rPr>
                        <a:t>rêu</a:t>
                      </a:r>
                      <a:endParaRPr lang="en-US" sz="2000" b="1" dirty="0">
                        <a:latin typeface="Times New Roman" pitchFamily="18" charset="0"/>
                        <a:cs typeface="Times New Roman" pitchFamily="18" charset="0"/>
                      </a:endParaRPr>
                    </a:p>
                  </a:txBody>
                  <a:tcPr/>
                </a:tc>
                <a:tc>
                  <a:txBody>
                    <a:bodyPr/>
                    <a:lstStyle/>
                    <a:p>
                      <a:pPr marL="0" marR="0">
                        <a:lnSpc>
                          <a:spcPct val="107000"/>
                        </a:lnSpc>
                        <a:spcBef>
                          <a:spcPts val="0"/>
                        </a:spcBef>
                        <a:spcAft>
                          <a:spcPts val="0"/>
                        </a:spcAft>
                      </a:pPr>
                      <a:r>
                        <a:rPr lang="en-US" sz="2000" b="1" kern="1200" dirty="0" err="1">
                          <a:effectLst/>
                          <a:latin typeface="Times New Roman" pitchFamily="18" charset="0"/>
                          <a:ea typeface="Times New Roman"/>
                          <a:cs typeface="Times New Roman" pitchFamily="18" charset="0"/>
                        </a:rPr>
                        <a:t>Có</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thân</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lá</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và</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rễ</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giả</a:t>
                      </a:r>
                      <a:endParaRPr lang="en-US" sz="2000" b="1" dirty="0">
                        <a:effectLst/>
                        <a:latin typeface="Times New Roman" pitchFamily="18" charset="0"/>
                        <a:ea typeface="Calibri"/>
                        <a:cs typeface="Times New Roman" pitchFamily="18" charset="0"/>
                      </a:endParaRPr>
                    </a:p>
                    <a:p>
                      <a:pPr marL="0" marR="0">
                        <a:lnSpc>
                          <a:spcPct val="107000"/>
                        </a:lnSpc>
                        <a:spcBef>
                          <a:spcPts val="0"/>
                        </a:spcBef>
                        <a:spcAft>
                          <a:spcPts val="0"/>
                        </a:spcAft>
                      </a:pPr>
                      <a:r>
                        <a:rPr lang="en-US" sz="2000" b="1" kern="1200" dirty="0" err="1">
                          <a:effectLst/>
                          <a:latin typeface="Times New Roman" pitchFamily="18" charset="0"/>
                          <a:ea typeface="Times New Roman"/>
                          <a:cs typeface="Times New Roman" pitchFamily="18" charset="0"/>
                        </a:rPr>
                        <a:t>Không</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có</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mạch</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dẫn</a:t>
                      </a:r>
                      <a:endParaRPr lang="en-US" sz="2000" b="1" dirty="0">
                        <a:effectLst/>
                        <a:latin typeface="Times New Roman" pitchFamily="18" charset="0"/>
                        <a:ea typeface="Calibri"/>
                        <a:cs typeface="Times New Roman" pitchFamily="18" charset="0"/>
                      </a:endParaRPr>
                    </a:p>
                    <a:p>
                      <a:pPr marL="0" marR="0">
                        <a:lnSpc>
                          <a:spcPct val="107000"/>
                        </a:lnSpc>
                        <a:spcBef>
                          <a:spcPts val="0"/>
                        </a:spcBef>
                        <a:spcAft>
                          <a:spcPts val="0"/>
                        </a:spcAft>
                      </a:pPr>
                      <a:r>
                        <a:rPr lang="en-US" sz="2000" b="1" kern="1200" dirty="0" err="1">
                          <a:effectLst/>
                          <a:latin typeface="Times New Roman" pitchFamily="18" charset="0"/>
                          <a:ea typeface="Times New Roman"/>
                          <a:cs typeface="Times New Roman" pitchFamily="18" charset="0"/>
                        </a:rPr>
                        <a:t>Sinh</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sản</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bằng</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bào</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tử</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2000" b="1" kern="1200" dirty="0" err="1">
                          <a:effectLst/>
                          <a:latin typeface="Times New Roman" pitchFamily="18" charset="0"/>
                          <a:ea typeface="Times New Roman"/>
                          <a:cs typeface="Times New Roman" pitchFamily="18" charset="0"/>
                        </a:rPr>
                        <a:t>Nơi</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ẩm</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ướt</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tường</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thân</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cây</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mục</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nền</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đá</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ẩm</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ven</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suối</a:t>
                      </a:r>
                      <a:r>
                        <a:rPr lang="en-US" sz="2000" b="1" kern="1200" dirty="0">
                          <a:effectLst/>
                          <a:latin typeface="Times New Roman" pitchFamily="18" charset="0"/>
                          <a:ea typeface="Times New Roman"/>
                          <a:cs typeface="Times New Roman" pitchFamily="18" charset="0"/>
                        </a:rPr>
                        <a:t>…</a:t>
                      </a:r>
                      <a:endParaRPr lang="en-US" sz="2000" b="1"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370840">
                <a:tc>
                  <a:txBody>
                    <a:bodyPr/>
                    <a:lstStyle/>
                    <a:p>
                      <a:r>
                        <a:rPr lang="en-US" sz="2000" b="1" kern="1200" dirty="0" err="1">
                          <a:solidFill>
                            <a:srgbClr val="00B050"/>
                          </a:solidFill>
                          <a:effectLst/>
                          <a:latin typeface="Times New Roman" pitchFamily="18" charset="0"/>
                          <a:ea typeface="+mn-ea"/>
                          <a:cs typeface="Times New Roman" pitchFamily="18" charset="0"/>
                        </a:rPr>
                        <a:t>Nhóm</a:t>
                      </a:r>
                      <a:r>
                        <a:rPr lang="en-US" sz="2000" b="1" kern="1200" dirty="0">
                          <a:solidFill>
                            <a:srgbClr val="00B050"/>
                          </a:solidFill>
                          <a:effectLst/>
                          <a:latin typeface="Times New Roman" pitchFamily="18" charset="0"/>
                          <a:ea typeface="+mn-ea"/>
                          <a:cs typeface="Times New Roman" pitchFamily="18" charset="0"/>
                        </a:rPr>
                        <a:t> </a:t>
                      </a:r>
                      <a:r>
                        <a:rPr lang="en-US" sz="2000" b="1" kern="1200" dirty="0" err="1">
                          <a:solidFill>
                            <a:srgbClr val="00B050"/>
                          </a:solidFill>
                          <a:effectLst/>
                          <a:latin typeface="Times New Roman" pitchFamily="18" charset="0"/>
                          <a:ea typeface="+mn-ea"/>
                          <a:cs typeface="Times New Roman" pitchFamily="18" charset="0"/>
                        </a:rPr>
                        <a:t>dương</a:t>
                      </a:r>
                      <a:r>
                        <a:rPr lang="en-US" sz="2000" b="1" kern="1200" dirty="0">
                          <a:solidFill>
                            <a:srgbClr val="00B050"/>
                          </a:solidFill>
                          <a:effectLst/>
                          <a:latin typeface="Times New Roman" pitchFamily="18" charset="0"/>
                          <a:ea typeface="+mn-ea"/>
                          <a:cs typeface="Times New Roman" pitchFamily="18" charset="0"/>
                        </a:rPr>
                        <a:t> </a:t>
                      </a:r>
                      <a:r>
                        <a:rPr lang="en-US" sz="2000" b="1" kern="1200" dirty="0" err="1">
                          <a:solidFill>
                            <a:srgbClr val="00B050"/>
                          </a:solidFill>
                          <a:effectLst/>
                          <a:latin typeface="Times New Roman" pitchFamily="18" charset="0"/>
                          <a:ea typeface="+mn-ea"/>
                          <a:cs typeface="Times New Roman" pitchFamily="18" charset="0"/>
                        </a:rPr>
                        <a:t>xỉ</a:t>
                      </a:r>
                      <a:endParaRPr lang="en-US" sz="2000" b="1" dirty="0">
                        <a:solidFill>
                          <a:srgbClr val="00B050"/>
                        </a:solidFill>
                        <a:latin typeface="Times New Roman" pitchFamily="18" charset="0"/>
                        <a:cs typeface="Times New Roman" pitchFamily="18" charset="0"/>
                      </a:endParaRPr>
                    </a:p>
                  </a:txBody>
                  <a:tcPr/>
                </a:tc>
                <a:tc>
                  <a:txBody>
                    <a:bodyPr/>
                    <a:lstStyle/>
                    <a:p>
                      <a:pPr marL="0" marR="0">
                        <a:lnSpc>
                          <a:spcPct val="107000"/>
                        </a:lnSpc>
                        <a:spcBef>
                          <a:spcPts val="0"/>
                        </a:spcBef>
                        <a:spcAft>
                          <a:spcPts val="0"/>
                        </a:spcAft>
                      </a:pPr>
                      <a:r>
                        <a:rPr lang="en-US" sz="2000" b="1" kern="1200" dirty="0" err="1">
                          <a:solidFill>
                            <a:srgbClr val="00B050"/>
                          </a:solidFill>
                          <a:effectLst/>
                          <a:latin typeface="Times New Roman" pitchFamily="18" charset="0"/>
                          <a:ea typeface="Times New Roman"/>
                          <a:cs typeface="Times New Roman" pitchFamily="18" charset="0"/>
                        </a:rPr>
                        <a:t>Có</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rễ</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thân</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lá</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đầy</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đủ</a:t>
                      </a:r>
                      <a:endParaRPr lang="en-US" sz="2000" b="1" dirty="0">
                        <a:solidFill>
                          <a:srgbClr val="00B050"/>
                        </a:solidFill>
                        <a:effectLst/>
                        <a:latin typeface="Times New Roman" pitchFamily="18" charset="0"/>
                        <a:ea typeface="Calibri"/>
                        <a:cs typeface="Times New Roman" pitchFamily="18" charset="0"/>
                      </a:endParaRPr>
                    </a:p>
                    <a:p>
                      <a:pPr marL="0" marR="0">
                        <a:lnSpc>
                          <a:spcPct val="107000"/>
                        </a:lnSpc>
                        <a:spcBef>
                          <a:spcPts val="0"/>
                        </a:spcBef>
                        <a:spcAft>
                          <a:spcPts val="0"/>
                        </a:spcAft>
                      </a:pPr>
                      <a:r>
                        <a:rPr lang="en-US" sz="2000" b="1" kern="1200" dirty="0" err="1">
                          <a:solidFill>
                            <a:srgbClr val="00B050"/>
                          </a:solidFill>
                          <a:effectLst/>
                          <a:latin typeface="Times New Roman" pitchFamily="18" charset="0"/>
                          <a:ea typeface="Times New Roman"/>
                          <a:cs typeface="Times New Roman" pitchFamily="18" charset="0"/>
                        </a:rPr>
                        <a:t>Có</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hệ</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mạch</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dẫn</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không</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có</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hạt</a:t>
                      </a:r>
                      <a:endParaRPr lang="en-US" sz="2000" b="1" dirty="0">
                        <a:solidFill>
                          <a:srgbClr val="00B050"/>
                        </a:solidFill>
                        <a:effectLst/>
                        <a:latin typeface="Times New Roman" pitchFamily="18" charset="0"/>
                        <a:ea typeface="Calibri"/>
                        <a:cs typeface="Times New Roman" pitchFamily="18" charset="0"/>
                      </a:endParaRPr>
                    </a:p>
                    <a:p>
                      <a:pPr marL="0" marR="0">
                        <a:lnSpc>
                          <a:spcPct val="107000"/>
                        </a:lnSpc>
                        <a:spcBef>
                          <a:spcPts val="0"/>
                        </a:spcBef>
                        <a:spcAft>
                          <a:spcPts val="0"/>
                        </a:spcAft>
                      </a:pPr>
                      <a:r>
                        <a:rPr lang="en-US" sz="2000" b="1" kern="1200" dirty="0" err="1">
                          <a:solidFill>
                            <a:srgbClr val="00B050"/>
                          </a:solidFill>
                          <a:effectLst/>
                          <a:latin typeface="Times New Roman" pitchFamily="18" charset="0"/>
                          <a:ea typeface="Times New Roman"/>
                          <a:cs typeface="Times New Roman" pitchFamily="18" charset="0"/>
                        </a:rPr>
                        <a:t>Sinh</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sản</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bằng</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bào</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tử</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các</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túi</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bào</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tử</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nằm</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sau</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mặt</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lá</a:t>
                      </a:r>
                      <a:r>
                        <a:rPr lang="en-US" sz="2000" b="1" kern="1200" dirty="0">
                          <a:solidFill>
                            <a:srgbClr val="00B050"/>
                          </a:solidFill>
                          <a:effectLst/>
                          <a:latin typeface="Times New Roman" pitchFamily="18" charset="0"/>
                          <a:ea typeface="Times New Roman"/>
                          <a:cs typeface="Times New Roman" pitchFamily="18" charset="0"/>
                        </a:rPr>
                        <a:t>).</a:t>
                      </a:r>
                      <a:endParaRPr lang="en-US" sz="2000" b="1" dirty="0">
                        <a:solidFill>
                          <a:srgbClr val="00B050"/>
                        </a:solidFill>
                        <a:effectLst/>
                        <a:latin typeface="Times New Roman" pitchFamily="18" charset="0"/>
                        <a:ea typeface="Calibri"/>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2000" b="1" kern="1200" dirty="0" err="1">
                          <a:solidFill>
                            <a:srgbClr val="00B050"/>
                          </a:solidFill>
                          <a:effectLst/>
                          <a:latin typeface="Times New Roman" pitchFamily="18" charset="0"/>
                          <a:ea typeface="Times New Roman"/>
                          <a:cs typeface="Times New Roman" pitchFamily="18" charset="0"/>
                        </a:rPr>
                        <a:t>Môi</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trường</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cạn</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dưới</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các</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tán</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cây</a:t>
                      </a:r>
                      <a:r>
                        <a:rPr lang="en-US" sz="2000" b="1" kern="1200" dirty="0">
                          <a:solidFill>
                            <a:srgbClr val="00B050"/>
                          </a:solidFill>
                          <a:effectLst/>
                          <a:latin typeface="Times New Roman" pitchFamily="18" charset="0"/>
                          <a:ea typeface="Times New Roman"/>
                          <a:cs typeface="Times New Roman" pitchFamily="18" charset="0"/>
                        </a:rPr>
                        <a:t> </a:t>
                      </a:r>
                      <a:r>
                        <a:rPr lang="en-US" sz="2000" b="1" kern="1200" dirty="0" err="1">
                          <a:solidFill>
                            <a:srgbClr val="00B050"/>
                          </a:solidFill>
                          <a:effectLst/>
                          <a:latin typeface="Times New Roman" pitchFamily="18" charset="0"/>
                          <a:ea typeface="Times New Roman"/>
                          <a:cs typeface="Times New Roman" pitchFamily="18" charset="0"/>
                        </a:rPr>
                        <a:t>lớn</a:t>
                      </a:r>
                      <a:endParaRPr lang="en-US" sz="2000" b="1" dirty="0">
                        <a:solidFill>
                          <a:srgbClr val="00B05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370840">
                <a:tc>
                  <a:txBody>
                    <a:bodyPr/>
                    <a:lstStyle/>
                    <a:p>
                      <a:r>
                        <a:rPr lang="en-US" sz="2000" b="1" kern="1200" dirty="0" err="1">
                          <a:solidFill>
                            <a:schemeClr val="dk1"/>
                          </a:solidFill>
                          <a:effectLst/>
                          <a:latin typeface="Times New Roman" pitchFamily="18" charset="0"/>
                          <a:ea typeface="+mn-ea"/>
                          <a:cs typeface="Times New Roman" pitchFamily="18" charset="0"/>
                        </a:rPr>
                        <a:t>Nhóm</a:t>
                      </a:r>
                      <a:r>
                        <a:rPr lang="en-US" sz="2000" b="1" kern="1200" dirty="0">
                          <a:solidFill>
                            <a:schemeClr val="dk1"/>
                          </a:solidFill>
                          <a:effectLst/>
                          <a:latin typeface="Times New Roman" pitchFamily="18" charset="0"/>
                          <a:ea typeface="+mn-ea"/>
                          <a:cs typeface="Times New Roman" pitchFamily="18" charset="0"/>
                        </a:rPr>
                        <a:t> </a:t>
                      </a:r>
                      <a:r>
                        <a:rPr lang="en-US" sz="2000" b="1" kern="1200" dirty="0" err="1">
                          <a:solidFill>
                            <a:schemeClr val="dk1"/>
                          </a:solidFill>
                          <a:effectLst/>
                          <a:latin typeface="Times New Roman" pitchFamily="18" charset="0"/>
                          <a:ea typeface="+mn-ea"/>
                          <a:cs typeface="Times New Roman" pitchFamily="18" charset="0"/>
                        </a:rPr>
                        <a:t>hạt</a:t>
                      </a:r>
                      <a:r>
                        <a:rPr lang="en-US" sz="2000" b="1" kern="1200" dirty="0">
                          <a:solidFill>
                            <a:schemeClr val="dk1"/>
                          </a:solidFill>
                          <a:effectLst/>
                          <a:latin typeface="Times New Roman" pitchFamily="18" charset="0"/>
                          <a:ea typeface="+mn-ea"/>
                          <a:cs typeface="Times New Roman" pitchFamily="18" charset="0"/>
                        </a:rPr>
                        <a:t> </a:t>
                      </a:r>
                      <a:r>
                        <a:rPr lang="en-US" sz="2000" b="1" kern="1200" dirty="0" err="1">
                          <a:solidFill>
                            <a:schemeClr val="dk1"/>
                          </a:solidFill>
                          <a:effectLst/>
                          <a:latin typeface="Times New Roman" pitchFamily="18" charset="0"/>
                          <a:ea typeface="+mn-ea"/>
                          <a:cs typeface="Times New Roman" pitchFamily="18" charset="0"/>
                        </a:rPr>
                        <a:t>trần</a:t>
                      </a:r>
                      <a:endParaRPr lang="en-US" sz="2000" b="1" dirty="0">
                        <a:latin typeface="Times New Roman" pitchFamily="18" charset="0"/>
                        <a:cs typeface="Times New Roman" pitchFamily="18" charset="0"/>
                      </a:endParaRPr>
                    </a:p>
                  </a:txBody>
                  <a:tcPr/>
                </a:tc>
                <a:tc>
                  <a:txBody>
                    <a:bodyPr/>
                    <a:lstStyle/>
                    <a:p>
                      <a:pPr marL="0" marR="0">
                        <a:lnSpc>
                          <a:spcPct val="107000"/>
                        </a:lnSpc>
                        <a:spcBef>
                          <a:spcPts val="0"/>
                        </a:spcBef>
                        <a:spcAft>
                          <a:spcPts val="0"/>
                        </a:spcAft>
                      </a:pPr>
                      <a:r>
                        <a:rPr lang="en-US" sz="2000" b="1" kern="1200" dirty="0" err="1">
                          <a:effectLst/>
                          <a:latin typeface="Times New Roman" pitchFamily="18" charset="0"/>
                          <a:ea typeface="Times New Roman"/>
                          <a:cs typeface="Times New Roman" pitchFamily="18" charset="0"/>
                        </a:rPr>
                        <a:t>Có</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rễ</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thân</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lá</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đầy</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đủ</a:t>
                      </a:r>
                      <a:endParaRPr lang="en-US" sz="2000" b="1" dirty="0">
                        <a:effectLst/>
                        <a:latin typeface="Times New Roman" pitchFamily="18" charset="0"/>
                        <a:ea typeface="Calibri"/>
                        <a:cs typeface="Times New Roman" pitchFamily="18" charset="0"/>
                      </a:endParaRPr>
                    </a:p>
                    <a:p>
                      <a:pPr marL="0" marR="0">
                        <a:lnSpc>
                          <a:spcPct val="107000"/>
                        </a:lnSpc>
                        <a:spcBef>
                          <a:spcPts val="0"/>
                        </a:spcBef>
                        <a:spcAft>
                          <a:spcPts val="0"/>
                        </a:spcAft>
                      </a:pPr>
                      <a:r>
                        <a:rPr lang="en-US" sz="2000" b="1" kern="1200" dirty="0" err="1">
                          <a:effectLst/>
                          <a:latin typeface="Times New Roman" pitchFamily="18" charset="0"/>
                          <a:ea typeface="Times New Roman"/>
                          <a:cs typeface="Times New Roman" pitchFamily="18" charset="0"/>
                        </a:rPr>
                        <a:t>Có</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hệ</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mạch</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dẫn</a:t>
                      </a:r>
                      <a:endParaRPr lang="en-US" sz="2000" b="1" dirty="0">
                        <a:effectLst/>
                        <a:latin typeface="Times New Roman" pitchFamily="18" charset="0"/>
                        <a:ea typeface="Calibri"/>
                        <a:cs typeface="Times New Roman" pitchFamily="18" charset="0"/>
                      </a:endParaRPr>
                    </a:p>
                    <a:p>
                      <a:pPr marL="0" marR="0">
                        <a:lnSpc>
                          <a:spcPct val="107000"/>
                        </a:lnSpc>
                        <a:spcBef>
                          <a:spcPts val="0"/>
                        </a:spcBef>
                        <a:spcAft>
                          <a:spcPts val="0"/>
                        </a:spcAft>
                      </a:pPr>
                      <a:r>
                        <a:rPr lang="en-US" sz="2000" b="1" kern="1200" dirty="0" err="1">
                          <a:effectLst/>
                          <a:latin typeface="Times New Roman" pitchFamily="18" charset="0"/>
                          <a:ea typeface="Times New Roman"/>
                          <a:cs typeface="Times New Roman" pitchFamily="18" charset="0"/>
                        </a:rPr>
                        <a:t>Chưa</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có</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hoa</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hạt</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có</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c</a:t>
                      </a:r>
                      <a:r>
                        <a:rPr lang="en-US" sz="2000" b="1" dirty="0" err="1">
                          <a:effectLst/>
                          <a:latin typeface="Times New Roman" pitchFamily="18" charset="0"/>
                          <a:ea typeface="Calibri"/>
                          <a:cs typeface="Times New Roman" pitchFamily="18" charset="0"/>
                        </a:rPr>
                        <a:t>ấu</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trúc</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tương</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tự</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hình</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nón</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không</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được</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bao</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bọc</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trong</a:t>
                      </a:r>
                      <a:r>
                        <a:rPr lang="en-US" sz="2000" b="1" dirty="0">
                          <a:effectLst/>
                          <a:latin typeface="Times New Roman" pitchFamily="18" charset="0"/>
                          <a:ea typeface="Calibri"/>
                          <a:cs typeface="Times New Roman" pitchFamily="18" charset="0"/>
                        </a:rPr>
                        <a:t> </a:t>
                      </a:r>
                      <a:r>
                        <a:rPr lang="en-US" sz="2000" b="1" dirty="0" err="1">
                          <a:effectLst/>
                          <a:latin typeface="Times New Roman" pitchFamily="18" charset="0"/>
                          <a:ea typeface="Calibri"/>
                          <a:cs typeface="Times New Roman" pitchFamily="18" charset="0"/>
                        </a:rPr>
                        <a:t>quả</a:t>
                      </a:r>
                      <a:r>
                        <a:rPr lang="en-US" sz="2000" b="1" dirty="0">
                          <a:effectLst/>
                          <a:latin typeface="Times New Roman" pitchFamily="18" charset="0"/>
                          <a:ea typeface="Calibri"/>
                          <a:cs typeface="Times New Roman" pitchFamily="18" charset="0"/>
                        </a:rPr>
                        <a:t> </a:t>
                      </a:r>
                      <a:r>
                        <a:rPr lang="en-US" sz="2000" b="1" kern="1200" dirty="0" err="1">
                          <a:effectLst/>
                          <a:latin typeface="Times New Roman" pitchFamily="18" charset="0"/>
                          <a:ea typeface="Times New Roman"/>
                          <a:cs typeface="Times New Roman" pitchFamily="18" charset="0"/>
                        </a:rPr>
                        <a:t>bằng</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bào</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tử</a:t>
                      </a:r>
                      <a:r>
                        <a:rPr lang="en-US" sz="2000" b="1" kern="1200" dirty="0">
                          <a:effectLst/>
                          <a:latin typeface="Times New Roman" pitchFamily="18" charset="0"/>
                          <a:ea typeface="Times New Roman"/>
                          <a:cs typeface="Times New Roman" pitchFamily="18" charset="0"/>
                        </a:rPr>
                        <a:t> </a:t>
                      </a:r>
                      <a:endParaRPr lang="en-US" sz="2000" b="1" dirty="0">
                        <a:effectLst/>
                        <a:latin typeface="Times New Roman" pitchFamily="18" charset="0"/>
                        <a:ea typeface="Calibri"/>
                        <a:cs typeface="Times New Roman" pitchFamily="18" charset="0"/>
                      </a:endParaRPr>
                    </a:p>
                    <a:p>
                      <a:pPr marL="0" marR="0">
                        <a:lnSpc>
                          <a:spcPct val="107000"/>
                        </a:lnSpc>
                        <a:spcBef>
                          <a:spcPts val="0"/>
                        </a:spcBef>
                        <a:spcAft>
                          <a:spcPts val="0"/>
                        </a:spcAft>
                      </a:pPr>
                      <a:r>
                        <a:rPr lang="en-US" sz="2000" b="1" kern="1200" dirty="0" err="1">
                          <a:effectLst/>
                          <a:latin typeface="Times New Roman" pitchFamily="18" charset="0"/>
                          <a:ea typeface="Times New Roman"/>
                          <a:cs typeface="Times New Roman" pitchFamily="18" charset="0"/>
                        </a:rPr>
                        <a:t>Cơ</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quan</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sinh</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sản</a:t>
                      </a:r>
                      <a:r>
                        <a:rPr lang="en-US" sz="2000" b="1" kern="1200" dirty="0">
                          <a:effectLst/>
                          <a:latin typeface="Times New Roman" pitchFamily="18" charset="0"/>
                          <a:ea typeface="Times New Roman"/>
                          <a:cs typeface="Times New Roman" pitchFamily="18" charset="0"/>
                        </a:rPr>
                        <a:t> : </a:t>
                      </a:r>
                      <a:r>
                        <a:rPr lang="en-US" sz="2000" b="1" kern="1200" dirty="0" err="1">
                          <a:effectLst/>
                          <a:latin typeface="Times New Roman" pitchFamily="18" charset="0"/>
                          <a:ea typeface="Times New Roman"/>
                          <a:cs typeface="Times New Roman" pitchFamily="18" charset="0"/>
                        </a:rPr>
                        <a:t>nón</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đực</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nón</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cái</a:t>
                      </a:r>
                      <a:r>
                        <a:rPr lang="en-US" sz="2000" b="1" kern="1200" dirty="0">
                          <a:effectLst/>
                          <a:latin typeface="Times New Roman" pitchFamily="18" charset="0"/>
                          <a:ea typeface="Times New Roman"/>
                          <a:cs typeface="Times New Roman" pitchFamily="18" charset="0"/>
                        </a:rPr>
                        <a:t>  </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2000" b="1" kern="1200" dirty="0" err="1">
                          <a:effectLst/>
                          <a:latin typeface="Times New Roman" pitchFamily="18" charset="0"/>
                          <a:ea typeface="Times New Roman"/>
                          <a:cs typeface="Times New Roman" pitchFamily="18" charset="0"/>
                        </a:rPr>
                        <a:t>Môi</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trường</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thích</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nghi</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vùng</a:t>
                      </a:r>
                      <a:r>
                        <a:rPr lang="en-US" sz="2000" b="1" kern="1200" dirty="0">
                          <a:effectLst/>
                          <a:latin typeface="Times New Roman" pitchFamily="18" charset="0"/>
                          <a:ea typeface="Times New Roman"/>
                          <a:cs typeface="Times New Roman" pitchFamily="18" charset="0"/>
                        </a:rPr>
                        <a:t> </a:t>
                      </a:r>
                      <a:r>
                        <a:rPr lang="en-US" sz="2000" b="1" kern="1200" dirty="0" err="1">
                          <a:effectLst/>
                          <a:latin typeface="Times New Roman" pitchFamily="18" charset="0"/>
                          <a:ea typeface="Times New Roman"/>
                          <a:cs typeface="Times New Roman" pitchFamily="18" charset="0"/>
                        </a:rPr>
                        <a:t>lạnh</a:t>
                      </a:r>
                      <a:endParaRPr lang="en-US" sz="2000" b="1"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370840">
                <a:tc>
                  <a:txBody>
                    <a:bodyPr/>
                    <a:lstStyle/>
                    <a:p>
                      <a:r>
                        <a:rPr lang="en-US" sz="2000" b="1" kern="1200" dirty="0" err="1">
                          <a:solidFill>
                            <a:srgbClr val="7030A0"/>
                          </a:solidFill>
                          <a:effectLst/>
                          <a:latin typeface="Times New Roman" pitchFamily="18" charset="0"/>
                          <a:ea typeface="+mn-ea"/>
                          <a:cs typeface="Times New Roman" pitchFamily="18" charset="0"/>
                        </a:rPr>
                        <a:t>Nhóm</a:t>
                      </a:r>
                      <a:r>
                        <a:rPr lang="en-US" sz="2000" b="1" kern="1200" dirty="0">
                          <a:solidFill>
                            <a:srgbClr val="7030A0"/>
                          </a:solidFill>
                          <a:effectLst/>
                          <a:latin typeface="Times New Roman" pitchFamily="18" charset="0"/>
                          <a:ea typeface="+mn-ea"/>
                          <a:cs typeface="Times New Roman" pitchFamily="18" charset="0"/>
                        </a:rPr>
                        <a:t> </a:t>
                      </a:r>
                      <a:r>
                        <a:rPr lang="en-US" sz="2000" b="1" kern="1200" dirty="0" err="1">
                          <a:solidFill>
                            <a:srgbClr val="7030A0"/>
                          </a:solidFill>
                          <a:effectLst/>
                          <a:latin typeface="Times New Roman" pitchFamily="18" charset="0"/>
                          <a:ea typeface="+mn-ea"/>
                          <a:cs typeface="Times New Roman" pitchFamily="18" charset="0"/>
                        </a:rPr>
                        <a:t>hạt</a:t>
                      </a:r>
                      <a:r>
                        <a:rPr lang="en-US" sz="2000" b="1" kern="1200" dirty="0">
                          <a:solidFill>
                            <a:srgbClr val="7030A0"/>
                          </a:solidFill>
                          <a:effectLst/>
                          <a:latin typeface="Times New Roman" pitchFamily="18" charset="0"/>
                          <a:ea typeface="+mn-ea"/>
                          <a:cs typeface="Times New Roman" pitchFamily="18" charset="0"/>
                        </a:rPr>
                        <a:t> </a:t>
                      </a:r>
                      <a:r>
                        <a:rPr lang="en-US" sz="2000" b="1" kern="1200" dirty="0" err="1">
                          <a:solidFill>
                            <a:srgbClr val="7030A0"/>
                          </a:solidFill>
                          <a:effectLst/>
                          <a:latin typeface="Times New Roman" pitchFamily="18" charset="0"/>
                          <a:ea typeface="+mn-ea"/>
                          <a:cs typeface="Times New Roman" pitchFamily="18" charset="0"/>
                        </a:rPr>
                        <a:t>kín</a:t>
                      </a:r>
                      <a:endParaRPr lang="en-US" sz="2000" b="1" dirty="0">
                        <a:solidFill>
                          <a:srgbClr val="7030A0"/>
                        </a:solidFill>
                        <a:latin typeface="Times New Roman" pitchFamily="18" charset="0"/>
                        <a:cs typeface="Times New Roman" pitchFamily="18" charset="0"/>
                      </a:endParaRPr>
                    </a:p>
                  </a:txBody>
                  <a:tcPr/>
                </a:tc>
                <a:tc>
                  <a:txBody>
                    <a:bodyPr/>
                    <a:lstStyle/>
                    <a:p>
                      <a:pPr marL="0" marR="0">
                        <a:lnSpc>
                          <a:spcPct val="107000"/>
                        </a:lnSpc>
                        <a:spcBef>
                          <a:spcPts val="0"/>
                        </a:spcBef>
                        <a:spcAft>
                          <a:spcPts val="0"/>
                        </a:spcAft>
                      </a:pPr>
                      <a:r>
                        <a:rPr lang="en-US" sz="2000" b="1" kern="1200" dirty="0" err="1">
                          <a:solidFill>
                            <a:srgbClr val="7030A0"/>
                          </a:solidFill>
                          <a:effectLst/>
                          <a:latin typeface="Times New Roman" pitchFamily="18" charset="0"/>
                          <a:ea typeface="Times New Roman"/>
                          <a:cs typeface="Times New Roman" pitchFamily="18" charset="0"/>
                        </a:rPr>
                        <a:t>Có</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rễ</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thân</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lá</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đầy</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đủ</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đa</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dạng</a:t>
                      </a:r>
                      <a:endParaRPr lang="en-US" sz="2000" b="1" dirty="0">
                        <a:solidFill>
                          <a:srgbClr val="7030A0"/>
                        </a:solidFill>
                        <a:effectLst/>
                        <a:latin typeface="Times New Roman" pitchFamily="18" charset="0"/>
                        <a:ea typeface="Calibri"/>
                        <a:cs typeface="Times New Roman" pitchFamily="18" charset="0"/>
                      </a:endParaRPr>
                    </a:p>
                    <a:p>
                      <a:pPr marL="0" marR="0">
                        <a:lnSpc>
                          <a:spcPct val="107000"/>
                        </a:lnSpc>
                        <a:spcBef>
                          <a:spcPts val="0"/>
                        </a:spcBef>
                        <a:spcAft>
                          <a:spcPts val="0"/>
                        </a:spcAft>
                      </a:pPr>
                      <a:r>
                        <a:rPr lang="en-US" sz="2000" b="1" kern="1200" dirty="0" err="1">
                          <a:solidFill>
                            <a:srgbClr val="7030A0"/>
                          </a:solidFill>
                          <a:effectLst/>
                          <a:latin typeface="Times New Roman" pitchFamily="18" charset="0"/>
                          <a:ea typeface="Times New Roman"/>
                          <a:cs typeface="Times New Roman" pitchFamily="18" charset="0"/>
                        </a:rPr>
                        <a:t>Có</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hệ</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mạch</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dẫn</a:t>
                      </a:r>
                      <a:endParaRPr lang="en-US" sz="2000" b="1" dirty="0">
                        <a:solidFill>
                          <a:srgbClr val="7030A0"/>
                        </a:solidFill>
                        <a:effectLst/>
                        <a:latin typeface="Times New Roman" pitchFamily="18" charset="0"/>
                        <a:ea typeface="Calibri"/>
                        <a:cs typeface="Times New Roman" pitchFamily="18" charset="0"/>
                      </a:endParaRPr>
                    </a:p>
                    <a:p>
                      <a:pPr marL="0" marR="0">
                        <a:lnSpc>
                          <a:spcPct val="107000"/>
                        </a:lnSpc>
                        <a:spcBef>
                          <a:spcPts val="0"/>
                        </a:spcBef>
                        <a:spcAft>
                          <a:spcPts val="0"/>
                        </a:spcAft>
                      </a:pPr>
                      <a:r>
                        <a:rPr lang="en-US" sz="2000" b="1" kern="1200" dirty="0" err="1">
                          <a:solidFill>
                            <a:srgbClr val="7030A0"/>
                          </a:solidFill>
                          <a:effectLst/>
                          <a:latin typeface="Times New Roman" pitchFamily="18" charset="0"/>
                          <a:ea typeface="Times New Roman"/>
                          <a:cs typeface="Times New Roman" pitchFamily="18" charset="0"/>
                        </a:rPr>
                        <a:t>Hoa</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là</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cơ</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quan</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sinh</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sản</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hạt</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được</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bảo</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vệ</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trong</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quả</a:t>
                      </a:r>
                      <a:endParaRPr lang="en-US" sz="2000" b="1" dirty="0">
                        <a:solidFill>
                          <a:srgbClr val="7030A0"/>
                        </a:solidFill>
                        <a:effectLst/>
                        <a:latin typeface="Times New Roman" pitchFamily="18" charset="0"/>
                        <a:ea typeface="Calibri"/>
                        <a:cs typeface="Times New Roman" pitchFamily="18" charset="0"/>
                      </a:endParaRPr>
                    </a:p>
                  </a:txBody>
                  <a:tcPr marL="68580" marR="68580" marT="0" marB="0"/>
                </a:tc>
                <a:tc>
                  <a:txBody>
                    <a:bodyPr/>
                    <a:lstStyle/>
                    <a:p>
                      <a:pPr marL="0" marR="0">
                        <a:lnSpc>
                          <a:spcPct val="107000"/>
                        </a:lnSpc>
                        <a:spcBef>
                          <a:spcPts val="0"/>
                        </a:spcBef>
                        <a:spcAft>
                          <a:spcPts val="0"/>
                        </a:spcAft>
                      </a:pPr>
                      <a:r>
                        <a:rPr lang="en-US" sz="2000" b="1" kern="1200" dirty="0" err="1">
                          <a:solidFill>
                            <a:srgbClr val="7030A0"/>
                          </a:solidFill>
                          <a:effectLst/>
                          <a:latin typeface="Times New Roman" pitchFamily="18" charset="0"/>
                          <a:ea typeface="Times New Roman"/>
                          <a:cs typeface="Times New Roman" pitchFamily="18" charset="0"/>
                        </a:rPr>
                        <a:t>Số</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lượng</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loài</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lớn</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phân</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bố</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đa</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dạng</a:t>
                      </a:r>
                      <a:r>
                        <a:rPr lang="en-US" sz="2000" b="1" kern="1200" dirty="0">
                          <a:solidFill>
                            <a:srgbClr val="7030A0"/>
                          </a:solidFill>
                          <a:effectLst/>
                          <a:latin typeface="Times New Roman" pitchFamily="18" charset="0"/>
                          <a:ea typeface="Times New Roman"/>
                          <a:cs typeface="Times New Roman" pitchFamily="18" charset="0"/>
                        </a:rPr>
                        <a:t> ở </a:t>
                      </a:r>
                      <a:r>
                        <a:rPr lang="en-US" sz="2000" b="1" kern="1200" dirty="0" err="1">
                          <a:solidFill>
                            <a:srgbClr val="7030A0"/>
                          </a:solidFill>
                          <a:effectLst/>
                          <a:latin typeface="Times New Roman" pitchFamily="18" charset="0"/>
                          <a:ea typeface="Times New Roman"/>
                          <a:cs typeface="Times New Roman" pitchFamily="18" charset="0"/>
                        </a:rPr>
                        <a:t>các</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môi</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trường</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sồng</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khác</a:t>
                      </a:r>
                      <a:r>
                        <a:rPr lang="en-US" sz="2000" b="1" kern="1200" dirty="0">
                          <a:solidFill>
                            <a:srgbClr val="7030A0"/>
                          </a:solidFill>
                          <a:effectLst/>
                          <a:latin typeface="Times New Roman" pitchFamily="18" charset="0"/>
                          <a:ea typeface="Times New Roman"/>
                          <a:cs typeface="Times New Roman" pitchFamily="18" charset="0"/>
                        </a:rPr>
                        <a:t> </a:t>
                      </a:r>
                      <a:r>
                        <a:rPr lang="en-US" sz="2000" b="1" kern="1200" dirty="0" err="1">
                          <a:solidFill>
                            <a:srgbClr val="7030A0"/>
                          </a:solidFill>
                          <a:effectLst/>
                          <a:latin typeface="Times New Roman" pitchFamily="18" charset="0"/>
                          <a:ea typeface="Times New Roman"/>
                          <a:cs typeface="Times New Roman" pitchFamily="18" charset="0"/>
                        </a:rPr>
                        <a:t>nhau</a:t>
                      </a:r>
                      <a:r>
                        <a:rPr lang="en-US" sz="2000" b="1" kern="1200" dirty="0">
                          <a:solidFill>
                            <a:srgbClr val="7030A0"/>
                          </a:solidFill>
                          <a:effectLst/>
                          <a:latin typeface="Times New Roman" pitchFamily="18" charset="0"/>
                          <a:ea typeface="Times New Roman"/>
                          <a:cs typeface="Times New Roman" pitchFamily="18" charset="0"/>
                        </a:rPr>
                        <a:t>.</a:t>
                      </a:r>
                      <a:endParaRPr lang="en-US" sz="2000" b="1" dirty="0">
                        <a:solidFill>
                          <a:srgbClr val="7030A0"/>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54030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325562"/>
          </a:xfrm>
        </p:spPr>
        <p:txBody>
          <a:bodyPr>
            <a:normAutofit fontScale="90000"/>
          </a:bodyPr>
          <a:lstStyle/>
          <a:p>
            <a:br>
              <a:rPr lang="en-US" dirty="0">
                <a:solidFill>
                  <a:srgbClr val="FF0000"/>
                </a:solidFill>
                <a:latin typeface="Times New Roman" pitchFamily="18" charset="0"/>
                <a:cs typeface="Times New Roman" pitchFamily="18" charset="0"/>
              </a:rPr>
            </a:br>
            <a:br>
              <a:rPr lang="en-US" dirty="0">
                <a:solidFill>
                  <a:srgbClr val="FF0000"/>
                </a:solidFill>
                <a:latin typeface="Times New Roman" pitchFamily="18" charset="0"/>
                <a:cs typeface="Times New Roman" pitchFamily="18" charset="0"/>
              </a:rPr>
            </a:br>
            <a:br>
              <a:rPr lang="en-US" dirty="0">
                <a:solidFill>
                  <a:srgbClr val="FF0000"/>
                </a:solidFill>
                <a:latin typeface="Times New Roman" pitchFamily="18" charset="0"/>
                <a:cs typeface="Times New Roman" pitchFamily="18" charset="0"/>
              </a:rPr>
            </a:br>
            <a:br>
              <a:rPr lang="en-US" dirty="0">
                <a:solidFill>
                  <a:srgbClr val="FF0000"/>
                </a:solidFill>
                <a:latin typeface="Times New Roman" pitchFamily="18" charset="0"/>
                <a:cs typeface="Times New Roman" pitchFamily="18" charset="0"/>
              </a:rPr>
            </a:br>
            <a:br>
              <a:rPr lang="en-US" dirty="0">
                <a:solidFill>
                  <a:srgbClr val="FF0000"/>
                </a:solidFill>
                <a:latin typeface="Times New Roman" pitchFamily="18" charset="0"/>
                <a:cs typeface="Times New Roman" pitchFamily="18" charset="0"/>
              </a:rPr>
            </a:br>
            <a:br>
              <a:rPr lang="en-US" dirty="0">
                <a:solidFill>
                  <a:srgbClr val="FF0000"/>
                </a:solidFill>
                <a:latin typeface="Times New Roman" pitchFamily="18" charset="0"/>
                <a:cs typeface="Times New Roman" pitchFamily="18" charset="0"/>
              </a:rPr>
            </a:br>
            <a:br>
              <a:rPr lang="en-US" dirty="0">
                <a:solidFill>
                  <a:srgbClr val="FF0000"/>
                </a:solidFill>
                <a:latin typeface="Times New Roman" pitchFamily="18" charset="0"/>
                <a:cs typeface="Times New Roman" pitchFamily="18" charset="0"/>
              </a:rPr>
            </a:br>
            <a:br>
              <a:rPr lang="en-US" dirty="0">
                <a:solidFill>
                  <a:srgbClr val="FF0000"/>
                </a:solidFill>
                <a:latin typeface="Times New Roman" pitchFamily="18" charset="0"/>
                <a:cs typeface="Times New Roman" pitchFamily="18" charset="0"/>
              </a:rPr>
            </a:br>
            <a:br>
              <a:rPr lang="en-US" dirty="0">
                <a:solidFill>
                  <a:srgbClr val="FF0000"/>
                </a:solidFill>
                <a:latin typeface="Times New Roman" pitchFamily="18" charset="0"/>
                <a:cs typeface="Times New Roman" pitchFamily="18" charset="0"/>
              </a:rPr>
            </a:br>
            <a:r>
              <a:rPr lang="en-US" dirty="0" err="1">
                <a:solidFill>
                  <a:srgbClr val="FF0000"/>
                </a:solidFill>
                <a:latin typeface="Times New Roman" pitchFamily="18" charset="0"/>
                <a:cs typeface="Times New Roman" pitchFamily="18" charset="0"/>
              </a:rPr>
              <a:t>Quan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sát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các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hình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sau</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và</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xác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định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đặc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điểm</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đặc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trưng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của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mẫu</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vật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rễ</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thân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lá</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hoa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quả</a:t>
            </a:r>
            <a:r>
              <a:rPr lang="en-US"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5474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strator\Desktop\sinh 9 hk2\cây bắt mồ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1981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dministrator\Desktop\sinh 9 hk2\hoa tigô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143" y="2743200"/>
            <a:ext cx="2013857"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Administrator\Desktop\sinh 9 hk2\cây vạn tuế.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743201"/>
            <a:ext cx="1817914"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Administrator\Desktop\sinh 9 hk2\cay-lu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10244"/>
            <a:ext cx="1809750" cy="1845127"/>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Administrator\Desktop\sinh 9 hk2\cay-dau-ta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743201"/>
            <a:ext cx="18097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Administrator\Desktop\sinh 9 hk2\dua-chuot-ra-ho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8346" y="315686"/>
            <a:ext cx="1733550" cy="1828799"/>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Administrator\Desktop\sinh 9 hk2\cay-hoa-quynh.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08346" y="2743201"/>
            <a:ext cx="1805668"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Administrator\Desktop\sinh 9 hk2\bèo tấ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2142" y="4724400"/>
            <a:ext cx="2013857"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Administrator\Desktop\sinh 9 hk2\hành tây.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1" y="4724400"/>
            <a:ext cx="1817914"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Users\Administrator\Desktop\sinh 9 hk2\day-to-hong.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89022" y="4724400"/>
            <a:ext cx="1845128" cy="1600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2144483"/>
            <a:ext cx="1981200" cy="342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Cây</a:t>
            </a:r>
            <a:r>
              <a:rPr lang="en-US" dirty="0"/>
              <a:t> </a:t>
            </a:r>
            <a:r>
              <a:rPr lang="en-US" dirty="0" err="1"/>
              <a:t>bắt</a:t>
            </a:r>
            <a:r>
              <a:rPr lang="en-US" dirty="0"/>
              <a:t> </a:t>
            </a:r>
            <a:r>
              <a:rPr lang="en-US" dirty="0" err="1"/>
              <a:t>ruồi</a:t>
            </a:r>
            <a:endParaRPr lang="en-US" dirty="0"/>
          </a:p>
        </p:txBody>
      </p:sp>
      <p:sp>
        <p:nvSpPr>
          <p:cNvPr id="14" name="Rectangle 13"/>
          <p:cNvSpPr/>
          <p:nvPr/>
        </p:nvSpPr>
        <p:spPr>
          <a:xfrm>
            <a:off x="2579914" y="2182584"/>
            <a:ext cx="1828800" cy="342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Cây</a:t>
            </a:r>
            <a:r>
              <a:rPr lang="en-US" dirty="0"/>
              <a:t> </a:t>
            </a:r>
            <a:r>
              <a:rPr lang="en-US" dirty="0" err="1"/>
              <a:t>thông</a:t>
            </a:r>
            <a:r>
              <a:rPr lang="en-US" dirty="0"/>
              <a:t> 3 </a:t>
            </a:r>
            <a:r>
              <a:rPr lang="en-US" dirty="0" err="1"/>
              <a:t>lá</a:t>
            </a:r>
            <a:endParaRPr lang="en-US" dirty="0"/>
          </a:p>
        </p:txBody>
      </p:sp>
      <p:sp>
        <p:nvSpPr>
          <p:cNvPr id="15" name="Rectangle 14"/>
          <p:cNvSpPr/>
          <p:nvPr/>
        </p:nvSpPr>
        <p:spPr>
          <a:xfrm>
            <a:off x="293914" y="4234543"/>
            <a:ext cx="1981200" cy="342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Cây</a:t>
            </a:r>
            <a:r>
              <a:rPr lang="en-US" dirty="0"/>
              <a:t> </a:t>
            </a:r>
            <a:r>
              <a:rPr lang="en-US" dirty="0" err="1"/>
              <a:t>hoa</a:t>
            </a:r>
            <a:r>
              <a:rPr lang="en-US" dirty="0"/>
              <a:t> </a:t>
            </a:r>
            <a:r>
              <a:rPr lang="en-US" dirty="0" err="1"/>
              <a:t>tigôn</a:t>
            </a:r>
            <a:endParaRPr lang="en-US" dirty="0"/>
          </a:p>
        </p:txBody>
      </p:sp>
      <p:sp>
        <p:nvSpPr>
          <p:cNvPr id="16" name="Rectangle 15"/>
          <p:cNvSpPr/>
          <p:nvPr/>
        </p:nvSpPr>
        <p:spPr>
          <a:xfrm>
            <a:off x="283028" y="6324598"/>
            <a:ext cx="1981200" cy="342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Cây</a:t>
            </a:r>
            <a:r>
              <a:rPr lang="en-US" dirty="0"/>
              <a:t> </a:t>
            </a:r>
            <a:r>
              <a:rPr lang="en-US" dirty="0" err="1"/>
              <a:t>bèo</a:t>
            </a:r>
            <a:r>
              <a:rPr lang="en-US" dirty="0"/>
              <a:t> </a:t>
            </a:r>
            <a:r>
              <a:rPr lang="en-US" dirty="0" err="1"/>
              <a:t>tấm</a:t>
            </a:r>
            <a:endParaRPr lang="en-US" dirty="0"/>
          </a:p>
        </p:txBody>
      </p:sp>
      <p:sp>
        <p:nvSpPr>
          <p:cNvPr id="17" name="Rectangle 16"/>
          <p:cNvSpPr/>
          <p:nvPr/>
        </p:nvSpPr>
        <p:spPr>
          <a:xfrm>
            <a:off x="2601686" y="6324599"/>
            <a:ext cx="1828801" cy="342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Cây</a:t>
            </a:r>
            <a:r>
              <a:rPr lang="en-US" dirty="0"/>
              <a:t> </a:t>
            </a:r>
            <a:r>
              <a:rPr lang="en-US" dirty="0" err="1"/>
              <a:t>hành</a:t>
            </a:r>
            <a:r>
              <a:rPr lang="en-US" dirty="0"/>
              <a:t> </a:t>
            </a:r>
            <a:r>
              <a:rPr lang="en-US" dirty="0" err="1"/>
              <a:t>tây</a:t>
            </a:r>
            <a:endParaRPr lang="en-US" dirty="0"/>
          </a:p>
        </p:txBody>
      </p:sp>
      <p:sp>
        <p:nvSpPr>
          <p:cNvPr id="18" name="Rectangle 17"/>
          <p:cNvSpPr/>
          <p:nvPr/>
        </p:nvSpPr>
        <p:spPr>
          <a:xfrm>
            <a:off x="2590801" y="4267200"/>
            <a:ext cx="1828801" cy="342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Cây</a:t>
            </a:r>
            <a:r>
              <a:rPr lang="en-US" dirty="0"/>
              <a:t> </a:t>
            </a:r>
            <a:r>
              <a:rPr lang="en-US" dirty="0" err="1"/>
              <a:t>vạn</a:t>
            </a:r>
            <a:r>
              <a:rPr lang="en-US" dirty="0"/>
              <a:t> </a:t>
            </a:r>
            <a:r>
              <a:rPr lang="en-US" dirty="0" err="1"/>
              <a:t>tuế</a:t>
            </a:r>
            <a:endParaRPr lang="en-US" dirty="0"/>
          </a:p>
        </p:txBody>
      </p:sp>
      <p:sp>
        <p:nvSpPr>
          <p:cNvPr id="19" name="Rectangle 18"/>
          <p:cNvSpPr/>
          <p:nvPr/>
        </p:nvSpPr>
        <p:spPr>
          <a:xfrm>
            <a:off x="4724400" y="2147207"/>
            <a:ext cx="1828801" cy="342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Cây</a:t>
            </a:r>
            <a:r>
              <a:rPr lang="en-US" dirty="0"/>
              <a:t> </a:t>
            </a:r>
            <a:r>
              <a:rPr lang="en-US" dirty="0" err="1"/>
              <a:t>lúa</a:t>
            </a:r>
            <a:r>
              <a:rPr lang="en-US" dirty="0"/>
              <a:t> </a:t>
            </a:r>
            <a:r>
              <a:rPr lang="en-US" dirty="0" err="1"/>
              <a:t>nước</a:t>
            </a:r>
            <a:endParaRPr lang="en-US" dirty="0"/>
          </a:p>
        </p:txBody>
      </p:sp>
      <p:sp>
        <p:nvSpPr>
          <p:cNvPr id="20" name="Rectangle 19"/>
          <p:cNvSpPr/>
          <p:nvPr/>
        </p:nvSpPr>
        <p:spPr>
          <a:xfrm>
            <a:off x="4724400" y="4267201"/>
            <a:ext cx="1828801" cy="342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Cây</a:t>
            </a:r>
            <a:r>
              <a:rPr lang="en-US" dirty="0"/>
              <a:t> </a:t>
            </a:r>
            <a:r>
              <a:rPr lang="en-US" dirty="0" err="1"/>
              <a:t>dâu</a:t>
            </a:r>
            <a:r>
              <a:rPr lang="en-US" dirty="0"/>
              <a:t> </a:t>
            </a:r>
            <a:r>
              <a:rPr lang="en-US" dirty="0" err="1"/>
              <a:t>tằm</a:t>
            </a:r>
            <a:endParaRPr lang="en-US" dirty="0"/>
          </a:p>
        </p:txBody>
      </p:sp>
      <p:sp>
        <p:nvSpPr>
          <p:cNvPr id="21" name="Rectangle 20"/>
          <p:cNvSpPr/>
          <p:nvPr/>
        </p:nvSpPr>
        <p:spPr>
          <a:xfrm>
            <a:off x="4705349" y="6324600"/>
            <a:ext cx="1828801" cy="342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Dây</a:t>
            </a:r>
            <a:r>
              <a:rPr lang="en-US" dirty="0"/>
              <a:t> </a:t>
            </a:r>
            <a:r>
              <a:rPr lang="en-US" dirty="0" err="1"/>
              <a:t>tơ</a:t>
            </a:r>
            <a:r>
              <a:rPr lang="en-US" dirty="0"/>
              <a:t> </a:t>
            </a:r>
            <a:r>
              <a:rPr lang="en-US" dirty="0" err="1"/>
              <a:t>hồng</a:t>
            </a:r>
            <a:r>
              <a:rPr lang="en-US" dirty="0"/>
              <a:t> </a:t>
            </a:r>
          </a:p>
        </p:txBody>
      </p:sp>
      <p:sp>
        <p:nvSpPr>
          <p:cNvPr id="22" name="Rectangle 21"/>
          <p:cNvSpPr/>
          <p:nvPr/>
        </p:nvSpPr>
        <p:spPr>
          <a:xfrm>
            <a:off x="6930119" y="6346370"/>
            <a:ext cx="1805668" cy="342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Cây</a:t>
            </a:r>
            <a:r>
              <a:rPr lang="en-US" dirty="0"/>
              <a:t> </a:t>
            </a:r>
            <a:r>
              <a:rPr lang="en-US" dirty="0" err="1"/>
              <a:t>rêu</a:t>
            </a:r>
            <a:r>
              <a:rPr lang="en-US" dirty="0"/>
              <a:t> </a:t>
            </a:r>
            <a:r>
              <a:rPr lang="en-US" dirty="0" err="1"/>
              <a:t>tường</a:t>
            </a:r>
            <a:endParaRPr lang="en-US" dirty="0"/>
          </a:p>
        </p:txBody>
      </p:sp>
      <p:sp>
        <p:nvSpPr>
          <p:cNvPr id="23" name="Rectangle 22"/>
          <p:cNvSpPr/>
          <p:nvPr/>
        </p:nvSpPr>
        <p:spPr>
          <a:xfrm>
            <a:off x="6919233" y="2133600"/>
            <a:ext cx="1722663" cy="342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Cây</a:t>
            </a:r>
            <a:r>
              <a:rPr lang="en-US" dirty="0"/>
              <a:t> </a:t>
            </a:r>
            <a:r>
              <a:rPr lang="en-US" dirty="0" err="1"/>
              <a:t>dưa</a:t>
            </a:r>
            <a:r>
              <a:rPr lang="en-US" dirty="0"/>
              <a:t> </a:t>
            </a:r>
            <a:r>
              <a:rPr lang="en-US" dirty="0" err="1"/>
              <a:t>leo</a:t>
            </a:r>
            <a:endParaRPr lang="en-US" dirty="0"/>
          </a:p>
        </p:txBody>
      </p:sp>
      <p:sp>
        <p:nvSpPr>
          <p:cNvPr id="25" name="Rectangle 24"/>
          <p:cNvSpPr/>
          <p:nvPr/>
        </p:nvSpPr>
        <p:spPr>
          <a:xfrm>
            <a:off x="6919233" y="4272645"/>
            <a:ext cx="1805668" cy="342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Cây</a:t>
            </a:r>
            <a:r>
              <a:rPr lang="en-US" dirty="0"/>
              <a:t> </a:t>
            </a:r>
            <a:r>
              <a:rPr lang="en-US" dirty="0" err="1"/>
              <a:t>quỳnh</a:t>
            </a:r>
            <a:r>
              <a:rPr lang="en-US" dirty="0"/>
              <a:t> </a:t>
            </a:r>
            <a:r>
              <a:rPr lang="en-US" dirty="0" err="1"/>
              <a:t>trắng</a:t>
            </a:r>
            <a:endParaRPr lang="en-US" dirty="0"/>
          </a:p>
        </p:txBody>
      </p:sp>
      <p:pic>
        <p:nvPicPr>
          <p:cNvPr id="1026" name="Picture 2" descr="C:\Users\Administrator\Desktop\sinh 9 hk2\Untitled.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08346" y="4724400"/>
            <a:ext cx="1849212" cy="16219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sinh 9 hk2\thong 3 la.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79914" y="304800"/>
            <a:ext cx="1828800" cy="187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43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arn(inVertical)">
                                      <p:cBhvr>
                                        <p:cTn id="17" dur="500"/>
                                        <p:tgtEl>
                                          <p:spTgt spid="102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4102"/>
                                        </p:tgtEl>
                                        <p:attrNameLst>
                                          <p:attrName>style.visibility</p:attrName>
                                        </p:attrNameLst>
                                      </p:cBhvr>
                                      <p:to>
                                        <p:strVal val="visible"/>
                                      </p:to>
                                    </p:set>
                                    <p:animEffect transition="in" filter="wheel(1)">
                                      <p:cBhvr>
                                        <p:cTn id="25" dur="2000"/>
                                        <p:tgtEl>
                                          <p:spTgt spid="4102"/>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heel(1)">
                                      <p:cBhvr>
                                        <p:cTn id="28" dur="20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104"/>
                                        </p:tgtEl>
                                        <p:attrNameLst>
                                          <p:attrName>style.visibility</p:attrName>
                                        </p:attrNameLst>
                                      </p:cBhvr>
                                      <p:to>
                                        <p:strVal val="visible"/>
                                      </p:to>
                                    </p:set>
                                    <p:animEffect transition="in" filter="wipe(down)">
                                      <p:cBhvr>
                                        <p:cTn id="33" dur="500"/>
                                        <p:tgtEl>
                                          <p:spTgt spid="410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100"/>
                                        </p:tgtEl>
                                        <p:attrNameLst>
                                          <p:attrName>style.visibility</p:attrName>
                                        </p:attrNameLst>
                                      </p:cBhvr>
                                      <p:to>
                                        <p:strVal val="visible"/>
                                      </p:to>
                                    </p:set>
                                    <p:anim calcmode="lin" valueType="num">
                                      <p:cBhvr additive="base">
                                        <p:cTn id="41" dur="500" fill="hold"/>
                                        <p:tgtEl>
                                          <p:spTgt spid="4100"/>
                                        </p:tgtEl>
                                        <p:attrNameLst>
                                          <p:attrName>ppt_x</p:attrName>
                                        </p:attrNameLst>
                                      </p:cBhvr>
                                      <p:tavLst>
                                        <p:tav tm="0">
                                          <p:val>
                                            <p:strVal val="#ppt_x"/>
                                          </p:val>
                                        </p:tav>
                                        <p:tav tm="100000">
                                          <p:val>
                                            <p:strVal val="#ppt_x"/>
                                          </p:val>
                                        </p:tav>
                                      </p:tavLst>
                                    </p:anim>
                                    <p:anim calcmode="lin" valueType="num">
                                      <p:cBhvr additive="base">
                                        <p:cTn id="42" dur="500" fill="hold"/>
                                        <p:tgtEl>
                                          <p:spTgt spid="410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101"/>
                                        </p:tgtEl>
                                        <p:attrNameLst>
                                          <p:attrName>style.visibility</p:attrName>
                                        </p:attrNameLst>
                                      </p:cBhvr>
                                      <p:to>
                                        <p:strVal val="visible"/>
                                      </p:to>
                                    </p:set>
                                    <p:anim calcmode="lin" valueType="num">
                                      <p:cBhvr additive="base">
                                        <p:cTn id="49" dur="500" fill="hold"/>
                                        <p:tgtEl>
                                          <p:spTgt spid="4101"/>
                                        </p:tgtEl>
                                        <p:attrNameLst>
                                          <p:attrName>ppt_x</p:attrName>
                                        </p:attrNameLst>
                                      </p:cBhvr>
                                      <p:tavLst>
                                        <p:tav tm="0">
                                          <p:val>
                                            <p:strVal val="#ppt_x"/>
                                          </p:val>
                                        </p:tav>
                                        <p:tav tm="100000">
                                          <p:val>
                                            <p:strVal val="#ppt_x"/>
                                          </p:val>
                                        </p:tav>
                                      </p:tavLst>
                                    </p:anim>
                                    <p:anim calcmode="lin" valueType="num">
                                      <p:cBhvr additive="base">
                                        <p:cTn id="50" dur="500" fill="hold"/>
                                        <p:tgtEl>
                                          <p:spTgt spid="410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103"/>
                                        </p:tgtEl>
                                        <p:attrNameLst>
                                          <p:attrName>style.visibility</p:attrName>
                                        </p:attrNameLst>
                                      </p:cBhvr>
                                      <p:to>
                                        <p:strVal val="visible"/>
                                      </p:to>
                                    </p:set>
                                    <p:anim calcmode="lin" valueType="num">
                                      <p:cBhvr additive="base">
                                        <p:cTn id="57" dur="500" fill="hold"/>
                                        <p:tgtEl>
                                          <p:spTgt spid="4103"/>
                                        </p:tgtEl>
                                        <p:attrNameLst>
                                          <p:attrName>ppt_x</p:attrName>
                                        </p:attrNameLst>
                                      </p:cBhvr>
                                      <p:tavLst>
                                        <p:tav tm="0">
                                          <p:val>
                                            <p:strVal val="#ppt_x"/>
                                          </p:val>
                                        </p:tav>
                                        <p:tav tm="100000">
                                          <p:val>
                                            <p:strVal val="#ppt_x"/>
                                          </p:val>
                                        </p:tav>
                                      </p:tavLst>
                                    </p:anim>
                                    <p:anim calcmode="lin" valueType="num">
                                      <p:cBhvr additive="base">
                                        <p:cTn id="58" dur="500" fill="hold"/>
                                        <p:tgtEl>
                                          <p:spTgt spid="410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105"/>
                                        </p:tgtEl>
                                        <p:attrNameLst>
                                          <p:attrName>style.visibility</p:attrName>
                                        </p:attrNameLst>
                                      </p:cBhvr>
                                      <p:to>
                                        <p:strVal val="visible"/>
                                      </p:to>
                                    </p:set>
                                    <p:anim calcmode="lin" valueType="num">
                                      <p:cBhvr additive="base">
                                        <p:cTn id="65" dur="500" fill="hold"/>
                                        <p:tgtEl>
                                          <p:spTgt spid="4105"/>
                                        </p:tgtEl>
                                        <p:attrNameLst>
                                          <p:attrName>ppt_x</p:attrName>
                                        </p:attrNameLst>
                                      </p:cBhvr>
                                      <p:tavLst>
                                        <p:tav tm="0">
                                          <p:val>
                                            <p:strVal val="#ppt_x"/>
                                          </p:val>
                                        </p:tav>
                                        <p:tav tm="100000">
                                          <p:val>
                                            <p:strVal val="#ppt_x"/>
                                          </p:val>
                                        </p:tav>
                                      </p:tavLst>
                                    </p:anim>
                                    <p:anim calcmode="lin" valueType="num">
                                      <p:cBhvr additive="base">
                                        <p:cTn id="66" dur="500" fill="hold"/>
                                        <p:tgtEl>
                                          <p:spTgt spid="410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4106"/>
                                        </p:tgtEl>
                                        <p:attrNameLst>
                                          <p:attrName>style.visibility</p:attrName>
                                        </p:attrNameLst>
                                      </p:cBhvr>
                                      <p:to>
                                        <p:strVal val="visible"/>
                                      </p:to>
                                    </p:set>
                                    <p:anim calcmode="lin" valueType="num">
                                      <p:cBhvr additive="base">
                                        <p:cTn id="75" dur="500" fill="hold"/>
                                        <p:tgtEl>
                                          <p:spTgt spid="4106"/>
                                        </p:tgtEl>
                                        <p:attrNameLst>
                                          <p:attrName>ppt_x</p:attrName>
                                        </p:attrNameLst>
                                      </p:cBhvr>
                                      <p:tavLst>
                                        <p:tav tm="0">
                                          <p:val>
                                            <p:strVal val="#ppt_x"/>
                                          </p:val>
                                        </p:tav>
                                        <p:tav tm="100000">
                                          <p:val>
                                            <p:strVal val="#ppt_x"/>
                                          </p:val>
                                        </p:tav>
                                      </p:tavLst>
                                    </p:anim>
                                    <p:anim calcmode="lin" valueType="num">
                                      <p:cBhvr additive="base">
                                        <p:cTn id="76" dur="500" fill="hold"/>
                                        <p:tgtEl>
                                          <p:spTgt spid="410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107"/>
                                        </p:tgtEl>
                                        <p:attrNameLst>
                                          <p:attrName>style.visibility</p:attrName>
                                        </p:attrNameLst>
                                      </p:cBhvr>
                                      <p:to>
                                        <p:strVal val="visible"/>
                                      </p:to>
                                    </p:set>
                                    <p:anim calcmode="lin" valueType="num">
                                      <p:cBhvr additive="base">
                                        <p:cTn id="83" dur="500" fill="hold"/>
                                        <p:tgtEl>
                                          <p:spTgt spid="4107"/>
                                        </p:tgtEl>
                                        <p:attrNameLst>
                                          <p:attrName>ppt_x</p:attrName>
                                        </p:attrNameLst>
                                      </p:cBhvr>
                                      <p:tavLst>
                                        <p:tav tm="0">
                                          <p:val>
                                            <p:strVal val="#ppt_x"/>
                                          </p:val>
                                        </p:tav>
                                        <p:tav tm="100000">
                                          <p:val>
                                            <p:strVal val="#ppt_x"/>
                                          </p:val>
                                        </p:tav>
                                      </p:tavLst>
                                    </p:anim>
                                    <p:anim calcmode="lin" valueType="num">
                                      <p:cBhvr additive="base">
                                        <p:cTn id="84" dur="500" fill="hold"/>
                                        <p:tgtEl>
                                          <p:spTgt spid="410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4108"/>
                                        </p:tgtEl>
                                        <p:attrNameLst>
                                          <p:attrName>style.visibility</p:attrName>
                                        </p:attrNameLst>
                                      </p:cBhvr>
                                      <p:to>
                                        <p:strVal val="visible"/>
                                      </p:to>
                                    </p:set>
                                    <p:anim calcmode="lin" valueType="num">
                                      <p:cBhvr additive="base">
                                        <p:cTn id="91" dur="500" fill="hold"/>
                                        <p:tgtEl>
                                          <p:spTgt spid="4108"/>
                                        </p:tgtEl>
                                        <p:attrNameLst>
                                          <p:attrName>ppt_x</p:attrName>
                                        </p:attrNameLst>
                                      </p:cBhvr>
                                      <p:tavLst>
                                        <p:tav tm="0">
                                          <p:val>
                                            <p:strVal val="#ppt_x"/>
                                          </p:val>
                                        </p:tav>
                                        <p:tav tm="100000">
                                          <p:val>
                                            <p:strVal val="#ppt_x"/>
                                          </p:val>
                                        </p:tav>
                                      </p:tavLst>
                                    </p:anim>
                                    <p:anim calcmode="lin" valueType="num">
                                      <p:cBhvr additive="base">
                                        <p:cTn id="92" dur="500" fill="hold"/>
                                        <p:tgtEl>
                                          <p:spTgt spid="410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additive="base">
                                        <p:cTn id="95" dur="500" fill="hold"/>
                                        <p:tgtEl>
                                          <p:spTgt spid="21"/>
                                        </p:tgtEl>
                                        <p:attrNameLst>
                                          <p:attrName>ppt_x</p:attrName>
                                        </p:attrNameLst>
                                      </p:cBhvr>
                                      <p:tavLst>
                                        <p:tav tm="0">
                                          <p:val>
                                            <p:strVal val="#ppt_x"/>
                                          </p:val>
                                        </p:tav>
                                        <p:tav tm="100000">
                                          <p:val>
                                            <p:strVal val="#ppt_x"/>
                                          </p:val>
                                        </p:tav>
                                      </p:tavLst>
                                    </p:anim>
                                    <p:anim calcmode="lin" valueType="num">
                                      <p:cBhvr additive="base">
                                        <p:cTn id="96" dur="500" fill="hold"/>
                                        <p:tgtEl>
                                          <p:spTgt spid="21"/>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026"/>
                                        </p:tgtEl>
                                        <p:attrNameLst>
                                          <p:attrName>style.visibility</p:attrName>
                                        </p:attrNameLst>
                                      </p:cBhvr>
                                      <p:to>
                                        <p:strVal val="visible"/>
                                      </p:to>
                                    </p:set>
                                    <p:anim calcmode="lin" valueType="num">
                                      <p:cBhvr additive="base">
                                        <p:cTn id="99" dur="500" fill="hold"/>
                                        <p:tgtEl>
                                          <p:spTgt spid="1026"/>
                                        </p:tgtEl>
                                        <p:attrNameLst>
                                          <p:attrName>ppt_x</p:attrName>
                                        </p:attrNameLst>
                                      </p:cBhvr>
                                      <p:tavLst>
                                        <p:tav tm="0">
                                          <p:val>
                                            <p:strVal val="#ppt_x"/>
                                          </p:val>
                                        </p:tav>
                                        <p:tav tm="100000">
                                          <p:val>
                                            <p:strVal val="#ppt_x"/>
                                          </p:val>
                                        </p:tav>
                                      </p:tavLst>
                                    </p:anim>
                                    <p:anim calcmode="lin" valueType="num">
                                      <p:cBhvr additive="base">
                                        <p:cTn id="100" dur="500" fill="hold"/>
                                        <p:tgtEl>
                                          <p:spTgt spid="1026"/>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96912336"/>
              </p:ext>
            </p:extLst>
          </p:nvPr>
        </p:nvGraphicFramePr>
        <p:xfrm>
          <a:off x="304800" y="228600"/>
          <a:ext cx="8229600" cy="6557108"/>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476348">
                <a:tc>
                  <a:txBody>
                    <a:bodyPr/>
                    <a:lstStyle/>
                    <a:p>
                      <a:endParaRPr lang="en-US" sz="1800" b="1" dirty="0">
                        <a:latin typeface="Times New Roman" pitchFamily="18" charset="0"/>
                        <a:cs typeface="Times New Roman" pitchFamily="18" charset="0"/>
                      </a:endParaRPr>
                    </a:p>
                  </a:txBody>
                  <a:tcPr/>
                </a:tc>
                <a:tc>
                  <a:txBody>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Rễ</a:t>
                      </a:r>
                      <a:endParaRPr lang="en-US" sz="2400" b="1" dirty="0">
                        <a:solidFill>
                          <a:srgbClr val="FF0000"/>
                        </a:solidFill>
                        <a:latin typeface="Times New Roman" pitchFamily="18" charset="0"/>
                        <a:cs typeface="Times New Roman" pitchFamily="18" charset="0"/>
                      </a:endParaRPr>
                    </a:p>
                  </a:txBody>
                  <a:tcPr/>
                </a:tc>
                <a:tc>
                  <a:txBody>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Thân</a:t>
                      </a:r>
                      <a:r>
                        <a:rPr lang="en-US" sz="2400" b="1" baseline="0" dirty="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a:txBody>
                  <a:tcPr/>
                </a:tc>
                <a:tc>
                  <a:txBody>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Lá</a:t>
                      </a:r>
                      <a:endParaRPr lang="en-US" sz="2400" b="1" dirty="0">
                        <a:solidFill>
                          <a:srgbClr val="FF0000"/>
                        </a:solidFill>
                        <a:latin typeface="Times New Roman" pitchFamily="18" charset="0"/>
                        <a:cs typeface="Times New Roman" pitchFamily="18" charset="0"/>
                      </a:endParaRPr>
                    </a:p>
                  </a:txBody>
                  <a:tcPr/>
                </a:tc>
                <a:tc>
                  <a:txBody>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Hoa</a:t>
                      </a:r>
                      <a:endParaRPr lang="en-US" sz="2400" b="1" dirty="0">
                        <a:solidFill>
                          <a:srgbClr val="FF0000"/>
                        </a:solidFill>
                        <a:latin typeface="Times New Roman" pitchFamily="18" charset="0"/>
                        <a:cs typeface="Times New Roman" pitchFamily="18" charset="0"/>
                      </a:endParaRPr>
                    </a:p>
                  </a:txBody>
                  <a:tcPr/>
                </a:tc>
                <a:tc>
                  <a:txBody>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Quả</a:t>
                      </a:r>
                      <a:endParaRPr lang="en-US" sz="2400" b="1"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76348">
                <a:tc>
                  <a:txBody>
                    <a:bodyPr/>
                    <a:lstStyle/>
                    <a:p>
                      <a:r>
                        <a:rPr lang="en-US" sz="2000" b="1" dirty="0" err="1">
                          <a:solidFill>
                            <a:srgbClr val="FF0000"/>
                          </a:solidFill>
                          <a:latin typeface="Times New Roman" pitchFamily="18" charset="0"/>
                          <a:cs typeface="Times New Roman" pitchFamily="18" charset="0"/>
                        </a:rPr>
                        <a:t>Cây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bắt</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ruồi</a:t>
                      </a:r>
                      <a:endParaRPr lang="en-US" sz="2000" b="1" dirty="0">
                        <a:solidFill>
                          <a:srgbClr val="FF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algn="ct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thông</a:t>
                      </a:r>
                      <a:r>
                        <a:rPr lang="en-US" sz="2000" b="1" baseline="0" dirty="0">
                          <a:latin typeface="Times New Roman" pitchFamily="18" charset="0"/>
                          <a:cs typeface="Times New Roman" pitchFamily="18" charset="0"/>
                        </a:rPr>
                        <a:t> 3 </a:t>
                      </a:r>
                      <a:r>
                        <a:rPr lang="en-US" sz="2000" b="1" baseline="0" dirty="0" err="1">
                          <a:latin typeface="Times New Roman" pitchFamily="18" charset="0"/>
                          <a:cs typeface="Times New Roman" pitchFamily="18" charset="0"/>
                        </a:rPr>
                        <a:t>lá</a:t>
                      </a:r>
                      <a:endParaRPr lang="en-US" sz="20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algn="ct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endParaRPr lang="en-US" sz="1800" b="1" dirty="0">
                        <a:latin typeface="Times New Roman" pitchFamily="18" charset="0"/>
                        <a:cs typeface="Times New Roman" pitchFamily="18" charset="0"/>
                      </a:endParaRPr>
                    </a:p>
                  </a:txBody>
                  <a:tcPr/>
                </a:tc>
                <a:tc>
                  <a:txBody>
                    <a:bodyPr/>
                    <a:lstStyle/>
                    <a:p>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76348">
                <a:tc>
                  <a:txBody>
                    <a:bodyPr/>
                    <a:lstStyle/>
                    <a:p>
                      <a:r>
                        <a:rPr lang="en-US" sz="2000" b="1" dirty="0" err="1">
                          <a:solidFill>
                            <a:srgbClr val="0070C0"/>
                          </a:solidFill>
                          <a:latin typeface="Times New Roman" pitchFamily="18" charset="0"/>
                          <a:cs typeface="Times New Roman" pitchFamily="18" charset="0"/>
                        </a:rPr>
                        <a:t>Cây</a:t>
                      </a:r>
                      <a:r>
                        <a:rPr lang="en-US" sz="2000" b="1" baseline="0" dirty="0">
                          <a:solidFill>
                            <a:srgbClr val="0070C0"/>
                          </a:solidFill>
                          <a:latin typeface="Times New Roman" pitchFamily="18" charset="0"/>
                          <a:cs typeface="Times New Roman" pitchFamily="18" charset="0"/>
                        </a:rPr>
                        <a:t> </a:t>
                      </a:r>
                      <a:r>
                        <a:rPr lang="en-US" sz="2000" b="1" baseline="0" dirty="0" err="1">
                          <a:solidFill>
                            <a:srgbClr val="0070C0"/>
                          </a:solidFill>
                          <a:latin typeface="Times New Roman" pitchFamily="18" charset="0"/>
                          <a:cs typeface="Times New Roman" pitchFamily="18" charset="0"/>
                        </a:rPr>
                        <a:t>lúa</a:t>
                      </a:r>
                      <a:r>
                        <a:rPr lang="en-US" sz="2000" b="1" baseline="0" dirty="0">
                          <a:solidFill>
                            <a:srgbClr val="0070C0"/>
                          </a:solidFill>
                          <a:latin typeface="Times New Roman" pitchFamily="18" charset="0"/>
                          <a:cs typeface="Times New Roman" pitchFamily="18" charset="0"/>
                        </a:rPr>
                        <a:t> </a:t>
                      </a:r>
                      <a:r>
                        <a:rPr lang="en-US" sz="2000" b="1" baseline="0" dirty="0" err="1">
                          <a:solidFill>
                            <a:srgbClr val="0070C0"/>
                          </a:solidFill>
                          <a:latin typeface="Times New Roman" pitchFamily="18" charset="0"/>
                          <a:cs typeface="Times New Roman" pitchFamily="18" charset="0"/>
                        </a:rPr>
                        <a:t>nước</a:t>
                      </a:r>
                      <a:endParaRPr lang="en-US" sz="2000" b="1" dirty="0">
                        <a:solidFill>
                          <a:srgbClr val="0070C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algn="ct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dưa</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leo</a:t>
                      </a:r>
                      <a:endParaRPr lang="en-US" sz="20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algn="ct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r h="476348">
                <a:tc>
                  <a:txBody>
                    <a:bodyPr/>
                    <a:lstStyle/>
                    <a:p>
                      <a:r>
                        <a:rPr lang="en-US" sz="2000" b="1" dirty="0" err="1">
                          <a:solidFill>
                            <a:srgbClr val="0070C0"/>
                          </a:solidFill>
                          <a:latin typeface="Times New Roman" pitchFamily="18" charset="0"/>
                          <a:cs typeface="Times New Roman" pitchFamily="18" charset="0"/>
                        </a:rPr>
                        <a:t>Cây</a:t>
                      </a:r>
                      <a:r>
                        <a:rPr lang="en-US" sz="2000" b="1" baseline="0" dirty="0">
                          <a:solidFill>
                            <a:srgbClr val="0070C0"/>
                          </a:solidFill>
                          <a:latin typeface="Times New Roman" pitchFamily="18" charset="0"/>
                          <a:cs typeface="Times New Roman" pitchFamily="18" charset="0"/>
                        </a:rPr>
                        <a:t> </a:t>
                      </a:r>
                      <a:r>
                        <a:rPr lang="en-US" sz="2000" b="1" baseline="0" dirty="0" err="1">
                          <a:solidFill>
                            <a:srgbClr val="0070C0"/>
                          </a:solidFill>
                          <a:latin typeface="Times New Roman" pitchFamily="18" charset="0"/>
                          <a:cs typeface="Times New Roman" pitchFamily="18" charset="0"/>
                        </a:rPr>
                        <a:t>hoa</a:t>
                      </a:r>
                      <a:r>
                        <a:rPr lang="en-US" sz="2000" b="1" baseline="0" dirty="0">
                          <a:solidFill>
                            <a:srgbClr val="0070C0"/>
                          </a:solidFill>
                          <a:latin typeface="Times New Roman" pitchFamily="18" charset="0"/>
                          <a:cs typeface="Times New Roman" pitchFamily="18" charset="0"/>
                        </a:rPr>
                        <a:t> </a:t>
                      </a:r>
                      <a:r>
                        <a:rPr lang="en-US" sz="2000" b="1" baseline="0" dirty="0" err="1">
                          <a:solidFill>
                            <a:srgbClr val="0070C0"/>
                          </a:solidFill>
                          <a:latin typeface="Times New Roman" pitchFamily="18" charset="0"/>
                          <a:cs typeface="Times New Roman" pitchFamily="18" charset="0"/>
                        </a:rPr>
                        <a:t>tigôn</a:t>
                      </a:r>
                      <a:endParaRPr lang="en-US" sz="2000" b="1" dirty="0">
                        <a:solidFill>
                          <a:srgbClr val="0070C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algn="ct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05"/>
                  </a:ext>
                </a:extLst>
              </a:tr>
              <a:tr h="476348">
                <a:tc>
                  <a:txBody>
                    <a:bodyPr/>
                    <a:lstStyle/>
                    <a:p>
                      <a:r>
                        <a:rPr lang="en-US" sz="2000" b="1" dirty="0" err="1">
                          <a:solidFill>
                            <a:srgbClr val="FF0000"/>
                          </a:solidFill>
                          <a:latin typeface="Times New Roman" pitchFamily="18" charset="0"/>
                          <a:cs typeface="Times New Roman" pitchFamily="18" charset="0"/>
                        </a:rPr>
                        <a:t>Cây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vạn</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tuế</a:t>
                      </a:r>
                      <a:endParaRPr lang="en-US" sz="2000" b="1" dirty="0">
                        <a:solidFill>
                          <a:srgbClr val="FF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algn="ct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dâu</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tằm</a:t>
                      </a:r>
                      <a:endParaRPr lang="en-US" sz="20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algn="ct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07"/>
                  </a:ext>
                </a:extLst>
              </a:tr>
              <a:tr h="476348">
                <a:tc>
                  <a:txBody>
                    <a:bodyPr/>
                    <a:lstStyle/>
                    <a:p>
                      <a:r>
                        <a:rPr lang="en-US" sz="2000" b="1" dirty="0" err="1">
                          <a:solidFill>
                            <a:srgbClr val="FF0000"/>
                          </a:solidFill>
                          <a:latin typeface="Times New Roman" pitchFamily="18" charset="0"/>
                          <a:cs typeface="Times New Roman" pitchFamily="18" charset="0"/>
                        </a:rPr>
                        <a:t>Cây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quỳnh</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trắng</a:t>
                      </a:r>
                      <a:endParaRPr lang="en-US" sz="2000" b="1" dirty="0">
                        <a:solidFill>
                          <a:srgbClr val="FF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algn="ct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08"/>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bèo</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tấm</a:t>
                      </a:r>
                      <a:endParaRPr lang="en-US" sz="20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algn="ct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09"/>
                  </a:ext>
                </a:extLst>
              </a:tr>
              <a:tr h="476348">
                <a:tc>
                  <a:txBody>
                    <a:bodyPr/>
                    <a:lstStyle/>
                    <a:p>
                      <a:r>
                        <a:rPr lang="en-US" sz="2000" b="1" dirty="0" err="1">
                          <a:solidFill>
                            <a:srgbClr val="00B050"/>
                          </a:solidFill>
                          <a:latin typeface="Times New Roman" pitchFamily="18" charset="0"/>
                          <a:cs typeface="Times New Roman" pitchFamily="18" charset="0"/>
                        </a:rPr>
                        <a:t>Cây</a:t>
                      </a:r>
                      <a:r>
                        <a:rPr lang="en-US" sz="2000" b="1" baseline="0" dirty="0">
                          <a:solidFill>
                            <a:srgbClr val="00B050"/>
                          </a:solidFill>
                          <a:latin typeface="Times New Roman" pitchFamily="18" charset="0"/>
                          <a:cs typeface="Times New Roman" pitchFamily="18" charset="0"/>
                        </a:rPr>
                        <a:t> </a:t>
                      </a:r>
                      <a:r>
                        <a:rPr lang="en-US" sz="2000" b="1" baseline="0" dirty="0" err="1">
                          <a:solidFill>
                            <a:srgbClr val="00B050"/>
                          </a:solidFill>
                          <a:latin typeface="Times New Roman" pitchFamily="18" charset="0"/>
                          <a:cs typeface="Times New Roman" pitchFamily="18" charset="0"/>
                        </a:rPr>
                        <a:t>hành</a:t>
                      </a:r>
                      <a:r>
                        <a:rPr lang="en-US" sz="2000" b="1" baseline="0" dirty="0">
                          <a:solidFill>
                            <a:srgbClr val="00B050"/>
                          </a:solidFill>
                          <a:latin typeface="Times New Roman" pitchFamily="18" charset="0"/>
                          <a:cs typeface="Times New Roman" pitchFamily="18" charset="0"/>
                        </a:rPr>
                        <a:t> </a:t>
                      </a:r>
                      <a:r>
                        <a:rPr lang="en-US" sz="2000" b="1" baseline="0" dirty="0" err="1">
                          <a:solidFill>
                            <a:srgbClr val="00B050"/>
                          </a:solidFill>
                          <a:latin typeface="Times New Roman" pitchFamily="18" charset="0"/>
                          <a:cs typeface="Times New Roman" pitchFamily="18" charset="0"/>
                        </a:rPr>
                        <a:t>tây</a:t>
                      </a:r>
                      <a:endParaRPr lang="en-US" sz="2000" b="1" dirty="0">
                        <a:solidFill>
                          <a:srgbClr val="00B05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algn="ct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10"/>
                  </a:ext>
                </a:extLst>
              </a:tr>
              <a:tr h="616240">
                <a:tc>
                  <a:txBody>
                    <a:bodyPr/>
                    <a:lstStyle/>
                    <a:p>
                      <a:r>
                        <a:rPr lang="en-US" sz="2000" b="1" dirty="0" err="1">
                          <a:solidFill>
                            <a:srgbClr val="FF0000"/>
                          </a:solidFill>
                          <a:latin typeface="Times New Roman" pitchFamily="18" charset="0"/>
                          <a:cs typeface="Times New Roman" pitchFamily="18" charset="0"/>
                        </a:rPr>
                        <a:t>Dây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tơ</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hồng</a:t>
                      </a:r>
                      <a:endParaRPr lang="en-US" sz="2000" b="1" dirty="0">
                        <a:solidFill>
                          <a:srgbClr val="FF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algn="ct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algn="ct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11"/>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rêu</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tường</a:t>
                      </a:r>
                      <a:endParaRPr lang="en-US" sz="20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algn="ct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endParaRPr lang="en-US" sz="1800" b="1">
                        <a:latin typeface="Times New Roman" pitchFamily="18" charset="0"/>
                        <a:cs typeface="Times New Roman" pitchFamily="18" charset="0"/>
                      </a:endParaRPr>
                    </a:p>
                  </a:txBody>
                  <a:tcPr/>
                </a:tc>
                <a:tc>
                  <a:txBody>
                    <a:bodyPr/>
                    <a:lstStyle/>
                    <a:p>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96119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68408345"/>
              </p:ext>
            </p:extLst>
          </p:nvPr>
        </p:nvGraphicFramePr>
        <p:xfrm>
          <a:off x="304800" y="228600"/>
          <a:ext cx="8229600" cy="6580948"/>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tblGrid>
              <a:tr h="476348">
                <a:tc>
                  <a:txBody>
                    <a:bodyPr/>
                    <a:lstStyle/>
                    <a:p>
                      <a:endParaRPr lang="en-US" sz="1800" b="1" dirty="0">
                        <a:latin typeface="Times New Roman" pitchFamily="18" charset="0"/>
                        <a:cs typeface="Times New Roman" pitchFamily="18" charset="0"/>
                      </a:endParaRPr>
                    </a:p>
                  </a:txBody>
                  <a:tcPr/>
                </a:tc>
                <a:tc>
                  <a:txBody>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Rễ</a:t>
                      </a:r>
                      <a:endParaRPr lang="en-US" sz="2400" b="1" dirty="0">
                        <a:solidFill>
                          <a:srgbClr val="FF0000"/>
                        </a:solidFill>
                        <a:latin typeface="Times New Roman" pitchFamily="18" charset="0"/>
                        <a:cs typeface="Times New Roman" pitchFamily="18" charset="0"/>
                      </a:endParaRPr>
                    </a:p>
                  </a:txBody>
                  <a:tcPr/>
                </a:tc>
                <a:tc>
                  <a:txBody>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Thân</a:t>
                      </a:r>
                      <a:r>
                        <a:rPr lang="en-US" sz="2400" b="1" baseline="0" dirty="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a:txBody>
                  <a:tcPr/>
                </a:tc>
                <a:tc>
                  <a:txBody>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Lá</a:t>
                      </a:r>
                      <a:endParaRPr lang="en-US" sz="2400" b="1" dirty="0">
                        <a:solidFill>
                          <a:srgbClr val="FF0000"/>
                        </a:solidFill>
                        <a:latin typeface="Times New Roman" pitchFamily="18" charset="0"/>
                        <a:cs typeface="Times New Roman" pitchFamily="18" charset="0"/>
                      </a:endParaRPr>
                    </a:p>
                  </a:txBody>
                  <a:tcPr/>
                </a:tc>
                <a:tc>
                  <a:txBody>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Hoa</a:t>
                      </a:r>
                      <a:endParaRPr lang="en-US" sz="2400" b="1" dirty="0">
                        <a:solidFill>
                          <a:srgbClr val="FF0000"/>
                        </a:solidFill>
                        <a:latin typeface="Times New Roman" pitchFamily="18" charset="0"/>
                        <a:cs typeface="Times New Roman" pitchFamily="18" charset="0"/>
                      </a:endParaRPr>
                    </a:p>
                  </a:txBody>
                  <a:tcPr/>
                </a:tc>
                <a:tc>
                  <a:txBody>
                    <a:bodyPr/>
                    <a:lstStyle/>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Quả</a:t>
                      </a:r>
                      <a:endParaRPr lang="en-US" sz="2400" b="1"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76348">
                <a:tc>
                  <a:txBody>
                    <a:bodyPr/>
                    <a:lstStyle/>
                    <a:p>
                      <a:r>
                        <a:rPr lang="en-US" sz="2000" b="1" dirty="0" err="1">
                          <a:solidFill>
                            <a:srgbClr val="FF0000"/>
                          </a:solidFill>
                          <a:latin typeface="Times New Roman" pitchFamily="18" charset="0"/>
                          <a:cs typeface="Times New Roman" pitchFamily="18" charset="0"/>
                        </a:rPr>
                        <a:t>Cây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bắt</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ruồi</a:t>
                      </a:r>
                      <a:endParaRPr lang="en-US" sz="2000" b="1" dirty="0">
                        <a:solidFill>
                          <a:srgbClr val="FF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algn="ct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extLst>
                  <a:ext uri="{0D108BD9-81ED-4DB2-BD59-A6C34878D82A}">
                    <a16:rowId xmlns:a16="http://schemas.microsoft.com/office/drawing/2014/main" val="10001"/>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thông</a:t>
                      </a:r>
                      <a:r>
                        <a:rPr lang="en-US" sz="2000" b="1" baseline="0" dirty="0">
                          <a:latin typeface="Times New Roman" pitchFamily="18" charset="0"/>
                          <a:cs typeface="Times New Roman" pitchFamily="18" charset="0"/>
                        </a:rPr>
                        <a:t> 3 </a:t>
                      </a:r>
                      <a:r>
                        <a:rPr lang="en-US" sz="2000" b="1" baseline="0" dirty="0" err="1">
                          <a:latin typeface="Times New Roman" pitchFamily="18" charset="0"/>
                          <a:cs typeface="Times New Roman" pitchFamily="18" charset="0"/>
                        </a:rPr>
                        <a:t>lá</a:t>
                      </a:r>
                      <a:endParaRPr lang="en-US" sz="20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algn="ct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endParaRPr lang="en-US" sz="1800" b="1" dirty="0">
                        <a:latin typeface="Times New Roman" pitchFamily="18" charset="0"/>
                        <a:cs typeface="Times New Roman" pitchFamily="18" charset="0"/>
                      </a:endParaRPr>
                    </a:p>
                  </a:txBody>
                  <a:tcPr/>
                </a:tc>
                <a:tc>
                  <a:txBody>
                    <a:bodyPr/>
                    <a:lstStyle/>
                    <a:p>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76348">
                <a:tc>
                  <a:txBody>
                    <a:bodyPr/>
                    <a:lstStyle/>
                    <a:p>
                      <a:r>
                        <a:rPr lang="en-US" sz="2000" b="1" dirty="0" err="1">
                          <a:solidFill>
                            <a:srgbClr val="0070C0"/>
                          </a:solidFill>
                          <a:latin typeface="Times New Roman" pitchFamily="18" charset="0"/>
                          <a:cs typeface="Times New Roman" pitchFamily="18" charset="0"/>
                        </a:rPr>
                        <a:t>Cây</a:t>
                      </a:r>
                      <a:r>
                        <a:rPr lang="en-US" sz="2000" b="1" baseline="0" dirty="0">
                          <a:solidFill>
                            <a:srgbClr val="0070C0"/>
                          </a:solidFill>
                          <a:latin typeface="Times New Roman" pitchFamily="18" charset="0"/>
                          <a:cs typeface="Times New Roman" pitchFamily="18" charset="0"/>
                        </a:rPr>
                        <a:t> </a:t>
                      </a:r>
                      <a:r>
                        <a:rPr lang="en-US" sz="2000" b="1" baseline="0" dirty="0" err="1">
                          <a:solidFill>
                            <a:srgbClr val="0070C0"/>
                          </a:solidFill>
                          <a:latin typeface="Times New Roman" pitchFamily="18" charset="0"/>
                          <a:cs typeface="Times New Roman" pitchFamily="18" charset="0"/>
                        </a:rPr>
                        <a:t>lúa</a:t>
                      </a:r>
                      <a:r>
                        <a:rPr lang="en-US" sz="2000" b="1" baseline="0" dirty="0">
                          <a:solidFill>
                            <a:srgbClr val="0070C0"/>
                          </a:solidFill>
                          <a:latin typeface="Times New Roman" pitchFamily="18" charset="0"/>
                          <a:cs typeface="Times New Roman" pitchFamily="18" charset="0"/>
                        </a:rPr>
                        <a:t> </a:t>
                      </a:r>
                      <a:r>
                        <a:rPr lang="en-US" sz="2000" b="1" baseline="0" dirty="0" err="1">
                          <a:solidFill>
                            <a:srgbClr val="0070C0"/>
                          </a:solidFill>
                          <a:latin typeface="Times New Roman" pitchFamily="18" charset="0"/>
                          <a:cs typeface="Times New Roman" pitchFamily="18" charset="0"/>
                        </a:rPr>
                        <a:t>nước</a:t>
                      </a:r>
                      <a:endParaRPr lang="en-US" sz="2000" b="1" dirty="0">
                        <a:solidFill>
                          <a:srgbClr val="0070C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algn="ct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extLst>
                  <a:ext uri="{0D108BD9-81ED-4DB2-BD59-A6C34878D82A}">
                    <a16:rowId xmlns:a16="http://schemas.microsoft.com/office/drawing/2014/main" val="10003"/>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dưa</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leo</a:t>
                      </a:r>
                      <a:endParaRPr lang="en-US" sz="20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algn="ct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extLst>
                  <a:ext uri="{0D108BD9-81ED-4DB2-BD59-A6C34878D82A}">
                    <a16:rowId xmlns:a16="http://schemas.microsoft.com/office/drawing/2014/main" val="10004"/>
                  </a:ext>
                </a:extLst>
              </a:tr>
              <a:tr h="476348">
                <a:tc>
                  <a:txBody>
                    <a:bodyPr/>
                    <a:lstStyle/>
                    <a:p>
                      <a:r>
                        <a:rPr lang="en-US" sz="2000" b="1" dirty="0" err="1">
                          <a:solidFill>
                            <a:srgbClr val="0070C0"/>
                          </a:solidFill>
                          <a:latin typeface="Times New Roman" pitchFamily="18" charset="0"/>
                          <a:cs typeface="Times New Roman" pitchFamily="18" charset="0"/>
                        </a:rPr>
                        <a:t>Cây</a:t>
                      </a:r>
                      <a:r>
                        <a:rPr lang="en-US" sz="2000" b="1" baseline="0" dirty="0">
                          <a:solidFill>
                            <a:srgbClr val="0070C0"/>
                          </a:solidFill>
                          <a:latin typeface="Times New Roman" pitchFamily="18" charset="0"/>
                          <a:cs typeface="Times New Roman" pitchFamily="18" charset="0"/>
                        </a:rPr>
                        <a:t> </a:t>
                      </a:r>
                      <a:r>
                        <a:rPr lang="en-US" sz="2000" b="1" baseline="0" dirty="0" err="1">
                          <a:solidFill>
                            <a:srgbClr val="0070C0"/>
                          </a:solidFill>
                          <a:latin typeface="Times New Roman" pitchFamily="18" charset="0"/>
                          <a:cs typeface="Times New Roman" pitchFamily="18" charset="0"/>
                        </a:rPr>
                        <a:t>hoa</a:t>
                      </a:r>
                      <a:r>
                        <a:rPr lang="en-US" sz="2000" b="1" baseline="0" dirty="0">
                          <a:solidFill>
                            <a:srgbClr val="0070C0"/>
                          </a:solidFill>
                          <a:latin typeface="Times New Roman" pitchFamily="18" charset="0"/>
                          <a:cs typeface="Times New Roman" pitchFamily="18" charset="0"/>
                        </a:rPr>
                        <a:t> </a:t>
                      </a:r>
                      <a:r>
                        <a:rPr lang="en-US" sz="2000" b="1" baseline="0" dirty="0" err="1">
                          <a:solidFill>
                            <a:srgbClr val="0070C0"/>
                          </a:solidFill>
                          <a:latin typeface="Times New Roman" pitchFamily="18" charset="0"/>
                          <a:cs typeface="Times New Roman" pitchFamily="18" charset="0"/>
                        </a:rPr>
                        <a:t>tigôn</a:t>
                      </a:r>
                      <a:endParaRPr lang="en-US" sz="2000" b="1" dirty="0">
                        <a:solidFill>
                          <a:srgbClr val="0070C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algn="ct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extLst>
                  <a:ext uri="{0D108BD9-81ED-4DB2-BD59-A6C34878D82A}">
                    <a16:rowId xmlns:a16="http://schemas.microsoft.com/office/drawing/2014/main" val="10005"/>
                  </a:ext>
                </a:extLst>
              </a:tr>
              <a:tr h="476348">
                <a:tc>
                  <a:txBody>
                    <a:bodyPr/>
                    <a:lstStyle/>
                    <a:p>
                      <a:r>
                        <a:rPr lang="en-US" sz="2000" b="1" dirty="0" err="1">
                          <a:solidFill>
                            <a:srgbClr val="FF0000"/>
                          </a:solidFill>
                          <a:latin typeface="Times New Roman" pitchFamily="18" charset="0"/>
                          <a:cs typeface="Times New Roman" pitchFamily="18" charset="0"/>
                        </a:rPr>
                        <a:t>Cây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vạn</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tuế</a:t>
                      </a:r>
                      <a:endParaRPr lang="en-US" sz="2000" b="1" dirty="0">
                        <a:solidFill>
                          <a:srgbClr val="FF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algn="ct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06"/>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dâu</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tằm</a:t>
                      </a:r>
                      <a:endParaRPr lang="en-US" sz="20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algn="ct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extLst>
                  <a:ext uri="{0D108BD9-81ED-4DB2-BD59-A6C34878D82A}">
                    <a16:rowId xmlns:a16="http://schemas.microsoft.com/office/drawing/2014/main" val="10007"/>
                  </a:ext>
                </a:extLst>
              </a:tr>
              <a:tr h="476348">
                <a:tc>
                  <a:txBody>
                    <a:bodyPr/>
                    <a:lstStyle/>
                    <a:p>
                      <a:r>
                        <a:rPr lang="en-US" sz="2000" b="1" dirty="0" err="1">
                          <a:solidFill>
                            <a:srgbClr val="FF0000"/>
                          </a:solidFill>
                          <a:latin typeface="Times New Roman" pitchFamily="18" charset="0"/>
                          <a:cs typeface="Times New Roman" pitchFamily="18" charset="0"/>
                        </a:rPr>
                        <a:t>Cây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quỳnh</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trắng</a:t>
                      </a:r>
                      <a:endParaRPr lang="en-US" sz="2000" b="1" dirty="0">
                        <a:solidFill>
                          <a:srgbClr val="FF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algn="ct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extLst>
                  <a:ext uri="{0D108BD9-81ED-4DB2-BD59-A6C34878D82A}">
                    <a16:rowId xmlns:a16="http://schemas.microsoft.com/office/drawing/2014/main" val="10008"/>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bèo</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tấm</a:t>
                      </a:r>
                      <a:endParaRPr lang="en-US" sz="20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algn="ct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extLst>
                  <a:ext uri="{0D108BD9-81ED-4DB2-BD59-A6C34878D82A}">
                    <a16:rowId xmlns:a16="http://schemas.microsoft.com/office/drawing/2014/main" val="10009"/>
                  </a:ext>
                </a:extLst>
              </a:tr>
              <a:tr h="476348">
                <a:tc>
                  <a:txBody>
                    <a:bodyPr/>
                    <a:lstStyle/>
                    <a:p>
                      <a:r>
                        <a:rPr lang="en-US" sz="2000" b="1" dirty="0" err="1">
                          <a:solidFill>
                            <a:srgbClr val="00B050"/>
                          </a:solidFill>
                          <a:latin typeface="Times New Roman" pitchFamily="18" charset="0"/>
                          <a:cs typeface="Times New Roman" pitchFamily="18" charset="0"/>
                        </a:rPr>
                        <a:t>Cây</a:t>
                      </a:r>
                      <a:r>
                        <a:rPr lang="en-US" sz="2000" b="1" baseline="0" dirty="0">
                          <a:solidFill>
                            <a:srgbClr val="00B050"/>
                          </a:solidFill>
                          <a:latin typeface="Times New Roman" pitchFamily="18" charset="0"/>
                          <a:cs typeface="Times New Roman" pitchFamily="18" charset="0"/>
                        </a:rPr>
                        <a:t> </a:t>
                      </a:r>
                      <a:r>
                        <a:rPr lang="en-US" sz="2000" b="1" baseline="0" dirty="0" err="1">
                          <a:solidFill>
                            <a:srgbClr val="00B050"/>
                          </a:solidFill>
                          <a:latin typeface="Times New Roman" pitchFamily="18" charset="0"/>
                          <a:cs typeface="Times New Roman" pitchFamily="18" charset="0"/>
                        </a:rPr>
                        <a:t>hành</a:t>
                      </a:r>
                      <a:r>
                        <a:rPr lang="en-US" sz="2000" b="1" baseline="0" dirty="0">
                          <a:solidFill>
                            <a:srgbClr val="00B050"/>
                          </a:solidFill>
                          <a:latin typeface="Times New Roman" pitchFamily="18" charset="0"/>
                          <a:cs typeface="Times New Roman" pitchFamily="18" charset="0"/>
                        </a:rPr>
                        <a:t> </a:t>
                      </a:r>
                      <a:r>
                        <a:rPr lang="en-US" sz="2000" b="1" baseline="0" dirty="0" err="1">
                          <a:solidFill>
                            <a:srgbClr val="00B050"/>
                          </a:solidFill>
                          <a:latin typeface="Times New Roman" pitchFamily="18" charset="0"/>
                          <a:cs typeface="Times New Roman" pitchFamily="18" charset="0"/>
                        </a:rPr>
                        <a:t>tây</a:t>
                      </a:r>
                      <a:endParaRPr lang="en-US" sz="2000" b="1" dirty="0">
                        <a:solidFill>
                          <a:srgbClr val="00B05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algn="ct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extLst>
                  <a:ext uri="{0D108BD9-81ED-4DB2-BD59-A6C34878D82A}">
                    <a16:rowId xmlns:a16="http://schemas.microsoft.com/office/drawing/2014/main" val="10010"/>
                  </a:ext>
                </a:extLst>
              </a:tr>
              <a:tr h="616240">
                <a:tc>
                  <a:txBody>
                    <a:bodyPr/>
                    <a:lstStyle/>
                    <a:p>
                      <a:r>
                        <a:rPr lang="en-US" sz="2000" b="1" dirty="0" err="1">
                          <a:solidFill>
                            <a:srgbClr val="FF0000"/>
                          </a:solidFill>
                          <a:latin typeface="Times New Roman" pitchFamily="18" charset="0"/>
                          <a:cs typeface="Times New Roman" pitchFamily="18" charset="0"/>
                        </a:rPr>
                        <a:t>Dây</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tơ</a:t>
                      </a:r>
                      <a:r>
                        <a:rPr lang="en-US" sz="2000" b="1" baseline="0" dirty="0">
                          <a:solidFill>
                            <a:srgbClr val="FF0000"/>
                          </a:solidFill>
                          <a:latin typeface="Times New Roman" pitchFamily="18" charset="0"/>
                          <a:cs typeface="Times New Roman" pitchFamily="18" charset="0"/>
                        </a:rPr>
                        <a:t> </a:t>
                      </a:r>
                      <a:r>
                        <a:rPr lang="en-US" sz="2000" b="1" baseline="0" dirty="0" err="1">
                          <a:solidFill>
                            <a:srgbClr val="FF0000"/>
                          </a:solidFill>
                          <a:latin typeface="Times New Roman" pitchFamily="18" charset="0"/>
                          <a:cs typeface="Times New Roman" pitchFamily="18" charset="0"/>
                        </a:rPr>
                        <a:t>hồng</a:t>
                      </a:r>
                      <a:endParaRPr lang="en-US" sz="2000" b="1" dirty="0">
                        <a:solidFill>
                          <a:srgbClr val="FF0000"/>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algn="ct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p>
                      <a:pPr algn="ctr"/>
                      <a:endParaRPr lang="en-US" sz="18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extLst>
                  <a:ext uri="{0D108BD9-81ED-4DB2-BD59-A6C34878D82A}">
                    <a16:rowId xmlns:a16="http://schemas.microsoft.com/office/drawing/2014/main" val="10011"/>
                  </a:ext>
                </a:extLst>
              </a:tr>
              <a:tr h="476348">
                <a:tc>
                  <a:txBody>
                    <a:bodyPr/>
                    <a:lstStyle/>
                    <a:p>
                      <a:r>
                        <a:rPr lang="en-US" sz="2000" b="1" dirty="0" err="1">
                          <a:latin typeface="Times New Roman" pitchFamily="18" charset="0"/>
                          <a:cs typeface="Times New Roman" pitchFamily="18" charset="0"/>
                        </a:rPr>
                        <a:t>Cây</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rêu</a:t>
                      </a:r>
                      <a:r>
                        <a:rPr lang="en-US" sz="2000" b="1" baseline="0" dirty="0">
                          <a:latin typeface="Times New Roman" pitchFamily="18" charset="0"/>
                          <a:cs typeface="Times New Roman" pitchFamily="18" charset="0"/>
                        </a:rPr>
                        <a:t> </a:t>
                      </a:r>
                      <a:r>
                        <a:rPr lang="en-US" sz="2000" b="1" baseline="0" dirty="0" err="1">
                          <a:latin typeface="Times New Roman" pitchFamily="18" charset="0"/>
                          <a:cs typeface="Times New Roman" pitchFamily="18" charset="0"/>
                        </a:rPr>
                        <a:t>tường</a:t>
                      </a:r>
                      <a:endParaRPr lang="en-US" sz="20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 ( </a:t>
                      </a:r>
                      <a:r>
                        <a:rPr lang="en-US" sz="1800" b="1" dirty="0" err="1">
                          <a:latin typeface="Times New Roman" pitchFamily="18" charset="0"/>
                          <a:cs typeface="Times New Roman" pitchFamily="18" charset="0"/>
                        </a:rPr>
                        <a:t>Rễ</a:t>
                      </a:r>
                      <a:r>
                        <a:rPr lang="en-US" sz="1800" b="1" baseline="0" dirty="0">
                          <a:latin typeface="Times New Roman" pitchFamily="18" charset="0"/>
                          <a:cs typeface="Times New Roman" pitchFamily="18" charset="0"/>
                        </a:rPr>
                        <a:t> </a:t>
                      </a:r>
                      <a:r>
                        <a:rPr lang="en-US" sz="1800" b="1" baseline="0" dirty="0" err="1">
                          <a:latin typeface="Times New Roman" pitchFamily="18" charset="0"/>
                          <a:cs typeface="Times New Roman" pitchFamily="18" charset="0"/>
                        </a:rPr>
                        <a:t>giả</a:t>
                      </a:r>
                      <a:r>
                        <a:rPr lang="en-US" sz="1800" b="1" baseline="0" dirty="0">
                          <a:latin typeface="Times New Roman" pitchFamily="18" charset="0"/>
                          <a:cs typeface="Times New Roman" pitchFamily="18" charset="0"/>
                        </a:rPr>
                        <a:t> )</a:t>
                      </a:r>
                      <a:endParaRPr lang="en-US" sz="1800" b="1" dirty="0">
                        <a:latin typeface="Times New Roman" pitchFamily="18" charset="0"/>
                        <a:cs typeface="Times New Roman" pitchFamily="18" charset="0"/>
                      </a:endParaRPr>
                    </a:p>
                  </a:txBody>
                  <a:tcPr/>
                </a:tc>
                <a:tc>
                  <a:txBody>
                    <a:bodyPr/>
                    <a:lstStyle/>
                    <a:p>
                      <a:pPr algn="ctr"/>
                      <a:r>
                        <a:rPr lang="en-US" sz="1800" b="1" dirty="0">
                          <a:latin typeface="Times New Roman" pitchFamily="18" charset="0"/>
                          <a:cs typeface="Times New Roman" pitchFamily="18" charset="0"/>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Times New Roman" pitchFamily="18" charset="0"/>
                          <a:cs typeface="Times New Roman" pitchFamily="18" charset="0"/>
                        </a:rPr>
                        <a:t>√</a:t>
                      </a:r>
                    </a:p>
                  </a:txBody>
                  <a:tcPr/>
                </a:tc>
                <a:tc>
                  <a:txBody>
                    <a:bodyPr/>
                    <a:lstStyle/>
                    <a:p>
                      <a:endParaRPr lang="en-US" sz="1800" b="1">
                        <a:latin typeface="Times New Roman" pitchFamily="18" charset="0"/>
                        <a:cs typeface="Times New Roman" pitchFamily="18" charset="0"/>
                      </a:endParaRPr>
                    </a:p>
                  </a:txBody>
                  <a:tcPr/>
                </a:tc>
                <a:tc>
                  <a:txBody>
                    <a:bodyPr/>
                    <a:lstStyle/>
                    <a:p>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934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TotalTime>
  <Words>1328</Words>
  <Application>Microsoft Office PowerPoint</Application>
  <PresentationFormat>On-screen Show (4:3)</PresentationFormat>
  <Paragraphs>333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PowerPoint Presentation</vt:lpstr>
      <vt:lpstr>PowerPoint Presentation</vt:lpstr>
      <vt:lpstr> BÀI 30:  THỰC HÀNH PHÂN LOẠI THỰC VẬT </vt:lpstr>
      <vt:lpstr>PHIẾU HỌC TẬP </vt:lpstr>
      <vt:lpstr>PowerPoint Presentation</vt:lpstr>
      <vt:lpstr>         Quan sát các hình sau và xác định đặc điểm đặc trưng của mẫu vật: rễ, thân, lá, hoa quả.</vt:lpstr>
      <vt:lpstr>PowerPoint Presentation</vt:lpstr>
      <vt:lpstr>PowerPoint Presentation</vt:lpstr>
      <vt:lpstr>PowerPoint Presentation</vt:lpstr>
      <vt:lpstr>Thông tin thêm</vt:lpstr>
      <vt:lpstr>PowerPoint Presentation</vt:lpstr>
      <vt:lpstr>PowerPoint Presentation</vt:lpstr>
      <vt:lpstr>PowerPoint Presentation</vt:lpstr>
      <vt:lpstr>PowerPoint Presentation</vt:lpstr>
      <vt:lpstr>BÀI 30:  THỰC HÀNH PHÂN LOẠI THỰC VẬT </vt:lpstr>
      <vt:lpstr>BÀI 30:  THỰC HÀNH PHÂN LOẠI THỰC VẬT </vt:lpstr>
      <vt:lpstr>BÀI 30:  THỰC HÀNH PHÂN LOẠI THỰC VẬT </vt:lpstr>
      <vt:lpstr>BÀI 30:  THỰC HÀNH PHÂN LOẠI THỰC VẬT </vt:lpstr>
      <vt:lpstr>BÀI 30:  THỰC HÀNH PHÂN LOẠI THỰC VẬT </vt:lpstr>
      <vt:lpstr>BÀI 30:  THỰC HÀNH PHÂN LOẠI THỰC VẬT </vt:lpstr>
      <vt:lpstr>BÀI 30:  THỰC HÀNH PHÂN LOẠI THỰC VẬT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2021-06-26T01:30:54Z</dcterms:created>
  <dcterms:modified xsi:type="dcterms:W3CDTF">2023-12-12T15:35:28Z</dcterms:modified>
</cp:coreProperties>
</file>