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FD62C3-7B84-4678-A7EF-8EE45A50584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142112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D62C3-7B84-4678-A7EF-8EE45A50584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2440949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D62C3-7B84-4678-A7EF-8EE45A50584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38744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FD62C3-7B84-4678-A7EF-8EE45A50584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363346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FD62C3-7B84-4678-A7EF-8EE45A50584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3729994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FD62C3-7B84-4678-A7EF-8EE45A50584F}"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70165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FD62C3-7B84-4678-A7EF-8EE45A50584F}"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2235537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FD62C3-7B84-4678-A7EF-8EE45A50584F}"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2012069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D62C3-7B84-4678-A7EF-8EE45A50584F}"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312079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FD62C3-7B84-4678-A7EF-8EE45A50584F}"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358916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FD62C3-7B84-4678-A7EF-8EE45A50584F}"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81E51-143D-48D6-8562-39372660E270}" type="slidenum">
              <a:rPr lang="en-US" smtClean="0"/>
              <a:t>‹#›</a:t>
            </a:fld>
            <a:endParaRPr lang="en-US"/>
          </a:p>
        </p:txBody>
      </p:sp>
    </p:spTree>
    <p:extLst>
      <p:ext uri="{BB962C8B-B14F-4D97-AF65-F5344CB8AC3E}">
        <p14:creationId xmlns:p14="http://schemas.microsoft.com/office/powerpoint/2010/main" val="3147527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D62C3-7B84-4678-A7EF-8EE45A50584F}" type="datetimeFigureOut">
              <a:rPr lang="en-US" smtClean="0"/>
              <a:t>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81E51-143D-48D6-8562-39372660E270}" type="slidenum">
              <a:rPr lang="en-US" smtClean="0"/>
              <a:t>‹#›</a:t>
            </a:fld>
            <a:endParaRPr lang="en-US"/>
          </a:p>
        </p:txBody>
      </p:sp>
    </p:spTree>
    <p:extLst>
      <p:ext uri="{BB962C8B-B14F-4D97-AF65-F5344CB8AC3E}">
        <p14:creationId xmlns:p14="http://schemas.microsoft.com/office/powerpoint/2010/main" val="919483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solidFill>
                  <a:srgbClr val="0070C0"/>
                </a:solidFill>
                <a:latin typeface="Times New Roman" panose="02020603050405020304" pitchFamily="18" charset="0"/>
                <a:cs typeface="Times New Roman" panose="02020603050405020304" pitchFamily="18" charset="0"/>
              </a:rPr>
              <a:t>BÀI 33: MÔI TRƯỜNG TRONG CƠ THỂ VÀ HỆ BÀI TIẾT Ở NGƯỜI</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3595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latin typeface="Times New Roman" panose="02020603050405020304" pitchFamily="18" charset="0"/>
                <a:cs typeface="Times New Roman" panose="02020603050405020304" pitchFamily="18" charset="0"/>
              </a:rPr>
              <a:t>Vai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trò</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da, </a:t>
            </a:r>
            <a:r>
              <a:rPr lang="en-US" sz="3200" dirty="0" err="1">
                <a:latin typeface="Times New Roman" panose="02020603050405020304" pitchFamily="18" charset="0"/>
                <a:cs typeface="Times New Roman" panose="02020603050405020304" pitchFamily="18" charset="0"/>
              </a:rPr>
              <a:t>gan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phổi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tiết</a:t>
            </a:r>
            <a:r>
              <a:rPr lang="en-US" sz="3200" dirty="0">
                <a:latin typeface="Times New Roman" panose="02020603050405020304" pitchFamily="18" charset="0"/>
                <a:cs typeface="Times New Roman" panose="02020603050405020304" pitchFamily="18" charset="0"/>
              </a:rPr>
              <a: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0895446"/>
              </p:ext>
            </p:extLst>
          </p:nvPr>
        </p:nvGraphicFramePr>
        <p:xfrm>
          <a:off x="1123406" y="1371599"/>
          <a:ext cx="8987246" cy="4767944"/>
        </p:xfrm>
        <a:graphic>
          <a:graphicData uri="http://schemas.openxmlformats.org/drawingml/2006/table">
            <a:tbl>
              <a:tblPr firstRow="1" firstCol="1" bandRow="1">
                <a:tableStyleId>{5C22544A-7EE6-4342-B048-85BDC9FD1C3A}</a:tableStyleId>
              </a:tblPr>
              <a:tblGrid>
                <a:gridCol w="1969668">
                  <a:extLst>
                    <a:ext uri="{9D8B030D-6E8A-4147-A177-3AD203B41FA5}">
                      <a16:colId xmlns:a16="http://schemas.microsoft.com/office/drawing/2014/main" val="1075289596"/>
                    </a:ext>
                  </a:extLst>
                </a:gridCol>
                <a:gridCol w="7017578">
                  <a:extLst>
                    <a:ext uri="{9D8B030D-6E8A-4147-A177-3AD203B41FA5}">
                      <a16:colId xmlns:a16="http://schemas.microsoft.com/office/drawing/2014/main" val="3719610369"/>
                    </a:ext>
                  </a:extLst>
                </a:gridCol>
              </a:tblGrid>
              <a:tr h="674838">
                <a:tc>
                  <a:txBody>
                    <a:bodyPr/>
                    <a:lstStyle/>
                    <a:p>
                      <a:pPr marL="30480" marR="30480" algn="just">
                        <a:lnSpc>
                          <a:spcPct val="115000"/>
                        </a:lnSpc>
                        <a:spcBef>
                          <a:spcPts val="200"/>
                        </a:spcBef>
                        <a:spcAft>
                          <a:spcPts val="200"/>
                        </a:spcAft>
                      </a:pPr>
                      <a:r>
                        <a:rPr lang="vi-VN" sz="2400" dirty="0">
                          <a:effectLst/>
                          <a:latin typeface="+mj-lt"/>
                          <a:cs typeface="Times New Roman" panose="02020603050405020304" pitchFamily="18" charset="0"/>
                        </a:rPr>
                        <a:t>Cơ</a:t>
                      </a:r>
                      <a:r>
                        <a:rPr lang="vi-VN" sz="2400" dirty="0">
                          <a:effectLst/>
                          <a:latin typeface="+mj-lt"/>
                        </a:rPr>
                        <a:t> quan</a:t>
                      </a:r>
                      <a:endParaRPr lang="en-US" sz="2400" dirty="0">
                        <a:effectLst/>
                        <a:latin typeface="+mj-lt"/>
                        <a:ea typeface="Arial" panose="020B0604020202020204" pitchFamily="34" charset="0"/>
                      </a:endParaRPr>
                    </a:p>
                  </a:txBody>
                  <a:tcPr marL="0" marR="0" marT="0" marB="0"/>
                </a:tc>
                <a:tc>
                  <a:txBody>
                    <a:bodyPr/>
                    <a:lstStyle/>
                    <a:p>
                      <a:pPr marL="30480" marR="30480" algn="just">
                        <a:lnSpc>
                          <a:spcPct val="115000"/>
                        </a:lnSpc>
                        <a:spcBef>
                          <a:spcPts val="200"/>
                        </a:spcBef>
                        <a:spcAft>
                          <a:spcPts val="200"/>
                        </a:spcAft>
                      </a:pPr>
                      <a:r>
                        <a:rPr lang="vi-VN" sz="2400" dirty="0">
                          <a:effectLst/>
                          <a:latin typeface="+mj-lt"/>
                        </a:rPr>
                        <a:t>Vai trò trong bài tiết</a:t>
                      </a:r>
                      <a:endParaRPr lang="en-US" sz="2400" dirty="0">
                        <a:effectLst/>
                        <a:latin typeface="+mj-lt"/>
                        <a:ea typeface="Arial" panose="020B0604020202020204" pitchFamily="34" charset="0"/>
                      </a:endParaRPr>
                    </a:p>
                  </a:txBody>
                  <a:tcPr marL="0" marR="0" marT="0" marB="0"/>
                </a:tc>
                <a:extLst>
                  <a:ext uri="{0D108BD9-81ED-4DB2-BD59-A6C34878D82A}">
                    <a16:rowId xmlns:a16="http://schemas.microsoft.com/office/drawing/2014/main" val="1339627218"/>
                  </a:ext>
                </a:extLst>
              </a:tr>
              <a:tr h="1023276">
                <a:tc>
                  <a:txBody>
                    <a:bodyPr/>
                    <a:lstStyle/>
                    <a:p>
                      <a:pPr marL="30480" marR="30480" algn="just">
                        <a:lnSpc>
                          <a:spcPct val="115000"/>
                        </a:lnSpc>
                        <a:spcBef>
                          <a:spcPts val="200"/>
                        </a:spcBef>
                        <a:spcAft>
                          <a:spcPts val="200"/>
                        </a:spcAft>
                      </a:pPr>
                      <a:r>
                        <a:rPr lang="vi-VN" sz="2400">
                          <a:effectLst/>
                          <a:latin typeface="+mj-lt"/>
                        </a:rPr>
                        <a:t>Da</a:t>
                      </a:r>
                      <a:endParaRPr lang="en-US" sz="2400">
                        <a:effectLst/>
                        <a:latin typeface="+mj-lt"/>
                        <a:ea typeface="Arial" panose="020B0604020202020204" pitchFamily="34" charset="0"/>
                      </a:endParaRPr>
                    </a:p>
                  </a:txBody>
                  <a:tcPr marL="0" marR="0" marT="0" marB="0"/>
                </a:tc>
                <a:tc>
                  <a:txBody>
                    <a:bodyPr/>
                    <a:lstStyle/>
                    <a:p>
                      <a:pPr marL="30480" marR="30480" algn="just">
                        <a:lnSpc>
                          <a:spcPct val="115000"/>
                        </a:lnSpc>
                        <a:spcBef>
                          <a:spcPts val="200"/>
                        </a:spcBef>
                        <a:spcAft>
                          <a:spcPts val="200"/>
                        </a:spcAft>
                      </a:pPr>
                      <a:r>
                        <a:rPr lang="vi-VN" sz="2400">
                          <a:effectLst/>
                          <a:latin typeface="+mj-lt"/>
                        </a:rPr>
                        <a:t>Đào thải các chất dư thừa, chất thải thông qua việc tiết mồ hôi.</a:t>
                      </a:r>
                      <a:endParaRPr lang="en-US" sz="2400">
                        <a:effectLst/>
                        <a:latin typeface="+mj-lt"/>
                        <a:ea typeface="Arial" panose="020B0604020202020204" pitchFamily="34" charset="0"/>
                      </a:endParaRPr>
                    </a:p>
                  </a:txBody>
                  <a:tcPr marL="0" marR="0" marT="0" marB="0"/>
                </a:tc>
                <a:extLst>
                  <a:ext uri="{0D108BD9-81ED-4DB2-BD59-A6C34878D82A}">
                    <a16:rowId xmlns:a16="http://schemas.microsoft.com/office/drawing/2014/main" val="1125969645"/>
                  </a:ext>
                </a:extLst>
              </a:tr>
              <a:tr h="1023276">
                <a:tc>
                  <a:txBody>
                    <a:bodyPr/>
                    <a:lstStyle/>
                    <a:p>
                      <a:pPr marL="30480" marR="30480" algn="just">
                        <a:lnSpc>
                          <a:spcPct val="115000"/>
                        </a:lnSpc>
                        <a:spcBef>
                          <a:spcPts val="200"/>
                        </a:spcBef>
                        <a:spcAft>
                          <a:spcPts val="200"/>
                        </a:spcAft>
                      </a:pPr>
                      <a:r>
                        <a:rPr lang="vi-VN" sz="2400">
                          <a:effectLst/>
                          <a:latin typeface="+mj-lt"/>
                        </a:rPr>
                        <a:t>Gan</a:t>
                      </a:r>
                      <a:endParaRPr lang="en-US" sz="2400">
                        <a:effectLst/>
                        <a:latin typeface="+mj-lt"/>
                        <a:ea typeface="Arial" panose="020B0604020202020204" pitchFamily="34" charset="0"/>
                      </a:endParaRPr>
                    </a:p>
                  </a:txBody>
                  <a:tcPr marL="0" marR="0" marT="0" marB="0"/>
                </a:tc>
                <a:tc>
                  <a:txBody>
                    <a:bodyPr/>
                    <a:lstStyle/>
                    <a:p>
                      <a:pPr marL="30480" marR="30480" algn="just">
                        <a:lnSpc>
                          <a:spcPct val="115000"/>
                        </a:lnSpc>
                        <a:spcBef>
                          <a:spcPts val="200"/>
                        </a:spcBef>
                        <a:spcAft>
                          <a:spcPts val="200"/>
                        </a:spcAft>
                      </a:pPr>
                      <a:r>
                        <a:rPr lang="vi-VN" sz="2400" dirty="0">
                          <a:effectLst/>
                          <a:latin typeface="+mj-lt"/>
                        </a:rPr>
                        <a:t>Chuyển hóa các chất dư thừa và độc hại trong cơ thể.</a:t>
                      </a:r>
                      <a:endParaRPr lang="en-US" sz="2400" dirty="0">
                        <a:effectLst/>
                        <a:latin typeface="+mj-lt"/>
                        <a:ea typeface="Arial" panose="020B0604020202020204" pitchFamily="34" charset="0"/>
                      </a:endParaRPr>
                    </a:p>
                  </a:txBody>
                  <a:tcPr marL="0" marR="0" marT="0" marB="0"/>
                </a:tc>
                <a:extLst>
                  <a:ext uri="{0D108BD9-81ED-4DB2-BD59-A6C34878D82A}">
                    <a16:rowId xmlns:a16="http://schemas.microsoft.com/office/drawing/2014/main" val="2972384086"/>
                  </a:ext>
                </a:extLst>
              </a:tr>
              <a:tr h="674838">
                <a:tc>
                  <a:txBody>
                    <a:bodyPr/>
                    <a:lstStyle/>
                    <a:p>
                      <a:pPr marL="30480" marR="30480" algn="just">
                        <a:lnSpc>
                          <a:spcPct val="115000"/>
                        </a:lnSpc>
                        <a:spcBef>
                          <a:spcPts val="200"/>
                        </a:spcBef>
                        <a:spcAft>
                          <a:spcPts val="200"/>
                        </a:spcAft>
                      </a:pPr>
                      <a:r>
                        <a:rPr lang="vi-VN" sz="2400">
                          <a:effectLst/>
                          <a:latin typeface="+mj-lt"/>
                        </a:rPr>
                        <a:t>Phổi</a:t>
                      </a:r>
                      <a:endParaRPr lang="en-US" sz="2400">
                        <a:effectLst/>
                        <a:latin typeface="+mj-lt"/>
                        <a:ea typeface="Arial" panose="020B0604020202020204" pitchFamily="34" charset="0"/>
                      </a:endParaRPr>
                    </a:p>
                  </a:txBody>
                  <a:tcPr marL="0" marR="0" marT="0" marB="0"/>
                </a:tc>
                <a:tc>
                  <a:txBody>
                    <a:bodyPr/>
                    <a:lstStyle/>
                    <a:p>
                      <a:pPr marL="30480" marR="30480" algn="just">
                        <a:lnSpc>
                          <a:spcPct val="115000"/>
                        </a:lnSpc>
                        <a:spcBef>
                          <a:spcPts val="200"/>
                        </a:spcBef>
                        <a:spcAft>
                          <a:spcPts val="200"/>
                        </a:spcAft>
                      </a:pPr>
                      <a:r>
                        <a:rPr lang="vi-VN" sz="2400">
                          <a:effectLst/>
                          <a:latin typeface="+mj-lt"/>
                        </a:rPr>
                        <a:t>Đào thải khí carbon dioxide, hơi nước.</a:t>
                      </a:r>
                      <a:endParaRPr lang="en-US" sz="2400">
                        <a:effectLst/>
                        <a:latin typeface="+mj-lt"/>
                        <a:ea typeface="Arial" panose="020B0604020202020204" pitchFamily="34" charset="0"/>
                      </a:endParaRPr>
                    </a:p>
                  </a:txBody>
                  <a:tcPr marL="0" marR="0" marT="0" marB="0"/>
                </a:tc>
                <a:extLst>
                  <a:ext uri="{0D108BD9-81ED-4DB2-BD59-A6C34878D82A}">
                    <a16:rowId xmlns:a16="http://schemas.microsoft.com/office/drawing/2014/main" val="2252569193"/>
                  </a:ext>
                </a:extLst>
              </a:tr>
              <a:tr h="1371716">
                <a:tc>
                  <a:txBody>
                    <a:bodyPr/>
                    <a:lstStyle/>
                    <a:p>
                      <a:pPr marL="30480" marR="30480" algn="just">
                        <a:lnSpc>
                          <a:spcPct val="115000"/>
                        </a:lnSpc>
                        <a:spcBef>
                          <a:spcPts val="200"/>
                        </a:spcBef>
                        <a:spcAft>
                          <a:spcPts val="200"/>
                        </a:spcAft>
                      </a:pPr>
                      <a:r>
                        <a:rPr lang="vi-VN" sz="2400">
                          <a:effectLst/>
                          <a:latin typeface="+mj-lt"/>
                        </a:rPr>
                        <a:t>Thận</a:t>
                      </a:r>
                      <a:endParaRPr lang="en-US" sz="2400">
                        <a:effectLst/>
                        <a:latin typeface="+mj-lt"/>
                        <a:ea typeface="Arial" panose="020B0604020202020204" pitchFamily="34" charset="0"/>
                      </a:endParaRPr>
                    </a:p>
                  </a:txBody>
                  <a:tcPr marL="0" marR="0" marT="0" marB="0"/>
                </a:tc>
                <a:tc>
                  <a:txBody>
                    <a:bodyPr/>
                    <a:lstStyle/>
                    <a:p>
                      <a:pPr marL="30480" marR="30480" algn="just">
                        <a:lnSpc>
                          <a:spcPct val="115000"/>
                        </a:lnSpc>
                        <a:spcBef>
                          <a:spcPts val="200"/>
                        </a:spcBef>
                        <a:spcAft>
                          <a:spcPts val="200"/>
                        </a:spcAft>
                      </a:pPr>
                      <a:r>
                        <a:rPr lang="vi-VN" sz="2400" dirty="0">
                          <a:effectLst/>
                          <a:latin typeface="+mj-lt"/>
                        </a:rPr>
                        <a:t>Lọc máu để đào thải các chất dư thừa, chất thải thông qua nước tiểu.</a:t>
                      </a:r>
                      <a:endParaRPr lang="en-US" sz="2400" dirty="0">
                        <a:effectLst/>
                        <a:latin typeface="+mj-lt"/>
                        <a:ea typeface="Arial" panose="020B0604020202020204" pitchFamily="34" charset="0"/>
                      </a:endParaRPr>
                    </a:p>
                  </a:txBody>
                  <a:tcPr marL="0" marR="0" marT="0" marB="0"/>
                </a:tc>
                <a:extLst>
                  <a:ext uri="{0D108BD9-81ED-4DB2-BD59-A6C34878D82A}">
                    <a16:rowId xmlns:a16="http://schemas.microsoft.com/office/drawing/2014/main" val="1101930813"/>
                  </a:ext>
                </a:extLst>
              </a:tr>
            </a:tbl>
          </a:graphicData>
        </a:graphic>
      </p:graphicFrame>
    </p:spTree>
    <p:extLst>
      <p:ext uri="{BB962C8B-B14F-4D97-AF65-F5344CB8AC3E}">
        <p14:creationId xmlns:p14="http://schemas.microsoft.com/office/powerpoint/2010/main" val="761699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34" y="365125"/>
            <a:ext cx="10556966" cy="4742452"/>
          </a:xfrm>
        </p:spPr>
        <p:txBody>
          <a:bodyPr>
            <a:normAutofit/>
          </a:bodyPr>
          <a:lstStyle/>
          <a:p>
            <a:pPr lvl="0" eaLnBrk="0" fontAlgn="base" hangingPunct="0">
              <a:lnSpc>
                <a:spcPct val="100000"/>
              </a:lnSpc>
              <a:spcAft>
                <a:spcPct val="0"/>
              </a:spcAft>
            </a:pPr>
            <a:br>
              <a:rPr lang="en-US" altLang="en-US" b="1" dirty="0">
                <a:latin typeface="Times New Roman" panose="02020603050405020304" pitchFamily="18" charset="0"/>
                <a:ea typeface="Arial" panose="020B0604020202020204" pitchFamily="34" charset="0"/>
                <a:cs typeface="Times New Roman" panose="02020603050405020304" pitchFamily="18" charset="0"/>
              </a:rPr>
            </a:br>
            <a:r>
              <a:rPr lang="en-US" altLang="en-US" sz="3100" b="1" dirty="0" err="1">
                <a:latin typeface="Times New Roman" panose="02020603050405020304" pitchFamily="18" charset="0"/>
                <a:ea typeface="Arial" panose="020B0604020202020204" pitchFamily="34" charset="0"/>
                <a:cs typeface="Times New Roman" panose="02020603050405020304" pitchFamily="18" charset="0"/>
              </a:rPr>
              <a:t>Câu</a:t>
            </a:r>
            <a:r>
              <a:rPr lang="en-US" altLang="en-US" sz="3100" b="1" dirty="0">
                <a:latin typeface="Times New Roman" panose="02020603050405020304" pitchFamily="18" charset="0"/>
                <a:ea typeface="Arial" panose="020B0604020202020204" pitchFamily="34" charset="0"/>
                <a:cs typeface="Times New Roman" panose="02020603050405020304" pitchFamily="18" charset="0"/>
              </a:rPr>
              <a:t> 2: </a:t>
            </a:r>
            <a:br>
              <a:rPr lang="en-US" altLang="en-US" sz="3100" b="1" dirty="0">
                <a:latin typeface="Times New Roman" panose="02020603050405020304" pitchFamily="18" charset="0"/>
                <a:ea typeface="Arial" panose="020B0604020202020204" pitchFamily="34" charset="0"/>
                <a:cs typeface="Times New Roman" panose="02020603050405020304" pitchFamily="18" charset="0"/>
              </a:rPr>
            </a:br>
            <a:r>
              <a:rPr lang="vi-VN" altLang="en-US" sz="3100" dirty="0">
                <a:solidFill>
                  <a:srgbClr val="000000"/>
                </a:solidFill>
                <a:ea typeface="Times New Roman" panose="02020603050405020304" pitchFamily="18" charset="0"/>
                <a:cs typeface="Times New Roman" panose="02020603050405020304" pitchFamily="18" charset="0"/>
              </a:rPr>
              <a:t>a) Tên các cơ quan của hệ bài nước tiểu gồm: 2 quả thận, ống dẫn nước tiểu, bóng đái, ống đái.</a:t>
            </a:r>
            <a:br>
              <a:rPr lang="vi-VN" altLang="en-US" sz="3100" dirty="0">
                <a:solidFill>
                  <a:srgbClr val="000000"/>
                </a:solidFill>
                <a:ea typeface="Times New Roman" panose="02020603050405020304" pitchFamily="18" charset="0"/>
                <a:cs typeface="Times New Roman" panose="02020603050405020304" pitchFamily="18" charset="0"/>
              </a:rPr>
            </a:br>
            <a:r>
              <a:rPr lang="vi-VN" altLang="en-US" sz="3100" dirty="0">
                <a:solidFill>
                  <a:srgbClr val="000000"/>
                </a:solidFill>
                <a:ea typeface="Times New Roman" panose="02020603050405020304" pitchFamily="18" charset="0"/>
                <a:cs typeface="Times New Roman" panose="02020603050405020304" pitchFamily="18" charset="0"/>
              </a:rPr>
              <a:t>b) </a:t>
            </a:r>
            <a:r>
              <a:rPr lang="en-US" altLang="en-US" sz="3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altLang="en-US" sz="3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t>
            </a:r>
            <a:r>
              <a:rPr lang="vi-VN" altLang="en-US" sz="3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ác </a:t>
            </a:r>
            <a:r>
              <a:rPr lang="vi-VN" altLang="en-US" sz="3100" dirty="0">
                <a:solidFill>
                  <a:srgbClr val="000000"/>
                </a:solidFill>
                <a:ea typeface="Times New Roman" panose="02020603050405020304" pitchFamily="18" charset="0"/>
                <a:cs typeface="Times New Roman" panose="02020603050405020304" pitchFamily="18" charset="0"/>
              </a:rPr>
              <a:t>bộ phận cấu tạo của thận gồm: miền vỏ, miền tủy và bể thận. Trong đó, mỗi quả thận chứa khoảng 1 triệu đơn vị chức năng (nephron) nằm ở miền vỏ và miền tủy, mỗi nephron lại được cấu tạo từ các ống thận và cầu thận.</a:t>
            </a:r>
            <a:r>
              <a:rPr lang="en-US" altLang="en-US" sz="3100" dirty="0">
                <a:latin typeface="Times New Roman" panose="02020603050405020304" pitchFamily="18" charset="0"/>
                <a:cs typeface="Times New Roman" panose="02020603050405020304" pitchFamily="18" charset="0"/>
              </a:rPr>
              <a:t> </a:t>
            </a:r>
            <a:br>
              <a:rPr lang="en-US" altLang="en-US" sz="3100" dirty="0">
                <a:latin typeface="Times New Roman" panose="02020603050405020304" pitchFamily="18" charset="0"/>
                <a:cs typeface="Times New Roman" panose="02020603050405020304" pitchFamily="18" charset="0"/>
              </a:rPr>
            </a:br>
            <a:endParaRPr lang="en-US" sz="3100" dirty="0"/>
          </a:p>
        </p:txBody>
      </p:sp>
    </p:spTree>
    <p:extLst>
      <p:ext uri="{BB962C8B-B14F-4D97-AF65-F5344CB8AC3E}">
        <p14:creationId xmlns:p14="http://schemas.microsoft.com/office/powerpoint/2010/main" val="3767139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697424"/>
          </a:xfrm>
        </p:spPr>
        <p:txBody>
          <a:bodyPr>
            <a:normAutofit/>
          </a:bodyPr>
          <a:lstStyle/>
          <a:p>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B</a:t>
            </a:r>
            <a:r>
              <a:rPr lang="vi-VN" sz="3200" dirty="0">
                <a:cs typeface="Times New Roman" panose="02020603050405020304" pitchFamily="18" charset="0"/>
              </a:rPr>
              <a:t>ài tiết là quá trình lọc và thải các chất dư thừa</a:t>
            </a:r>
            <a:r>
              <a:rPr lang="en-US" sz="3200" dirty="0">
                <a:cs typeface="Times New Roman" panose="02020603050405020304" pitchFamily="18" charset="0"/>
              </a:rPr>
              <a:t>,</a:t>
            </a:r>
            <a:r>
              <a:rPr lang="vi-VN" sz="3200" dirty="0">
                <a:cs typeface="Times New Roman" panose="02020603050405020304" pitchFamily="18" charset="0"/>
              </a:rPr>
              <a:t> chất độc hại sinh ra do quá trình trao đổi chất của cơ thể</a:t>
            </a:r>
            <a:r>
              <a:rPr lang="en-US" sz="3200" dirty="0">
                <a:cs typeface="Times New Roman" panose="02020603050405020304" pitchFamily="18" charset="0"/>
              </a:rPr>
              <a:t>.</a:t>
            </a:r>
            <a:r>
              <a:rPr lang="vi-VN" sz="3200" dirty="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a:t>
            </a:r>
            <a:r>
              <a:rPr lang="vi-VN" sz="3200" dirty="0">
                <a:cs typeface="Times New Roman" panose="02020603050405020304" pitchFamily="18" charset="0"/>
              </a:rPr>
              <a:t>oạt động bài tiết đảm bảo ổn định môi trường trong cơ thể</a:t>
            </a:r>
            <a:r>
              <a:rPr lang="en-US" sz="3200" dirty="0">
                <a:cs typeface="Times New Roman" panose="02020603050405020304" pitchFamily="18" charset="0"/>
              </a:rPr>
              <a:t>.</a:t>
            </a:r>
            <a:br>
              <a:rPr lang="en-US" sz="3200" dirty="0">
                <a:cs typeface="Times New Roman" panose="02020603050405020304" pitchFamily="18" charset="0"/>
              </a:rPr>
            </a:br>
            <a:r>
              <a:rPr lang="en-US" sz="3200" dirty="0">
                <a:cs typeface="Times New Roman" panose="02020603050405020304" pitchFamily="18" charset="0"/>
              </a:rPr>
              <a:t>- </a:t>
            </a:r>
            <a:r>
              <a:rPr lang="vi-VN" sz="3200" dirty="0">
                <a:cs typeface="Times New Roman" panose="02020603050405020304" pitchFamily="18" charset="0"/>
              </a:rPr>
              <a:t>Hệ bài tiết nước tiểu gồm</a:t>
            </a:r>
            <a:r>
              <a:rPr lang="en-US" sz="3200" dirty="0">
                <a:cs typeface="Times New Roman" panose="02020603050405020304" pitchFamily="18" charset="0"/>
              </a:rPr>
              <a:t>:</a:t>
            </a:r>
            <a:r>
              <a:rPr lang="vi-VN" sz="3200" dirty="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2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a:t>
            </a:r>
            <a:r>
              <a:rPr lang="vi-VN" sz="3200" dirty="0">
                <a:cs typeface="Times New Roman" panose="02020603050405020304" pitchFamily="18" charset="0"/>
              </a:rPr>
              <a:t>thận</a:t>
            </a:r>
            <a:r>
              <a:rPr lang="en-US" sz="3200" dirty="0">
                <a:cs typeface="Times New Roman" panose="02020603050405020304" pitchFamily="18" charset="0"/>
              </a:rPr>
              <a:t>,</a:t>
            </a:r>
            <a:r>
              <a:rPr lang="vi-VN" sz="3200" dirty="0">
                <a:cs typeface="Times New Roman" panose="02020603050405020304" pitchFamily="18" charset="0"/>
              </a:rPr>
              <a:t> ống dẫn nước tiểu</a:t>
            </a:r>
            <a:r>
              <a:rPr lang="en-US" sz="3200" dirty="0">
                <a:cs typeface="Times New Roman" panose="02020603050405020304" pitchFamily="18" charset="0"/>
              </a:rPr>
              <a:t>,</a:t>
            </a:r>
            <a:r>
              <a:rPr lang="vi-VN" sz="3200" dirty="0">
                <a:cs typeface="Times New Roman" panose="02020603050405020304" pitchFamily="18" charset="0"/>
              </a:rPr>
              <a:t> bóng đái</a:t>
            </a:r>
            <a:r>
              <a:rPr lang="en-US" sz="3200" dirty="0">
                <a:cs typeface="Times New Roman" panose="02020603050405020304" pitchFamily="18" charset="0"/>
              </a:rPr>
              <a:t>,</a:t>
            </a:r>
            <a:r>
              <a:rPr lang="vi-VN" sz="3200" dirty="0">
                <a:cs typeface="Times New Roman" panose="02020603050405020304" pitchFamily="18" charset="0"/>
              </a:rPr>
              <a:t> ống đái</a:t>
            </a:r>
            <a:r>
              <a:rPr lang="en-US" sz="3200" dirty="0">
                <a:cs typeface="Times New Roman" panose="02020603050405020304" pitchFamily="18" charset="0"/>
              </a:rPr>
              <a:t>.</a:t>
            </a:r>
            <a:br>
              <a:rPr lang="en-US" sz="3200" dirty="0">
                <a:cs typeface="Times New Roman" panose="02020603050405020304" pitchFamily="18" charset="0"/>
              </a:rPr>
            </a:br>
            <a:br>
              <a:rPr lang="en-US" sz="3200" dirty="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5103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2.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tiểu</a:t>
            </a:r>
            <a:r>
              <a:rPr lang="en-US" sz="3200" dirty="0">
                <a:latin typeface="Times New Roman" panose="02020603050405020304" pitchFamily="18" charset="0"/>
                <a:cs typeface="Times New Roman" panose="02020603050405020304" pitchFamily="18" charset="0"/>
              </a:rPr>
              <a:t>.</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chữa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thận</a:t>
            </a:r>
            <a:endParaRPr lang="en-US"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8881595"/>
              </p:ext>
            </p:extLst>
          </p:nvPr>
        </p:nvGraphicFramePr>
        <p:xfrm>
          <a:off x="1541417" y="1549773"/>
          <a:ext cx="9353005" cy="4087201"/>
        </p:xfrm>
        <a:graphic>
          <a:graphicData uri="http://schemas.openxmlformats.org/drawingml/2006/table">
            <a:tbl>
              <a:tblPr firstRow="1" firstCol="1" bandRow="1">
                <a:tableStyleId>{5C22544A-7EE6-4342-B048-85BDC9FD1C3A}</a:tableStyleId>
              </a:tblPr>
              <a:tblGrid>
                <a:gridCol w="9133383">
                  <a:extLst>
                    <a:ext uri="{9D8B030D-6E8A-4147-A177-3AD203B41FA5}">
                      <a16:colId xmlns:a16="http://schemas.microsoft.com/office/drawing/2014/main" val="2802965741"/>
                    </a:ext>
                  </a:extLst>
                </a:gridCol>
                <a:gridCol w="219622">
                  <a:extLst>
                    <a:ext uri="{9D8B030D-6E8A-4147-A177-3AD203B41FA5}">
                      <a16:colId xmlns:a16="http://schemas.microsoft.com/office/drawing/2014/main" val="1546476037"/>
                    </a:ext>
                  </a:extLst>
                </a:gridCol>
              </a:tblGrid>
              <a:tr h="191000">
                <a:tc gridSpan="2">
                  <a:txBody>
                    <a:bodyPr/>
                    <a:lstStyle/>
                    <a:p>
                      <a:pPr algn="ctr">
                        <a:lnSpc>
                          <a:spcPct val="107000"/>
                        </a:lnSpc>
                        <a:spcAft>
                          <a:spcPts val="0"/>
                        </a:spcAft>
                      </a:pPr>
                      <a:r>
                        <a:rPr lang="en-US" sz="2400" dirty="0">
                          <a:effectLst/>
                          <a:latin typeface="Times New Roman" panose="02020603050405020304" pitchFamily="18" charset="0"/>
                          <a:cs typeface="Times New Roman" panose="02020603050405020304" pitchFamily="18" charset="0"/>
                        </a:rPr>
                        <a:t>PHIẾU HỌC TẬP SỐ 3</a:t>
                      </a:r>
                      <a:endParaRPr lang="en-US" sz="2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561532292"/>
                  </a:ext>
                </a:extLst>
              </a:tr>
              <a:tr h="3695850">
                <a:tc>
                  <a:txBody>
                    <a:bodyPr/>
                    <a:lstStyle/>
                    <a:p>
                      <a:pPr algn="just">
                        <a:lnSpc>
                          <a:spcPct val="107000"/>
                        </a:lnSpc>
                        <a:spcBef>
                          <a:spcPts val="600"/>
                        </a:spcBef>
                        <a:spcAft>
                          <a:spcPts val="600"/>
                        </a:spcAf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1: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nguyên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bệnh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nước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a:t>
                      </a:r>
                    </a:p>
                    <a:p>
                      <a:pPr algn="just">
                        <a:lnSpc>
                          <a:spcPct val="107000"/>
                        </a:lnSpc>
                        <a:spcBef>
                          <a:spcPts val="600"/>
                        </a:spcBef>
                        <a:spcAft>
                          <a:spcPts val="600"/>
                        </a:spcAf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2: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nhịn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thói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quen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tiết</a:t>
                      </a:r>
                      <a:r>
                        <a:rPr lang="en-US" sz="2400" dirty="0">
                          <a:effectLst/>
                          <a:latin typeface="Times New Roman" panose="02020603050405020304" pitchFamily="18" charset="0"/>
                          <a:cs typeface="Times New Roman" panose="02020603050405020304" pitchFamily="18" charset="0"/>
                        </a:rPr>
                        <a:t>?</a:t>
                      </a:r>
                    </a:p>
                    <a:p>
                      <a:pPr algn="just">
                        <a:lnSpc>
                          <a:spcPct val="107000"/>
                        </a:lnSpc>
                        <a:spcBef>
                          <a:spcPts val="600"/>
                        </a:spcBef>
                        <a:spcAft>
                          <a:spcPts val="600"/>
                        </a:spcAf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3: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cs typeface="Times New Roman" panose="02020603050405020304" pitchFamily="18" charset="0"/>
                        </a:rPr>
                        <a:t> 33.5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đường</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chuyển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máu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máy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chạy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Theo </a:t>
                      </a: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năng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a:t>
                      </a:r>
                    </a:p>
                    <a:p>
                      <a:pPr algn="just">
                        <a:lnSpc>
                          <a:spcPct val="107000"/>
                        </a:lnSpc>
                        <a:spcBef>
                          <a:spcPts val="600"/>
                        </a:spcBef>
                        <a:spcAft>
                          <a:spcPts val="600"/>
                        </a:spcAf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4: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muối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đường</a:t>
                      </a:r>
                      <a:r>
                        <a:rPr lang="en-US" sz="2400" dirty="0">
                          <a:effectLst/>
                          <a:latin typeface="Times New Roman" panose="02020603050405020304" pitchFamily="18" charset="0"/>
                          <a:cs typeface="Times New Roman" panose="02020603050405020304" pitchFamily="18" charset="0"/>
                        </a:rPr>
                        <a:t>.</a:t>
                      </a:r>
                    </a:p>
                  </a:txBody>
                  <a:tcPr marL="68580" marR="68580" marT="0" marB="0"/>
                </a:tc>
                <a:tc>
                  <a:txBody>
                    <a:bodyPr/>
                    <a:lstStyle/>
                    <a:p>
                      <a:pPr>
                        <a:lnSpc>
                          <a:spcPct val="107000"/>
                        </a:lnSpc>
                        <a:spcAft>
                          <a:spcPts val="8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527800"/>
                  </a:ext>
                </a:extLst>
              </a:tr>
            </a:tbl>
          </a:graphicData>
        </a:graphic>
      </p:graphicFrame>
    </p:spTree>
    <p:extLst>
      <p:ext uri="{BB962C8B-B14F-4D97-AF65-F5344CB8AC3E}">
        <p14:creationId xmlns:p14="http://schemas.microsoft.com/office/powerpoint/2010/main" val="201187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3412"/>
          </a:xfrm>
        </p:spPr>
        <p:txBody>
          <a:bodyPr>
            <a:normAutofit/>
          </a:bodyPr>
          <a:lstStyle/>
          <a:p>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bệnh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tiểu</a:t>
            </a:r>
            <a:endParaRPr lang="en-US" sz="28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1889734"/>
              </p:ext>
            </p:extLst>
          </p:nvPr>
        </p:nvGraphicFramePr>
        <p:xfrm>
          <a:off x="838200" y="1606733"/>
          <a:ext cx="10515600" cy="4856317"/>
        </p:xfrm>
        <a:graphic>
          <a:graphicData uri="http://schemas.openxmlformats.org/drawingml/2006/table">
            <a:tbl>
              <a:tblPr firstRow="1" firstCol="1" bandRow="1">
                <a:tableStyleId>{5C22544A-7EE6-4342-B048-85BDC9FD1C3A}</a:tableStyleId>
              </a:tblPr>
              <a:tblGrid>
                <a:gridCol w="2236103">
                  <a:extLst>
                    <a:ext uri="{9D8B030D-6E8A-4147-A177-3AD203B41FA5}">
                      <a16:colId xmlns:a16="http://schemas.microsoft.com/office/drawing/2014/main" val="3228648496"/>
                    </a:ext>
                  </a:extLst>
                </a:gridCol>
                <a:gridCol w="8279497">
                  <a:extLst>
                    <a:ext uri="{9D8B030D-6E8A-4147-A177-3AD203B41FA5}">
                      <a16:colId xmlns:a16="http://schemas.microsoft.com/office/drawing/2014/main" val="2013668093"/>
                    </a:ext>
                  </a:extLst>
                </a:gridCol>
              </a:tblGrid>
              <a:tr h="339034">
                <a:tc>
                  <a:txBody>
                    <a:bodyPr/>
                    <a:lstStyle/>
                    <a:p>
                      <a:pPr marL="30480" marR="30480" algn="just">
                        <a:lnSpc>
                          <a:spcPct val="115000"/>
                        </a:lnSpc>
                        <a:spcBef>
                          <a:spcPts val="200"/>
                        </a:spcBef>
                        <a:spcAft>
                          <a:spcPts val="200"/>
                        </a:spcAft>
                      </a:pPr>
                      <a:r>
                        <a:rPr lang="vi-VN" sz="2000" dirty="0">
                          <a:effectLst/>
                          <a:latin typeface="+mj-lt"/>
                        </a:rPr>
                        <a:t>Tên bệnh</a:t>
                      </a:r>
                      <a:endParaRPr lang="en-US" sz="2000" dirty="0">
                        <a:effectLst/>
                        <a:latin typeface="+mj-lt"/>
                        <a:ea typeface="Arial" panose="020B0604020202020204" pitchFamily="34" charset="0"/>
                      </a:endParaRPr>
                    </a:p>
                  </a:txBody>
                  <a:tcPr marL="0" marR="0" marT="0" marB="0"/>
                </a:tc>
                <a:tc>
                  <a:txBody>
                    <a:bodyPr/>
                    <a:lstStyle/>
                    <a:p>
                      <a:pPr marL="30480" marR="30480" algn="just">
                        <a:lnSpc>
                          <a:spcPct val="115000"/>
                        </a:lnSpc>
                        <a:spcBef>
                          <a:spcPts val="200"/>
                        </a:spcBef>
                        <a:spcAft>
                          <a:spcPts val="200"/>
                        </a:spcAft>
                      </a:pPr>
                      <a:r>
                        <a:rPr lang="vi-VN" sz="2000">
                          <a:effectLst/>
                          <a:latin typeface="+mj-lt"/>
                        </a:rPr>
                        <a:t>Nguyên nhân</a:t>
                      </a:r>
                      <a:endParaRPr lang="en-US" sz="2000">
                        <a:effectLst/>
                        <a:latin typeface="+mj-lt"/>
                        <a:ea typeface="Arial" panose="020B0604020202020204" pitchFamily="34" charset="0"/>
                      </a:endParaRPr>
                    </a:p>
                  </a:txBody>
                  <a:tcPr marL="0" marR="0" marT="0" marB="0"/>
                </a:tc>
                <a:extLst>
                  <a:ext uri="{0D108BD9-81ED-4DB2-BD59-A6C34878D82A}">
                    <a16:rowId xmlns:a16="http://schemas.microsoft.com/office/drawing/2014/main" val="3401492415"/>
                  </a:ext>
                </a:extLst>
              </a:tr>
              <a:tr h="494517">
                <a:tc>
                  <a:txBody>
                    <a:bodyPr/>
                    <a:lstStyle/>
                    <a:p>
                      <a:pPr marL="30480" marR="30480" algn="just">
                        <a:lnSpc>
                          <a:spcPct val="115000"/>
                        </a:lnSpc>
                        <a:spcBef>
                          <a:spcPts val="200"/>
                        </a:spcBef>
                        <a:spcAft>
                          <a:spcPts val="200"/>
                        </a:spcAft>
                      </a:pPr>
                      <a:r>
                        <a:rPr lang="vi-VN" sz="2000" dirty="0">
                          <a:effectLst/>
                          <a:latin typeface="+mj-lt"/>
                        </a:rPr>
                        <a:t>Viêm thận</a:t>
                      </a:r>
                      <a:endParaRPr lang="en-US" sz="2000" dirty="0">
                        <a:effectLst/>
                        <a:latin typeface="+mj-lt"/>
                        <a:ea typeface="Arial" panose="020B0604020202020204" pitchFamily="34" charset="0"/>
                      </a:endParaRPr>
                    </a:p>
                  </a:txBody>
                  <a:tcPr marL="0" marR="0" marT="0" marB="0" anchor="ctr"/>
                </a:tc>
                <a:tc>
                  <a:txBody>
                    <a:bodyPr/>
                    <a:lstStyle/>
                    <a:p>
                      <a:pPr marL="30480" marR="30480" algn="just">
                        <a:lnSpc>
                          <a:spcPct val="115000"/>
                        </a:lnSpc>
                        <a:spcBef>
                          <a:spcPts val="200"/>
                        </a:spcBef>
                        <a:spcAft>
                          <a:spcPts val="200"/>
                        </a:spcAft>
                      </a:pPr>
                      <a:r>
                        <a:rPr lang="vi-VN" sz="2000">
                          <a:effectLst/>
                          <a:latin typeface="+mj-lt"/>
                        </a:rPr>
                        <a:t>Do vi khuẩn xâm nhập gây nhiễm trùng, chủ yếu là các vi khuẩn gram âm.</a:t>
                      </a:r>
                      <a:endParaRPr lang="en-US" sz="2000">
                        <a:effectLst/>
                        <a:latin typeface="+mj-lt"/>
                        <a:ea typeface="Arial" panose="020B0604020202020204" pitchFamily="34" charset="0"/>
                      </a:endParaRPr>
                    </a:p>
                  </a:txBody>
                  <a:tcPr marL="0" marR="0" marT="0" marB="0"/>
                </a:tc>
                <a:extLst>
                  <a:ext uri="{0D108BD9-81ED-4DB2-BD59-A6C34878D82A}">
                    <a16:rowId xmlns:a16="http://schemas.microsoft.com/office/drawing/2014/main" val="2636599838"/>
                  </a:ext>
                </a:extLst>
              </a:tr>
              <a:tr h="727204">
                <a:tc>
                  <a:txBody>
                    <a:bodyPr/>
                    <a:lstStyle/>
                    <a:p>
                      <a:pPr marL="30480" marR="30480" algn="just">
                        <a:lnSpc>
                          <a:spcPct val="115000"/>
                        </a:lnSpc>
                        <a:spcBef>
                          <a:spcPts val="200"/>
                        </a:spcBef>
                        <a:spcAft>
                          <a:spcPts val="200"/>
                        </a:spcAft>
                      </a:pPr>
                      <a:r>
                        <a:rPr lang="vi-VN" sz="2000" dirty="0">
                          <a:effectLst/>
                          <a:latin typeface="+mj-lt"/>
                        </a:rPr>
                        <a:t>Viêm đường tiết</a:t>
                      </a:r>
                      <a:endParaRPr lang="en-US" sz="2000" dirty="0">
                        <a:effectLst/>
                        <a:latin typeface="+mj-lt"/>
                      </a:endParaRPr>
                    </a:p>
                    <a:p>
                      <a:pPr marL="30480" marR="30480" algn="just">
                        <a:lnSpc>
                          <a:spcPct val="115000"/>
                        </a:lnSpc>
                        <a:spcBef>
                          <a:spcPts val="200"/>
                        </a:spcBef>
                        <a:spcAft>
                          <a:spcPts val="200"/>
                        </a:spcAft>
                      </a:pPr>
                      <a:r>
                        <a:rPr lang="vi-VN" sz="2000" dirty="0">
                          <a:effectLst/>
                          <a:latin typeface="+mj-lt"/>
                        </a:rPr>
                        <a:t>niệu</a:t>
                      </a:r>
                      <a:endParaRPr lang="en-US" sz="2000" dirty="0">
                        <a:effectLst/>
                        <a:latin typeface="+mj-lt"/>
                        <a:ea typeface="Arial" panose="020B0604020202020204" pitchFamily="34" charset="0"/>
                      </a:endParaRPr>
                    </a:p>
                  </a:txBody>
                  <a:tcPr marL="0" marR="0" marT="0" marB="0" anchor="ctr"/>
                </a:tc>
                <a:tc>
                  <a:txBody>
                    <a:bodyPr/>
                    <a:lstStyle/>
                    <a:p>
                      <a:pPr marL="30480" marR="30480" algn="just">
                        <a:lnSpc>
                          <a:spcPct val="115000"/>
                        </a:lnSpc>
                        <a:spcBef>
                          <a:spcPts val="200"/>
                        </a:spcBef>
                        <a:spcAft>
                          <a:spcPts val="200"/>
                        </a:spcAft>
                      </a:pPr>
                      <a:r>
                        <a:rPr lang="vi-VN" sz="2000">
                          <a:effectLst/>
                          <a:latin typeface="+mj-lt"/>
                        </a:rPr>
                        <a:t>Do vi khuẩn xâm nhập vào đường tiết niệu thông qua niệu đạo và phát triển lan tới bàng quang.</a:t>
                      </a:r>
                      <a:endParaRPr lang="en-US" sz="2000">
                        <a:effectLst/>
                        <a:latin typeface="+mj-lt"/>
                        <a:ea typeface="Arial" panose="020B0604020202020204" pitchFamily="34" charset="0"/>
                      </a:endParaRPr>
                    </a:p>
                  </a:txBody>
                  <a:tcPr marL="0" marR="0" marT="0" marB="0"/>
                </a:tc>
                <a:extLst>
                  <a:ext uri="{0D108BD9-81ED-4DB2-BD59-A6C34878D82A}">
                    <a16:rowId xmlns:a16="http://schemas.microsoft.com/office/drawing/2014/main" val="1156754587"/>
                  </a:ext>
                </a:extLst>
              </a:tr>
              <a:tr h="1525189">
                <a:tc>
                  <a:txBody>
                    <a:bodyPr/>
                    <a:lstStyle/>
                    <a:p>
                      <a:pPr marL="30480" marR="30480" algn="just">
                        <a:lnSpc>
                          <a:spcPct val="115000"/>
                        </a:lnSpc>
                        <a:spcBef>
                          <a:spcPts val="200"/>
                        </a:spcBef>
                        <a:spcAft>
                          <a:spcPts val="200"/>
                        </a:spcAft>
                      </a:pPr>
                      <a:r>
                        <a:rPr lang="vi-VN" sz="2000">
                          <a:effectLst/>
                          <a:latin typeface="+mj-lt"/>
                        </a:rPr>
                        <a:t>Sỏi thận, sỏi đường tiết niệu</a:t>
                      </a:r>
                      <a:endParaRPr lang="en-US" sz="2000">
                        <a:effectLst/>
                        <a:latin typeface="+mj-lt"/>
                        <a:ea typeface="Arial" panose="020B0604020202020204" pitchFamily="34" charset="0"/>
                      </a:endParaRPr>
                    </a:p>
                  </a:txBody>
                  <a:tcPr marL="0" marR="0" marT="0" marB="0" anchor="ctr"/>
                </a:tc>
                <a:tc>
                  <a:txBody>
                    <a:bodyPr/>
                    <a:lstStyle/>
                    <a:p>
                      <a:pPr marL="30480" marR="30480" algn="just">
                        <a:lnSpc>
                          <a:spcPct val="115000"/>
                        </a:lnSpc>
                        <a:spcBef>
                          <a:spcPts val="200"/>
                        </a:spcBef>
                        <a:spcAft>
                          <a:spcPts val="200"/>
                        </a:spcAft>
                      </a:pPr>
                      <a:r>
                        <a:rPr lang="vi-VN" sz="2000">
                          <a:effectLst/>
                          <a:latin typeface="+mj-lt"/>
                        </a:rPr>
                        <a:t>Do lượng nước tiểu quá ít; do nông độ các chất khoáng bên trong nước tiểu</a:t>
                      </a:r>
                      <a:endParaRPr lang="en-US" sz="2000">
                        <a:effectLst/>
                        <a:latin typeface="+mj-lt"/>
                      </a:endParaRPr>
                    </a:p>
                    <a:p>
                      <a:pPr marL="30480" marR="30480" algn="just">
                        <a:lnSpc>
                          <a:spcPct val="115000"/>
                        </a:lnSpc>
                        <a:spcBef>
                          <a:spcPts val="200"/>
                        </a:spcBef>
                        <a:spcAft>
                          <a:spcPts val="200"/>
                        </a:spcAft>
                      </a:pPr>
                      <a:r>
                        <a:rPr lang="vi-VN" sz="2000">
                          <a:effectLst/>
                          <a:latin typeface="+mj-lt"/>
                        </a:rPr>
                        <a:t>tăng cao hoặc do tác dụng phụ của một số loại thuốc có thể gây lắng đọng, kết tủa muối calcium trong thận.</a:t>
                      </a:r>
                      <a:endParaRPr lang="en-US" sz="2000">
                        <a:effectLst/>
                        <a:latin typeface="+mj-lt"/>
                        <a:ea typeface="Arial" panose="020B0604020202020204" pitchFamily="34" charset="0"/>
                      </a:endParaRPr>
                    </a:p>
                  </a:txBody>
                  <a:tcPr marL="0" marR="0" marT="0" marB="0"/>
                </a:tc>
                <a:extLst>
                  <a:ext uri="{0D108BD9-81ED-4DB2-BD59-A6C34878D82A}">
                    <a16:rowId xmlns:a16="http://schemas.microsoft.com/office/drawing/2014/main" val="3894828691"/>
                  </a:ext>
                </a:extLst>
              </a:tr>
              <a:tr h="1734251">
                <a:tc>
                  <a:txBody>
                    <a:bodyPr/>
                    <a:lstStyle/>
                    <a:p>
                      <a:pPr marL="30480" marR="30480" algn="just">
                        <a:lnSpc>
                          <a:spcPct val="115000"/>
                        </a:lnSpc>
                        <a:spcBef>
                          <a:spcPts val="200"/>
                        </a:spcBef>
                        <a:spcAft>
                          <a:spcPts val="200"/>
                        </a:spcAft>
                      </a:pPr>
                      <a:r>
                        <a:rPr lang="vi-VN" sz="2000">
                          <a:effectLst/>
                          <a:latin typeface="+mj-lt"/>
                        </a:rPr>
                        <a:t>Suy thận</a:t>
                      </a:r>
                      <a:endParaRPr lang="en-US" sz="2000">
                        <a:effectLst/>
                        <a:latin typeface="+mj-lt"/>
                        <a:ea typeface="Arial" panose="020B0604020202020204" pitchFamily="34" charset="0"/>
                      </a:endParaRPr>
                    </a:p>
                  </a:txBody>
                  <a:tcPr marL="0" marR="0" marT="0" marB="0" anchor="ctr"/>
                </a:tc>
                <a:tc>
                  <a:txBody>
                    <a:bodyPr/>
                    <a:lstStyle/>
                    <a:p>
                      <a:pPr marL="30480" marR="30480" algn="just">
                        <a:lnSpc>
                          <a:spcPct val="115000"/>
                        </a:lnSpc>
                        <a:spcBef>
                          <a:spcPts val="200"/>
                        </a:spcBef>
                        <a:spcAft>
                          <a:spcPts val="200"/>
                        </a:spcAft>
                      </a:pPr>
                      <a:r>
                        <a:rPr lang="vi-VN" sz="2000" dirty="0">
                          <a:effectLst/>
                          <a:latin typeface="+mj-lt"/>
                        </a:rPr>
                        <a:t>Do giảm lượng máu đến thận; do bất thường trong vấn đề đào thải nước</a:t>
                      </a:r>
                      <a:endParaRPr lang="en-US" sz="2000" dirty="0">
                        <a:effectLst/>
                        <a:latin typeface="+mj-lt"/>
                      </a:endParaRPr>
                    </a:p>
                    <a:p>
                      <a:pPr marL="30480" marR="30480" algn="just">
                        <a:lnSpc>
                          <a:spcPct val="115000"/>
                        </a:lnSpc>
                        <a:spcBef>
                          <a:spcPts val="200"/>
                        </a:spcBef>
                        <a:spcAft>
                          <a:spcPts val="200"/>
                        </a:spcAft>
                      </a:pPr>
                      <a:r>
                        <a:rPr lang="vi-VN" sz="2000" dirty="0">
                          <a:effectLst/>
                          <a:latin typeface="+mj-lt"/>
                        </a:rPr>
                        <a:t>tiểu như không đào thải được nước tiểu do bệnh ung thư đại tràng, ung thư</a:t>
                      </a:r>
                      <a:endParaRPr lang="en-US" sz="2000" dirty="0">
                        <a:effectLst/>
                        <a:latin typeface="+mj-lt"/>
                      </a:endParaRPr>
                    </a:p>
                    <a:p>
                      <a:pPr marL="30480" marR="30480" algn="just">
                        <a:lnSpc>
                          <a:spcPct val="115000"/>
                        </a:lnSpc>
                        <a:spcBef>
                          <a:spcPts val="200"/>
                        </a:spcBef>
                        <a:spcAft>
                          <a:spcPts val="200"/>
                        </a:spcAft>
                      </a:pPr>
                      <a:r>
                        <a:rPr lang="vi-VN" sz="2000" dirty="0">
                          <a:effectLst/>
                          <a:latin typeface="+mj-lt"/>
                        </a:rPr>
                        <a:t>tuyến tiền liệt,…; hoặc do các nguyên nhân khác như nhiễm trùng, nhiễm</a:t>
                      </a:r>
                      <a:endParaRPr lang="en-US" sz="2000" dirty="0">
                        <a:effectLst/>
                        <a:latin typeface="+mj-lt"/>
                      </a:endParaRPr>
                    </a:p>
                    <a:p>
                      <a:pPr marL="30480" marR="30480" algn="just">
                        <a:lnSpc>
                          <a:spcPct val="115000"/>
                        </a:lnSpc>
                        <a:spcBef>
                          <a:spcPts val="200"/>
                        </a:spcBef>
                        <a:spcAft>
                          <a:spcPts val="200"/>
                        </a:spcAft>
                      </a:pPr>
                      <a:r>
                        <a:rPr lang="vi-VN" sz="2000" dirty="0">
                          <a:effectLst/>
                          <a:latin typeface="+mj-lt"/>
                        </a:rPr>
                        <a:t>độc kim loại nặng,…</a:t>
                      </a:r>
                      <a:endParaRPr lang="en-US" sz="2000" dirty="0">
                        <a:effectLst/>
                        <a:latin typeface="+mj-lt"/>
                        <a:ea typeface="Arial" panose="020B0604020202020204" pitchFamily="34" charset="0"/>
                      </a:endParaRPr>
                    </a:p>
                  </a:txBody>
                  <a:tcPr marL="0" marR="0" marT="0" marB="0"/>
                </a:tc>
                <a:extLst>
                  <a:ext uri="{0D108BD9-81ED-4DB2-BD59-A6C34878D82A}">
                    <a16:rowId xmlns:a16="http://schemas.microsoft.com/office/drawing/2014/main" val="1385482254"/>
                  </a:ext>
                </a:extLst>
              </a:tr>
            </a:tbl>
          </a:graphicData>
        </a:graphic>
      </p:graphicFrame>
    </p:spTree>
    <p:extLst>
      <p:ext uri="{BB962C8B-B14F-4D97-AF65-F5344CB8AC3E}">
        <p14:creationId xmlns:p14="http://schemas.microsoft.com/office/powerpoint/2010/main" val="90028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07766"/>
          </a:xfrm>
        </p:spPr>
        <p:txBody>
          <a:bodyPr>
            <a:no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en-US" sz="2800" b="1" dirty="0" err="1">
                <a:latin typeface="Times New Roman" panose="02020603050405020304" pitchFamily="18" charset="0"/>
                <a:cs typeface="Times New Roman" panose="02020603050405020304" pitchFamily="18" charset="0"/>
              </a:rPr>
              <a:t>N</a:t>
            </a:r>
            <a:r>
              <a:rPr lang="en-US" sz="2800" dirty="0" err="1">
                <a:latin typeface="Times New Roman" panose="02020603050405020304" pitchFamily="18" charset="0"/>
                <a:cs typeface="Times New Roman" panose="02020603050405020304" pitchFamily="18" charset="0"/>
              </a:rPr>
              <a:t>hịn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vi-VN" sz="2800" dirty="0">
                <a:latin typeface="Times New Roman" panose="02020603050405020304" pitchFamily="18" charset="0"/>
                <a:cs typeface="Times New Roman" panose="02020603050405020304" pitchFamily="18" charset="0"/>
              </a:rPr>
              <a:t>- Nhịn tiểu làm bàng quang bị giãn ra, các cơ vòng bên ngoài cũng bị kéo căng dẫn đến khả năng giữ nước tiểu của bàng quang bị hạn chế, mất khả năng kiểm soát các cơ vòng ngoài bàng quang khiến nước tiểu rò rỉ.</a:t>
            </a:r>
            <a:br>
              <a:rPr lang="en-US" sz="2800" dirty="0">
                <a:latin typeface="Times New Roman" panose="02020603050405020304" pitchFamily="18" charset="0"/>
                <a:cs typeface="Times New Roman" panose="02020603050405020304" pitchFamily="18" charset="0"/>
              </a:rPr>
            </a:br>
            <a:r>
              <a:rPr lang="vi-VN" sz="2800" dirty="0">
                <a:latin typeface="Times New Roman" panose="02020603050405020304" pitchFamily="18" charset="0"/>
                <a:cs typeface="Times New Roman" panose="02020603050405020304" pitchFamily="18" charset="0"/>
              </a:rPr>
              <a:t>- Nhịn tiểu có thể gây bí tiểu, thậm chí, trong tình huống nghiêm trọng khi nước tiểu ứ đọng ở bàng quang có thể chảy ngược vào thận.</a:t>
            </a:r>
            <a:br>
              <a:rPr lang="en-US" sz="2800" dirty="0">
                <a:latin typeface="Times New Roman" panose="02020603050405020304" pitchFamily="18" charset="0"/>
                <a:cs typeface="Times New Roman" panose="02020603050405020304" pitchFamily="18" charset="0"/>
              </a:rPr>
            </a:br>
            <a:r>
              <a:rPr lang="vi-VN" sz="2800" dirty="0">
                <a:latin typeface="Times New Roman" panose="02020603050405020304" pitchFamily="18" charset="0"/>
                <a:cs typeface="Times New Roman" panose="02020603050405020304" pitchFamily="18" charset="0"/>
              </a:rPr>
              <a:t>→ Nhịn tiểu dẫn đến những hệ quả là khởi nguồn cho một chuỗi các bệnh lí tại thận và ngoài thận như nhiễm khuẩn đường tiết niệu, viêm bàng quang kẽ, sỏi thận, suy thận,…</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34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723549"/>
          </a:xfrm>
        </p:spPr>
        <p:txBody>
          <a:bodyPr>
            <a:no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br>
              <a:rPr lang="en-US" sz="2800" dirty="0"/>
            </a:br>
            <a:r>
              <a:rPr lang="vi-VN" sz="2800" dirty="0"/>
              <a:t>- Đường di chuyển của máu trong máy chạy thận nhân tạo: Máu chưa lọc từ động mạch của cơ thể → Máy bơm máu → Máy lọc máu → Máy điều chỉnh áp lực → Máu đã được lọc được đưa trở lại tĩnh mạch của cơ thể.</a:t>
            </a:r>
            <a:br>
              <a:rPr lang="en-US" sz="2800" dirty="0"/>
            </a:br>
            <a:r>
              <a:rPr lang="vi-VN" sz="2800" dirty="0"/>
              <a:t>- Bộ phận của thận nhân tạo thực hiện chức năng của thận trong cơ thể là máy lọc máu.</a:t>
            </a:r>
            <a:br>
              <a:rPr lang="en-US" sz="2800" dirty="0"/>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000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160464"/>
          </a:xfrm>
        </p:spPr>
        <p:txBody>
          <a:bodyPr>
            <a:no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a:t>
            </a:r>
            <a:br>
              <a:rPr lang="en-US" sz="2800" dirty="0"/>
            </a:br>
            <a:r>
              <a:rPr lang="vi-VN" sz="2800" dirty="0"/>
              <a:t>Ăn quá nhiều muối, đường sẽ làm mất cân bằng thành phần chất tan của môi trường trong cơ thể, khiến các cơ quan bài tiết (gan, thận) phải tăng cường hoạt động để đưa thành phần chất tan của môi trường trong cơ thể về trạng thái cân bằng. Nếu tình trạng này diễn ra thường xuyên sẽ khiến các cơ quan bài tiết tương ứng quá tải. Kết quả là các cơ quan bài tiết này bị suy yếu, không đủ khả năng duy trì cân bằng môi trường trong cơ thể, từ đó, dẫn đến nhiều bệnh lí nguy hiểm cho cơ thể như tăng huyết áp, đái tháo đường, các bệnh tim mạch hay các bệnh về thận,…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7599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17218"/>
          </a:xfrm>
        </p:spPr>
        <p:txBody>
          <a:bodyPr>
            <a:normAutofit fontScale="90000"/>
          </a:bodyPr>
          <a:lstStyle/>
          <a:p>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M</a:t>
            </a:r>
            <a:r>
              <a:rPr lang="vi-VN" sz="3200" dirty="0">
                <a:cs typeface="Times New Roman" panose="02020603050405020304" pitchFamily="18" charset="0"/>
              </a:rPr>
              <a:t>ột số bệnh liên quan đến hệ bài tiết nước tiểu</a:t>
            </a:r>
            <a:r>
              <a:rPr lang="en-US" sz="3200" dirty="0">
                <a:cs typeface="Times New Roman" panose="02020603050405020304" pitchFamily="18" charset="0"/>
              </a:rPr>
              <a:t>: </a:t>
            </a:r>
            <a:r>
              <a:rPr lang="vi-VN" sz="3200" dirty="0">
                <a:cs typeface="Times New Roman" panose="02020603050405020304" pitchFamily="18" charset="0"/>
              </a:rPr>
              <a:t>viêm thận, viêm đường tiết niệu, sỏi thận, sỏi đường tiết niệu, suy thận...</a:t>
            </a:r>
            <a:br>
              <a:rPr lang="en-US" sz="3200" dirty="0">
                <a:cs typeface="Times New Roman" panose="02020603050405020304" pitchFamily="18" charset="0"/>
              </a:rPr>
            </a:br>
            <a:r>
              <a:rPr lang="en-US" sz="3200" dirty="0">
                <a:cs typeface="Times New Roman" panose="02020603050405020304" pitchFamily="18" charset="0"/>
              </a:rPr>
              <a:t>- </a:t>
            </a:r>
            <a:r>
              <a:rPr lang="vi-VN" sz="3200" dirty="0">
                <a:cs typeface="Times New Roman" panose="02020603050405020304" pitchFamily="18" charset="0"/>
              </a:rPr>
              <a:t>Nguyên nhân</a:t>
            </a:r>
            <a:r>
              <a:rPr lang="en-US" sz="3200" dirty="0">
                <a:cs typeface="Times New Roman" panose="02020603050405020304" pitchFamily="18" charset="0"/>
              </a:rPr>
              <a:t>:</a:t>
            </a:r>
            <a:r>
              <a:rPr lang="vi-VN" sz="3200" dirty="0">
                <a:cs typeface="Times New Roman" panose="02020603050405020304" pitchFamily="18" charset="0"/>
              </a:rPr>
              <a:t> do virus</a:t>
            </a:r>
            <a:r>
              <a:rPr lang="en-US" sz="3200" dirty="0">
                <a:cs typeface="Times New Roman" panose="02020603050405020304" pitchFamily="18" charset="0"/>
              </a:rPr>
              <a:t>,</a:t>
            </a:r>
            <a:r>
              <a:rPr lang="vi-VN" sz="3200" dirty="0">
                <a:cs typeface="Times New Roman" panose="02020603050405020304" pitchFamily="18" charset="0"/>
              </a:rPr>
              <a:t> vi khuẩn</a:t>
            </a:r>
            <a:r>
              <a:rPr lang="en-US" sz="3200" dirty="0">
                <a:cs typeface="Times New Roman" panose="02020603050405020304" pitchFamily="18" charset="0"/>
              </a:rPr>
              <a:t>,</a:t>
            </a:r>
            <a:r>
              <a:rPr lang="vi-VN" sz="3200" dirty="0">
                <a:cs typeface="Times New Roman" panose="02020603050405020304" pitchFamily="18" charset="0"/>
              </a:rPr>
              <a:t> nấm</a:t>
            </a:r>
            <a:r>
              <a:rPr lang="en-US" sz="3200" dirty="0">
                <a:cs typeface="Times New Roman" panose="02020603050405020304" pitchFamily="18" charset="0"/>
              </a:rPr>
              <a:t>,</a:t>
            </a:r>
            <a:r>
              <a:rPr lang="vi-VN" sz="3200" dirty="0">
                <a:cs typeface="Times New Roman" panose="02020603050405020304" pitchFamily="18" charset="0"/>
              </a:rPr>
              <a:t> uống ít nước</a:t>
            </a:r>
            <a:r>
              <a:rPr lang="en-US" sz="3200" dirty="0">
                <a:cs typeface="Times New Roman" panose="02020603050405020304" pitchFamily="18" charset="0"/>
              </a:rPr>
              <a:t>,</a:t>
            </a:r>
            <a:r>
              <a:rPr lang="vi-VN" sz="3200" dirty="0">
                <a:cs typeface="Times New Roman" panose="02020603050405020304" pitchFamily="18" charset="0"/>
              </a:rPr>
              <a:t> tác dụng phụ của một số loại thuốc</a:t>
            </a:r>
            <a:r>
              <a:rPr lang="en-US" sz="3200" dirty="0">
                <a:cs typeface="Times New Roman" panose="02020603050405020304" pitchFamily="18" charset="0"/>
              </a:rPr>
              <a:t>,</a:t>
            </a:r>
            <a:r>
              <a:rPr lang="vi-VN" sz="3200" dirty="0">
                <a:cs typeface="Times New Roman" panose="02020603050405020304" pitchFamily="18" charset="0"/>
              </a:rPr>
              <a:t> biến chứng của bệnh đái tháo đường</a:t>
            </a:r>
            <a:r>
              <a:rPr lang="en-US" sz="3200" dirty="0">
                <a:cs typeface="Times New Roman" panose="02020603050405020304" pitchFamily="18" charset="0"/>
              </a:rPr>
              <a:t>,</a:t>
            </a:r>
            <a:r>
              <a:rPr lang="vi-VN" sz="3200" dirty="0">
                <a:cs typeface="Times New Roman" panose="02020603050405020304" pitchFamily="18" charset="0"/>
              </a:rPr>
              <a:t> cao huyết áp</a:t>
            </a:r>
            <a:r>
              <a:rPr lang="en-US" sz="3200" dirty="0">
                <a:cs typeface="Times New Roman" panose="02020603050405020304" pitchFamily="18" charset="0"/>
              </a:rPr>
              <a:t>…</a:t>
            </a:r>
            <a:br>
              <a:rPr lang="en-US" sz="3200" dirty="0">
                <a:cs typeface="Times New Roman" panose="02020603050405020304" pitchFamily="18" charset="0"/>
              </a:rPr>
            </a:br>
            <a:r>
              <a:rPr lang="en-US" sz="3200" dirty="0">
                <a:cs typeface="Times New Roman" panose="02020603050405020304" pitchFamily="18" charset="0"/>
              </a:rPr>
              <a:t>- </a:t>
            </a:r>
            <a:r>
              <a:rPr lang="vi-VN" sz="3200" dirty="0">
                <a:cs typeface="Times New Roman" panose="02020603050405020304" pitchFamily="18" charset="0"/>
              </a:rPr>
              <a:t>Cách phòng tránh</a:t>
            </a:r>
            <a:r>
              <a:rPr lang="en-US" sz="3200" dirty="0">
                <a:cs typeface="Times New Roman" panose="02020603050405020304" pitchFamily="18" charset="0"/>
              </a:rPr>
              <a:t>:</a:t>
            </a:r>
            <a:r>
              <a:rPr lang="vi-VN" sz="3200" dirty="0">
                <a:cs typeface="Times New Roman" panose="02020603050405020304" pitchFamily="18" charset="0"/>
              </a:rPr>
              <a:t> thực hiện chế độ dinh dưỡng</a:t>
            </a:r>
            <a:r>
              <a:rPr lang="en-US" sz="3200" dirty="0">
                <a:cs typeface="Times New Roman" panose="02020603050405020304" pitchFamily="18" charset="0"/>
              </a:rPr>
              <a:t>,</a:t>
            </a:r>
            <a:r>
              <a:rPr lang="vi-VN" sz="3200" dirty="0">
                <a:cs typeface="Times New Roman" panose="02020603050405020304" pitchFamily="18" charset="0"/>
              </a:rPr>
              <a:t> lối sống lành mạnh như uống đủ nước</a:t>
            </a:r>
            <a:r>
              <a:rPr lang="en-US" sz="3200" dirty="0">
                <a:cs typeface="Times New Roman" panose="02020603050405020304" pitchFamily="18" charset="0"/>
              </a:rPr>
              <a:t>,</a:t>
            </a:r>
            <a:r>
              <a:rPr lang="vi-VN" sz="3200" dirty="0">
                <a:cs typeface="Times New Roman" panose="02020603050405020304" pitchFamily="18" charset="0"/>
              </a:rPr>
              <a:t> hạn chế ăn thức ăn chế biến sẵn chứa nhiều muối</a:t>
            </a:r>
            <a:r>
              <a:rPr lang="en-US" sz="3200" dirty="0">
                <a:cs typeface="Times New Roman" panose="02020603050405020304" pitchFamily="18" charset="0"/>
              </a:rPr>
              <a:t>,</a:t>
            </a:r>
            <a:r>
              <a:rPr lang="vi-VN" sz="3200" dirty="0">
                <a:cs typeface="Times New Roman" panose="02020603050405020304" pitchFamily="18" charset="0"/>
              </a:rPr>
              <a:t> hạn chế uống nước giải khát có ga</a:t>
            </a:r>
            <a:r>
              <a:rPr lang="en-US" sz="3200" dirty="0">
                <a:cs typeface="Times New Roman" panose="02020603050405020304" pitchFamily="18" charset="0"/>
              </a:rPr>
              <a:t>,</a:t>
            </a:r>
            <a:r>
              <a:rPr lang="vi-VN" sz="3200" dirty="0">
                <a:cs typeface="Times New Roman" panose="02020603050405020304" pitchFamily="18" charset="0"/>
              </a:rPr>
              <a:t> vận động thể lực phù hợp</a:t>
            </a:r>
            <a:r>
              <a:rPr lang="en-US" sz="3200" dirty="0">
                <a:cs typeface="Times New Roman" panose="02020603050405020304" pitchFamily="18" charset="0"/>
              </a:rPr>
              <a:t>,</a:t>
            </a:r>
            <a:r>
              <a:rPr lang="vi-VN" sz="3200" dirty="0">
                <a:cs typeface="Times New Roman" panose="02020603050405020304" pitchFamily="18" charset="0"/>
              </a:rPr>
              <a:t> không tự ý uống thuốc</a:t>
            </a:r>
            <a:r>
              <a:rPr lang="en-US" sz="3200" dirty="0">
                <a:cs typeface="Times New Roman" panose="02020603050405020304" pitchFamily="18" charset="0"/>
              </a:rPr>
              <a:t>,</a:t>
            </a:r>
            <a:r>
              <a:rPr lang="vi-VN" sz="3200" dirty="0">
                <a:cs typeface="Times New Roman" panose="02020603050405020304" pitchFamily="18" charset="0"/>
              </a:rPr>
              <a:t> không nhịn tiểu</a:t>
            </a:r>
            <a:r>
              <a:rPr lang="en-US" sz="3100" dirty="0">
                <a:latin typeface="Times New Roman" panose="02020603050405020304" pitchFamily="18" charset="0"/>
                <a:cs typeface="Times New Roman" panose="02020603050405020304" pitchFamily="18" charset="0"/>
              </a:rPr>
              <a:t>…</a:t>
            </a:r>
            <a:r>
              <a:rPr lang="en-US" sz="3100" dirty="0" err="1">
                <a:latin typeface="Times New Roman" panose="02020603050405020304" pitchFamily="18" charset="0"/>
                <a:cs typeface="Times New Roman" panose="02020603050405020304" pitchFamily="18" charset="0"/>
              </a:rPr>
              <a:t>tránh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tiếp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xúc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mầm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bệnh</a:t>
            </a:r>
            <a:r>
              <a:rPr lang="en-US" sz="3200" dirty="0">
                <a:cs typeface="Times New Roman" panose="02020603050405020304" pitchFamily="18" charset="0"/>
              </a:rPr>
              <a:t>.</a:t>
            </a:r>
            <a:br>
              <a:rPr lang="en-US" sz="3200" dirty="0">
                <a:cs typeface="Times New Roman" panose="02020603050405020304" pitchFamily="18" charset="0"/>
              </a:rPr>
            </a:br>
            <a:r>
              <a:rPr lang="en-US" sz="3200" dirty="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Một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số</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thành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tựu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trong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chữa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bệnh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liên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quan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đến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thận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chạy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thận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nhân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tạo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ghép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thận</a:t>
            </a:r>
            <a:r>
              <a:rPr lang="en-US" sz="3100" dirty="0">
                <a:latin typeface="Times New Roman" panose="02020603050405020304" pitchFamily="18" charset="0"/>
                <a:cs typeface="Times New Roman" panose="02020603050405020304" pitchFamily="18" charset="0"/>
              </a:rPr>
              <a:t>.</a:t>
            </a:r>
            <a:br>
              <a:rPr lang="en-US" sz="3100" dirty="0">
                <a:latin typeface="Times New Roman" panose="02020603050405020304" pitchFamily="18" charset="0"/>
                <a:cs typeface="Times New Roman" panose="02020603050405020304" pitchFamily="18" charset="0"/>
              </a:rPr>
            </a:br>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934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latin typeface="Times New Roman" panose="02020603050405020304" pitchFamily="18" charset="0"/>
                <a:cs typeface="Times New Roman" panose="02020603050405020304" pitchFamily="18" charset="0"/>
              </a:rPr>
              <a:t>LUYỆN TẬP</a:t>
            </a:r>
            <a:br>
              <a:rPr lang="en-US" sz="3600" dirty="0">
                <a:latin typeface="Times New Roman" panose="02020603050405020304" pitchFamily="18" charset="0"/>
                <a:cs typeface="Times New Roman" panose="02020603050405020304" pitchFamily="18" charset="0"/>
              </a:rPr>
            </a:br>
            <a:r>
              <a:rPr lang="en-US" sz="3100" b="1" dirty="0" err="1">
                <a:latin typeface="Times New Roman" panose="02020603050405020304" pitchFamily="18" charset="0"/>
                <a:cs typeface="Times New Roman" panose="02020603050405020304" pitchFamily="18" charset="0"/>
              </a:rPr>
              <a:t>Câu</a:t>
            </a:r>
            <a:r>
              <a:rPr lang="en-US" sz="3100" b="1" dirty="0">
                <a:latin typeface="Times New Roman" panose="02020603050405020304" pitchFamily="18" charset="0"/>
                <a:cs typeface="Times New Roman" panose="02020603050405020304" pitchFamily="18" charset="0"/>
              </a:rPr>
              <a:t> 1:</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Giải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thích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vì</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sao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ghép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thận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một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phương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pháp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điều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trị</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có</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hiệu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quả</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cao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cho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người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bị</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suy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thận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giai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đoạn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cuối</a:t>
            </a:r>
            <a:r>
              <a:rPr lang="en-US" sz="3100" dirty="0">
                <a:latin typeface="Times New Roman" panose="02020603050405020304" pitchFamily="18" charset="0"/>
                <a:cs typeface="Times New Roman" panose="02020603050405020304" pitchFamily="18" charset="0"/>
              </a:rPr>
              <a:t>?</a:t>
            </a:r>
            <a:br>
              <a:rPr lang="en-US" sz="3100" dirty="0">
                <a:latin typeface="Times New Roman" panose="02020603050405020304" pitchFamily="18" charset="0"/>
                <a:cs typeface="Times New Roman" panose="02020603050405020304" pitchFamily="18" charset="0"/>
              </a:rPr>
            </a:br>
            <a:endParaRPr lang="en-US" sz="31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vi-VN" dirty="0">
                <a:latin typeface="Times New Roman" panose="02020603050405020304" pitchFamily="18" charset="0"/>
                <a:cs typeface="Times New Roman" panose="02020603050405020304" pitchFamily="18" charset="0"/>
              </a:rPr>
              <a:t>Ghép thận là một phương pháp điều trị có hiệu quả cao cho người bị suy thận giai đoạn cuối vì: Ở giai đoạn cuối, cả hai quả thận của bệnh nhân không đáp ứng được chức năng lọc máu để thải các chất độc, chất dư thừa ra khỏi cơ thể. Bởi vậy, để duy trì sự sống, bệnh nhân bắt buộc phải điều trị duy trì (lọc màng bụng, chạy thận nhân tạo) hoặc ghép thận. Tuy nhiên, các biện pháp điều trị duy trì đòi hỏi chi phí tốn kém và bệnh nhân phải thường xuyên đến bệnh viện. Trong khi đó, nếu có nguồn tạng thích hợp, ghép thận thành công có thể giúp bệnh nhân kéo dài sự sống với cuộc sống và sức khỏe gần giống một người khỏe mạnh.</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5164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solidFill>
                  <a:schemeClr val="accent1">
                    <a:lumMod val="50000"/>
                  </a:schemeClr>
                </a:solidFill>
                <a:latin typeface="Times New Roman" panose="02020603050405020304" pitchFamily="18" charset="0"/>
                <a:cs typeface="Times New Roman" panose="02020603050405020304" pitchFamily="18" charset="0"/>
              </a:rPr>
              <a:t>Khởi</a:t>
            </a:r>
            <a:r>
              <a:rPr lang="en-US" sz="3200" dirty="0">
                <a:solidFill>
                  <a:schemeClr val="accent1">
                    <a:lumMod val="50000"/>
                  </a:schemeClr>
                </a:solidFill>
                <a:latin typeface="Times New Roman" panose="02020603050405020304" pitchFamily="18" charset="0"/>
                <a:cs typeface="Times New Roman" panose="02020603050405020304" pitchFamily="18" charset="0"/>
              </a:rPr>
              <a:t> </a:t>
            </a:r>
            <a:r>
              <a:rPr lang="en-US" sz="3200" dirty="0" err="1">
                <a:solidFill>
                  <a:schemeClr val="accent1">
                    <a:lumMod val="50000"/>
                  </a:schemeClr>
                </a:solidFill>
                <a:latin typeface="Times New Roman" panose="02020603050405020304" pitchFamily="18" charset="0"/>
                <a:cs typeface="Times New Roman" panose="02020603050405020304" pitchFamily="18" charset="0"/>
              </a:rPr>
              <a:t>động</a:t>
            </a:r>
            <a:endParaRPr lang="en-US" sz="32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1466215"/>
          </a:xfrm>
        </p:spPr>
        <p:txBody>
          <a:bodyPr/>
          <a:lstStyle/>
          <a:p>
            <a:pPr marL="0" indent="0">
              <a:buNone/>
            </a:pPr>
            <a:r>
              <a:rPr lang="en-US" dirty="0" err="1">
                <a:latin typeface="Times New Roman" panose="02020603050405020304" pitchFamily="18" charset="0"/>
                <a:cs typeface="Times New Roman" panose="02020603050405020304" pitchFamily="18" charset="0"/>
              </a:rPr>
              <a:t>Tại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thao</a:t>
            </a:r>
            <a:r>
              <a:rPr lang="en-US" dirty="0">
                <a:latin typeface="Times New Roman" panose="02020603050405020304" pitchFamily="18" charset="0"/>
                <a:cs typeface="Times New Roman" panose="02020603050405020304" pitchFamily="18" charset="0"/>
              </a:rPr>
              <a:t>?</a:t>
            </a:r>
          </a:p>
        </p:txBody>
      </p:sp>
      <p:sp>
        <p:nvSpPr>
          <p:cNvPr id="4" name="Rounded Rectangle 3"/>
          <p:cNvSpPr/>
          <p:nvPr/>
        </p:nvSpPr>
        <p:spPr>
          <a:xfrm>
            <a:off x="483327" y="2664823"/>
            <a:ext cx="11327674" cy="350084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vi-VN" sz="2800" dirty="0">
                <a:latin typeface="Times New Roman" panose="02020603050405020304" pitchFamily="18" charset="0"/>
                <a:cs typeface="Times New Roman" panose="02020603050405020304" pitchFamily="18" charset="0"/>
              </a:rPr>
              <a:t>Trong quá trình luyện tập thể dục, thể thao, cơ thể tăng cường tiết mồ hôi để tỏa nhiệt (lượng nước đào thải ra nhiều hơn bình thường). Mà nước lại có vai trò vô cùng quan trọng đối với hoạt động sống của cơ thể. Do đó, để đảm bảo các hoạt động sống của cơ thể được diễn ra bình thường, cần bổ sung nước trong quá trình luyện tập thể dục, thể thao để đảm bảo cơ chế cân bằng giữa lượng nước lấy vào với lượng nước cơ thể sử dụng và đào thải ra ngoài.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421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latin typeface="Times New Roman" panose="02020603050405020304" pitchFamily="18" charset="0"/>
                <a:cs typeface="Times New Roman" panose="02020603050405020304" pitchFamily="18" charset="0"/>
              </a:rPr>
              <a:t>LUYỆN TẬP</a:t>
            </a:r>
            <a:br>
              <a:rPr lang="en-US" sz="3600" dirty="0">
                <a:latin typeface="Times New Roman" panose="02020603050405020304" pitchFamily="18" charset="0"/>
                <a:cs typeface="Times New Roman" panose="02020603050405020304" pitchFamily="18" charset="0"/>
              </a:rPr>
            </a:br>
            <a:r>
              <a:rPr lang="en-US" sz="3100" b="1" dirty="0" err="1">
                <a:latin typeface="Times New Roman" panose="02020603050405020304" pitchFamily="18" charset="0"/>
                <a:cs typeface="Times New Roman" panose="02020603050405020304" pitchFamily="18" charset="0"/>
              </a:rPr>
              <a:t>Câu</a:t>
            </a:r>
            <a:r>
              <a:rPr lang="en-US" sz="3100" b="1" dirty="0">
                <a:latin typeface="Times New Roman" panose="02020603050405020304" pitchFamily="18" charset="0"/>
                <a:cs typeface="Times New Roman" panose="02020603050405020304" pitchFamily="18" charset="0"/>
              </a:rPr>
              <a:t> 2:</a:t>
            </a:r>
            <a:r>
              <a:rPr lang="en-US" sz="3100" dirty="0"/>
              <a:t> </a:t>
            </a:r>
            <a:r>
              <a:rPr lang="en-US" sz="3100" dirty="0" err="1">
                <a:latin typeface="Times New Roman" panose="02020603050405020304" pitchFamily="18" charset="0"/>
                <a:cs typeface="Times New Roman" panose="02020603050405020304" pitchFamily="18" charset="0"/>
              </a:rPr>
              <a:t>Tại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sao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luyện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tập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thao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giúp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tăng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cường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trình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thải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độc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của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thể</a:t>
            </a:r>
            <a:r>
              <a:rPr lang="en-US" sz="3100"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p:txBody>
          <a:bodyPr/>
          <a:lstStyle/>
          <a:p>
            <a:r>
              <a:rPr lang="vi-VN" dirty="0">
                <a:latin typeface="+mj-lt"/>
              </a:rPr>
              <a:t>Khi luyện tập thể thao, việc tăng tốc độ vận động của các cơ hô hấp sẽ giúp tăng cường sức khỏe của hệ hô hấp, nhờ đó, việc đào thải khí CO</a:t>
            </a:r>
            <a:r>
              <a:rPr lang="vi-VN" baseline="-25000" dirty="0">
                <a:latin typeface="+mj-lt"/>
              </a:rPr>
              <a:t>2</a:t>
            </a:r>
            <a:r>
              <a:rPr lang="vi-VN" dirty="0">
                <a:latin typeface="+mj-lt"/>
              </a:rPr>
              <a:t> hiệu quả hơn.</a:t>
            </a:r>
            <a:endParaRPr lang="en-US" dirty="0">
              <a:latin typeface="+mj-lt"/>
            </a:endParaRPr>
          </a:p>
          <a:p>
            <a:endParaRPr lang="en-US" dirty="0">
              <a:latin typeface="+mj-lt"/>
            </a:endParaRPr>
          </a:p>
        </p:txBody>
      </p:sp>
    </p:spTree>
    <p:extLst>
      <p:ext uri="{BB962C8B-B14F-4D97-AF65-F5344CB8AC3E}">
        <p14:creationId xmlns:p14="http://schemas.microsoft.com/office/powerpoint/2010/main" val="12168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latin typeface="Times New Roman" panose="02020603050405020304" pitchFamily="18" charset="0"/>
                <a:cs typeface="Times New Roman" panose="02020603050405020304" pitchFamily="18" charset="0"/>
              </a:rPr>
              <a:t>LUYỆN TẬP</a:t>
            </a:r>
            <a:br>
              <a:rPr lang="en-US" sz="3200" dirty="0">
                <a:latin typeface="Times New Roman" panose="02020603050405020304" pitchFamily="18" charset="0"/>
                <a:cs typeface="Times New Roman" panose="02020603050405020304" pitchFamily="18" charset="0"/>
              </a:rPr>
            </a:b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a:t>
            </a:r>
            <a:r>
              <a:rPr lang="en-US" dirty="0"/>
              <a:t> </a:t>
            </a:r>
            <a:r>
              <a:rPr lang="en-US" sz="3100" dirty="0" err="1">
                <a:latin typeface="Times New Roman" panose="02020603050405020304" pitchFamily="18" charset="0"/>
                <a:cs typeface="Times New Roman" panose="02020603050405020304" pitchFamily="18" charset="0"/>
              </a:rPr>
              <a:t>Nêu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những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biện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pháp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phòng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tránh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bệnh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liên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quan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đến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hệ</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bài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tiết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mà</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đình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thường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thực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hiện</a:t>
            </a:r>
            <a:r>
              <a:rPr lang="en-US" sz="3100" dirty="0">
                <a:latin typeface="Times New Roman" panose="02020603050405020304" pitchFamily="18" charset="0"/>
                <a:cs typeface="Times New Roman" panose="02020603050405020304" pitchFamily="18" charset="0"/>
              </a:rPr>
              <a:t>. Theo </a:t>
            </a:r>
            <a:r>
              <a:rPr lang="en-US" sz="3100" dirty="0" err="1">
                <a:latin typeface="Times New Roman" panose="02020603050405020304" pitchFamily="18" charset="0"/>
                <a:cs typeface="Times New Roman" panose="02020603050405020304" pitchFamily="18" charset="0"/>
              </a:rPr>
              <a:t>em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đình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cần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thực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hiện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thêm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những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biện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pháp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nào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khác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bảo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vệ</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hệ</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bài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tiết</a:t>
            </a:r>
            <a:r>
              <a:rPr lang="en-US" sz="3100"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838200" y="1972491"/>
            <a:ext cx="10515600" cy="4204472"/>
          </a:xfrm>
        </p:spPr>
        <p:txBody>
          <a:bodyPr>
            <a:normAutofit fontScale="85000" lnSpcReduction="20000"/>
          </a:bodyPr>
          <a:lstStyle/>
          <a:p>
            <a:r>
              <a:rPr lang="vi-VN" dirty="0">
                <a:latin typeface="+mj-lt"/>
              </a:rPr>
              <a:t>+ Rèn luyện thể dục, thể thao thường xuyên.</a:t>
            </a:r>
            <a:endParaRPr lang="en-US" dirty="0">
              <a:latin typeface="+mj-lt"/>
            </a:endParaRPr>
          </a:p>
          <a:p>
            <a:r>
              <a:rPr lang="vi-VN" dirty="0">
                <a:latin typeface="+mj-lt"/>
              </a:rPr>
              <a:t>+ Thường xuyên giữ vệ sinh cho toàn cơ thể.</a:t>
            </a:r>
            <a:endParaRPr lang="en-US" dirty="0">
              <a:latin typeface="+mj-lt"/>
            </a:endParaRPr>
          </a:p>
          <a:p>
            <a:r>
              <a:rPr lang="vi-VN" dirty="0">
                <a:latin typeface="+mj-lt"/>
              </a:rPr>
              <a:t>+ Uống đủ nước.</a:t>
            </a:r>
            <a:endParaRPr lang="en-US" dirty="0">
              <a:latin typeface="+mj-lt"/>
            </a:endParaRPr>
          </a:p>
          <a:p>
            <a:r>
              <a:rPr lang="vi-VN" dirty="0">
                <a:latin typeface="+mj-lt"/>
              </a:rPr>
              <a:t>+ Không nhịn tiểu.</a:t>
            </a:r>
            <a:endParaRPr lang="en-US" dirty="0">
              <a:latin typeface="+mj-lt"/>
            </a:endParaRPr>
          </a:p>
          <a:p>
            <a:r>
              <a:rPr lang="vi-VN" dirty="0">
                <a:latin typeface="+mj-lt"/>
              </a:rPr>
              <a:t>+ Vệ sinh môi trường sống sạch sẽ, tránh tiếp xúc với mầm bệnh.</a:t>
            </a:r>
            <a:endParaRPr lang="en-US" dirty="0">
              <a:latin typeface="+mj-lt"/>
            </a:endParaRPr>
          </a:p>
          <a:p>
            <a:r>
              <a:rPr lang="vi-VN" dirty="0">
                <a:latin typeface="+mj-lt"/>
              </a:rPr>
              <a:t>- Theo em, gia đình em cần thực hiện thêm các biện pháp sau để bảo vệ hệ bài tiết:</a:t>
            </a:r>
            <a:endParaRPr lang="en-US" dirty="0">
              <a:latin typeface="+mj-lt"/>
            </a:endParaRPr>
          </a:p>
          <a:p>
            <a:r>
              <a:rPr lang="vi-VN" dirty="0">
                <a:latin typeface="+mj-lt"/>
              </a:rPr>
              <a:t>+ Có chế độ ăn uống khoa học hơn: Hạn chế thức ăn chế biến sẵn như các đồ chiên rán; hạn chế các loại thức ăn chứa nhiều muối; hạn chế uống nước giải khát có gas và ăn các loại thức ăn chứa nhiều đường khác;…</a:t>
            </a:r>
            <a:endParaRPr lang="en-US" dirty="0">
              <a:latin typeface="+mj-lt"/>
            </a:endParaRPr>
          </a:p>
          <a:p>
            <a:r>
              <a:rPr lang="vi-VN" dirty="0">
                <a:latin typeface="+mj-lt"/>
              </a:rPr>
              <a:t>+ Tạo thói quen khám sức khỏe định kì và không tự ý dùng thuốc khi chưa có chỉ định của bác sĩ.</a:t>
            </a:r>
            <a:endParaRPr lang="en-US" dirty="0">
              <a:latin typeface="+mj-lt"/>
            </a:endParaRPr>
          </a:p>
        </p:txBody>
      </p:sp>
    </p:spTree>
    <p:extLst>
      <p:ext uri="{BB962C8B-B14F-4D97-AF65-F5344CB8AC3E}">
        <p14:creationId xmlns:p14="http://schemas.microsoft.com/office/powerpoint/2010/main" val="386219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451" y="365125"/>
            <a:ext cx="10844349" cy="2521766"/>
          </a:xfrm>
        </p:spPr>
        <p:txBody>
          <a:bodyPr>
            <a:normAutofit/>
          </a:bodyPr>
          <a:lstStyle/>
          <a:p>
            <a:r>
              <a:rPr lang="en-US" sz="3200" dirty="0">
                <a:latin typeface="Times New Roman" panose="02020603050405020304" pitchFamily="18" charset="0"/>
                <a:cs typeface="Times New Roman" panose="02020603050405020304" pitchFamily="18" charset="0"/>
              </a:rPr>
              <a:t>VẬN DỤNG: ( 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giờ</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báo</a:t>
            </a:r>
            <a:r>
              <a:rPr lang="en-US" sz="3200" dirty="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cáo)</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vi-VN" sz="3100" dirty="0">
                <a:cs typeface="Times New Roman" panose="02020603050405020304" pitchFamily="18" charset="0"/>
              </a:rPr>
              <a:t>Thực hiện dự án điều tra số người bị bệnh liên quan đến hệ bài tiết nước tiểu ở địa phương em theo các bước điều tra ở bài 28</a:t>
            </a:r>
            <a:r>
              <a:rPr lang="en-US" sz="3100" dirty="0">
                <a:cs typeface="Times New Roman" panose="02020603050405020304" pitchFamily="18" charset="0"/>
              </a:rPr>
              <a:t>,</a:t>
            </a:r>
            <a:r>
              <a:rPr lang="vi-VN" sz="3100" dirty="0">
                <a:cs typeface="Times New Roman" panose="02020603050405020304" pitchFamily="18" charset="0"/>
              </a:rPr>
              <a:t> trang 135</a:t>
            </a:r>
            <a:r>
              <a:rPr lang="en-US" sz="3100" dirty="0">
                <a:cs typeface="Times New Roman" panose="02020603050405020304" pitchFamily="18" charset="0"/>
              </a:rPr>
              <a:t>.</a:t>
            </a:r>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096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I. MÔI TRƯỜNG TRONG CƠ THỂ</a:t>
            </a:r>
            <a:br>
              <a:rPr lang="en-US" sz="36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1. KHÁI NIỆM MÔI TRƯỜNG TRONG CƠ THỂ</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p:txBody>
          <a:bodyPr/>
          <a:lstStyle/>
          <a:p>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33.1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sz="half" idx="2"/>
          </p:nvPr>
        </p:nvPicPr>
        <p:blipFill>
          <a:blip r:embed="rId2"/>
          <a:stretch>
            <a:fillRect/>
          </a:stretch>
        </p:blipFill>
        <p:spPr>
          <a:xfrm>
            <a:off x="6262338" y="1690689"/>
            <a:ext cx="5091462" cy="4006292"/>
          </a:xfrm>
          <a:prstGeom prst="rect">
            <a:avLst/>
          </a:prstGeom>
        </p:spPr>
      </p:pic>
      <p:sp>
        <p:nvSpPr>
          <p:cNvPr id="6" name="Rounded Rectangle 5"/>
          <p:cNvSpPr/>
          <p:nvPr/>
        </p:nvSpPr>
        <p:spPr>
          <a:xfrm>
            <a:off x="389965" y="1512336"/>
            <a:ext cx="5706035" cy="445815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800" dirty="0">
                <a:latin typeface="+mj-lt"/>
              </a:rPr>
              <a:t>- </a:t>
            </a:r>
            <a:r>
              <a:rPr lang="vi-VN" sz="2800" dirty="0">
                <a:latin typeface="+mj-lt"/>
              </a:rPr>
              <a:t>Các thành phần của môi trường trong cơ thể gồm: máu, dịch mô (dịch giữa các tế bào) và dịch bạch huyết.</a:t>
            </a:r>
            <a:endParaRPr lang="en-US" sz="2800" dirty="0">
              <a:latin typeface="+mj-lt"/>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áp</a:t>
            </a:r>
            <a:r>
              <a:rPr lang="en-US" sz="2800" dirty="0">
                <a:latin typeface="Times New Roman" panose="02020603050405020304" pitchFamily="18" charset="0"/>
                <a:cs typeface="Times New Roman" panose="02020603050405020304" pitchFamily="18" charset="0"/>
              </a:rPr>
              <a:t>, pH,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tan,…</a:t>
            </a:r>
            <a:r>
              <a:rPr lang="en-US" sz="2800" dirty="0" err="1">
                <a:latin typeface="Times New Roman" panose="02020603050405020304" pitchFamily="18" charset="0"/>
                <a:cs typeface="Times New Roman" panose="02020603050405020304" pitchFamily="18" charset="0"/>
              </a:rPr>
              <a:t>dao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295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(3’)</a:t>
            </a:r>
          </a:p>
        </p:txBody>
      </p:sp>
      <p:pic>
        <p:nvPicPr>
          <p:cNvPr id="4" name="Content Placeholder 3"/>
          <p:cNvPicPr>
            <a:picLocks noGrp="1" noChangeAspect="1"/>
          </p:cNvPicPr>
          <p:nvPr>
            <p:ph idx="1"/>
          </p:nvPr>
        </p:nvPicPr>
        <p:blipFill>
          <a:blip r:embed="rId2"/>
          <a:stretch>
            <a:fillRect/>
          </a:stretch>
        </p:blipFill>
        <p:spPr>
          <a:xfrm>
            <a:off x="1358537" y="1690688"/>
            <a:ext cx="9614263" cy="4226786"/>
          </a:xfrm>
          <a:prstGeom prst="rect">
            <a:avLst/>
          </a:prstGeom>
        </p:spPr>
      </p:pic>
    </p:spTree>
    <p:extLst>
      <p:ext uri="{BB962C8B-B14F-4D97-AF65-F5344CB8AC3E}">
        <p14:creationId xmlns:p14="http://schemas.microsoft.com/office/powerpoint/2010/main" val="3878966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54034"/>
            <a:ext cx="10515600" cy="3435532"/>
          </a:xfrm>
        </p:spPr>
        <p:txBody>
          <a:bodyPr>
            <a:noAutofit/>
          </a:bodyPr>
          <a:lstStyle/>
          <a:p>
            <a:r>
              <a:rPr lang="vi-VN" sz="2800" dirty="0"/>
              <a:t>- Trường hợp 1 có chỉ số môi trường trong mất cân bằng.</a:t>
            </a:r>
            <a:br>
              <a:rPr lang="en-US" sz="2800" dirty="0"/>
            </a:br>
            <a:r>
              <a:rPr lang="vi-VN" sz="2800" dirty="0"/>
              <a:t>- Giải thích: Thân nhiệt có ngưỡng giá trị ở người trưởng thành bình thường là 36 – 37,5 </a:t>
            </a:r>
            <a:r>
              <a:rPr lang="vi-VN" sz="2800" baseline="30000" dirty="0"/>
              <a:t>o</a:t>
            </a:r>
            <a:r>
              <a:rPr lang="vi-VN" sz="2800" dirty="0"/>
              <a:t>C. Trong khi, người ở trường hợp 1 có giá trị đo được là 39,5</a:t>
            </a:r>
            <a:r>
              <a:rPr lang="vi-VN" sz="2800" baseline="30000" dirty="0"/>
              <a:t>o</a:t>
            </a:r>
            <a:r>
              <a:rPr lang="vi-VN" sz="2800" dirty="0"/>
              <a:t>C, cao hơn nhiều so với ngưỡng bình thường. Điều này báo hiệu sự mất cân bằng môi trường trong cơ thể về điều kiện nhiệt độ.</a:t>
            </a:r>
            <a:br>
              <a:rPr lang="en-US" sz="2800" dirty="0"/>
            </a:br>
            <a:endParaRPr lang="en-US" sz="2800" dirty="0"/>
          </a:p>
        </p:txBody>
      </p:sp>
      <p:sp>
        <p:nvSpPr>
          <p:cNvPr id="4" name="TextBox 3">
            <a:extLst>
              <a:ext uri="{FF2B5EF4-FFF2-40B4-BE49-F238E27FC236}">
                <a16:creationId xmlns:a16="http://schemas.microsoft.com/office/drawing/2014/main" id="{0877149D-471B-417B-43D3-131BB446FCE3}"/>
              </a:ext>
            </a:extLst>
          </p:cNvPr>
          <p:cNvSpPr txBox="1"/>
          <p:nvPr/>
        </p:nvSpPr>
        <p:spPr>
          <a:xfrm>
            <a:off x="838200" y="3884769"/>
            <a:ext cx="6096000" cy="646331"/>
          </a:xfrm>
          <a:prstGeom prst="rect">
            <a:avLst/>
          </a:prstGeom>
          <a:noFill/>
        </p:spPr>
        <p:txBody>
          <a:bodyPr wrap="square">
            <a:spAutoFit/>
          </a:bodyPr>
          <a:lstStyle/>
          <a:p>
            <a:r>
              <a:rPr lang="en-US"/>
              <a:t>Tài liệu được chia sẻ bởi Website VnTeach.Com</a:t>
            </a:r>
          </a:p>
          <a:p>
            <a:r>
              <a:rPr lang="en-US"/>
              <a:t>https://www.vnteach.com</a:t>
            </a:r>
          </a:p>
        </p:txBody>
      </p:sp>
    </p:spTree>
    <p:extLst>
      <p:ext uri="{BB962C8B-B14F-4D97-AF65-F5344CB8AC3E}">
        <p14:creationId xmlns:p14="http://schemas.microsoft.com/office/powerpoint/2010/main" val="420859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Vai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ổn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p:txBody>
          <a:bodyPr/>
          <a:lstStyle/>
          <a:p>
            <a:pPr marL="0" indent="0">
              <a:buNone/>
            </a:pPr>
            <a:r>
              <a:rPr lang="en-US" sz="3200"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2.Từ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33.2,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a:t>
            </a:r>
          </a:p>
          <a:p>
            <a:endParaRPr lang="en-US" dirty="0"/>
          </a:p>
        </p:txBody>
      </p:sp>
      <p:pic>
        <p:nvPicPr>
          <p:cNvPr id="5" name="Content Placeholder 4"/>
          <p:cNvPicPr>
            <a:picLocks noGrp="1" noChangeAspect="1"/>
          </p:cNvPicPr>
          <p:nvPr>
            <p:ph sz="half" idx="2"/>
          </p:nvPr>
        </p:nvPicPr>
        <p:blipFill>
          <a:blip r:embed="rId2"/>
          <a:stretch>
            <a:fillRect/>
          </a:stretch>
        </p:blipFill>
        <p:spPr>
          <a:xfrm>
            <a:off x="6190529" y="1933303"/>
            <a:ext cx="5605231" cy="3675947"/>
          </a:xfrm>
          <a:prstGeom prst="rect">
            <a:avLst/>
          </a:prstGeom>
        </p:spPr>
      </p:pic>
      <p:sp>
        <p:nvSpPr>
          <p:cNvPr id="6" name="Rounded Rectangle 5"/>
          <p:cNvSpPr/>
          <p:nvPr/>
        </p:nvSpPr>
        <p:spPr>
          <a:xfrm>
            <a:off x="431074" y="1541417"/>
            <a:ext cx="5759455" cy="5212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vi-VN" sz="2400" dirty="0">
                <a:latin typeface="Times New Roman" panose="02020603050405020304" pitchFamily="18" charset="0"/>
                <a:cs typeface="Times New Roman" panose="02020603050405020304" pitchFamily="18" charset="0"/>
              </a:rPr>
              <a:t>- Ảnh hưởng của thành phần môi trường đến hoạt động của tế bào: Nếu thành phần của môi trường trong được duy trì ổn định sẽ đảm bảo cho tế bào hoạt động bình thường. Ngược lại, khi môi trường trong bị mất cân bằng sẽ gây nên sự rối loạn trong hoạt động của các tế bào, thậm chí gây chết tế bào.</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Vai trò của môi trường trong cơ thể: Môi trường trong có vai trò giúp cho tế bào thường xuyên liên hệ với môi trường ngoài trong quá trình trao đổi chất, qua đó, giúp tế bào và cơ thể hoạt động bình thường.</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744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thảo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đôi</a:t>
            </a:r>
            <a:r>
              <a:rPr lang="en-US" sz="3200" dirty="0">
                <a:latin typeface="Times New Roman" panose="02020603050405020304" pitchFamily="18" charset="0"/>
                <a:cs typeface="Times New Roman" panose="02020603050405020304" pitchFamily="18" charset="0"/>
              </a:rPr>
              <a:t> (5’)</a:t>
            </a:r>
          </a:p>
        </p:txBody>
      </p:sp>
      <p:sp>
        <p:nvSpPr>
          <p:cNvPr id="3" name="Content Placeholder 2"/>
          <p:cNvSpPr>
            <a:spLocks noGrp="1"/>
          </p:cNvSpPr>
          <p:nvPr>
            <p:ph idx="1"/>
          </p:nvPr>
        </p:nvSpPr>
        <p:spPr>
          <a:xfrm>
            <a:off x="731520" y="1397726"/>
            <a:ext cx="10622280" cy="5029200"/>
          </a:xfrm>
        </p:spPr>
        <p:txBody>
          <a:bodyPr/>
          <a:lstStyle/>
          <a:p>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28 </a:t>
            </a:r>
            <a:r>
              <a:rPr lang="en-US" dirty="0" err="1">
                <a:latin typeface="Times New Roman" panose="02020603050405020304" pitchFamily="18" charset="0"/>
                <a:cs typeface="Times New Roman" panose="02020603050405020304" pitchFamily="18" charset="0"/>
              </a:rPr>
              <a:t>tuổi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bảng</a:t>
            </a:r>
            <a:r>
              <a:rPr lang="en-US" dirty="0">
                <a:latin typeface="Times New Roman" panose="02020603050405020304" pitchFamily="18" charset="0"/>
                <a:cs typeface="Times New Roman" panose="02020603050405020304" pitchFamily="18" charset="0"/>
              </a:rPr>
              <a:t> 33.2,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28 </a:t>
            </a:r>
            <a:r>
              <a:rPr lang="en-US" dirty="0" err="1">
                <a:latin typeface="Times New Roman" panose="02020603050405020304" pitchFamily="18" charset="0"/>
                <a:cs typeface="Times New Roman" panose="02020603050405020304" pitchFamily="18" charset="0"/>
              </a:rPr>
              <a:t>tuổi</a:t>
            </a:r>
            <a:r>
              <a:rPr lang="en-US" dirty="0">
                <a:latin typeface="Times New Roman" panose="02020603050405020304" pitchFamily="18" charset="0"/>
                <a:cs typeface="Times New Roman" panose="02020603050405020304" pitchFamily="18" charset="0"/>
              </a:rPr>
              <a:t>. Theo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ăn</a:t>
            </a:r>
            <a:r>
              <a:rPr lang="en-US" dirty="0">
                <a:latin typeface="Times New Roman" panose="02020603050405020304" pitchFamily="18" charset="0"/>
                <a:cs typeface="Times New Roman" panose="02020603050405020304" pitchFamily="18" charset="0"/>
              </a:rPr>
              <a:t>?</a:t>
            </a:r>
          </a:p>
          <a:p>
            <a:endParaRPr lang="en-US" dirty="0"/>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2690948" y="3041476"/>
            <a:ext cx="7343821" cy="3385450"/>
          </a:xfrm>
          <a:prstGeom prst="rect">
            <a:avLst/>
          </a:prstGeom>
        </p:spPr>
      </p:pic>
    </p:spTree>
    <p:extLst>
      <p:ext uri="{BB962C8B-B14F-4D97-AF65-F5344CB8AC3E}">
        <p14:creationId xmlns:p14="http://schemas.microsoft.com/office/powerpoint/2010/main" val="3857916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084217"/>
            <a:ext cx="10515600" cy="5092746"/>
          </a:xfrm>
        </p:spPr>
        <p:txBody>
          <a:bodyPr>
            <a:normAutofit fontScale="92500" lnSpcReduction="10000"/>
          </a:bodyPr>
          <a:lstStyle/>
          <a:p>
            <a:r>
              <a:rPr lang="vi-VN" dirty="0">
                <a:latin typeface="Times New Roman" panose="02020603050405020304" pitchFamily="18" charset="0"/>
                <a:cs typeface="Times New Roman" panose="02020603050405020304" pitchFamily="18" charset="0"/>
              </a:rPr>
              <a:t>- Nhận xét chỉ số xét nghiệm máu của người phụ nữ trên:</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Về chỉ số glucose trong máu: Chỉ số glucose trong máu của người này là 7,4 mmol/L, cao hơn nhiều so với mức bình thường → Người này có nguy cơ cao là đã mắc bệnh tiểu đường.</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Về chỉ số uric acid trong máu: Chỉ số uric acid trong máu của người này là 5,6 mg/dl, vẫn nằm trong ngưỡng bình thường.</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Vì người này có nguy cơ cao là đã mắc bệnh tiểu đường → Khẩu phần ăn của người này cần chú ý phải cung cấp cho cơ thể một lượng đường ổn định và hài hòa. Cụ thể: điều chỉnh chế độ ăn ít tinh bột, hạn chế các loại thực phẩm có lượng đường cao như hoa quả sấy, kem tươi, sirô, các loại nước uống có gas,…; hạn chế dầu mỡ; bổ sung các loại thực phẩm giàu chất xơ;… đồng thời, nên chia khẩu phần ăn thành nhiều bữa trong ngày để tránh tình trạng đường huyết tăng đột ngột.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9258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II. HỆ BÀI TIẾT</a:t>
            </a:r>
            <a:br>
              <a:rPr lang="en-US" sz="32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Cấu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tiểu</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phiếu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2 (5’)</a:t>
            </a:r>
          </a:p>
          <a:p>
            <a:pPr marL="0" indent="0">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Dựa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bảng</a:t>
            </a:r>
            <a:r>
              <a:rPr lang="en-US" dirty="0">
                <a:latin typeface="Times New Roman" panose="02020603050405020304" pitchFamily="18" charset="0"/>
                <a:cs typeface="Times New Roman" panose="02020603050405020304" pitchFamily="18" charset="0"/>
              </a:rPr>
              <a:t> 33.3,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tiết</a:t>
            </a:r>
            <a:r>
              <a:rPr lang="en-US" dirty="0">
                <a:latin typeface="Times New Roman" panose="02020603050405020304" pitchFamily="18" charset="0"/>
                <a:cs typeface="Times New Roman" panose="02020603050405020304" pitchFamily="18" charset="0"/>
              </a:rPr>
              <a:t>.</a:t>
            </a:r>
          </a:p>
          <a:p>
            <a:pPr marL="0" indent="0">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33.3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p>
          <a:p>
            <a:pPr marL="0" indent="0">
              <a:buNone/>
            </a:pPr>
            <a:r>
              <a:rPr lang="vi-VN" dirty="0">
                <a:latin typeface="Times New Roman" panose="02020603050405020304" pitchFamily="18" charset="0"/>
                <a:cs typeface="Times New Roman" panose="02020603050405020304" pitchFamily="18" charset="0"/>
              </a:rPr>
              <a:t>a) Tên các cơ quan của hệ bài nước tiểu</a:t>
            </a:r>
            <a:r>
              <a:rPr lang="en-US" dirty="0">
                <a:latin typeface="Times New Roman" panose="02020603050405020304" pitchFamily="18" charset="0"/>
                <a:cs typeface="Times New Roman" panose="02020603050405020304" pitchFamily="18" charset="0"/>
              </a:rPr>
              <a:t>.</a:t>
            </a:r>
          </a:p>
          <a:p>
            <a:pPr marL="0" indent="0">
              <a:buNone/>
            </a:pPr>
            <a:r>
              <a:rPr lang="vi-VN"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c</a:t>
            </a:r>
            <a:r>
              <a:rPr lang="vi-VN" dirty="0">
                <a:latin typeface="Times New Roman" panose="02020603050405020304" pitchFamily="18" charset="0"/>
                <a:cs typeface="Times New Roman" panose="02020603050405020304" pitchFamily="18" charset="0"/>
              </a:rPr>
              <a:t>ác bộ phận cấu tạo của thận</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1122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2463</Words>
  <Application>Microsoft Office PowerPoint</Application>
  <PresentationFormat>Widescreen</PresentationFormat>
  <Paragraphs>84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BÀI 33: MÔI TRƯỜNG TRONG CƠ THỂ VÀ HỆ BÀI TIẾT Ở NGƯỜI</vt:lpstr>
      <vt:lpstr>Khởi động</vt:lpstr>
      <vt:lpstr>I. MÔI TRƯỜNG TRONG CƠ THỂ 1. KHÁI NIỆM MÔI TRƯỜNG TRONG CƠ THỂ</vt:lpstr>
      <vt:lpstr>Học sinh làm việc cá nhân (3’)</vt:lpstr>
      <vt:lpstr>- Trường hợp 1 có chỉ số môi trường trong mất cân bằng. - Giải thích: Thân nhiệt có ngưỡng giá trị ở người trưởng thành bình thường là 36 – 37,5 oC. Trong khi, người ở trường hợp 1 có giá trị đo được là 39,5oC, cao hơn nhiều so với ngưỡng bình thường. Điều này báo hiệu sự mất cân bằng môi trường trong cơ thể về điều kiện nhiệt độ. </vt:lpstr>
      <vt:lpstr>2. Vai trò của sự duy trì ổn định môi trường trong cơ thể</vt:lpstr>
      <vt:lpstr>Hs thảo luận cặp đôi (5’)</vt:lpstr>
      <vt:lpstr>PowerPoint Presentation</vt:lpstr>
      <vt:lpstr>II. HỆ BÀI TIẾT 1. Cấu tạo và chức năng của hệ bài tiết nước tiểu</vt:lpstr>
      <vt:lpstr>Vai trò của da, gan, phổi và thận trong bài tiết.</vt:lpstr>
      <vt:lpstr> Câu 2:  a) Tên các cơ quan của hệ bài nước tiểu gồm: 2 quả thận, ống dẫn nước tiểu, bóng đái, ống đái. b) Tên các bộ phận cấu tạo của thận gồm: miền vỏ, miền tủy và bể thận. Trong đó, mỗi quả thận chứa khoảng 1 triệu đơn vị chức năng (nephron) nằm ở miền vỏ và miền tủy, mỗi nephron lại được cấu tạo từ các ống thận và cầu thận.  </vt:lpstr>
      <vt:lpstr>Kết luận: Bài tiết là quá trình lọc và thải các chất dư thừa, chất độc hại sinh ra do quá trình trao đổi chất của cơ thể. Hoạt động bài tiết đảm bảo ổn định môi trường trong cơ thể. - Hệ bài tiết nước tiểu gồm: 2 quả thận, ống dẫn nước tiểu, bóng đái, ống đái.  </vt:lpstr>
      <vt:lpstr>2. Một số bệnh liên quan đến hệ bài tiết nước tiểu.     Một số thành tựu trong chữa bệnh liên quan đến thận</vt:lpstr>
      <vt:lpstr>Câu 1: Một số bệnh về hệ bài tiết nước tiểu</vt:lpstr>
      <vt:lpstr>Câu 2: Nhịn tiểu lại là thói quen gây hại cho hệ bài tiết vì: - Nhịn tiểu làm bàng quang bị giãn ra, các cơ vòng bên ngoài cũng bị kéo căng dẫn đến khả năng giữ nước tiểu của bàng quang bị hạn chế, mất khả năng kiểm soát các cơ vòng ngoài bàng quang khiến nước tiểu rò rỉ. - Nhịn tiểu có thể gây bí tiểu, thậm chí, trong tình huống nghiêm trọng khi nước tiểu ứ đọng ở bàng quang có thể chảy ngược vào thận. → Nhịn tiểu dẫn đến những hệ quả là khởi nguồn cho một chuỗi các bệnh lí tại thận và ngoài thận như nhiễm khuẩn đường tiết niệu, viêm bàng quang kẽ, sỏi thận, suy thận,… </vt:lpstr>
      <vt:lpstr>Câu 3:  - Đường di chuyển của máu trong máy chạy thận nhân tạo: Máu chưa lọc từ động mạch của cơ thể → Máy bơm máu → Máy lọc máu → Máy điều chỉnh áp lực → Máu đã được lọc được đưa trở lại tĩnh mạch của cơ thể. - Bộ phận của thận nhân tạo thực hiện chức năng của thận trong cơ thể là máy lọc máu. </vt:lpstr>
      <vt:lpstr>Câu 4: Không nên ăn quá nhiều muối, đường vì: Ăn quá nhiều muối, đường sẽ làm mất cân bằng thành phần chất tan của môi trường trong cơ thể, khiến các cơ quan bài tiết (gan, thận) phải tăng cường hoạt động để đưa thành phần chất tan của môi trường trong cơ thể về trạng thái cân bằng. Nếu tình trạng này diễn ra thường xuyên sẽ khiến các cơ quan bài tiết tương ứng quá tải. Kết quả là các cơ quan bài tiết này bị suy yếu, không đủ khả năng duy trì cân bằng môi trường trong cơ thể, từ đó, dẫn đến nhiều bệnh lí nguy hiểm cho cơ thể như tăng huyết áp, đái tháo đường, các bệnh tim mạch hay các bệnh về thận,…</vt:lpstr>
      <vt:lpstr>Kết luận: - Một số bệnh liên quan đến hệ bài tiết nước tiểu: viêm thận, viêm đường tiết niệu, sỏi thận, sỏi đường tiết niệu, suy thận... - Nguyên nhân: do virus, vi khuẩn, nấm, uống ít nước, tác dụng phụ của một số loại thuốc, biến chứng của bệnh đái tháo đường, cao huyết áp… - Cách phòng tránh: thực hiện chế độ dinh dưỡng, lối sống lành mạnh như uống đủ nước, hạn chế ăn thức ăn chế biến sẵn chứa nhiều muối, hạn chế uống nước giải khát có ga, vận động thể lực phù hợp, không tự ý uống thuốc, không nhịn tiểu…tránh tiếp xúc mầm bệnh. - Một số thành tựu trong chữa bệnh liên quan đến thận: chạy thận nhân tạo, ghép thận. </vt:lpstr>
      <vt:lpstr>LUYỆN TẬP Câu 1: Giải thích vì sao ghép thận là một phương pháp điều trị có hiệu quả cao cho người bị suy thận giai đoạn cuối? </vt:lpstr>
      <vt:lpstr>LUYỆN TẬP Câu 2: Tại sao luyện tập thể thao giúp tăng cường quá trình thải độc của cơ thể?</vt:lpstr>
      <vt:lpstr>LUYỆN TẬP Câu 3: Nêu những biện pháp phòng tránh các bệnh liên quan đến hệ bài tiết mà gia đình em thường thực hiện. Theo em, gia đình em cần thực hiện thêm những biện pháp nào khác để bảo vệ hệ bài tiết?</vt:lpstr>
      <vt:lpstr>VẬN DỤNG: ( HS làm việc ở nhà, giờ sau báo cáo)  Thực hiện dự án điều tra số người bị bệnh liên quan đến hệ bài tiết nước tiểu ở địa phương em theo các bước điều tra ở bài 28, trang 135.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33: MÔI TRƯỜNG TRONG CƠ THỂ VÀ HỆ BÀI TIẾT Ở NGƯỜI</dc:title>
  <dc:creator>VnTeach.Com</dc:creator>
  <cp:keywords>VnTeach.Com</cp:keywords>
  <cp:lastModifiedBy>Admin</cp:lastModifiedBy>
  <cp:revision>1</cp:revision>
  <dcterms:created xsi:type="dcterms:W3CDTF">2023-08-31T08:18:17Z</dcterms:created>
  <dcterms:modified xsi:type="dcterms:W3CDTF">2024-01-08T01:38:01Z</dcterms:modified>
</cp:coreProperties>
</file>