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54" r:id="rId2"/>
    <p:sldMasterId id="2147483766" r:id="rId3"/>
  </p:sldMasterIdLst>
  <p:sldIdLst>
    <p:sldId id="293" r:id="rId4"/>
    <p:sldId id="259" r:id="rId5"/>
    <p:sldId id="294" r:id="rId6"/>
    <p:sldId id="256" r:id="rId7"/>
    <p:sldId id="257" r:id="rId8"/>
    <p:sldId id="258" r:id="rId9"/>
    <p:sldId id="295" r:id="rId10"/>
    <p:sldId id="296" r:id="rId11"/>
    <p:sldId id="297" r:id="rId12"/>
    <p:sldId id="298" r:id="rId13"/>
    <p:sldId id="299" r:id="rId14"/>
    <p:sldId id="260" r:id="rId15"/>
    <p:sldId id="287" r:id="rId16"/>
    <p:sldId id="286"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50070-2D9F-4B65-8F39-6EB20702C83F}"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577857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pPr>
                <a:defRPr/>
              </a:pPr>
              <a:t>7/8/2022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pPr/>
              <a:t>‹#›</a:t>
            </a:fld>
            <a:endParaRPr lang="en-US" altLang="en-US"/>
          </a:p>
        </p:txBody>
      </p:sp>
    </p:spTree>
    <p:extLst>
      <p:ext uri="{BB962C8B-B14F-4D97-AF65-F5344CB8AC3E}">
        <p14:creationId xmlns:p14="http://schemas.microsoft.com/office/powerpoint/2010/main" val="398810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pPr>
                <a:defRPr/>
              </a:pPr>
              <a:t>7/8/2022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pPr/>
              <a:t>‹#›</a:t>
            </a:fld>
            <a:endParaRPr lang="en-US"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0957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pPr>
                <a:defRPr/>
              </a:pPr>
              <a:t>7/8/2022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pPr/>
              <a:t>‹#›</a:t>
            </a:fld>
            <a:endParaRPr lang="en-US" altLang="en-US"/>
          </a:p>
        </p:txBody>
      </p:sp>
    </p:spTree>
    <p:extLst>
      <p:ext uri="{BB962C8B-B14F-4D97-AF65-F5344CB8AC3E}">
        <p14:creationId xmlns:p14="http://schemas.microsoft.com/office/powerpoint/2010/main" val="3546267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pPr>
                <a:defRPr/>
              </a:pPr>
              <a:t>7/8/2022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pPr/>
              <a:t>‹#›</a:t>
            </a:fld>
            <a:endParaRPr lang="en-US"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4759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E299C925-B5FF-4638-8A0C-2C354DC74379}" type="datetimeFigureOut">
              <a:rPr lang="en-US" smtClean="0"/>
              <a:pPr>
                <a:defRPr/>
              </a:pPr>
              <a:t>7/8/2022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2438E26-BF8B-4032-A937-51326D9D9A4A}" type="slidenum">
              <a:rPr lang="en-US" altLang="en-US" smtClean="0"/>
              <a:pPr/>
              <a:t>‹#›</a:t>
            </a:fld>
            <a:endParaRPr lang="en-US" altLang="en-US"/>
          </a:p>
        </p:txBody>
      </p:sp>
    </p:spTree>
    <p:extLst>
      <p:ext uri="{BB962C8B-B14F-4D97-AF65-F5344CB8AC3E}">
        <p14:creationId xmlns:p14="http://schemas.microsoft.com/office/powerpoint/2010/main" val="841763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50070-2D9F-4B65-8F39-6EB20702C83F}"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832312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50070-2D9F-4B65-8F39-6EB20702C83F}"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3746097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33514A-4128-4BA6-9904-602923891FA1}"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245599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39883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21180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50070-2D9F-4B65-8F39-6EB20702C83F}"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3386433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33514A-4128-4BA6-9904-602923891FA1}"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27153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33514A-4128-4BA6-9904-602923891FA1}"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2681699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33514A-4128-4BA6-9904-602923891FA1}"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1592039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1305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937612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017294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3235528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96AB4-F776-4346-9DBA-6BB7CBA5724F}" type="slidenum">
              <a:rPr lang="en-US" smtClean="0"/>
              <a:t>‹#›</a:t>
            </a:fld>
            <a:endParaRPr lang="en-US"/>
          </a:p>
        </p:txBody>
      </p:sp>
    </p:spTree>
    <p:extLst>
      <p:ext uri="{BB962C8B-B14F-4D97-AF65-F5344CB8AC3E}">
        <p14:creationId xmlns:p14="http://schemas.microsoft.com/office/powerpoint/2010/main" val="15753866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636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63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050070-2D9F-4B65-8F39-6EB20702C83F}"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4093769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989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4375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364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530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498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497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7966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426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92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050070-2D9F-4B65-8F39-6EB20702C83F}"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83767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050070-2D9F-4B65-8F39-6EB20702C83F}"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4217880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050070-2D9F-4B65-8F39-6EB20702C83F}"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103841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50070-2D9F-4B65-8F39-6EB20702C83F}"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105501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050070-2D9F-4B65-8F39-6EB20702C83F}"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161136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050070-2D9F-4B65-8F39-6EB20702C83F}"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834998-E252-4DC4-8092-4F4FC4308229}" type="slidenum">
              <a:rPr lang="en-US" smtClean="0"/>
              <a:t>‹#›</a:t>
            </a:fld>
            <a:endParaRPr lang="en-US"/>
          </a:p>
        </p:txBody>
      </p:sp>
    </p:spTree>
    <p:extLst>
      <p:ext uri="{BB962C8B-B14F-4D97-AF65-F5344CB8AC3E}">
        <p14:creationId xmlns:p14="http://schemas.microsoft.com/office/powerpoint/2010/main" val="2622335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299C925-B5FF-4638-8A0C-2C354DC74379}" type="datetimeFigureOut">
              <a:rPr lang="en-US" smtClean="0"/>
              <a:pPr>
                <a:defRPr/>
              </a:pPr>
              <a:t>7/8/2022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2438E26-BF8B-4032-A937-51326D9D9A4A}" type="slidenum">
              <a:rPr lang="en-US" altLang="en-US" smtClean="0"/>
              <a:pPr/>
              <a:t>‹#›</a:t>
            </a:fld>
            <a:endParaRPr lang="en-US" altLang="en-US"/>
          </a:p>
        </p:txBody>
      </p:sp>
    </p:spTree>
    <p:extLst>
      <p:ext uri="{BB962C8B-B14F-4D97-AF65-F5344CB8AC3E}">
        <p14:creationId xmlns:p14="http://schemas.microsoft.com/office/powerpoint/2010/main" val="170071347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smtClean="0"/>
              <a:t>7/8/2022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smtClean="0"/>
              <a:t>‹#›</a:t>
            </a:fld>
            <a:endParaRPr lang="en-US"/>
          </a:p>
        </p:txBody>
      </p:sp>
    </p:spTree>
    <p:extLst>
      <p:ext uri="{BB962C8B-B14F-4D97-AF65-F5344CB8AC3E}">
        <p14:creationId xmlns:p14="http://schemas.microsoft.com/office/powerpoint/2010/main" val="261419202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514A-4128-4BA6-9904-602923891FA1}" type="datetimeFigureOut">
              <a:rPr lang="en-US">
                <a:solidFill>
                  <a:prstClr val="black">
                    <a:tint val="75000"/>
                  </a:prstClr>
                </a:solidFill>
              </a:rPr>
              <a:pPr/>
              <a:t>7/8/2022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96AB4-F776-4346-9DBA-6BB7CBA5724F}"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92806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5.png"/><Relationship Id="rId3" Type="http://schemas.microsoft.com/office/2007/relationships/media" Target="../media/media3.mp3"/><Relationship Id="rId7" Type="http://schemas.openxmlformats.org/officeDocument/2006/relationships/image" Target="../media/image24.jpg"/><Relationship Id="rId12" Type="http://schemas.openxmlformats.org/officeDocument/2006/relationships/slide" Target="slide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34.xml"/><Relationship Id="rId1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audio" Target="../media/media3.mp3"/><Relationship Id="rId9" Type="http://schemas.openxmlformats.org/officeDocument/2006/relationships/image" Target="../media/image3.png"/><Relationship Id="rId14" Type="http://schemas.microsoft.com/office/2007/relationships/hdphoto" Target="../media/hdphoto9.wdp"/></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3.wdp"/><Relationship Id="rId18" Type="http://schemas.microsoft.com/office/2007/relationships/hdphoto" Target="../media/hdphoto4.wdp"/><Relationship Id="rId3" Type="http://schemas.openxmlformats.org/officeDocument/2006/relationships/slide" Target="slide5.xml"/><Relationship Id="rId7" Type="http://schemas.openxmlformats.org/officeDocument/2006/relationships/image" Target="../media/image6.png"/><Relationship Id="rId12" Type="http://schemas.openxmlformats.org/officeDocument/2006/relationships/image" Target="../media/image8.png"/><Relationship Id="rId17" Type="http://schemas.openxmlformats.org/officeDocument/2006/relationships/image" Target="../media/image10.png"/><Relationship Id="rId2" Type="http://schemas.openxmlformats.org/officeDocument/2006/relationships/image" Target="../media/image4.jpg"/><Relationship Id="rId16" Type="http://schemas.openxmlformats.org/officeDocument/2006/relationships/slide" Target="slide10.xml"/><Relationship Id="rId1" Type="http://schemas.openxmlformats.org/officeDocument/2006/relationships/slideLayout" Target="../slideLayouts/slideLayout17.xml"/><Relationship Id="rId6" Type="http://schemas.openxmlformats.org/officeDocument/2006/relationships/slide" Target="slide6.xml"/><Relationship Id="rId11" Type="http://schemas.openxmlformats.org/officeDocument/2006/relationships/slide" Target="slide8.xml"/><Relationship Id="rId5" Type="http://schemas.microsoft.com/office/2007/relationships/hdphoto" Target="../media/hdphoto1.wdp"/><Relationship Id="rId15" Type="http://schemas.openxmlformats.org/officeDocument/2006/relationships/image" Target="../media/image9.jpg"/><Relationship Id="rId10" Type="http://schemas.openxmlformats.org/officeDocument/2006/relationships/image" Target="../media/image7.jpg"/><Relationship Id="rId19" Type="http://schemas.openxmlformats.org/officeDocument/2006/relationships/slide" Target="slide11.xml"/><Relationship Id="rId4" Type="http://schemas.openxmlformats.org/officeDocument/2006/relationships/image" Target="../media/image5.png"/><Relationship Id="rId9" Type="http://schemas.openxmlformats.org/officeDocument/2006/relationships/slide" Target="slide7.xml"/><Relationship Id="rId14" Type="http://schemas.openxmlformats.org/officeDocument/2006/relationships/slide" Target="slide9.xml"/></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4.png"/><Relationship Id="rId3" Type="http://schemas.microsoft.com/office/2007/relationships/media" Target="../media/media3.mp3"/><Relationship Id="rId7" Type="http://schemas.openxmlformats.org/officeDocument/2006/relationships/image" Target="../media/image11.jpg"/><Relationship Id="rId12" Type="http://schemas.openxmlformats.org/officeDocument/2006/relationships/image" Target="../media/image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13.png"/><Relationship Id="rId5" Type="http://schemas.openxmlformats.org/officeDocument/2006/relationships/slideLayout" Target="../slideLayouts/slideLayout23.xml"/><Relationship Id="rId15" Type="http://schemas.openxmlformats.org/officeDocument/2006/relationships/image" Target="../media/image15.png"/><Relationship Id="rId10" Type="http://schemas.microsoft.com/office/2007/relationships/hdphoto" Target="../media/hdphoto5.wdp"/><Relationship Id="rId4" Type="http://schemas.openxmlformats.org/officeDocument/2006/relationships/audio" Target="../media/media3.mp3"/><Relationship Id="rId9" Type="http://schemas.openxmlformats.org/officeDocument/2006/relationships/image" Target="../media/image12.png"/><Relationship Id="rId14" Type="http://schemas.microsoft.com/office/2007/relationships/hdphoto" Target="../media/hdphoto6.wdp"/></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microsoft.com/office/2007/relationships/media" Target="../media/media3.mp3"/><Relationship Id="rId7" Type="http://schemas.openxmlformats.org/officeDocument/2006/relationships/image" Target="../media/image16.jpg"/><Relationship Id="rId12" Type="http://schemas.openxmlformats.org/officeDocument/2006/relationships/slide" Target="slide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34.xml"/><Relationship Id="rId1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audio" Target="../media/media3.mp3"/><Relationship Id="rId9" Type="http://schemas.openxmlformats.org/officeDocument/2006/relationships/image" Target="../media/image3.png"/><Relationship Id="rId14" Type="http://schemas.microsoft.com/office/2007/relationships/hdphoto" Target="../media/hdphoto7.wdp"/></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9.jpeg"/><Relationship Id="rId3" Type="http://schemas.microsoft.com/office/2007/relationships/media" Target="../media/media3.mp3"/><Relationship Id="rId7" Type="http://schemas.openxmlformats.org/officeDocument/2006/relationships/image" Target="../media/image18.jpg"/><Relationship Id="rId12" Type="http://schemas.openxmlformats.org/officeDocument/2006/relationships/slide" Target="slide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34.xml"/><Relationship Id="rId10" Type="http://schemas.openxmlformats.org/officeDocument/2006/relationships/image" Target="../media/image14.png"/><Relationship Id="rId4" Type="http://schemas.openxmlformats.org/officeDocument/2006/relationships/audio" Target="../media/media3.mp3"/><Relationship Id="rId9" Type="http://schemas.openxmlformats.org/officeDocument/2006/relationships/image" Target="../media/image3.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20.jpg"/><Relationship Id="rId12" Type="http://schemas.openxmlformats.org/officeDocument/2006/relationships/slide" Target="slide4.xml"/><Relationship Id="rId2" Type="http://schemas.openxmlformats.org/officeDocument/2006/relationships/audio" Target="../media/media2.mp3"/><Relationship Id="rId16" Type="http://schemas.openxmlformats.org/officeDocument/2006/relationships/image" Target="../media/image22.png"/><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34.xml"/><Relationship Id="rId15" Type="http://schemas.openxmlformats.org/officeDocument/2006/relationships/image" Target="../media/image15.png"/><Relationship Id="rId10" Type="http://schemas.openxmlformats.org/officeDocument/2006/relationships/image" Target="../media/image14.png"/><Relationship Id="rId4" Type="http://schemas.openxmlformats.org/officeDocument/2006/relationships/audio" Target="../media/media3.mp3"/><Relationship Id="rId9" Type="http://schemas.openxmlformats.org/officeDocument/2006/relationships/image" Target="../media/image3.png"/><Relationship Id="rId14" Type="http://schemas.microsoft.com/office/2007/relationships/hdphoto" Target="../media/hdphoto8.wdp"/></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9.jpg"/><Relationship Id="rId3" Type="http://schemas.microsoft.com/office/2007/relationships/media" Target="../media/media3.mp3"/><Relationship Id="rId7" Type="http://schemas.openxmlformats.org/officeDocument/2006/relationships/image" Target="../media/image23.jpg"/><Relationship Id="rId12" Type="http://schemas.openxmlformats.org/officeDocument/2006/relationships/slide" Target="slide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1.wav"/><Relationship Id="rId11" Type="http://schemas.microsoft.com/office/2007/relationships/hdphoto" Target="../media/hdphoto6.wdp"/><Relationship Id="rId5" Type="http://schemas.openxmlformats.org/officeDocument/2006/relationships/slideLayout" Target="../slideLayouts/slideLayout34.xml"/><Relationship Id="rId10" Type="http://schemas.openxmlformats.org/officeDocument/2006/relationships/image" Target="../media/image14.png"/><Relationship Id="rId4" Type="http://schemas.openxmlformats.org/officeDocument/2006/relationships/audio" Target="../media/media3.mp3"/><Relationship Id="rId9" Type="http://schemas.openxmlformats.org/officeDocument/2006/relationships/image" Target="../media/image3.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5040-DA5B-4973-BA69-19007726187D}"/>
              </a:ext>
            </a:extLst>
          </p:cNvPr>
          <p:cNvSpPr>
            <a:spLocks noGrp="1"/>
          </p:cNvSpPr>
          <p:nvPr>
            <p:ph type="title"/>
          </p:nvPr>
        </p:nvSpPr>
        <p:spPr>
          <a:xfrm>
            <a:off x="486561" y="230697"/>
            <a:ext cx="11375471" cy="2185331"/>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BÀI ÔN TẬP CHƯƠNG 6</a:t>
            </a: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NAM CHÂM.TỪ TRƯỜNG.TỪ TR</a:t>
            </a:r>
            <a:r>
              <a:rPr lang="vi-VN" b="1" dirty="0">
                <a:solidFill>
                  <a:srgbClr val="FF0000"/>
                </a:solidFill>
                <a:latin typeface="Times New Roman" panose="02020603050405020304" pitchFamily="18" charset="0"/>
                <a:cs typeface="Times New Roman" panose="02020603050405020304" pitchFamily="18" charset="0"/>
              </a:rPr>
              <a:t>ƯỜNG TRÁI ĐẤT.</a:t>
            </a:r>
            <a:br>
              <a:rPr lang="vi-VN" b="1" dirty="0">
                <a:solidFill>
                  <a:srgbClr val="FF0000"/>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NAM </a:t>
            </a:r>
            <a:r>
              <a:rPr lang="vi-VN" b="1">
                <a:solidFill>
                  <a:srgbClr val="FF0000"/>
                </a:solidFill>
                <a:latin typeface="Times New Roman" panose="02020603050405020304" pitchFamily="18" charset="0"/>
                <a:cs typeface="Times New Roman" panose="02020603050405020304" pitchFamily="18" charset="0"/>
              </a:rPr>
              <a:t>CHÂM </a:t>
            </a:r>
            <a:r>
              <a:rPr lang="vi-VN" b="1" smtClean="0">
                <a:solidFill>
                  <a:srgbClr val="FF0000"/>
                </a:solidFill>
                <a:latin typeface="Times New Roman" panose="02020603050405020304" pitchFamily="18" charset="0"/>
                <a:cs typeface="Times New Roman" panose="02020603050405020304" pitchFamily="18" charset="0"/>
              </a:rPr>
              <a:t>ĐIỆN</a:t>
            </a: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endParaRPr lang="vi-VN" dirty="0"/>
          </a:p>
        </p:txBody>
      </p:sp>
      <p:pic>
        <p:nvPicPr>
          <p:cNvPr id="5" name="Content Placeholder 4">
            <a:extLst>
              <a:ext uri="{FF2B5EF4-FFF2-40B4-BE49-F238E27FC236}">
                <a16:creationId xmlns:a16="http://schemas.microsoft.com/office/drawing/2014/main" id="{E6820994-C841-4518-906D-38D00C34F3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611109"/>
            <a:ext cx="11719273" cy="48735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Rectangle 2"/>
          <p:cNvSpPr/>
          <p:nvPr/>
        </p:nvSpPr>
        <p:spPr>
          <a:xfrm>
            <a:off x="953589" y="6270171"/>
            <a:ext cx="992777" cy="339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0000"/>
                </a:solidFill>
                <a:latin typeface="Times New Roman" panose="02020603050405020304" pitchFamily="18" charset="0"/>
                <a:cs typeface="Times New Roman" panose="02020603050405020304" pitchFamily="18" charset="0"/>
              </a:rPr>
              <a:t>ST</a:t>
            </a:r>
            <a:endParaRPr lang="en-US" sz="2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02735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9000" r="-9000"/>
          </a:stretch>
        </a:blipFill>
        <a:effectLst/>
      </p:bgPr>
    </p:bg>
    <p:spTree>
      <p:nvGrpSpPr>
        <p:cNvPr id="1" name=""/>
        <p:cNvGrpSpPr/>
        <p:nvPr/>
      </p:nvGrpSpPr>
      <p:grpSpPr>
        <a:xfrm>
          <a:off x="0" y="0"/>
          <a:ext cx="0" cy="0"/>
          <a:chOff x="0" y="0"/>
          <a:chExt cx="0" cy="0"/>
        </a:xfrm>
      </p:grpSpPr>
      <p:sp>
        <p:nvSpPr>
          <p:cNvPr id="2" name="Rounded Rectangle 1"/>
          <p:cNvSpPr/>
          <p:nvPr/>
        </p:nvSpPr>
        <p:spPr>
          <a:xfrm>
            <a:off x="1864641" y="44610"/>
            <a:ext cx="6293173" cy="226603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273155" y="47866"/>
            <a:ext cx="5996157" cy="2246769"/>
          </a:xfrm>
          <a:prstGeom prst="rect">
            <a:avLst/>
          </a:prstGeom>
          <a:noFill/>
        </p:spPr>
        <p:txBody>
          <a:bodyPr wrap="square" rtlCol="0">
            <a:spAutoFit/>
          </a:bodyPr>
          <a:lstStyle/>
          <a:p>
            <a:r>
              <a:rPr lang="vi-VN" sz="2800" dirty="0">
                <a:latin typeface="+mj-lt"/>
              </a:rPr>
              <a:t>Khi </a:t>
            </a:r>
            <a:r>
              <a:rPr lang="vi-VN" sz="2800" dirty="0" err="1">
                <a:latin typeface="+mj-lt"/>
              </a:rPr>
              <a:t>nào</a:t>
            </a:r>
            <a:r>
              <a:rPr lang="vi-VN" sz="2800" dirty="0">
                <a:latin typeface="+mj-lt"/>
              </a:rPr>
              <a:t> hai thanh nam châm </a:t>
            </a:r>
            <a:r>
              <a:rPr lang="vi-VN" sz="2800" dirty="0" err="1">
                <a:latin typeface="+mj-lt"/>
              </a:rPr>
              <a:t>hút</a:t>
            </a:r>
            <a:r>
              <a:rPr lang="vi-VN" sz="2800" dirty="0">
                <a:latin typeface="+mj-lt"/>
              </a:rPr>
              <a:t> nhau?</a:t>
            </a:r>
          </a:p>
          <a:p>
            <a:r>
              <a:rPr lang="vi-VN" sz="2800" dirty="0">
                <a:latin typeface="+mj-lt"/>
              </a:rPr>
              <a:t>A. Khi </a:t>
            </a:r>
            <a:r>
              <a:rPr lang="vi-VN" sz="2800" dirty="0" err="1">
                <a:latin typeface="+mj-lt"/>
              </a:rPr>
              <a:t>để</a:t>
            </a:r>
            <a:r>
              <a:rPr lang="vi-VN" sz="2800" dirty="0">
                <a:latin typeface="+mj-lt"/>
              </a:rPr>
              <a:t> hai </a:t>
            </a:r>
            <a:r>
              <a:rPr lang="vi-VN" sz="2800" dirty="0" err="1">
                <a:latin typeface="+mj-lt"/>
              </a:rPr>
              <a:t>cực</a:t>
            </a:r>
            <a:r>
              <a:rPr lang="vi-VN" sz="2800" dirty="0">
                <a:latin typeface="+mj-lt"/>
              </a:rPr>
              <a:t> </a:t>
            </a:r>
            <a:r>
              <a:rPr lang="vi-VN" sz="2800" dirty="0" err="1">
                <a:latin typeface="+mj-lt"/>
              </a:rPr>
              <a:t>khác</a:t>
            </a:r>
            <a:r>
              <a:rPr lang="vi-VN" sz="2800" dirty="0">
                <a:latin typeface="+mj-lt"/>
              </a:rPr>
              <a:t> tên </a:t>
            </a:r>
            <a:r>
              <a:rPr lang="vi-VN" sz="2800" dirty="0" err="1">
                <a:latin typeface="+mj-lt"/>
              </a:rPr>
              <a:t>gần</a:t>
            </a:r>
            <a:r>
              <a:rPr lang="vi-VN" sz="2800" dirty="0">
                <a:latin typeface="+mj-lt"/>
              </a:rPr>
              <a:t> nhau.</a:t>
            </a:r>
          </a:p>
          <a:p>
            <a:r>
              <a:rPr lang="vi-VN" sz="2800" dirty="0">
                <a:latin typeface="+mj-lt"/>
              </a:rPr>
              <a:t>B. Khi hai </a:t>
            </a:r>
            <a:r>
              <a:rPr lang="vi-VN" sz="2800" dirty="0" err="1">
                <a:latin typeface="+mj-lt"/>
              </a:rPr>
              <a:t>cực</a:t>
            </a:r>
            <a:r>
              <a:rPr lang="vi-VN" sz="2800" dirty="0">
                <a:latin typeface="+mj-lt"/>
              </a:rPr>
              <a:t> </a:t>
            </a:r>
            <a:r>
              <a:rPr lang="vi-VN" sz="2800" dirty="0" err="1">
                <a:latin typeface="+mj-lt"/>
              </a:rPr>
              <a:t>Bắc</a:t>
            </a:r>
            <a:r>
              <a:rPr lang="vi-VN" sz="2800" dirty="0">
                <a:latin typeface="+mj-lt"/>
              </a:rPr>
              <a:t> </a:t>
            </a:r>
            <a:r>
              <a:rPr lang="vi-VN" sz="2800" dirty="0" err="1">
                <a:latin typeface="+mj-lt"/>
              </a:rPr>
              <a:t>để</a:t>
            </a:r>
            <a:r>
              <a:rPr lang="vi-VN" sz="2800" dirty="0">
                <a:latin typeface="+mj-lt"/>
              </a:rPr>
              <a:t> </a:t>
            </a:r>
            <a:r>
              <a:rPr lang="vi-VN" sz="2800" dirty="0" err="1">
                <a:latin typeface="+mj-lt"/>
              </a:rPr>
              <a:t>gần</a:t>
            </a:r>
            <a:r>
              <a:rPr lang="vi-VN" sz="2800" dirty="0">
                <a:latin typeface="+mj-lt"/>
              </a:rPr>
              <a:t> nhau.</a:t>
            </a:r>
          </a:p>
          <a:p>
            <a:r>
              <a:rPr lang="vi-VN" sz="2800" dirty="0">
                <a:latin typeface="+mj-lt"/>
              </a:rPr>
              <a:t>C. Khi hai </a:t>
            </a:r>
            <a:r>
              <a:rPr lang="vi-VN" sz="2800" dirty="0" err="1">
                <a:latin typeface="+mj-lt"/>
              </a:rPr>
              <a:t>cực</a:t>
            </a:r>
            <a:r>
              <a:rPr lang="vi-VN" sz="2800" dirty="0">
                <a:latin typeface="+mj-lt"/>
              </a:rPr>
              <a:t> Nam </a:t>
            </a:r>
            <a:r>
              <a:rPr lang="vi-VN" sz="2800" dirty="0" err="1">
                <a:latin typeface="+mj-lt"/>
              </a:rPr>
              <a:t>để</a:t>
            </a:r>
            <a:r>
              <a:rPr lang="vi-VN" sz="2800" dirty="0">
                <a:latin typeface="+mj-lt"/>
              </a:rPr>
              <a:t> </a:t>
            </a:r>
            <a:r>
              <a:rPr lang="vi-VN" sz="2800" dirty="0" err="1">
                <a:latin typeface="+mj-lt"/>
              </a:rPr>
              <a:t>gần</a:t>
            </a:r>
            <a:r>
              <a:rPr lang="vi-VN" sz="2800" dirty="0">
                <a:latin typeface="+mj-lt"/>
              </a:rPr>
              <a:t> nhau.</a:t>
            </a:r>
          </a:p>
          <a:p>
            <a:r>
              <a:rPr lang="vi-VN" sz="2800" dirty="0">
                <a:latin typeface="+mj-lt"/>
              </a:rPr>
              <a:t>D. Khi </a:t>
            </a:r>
            <a:r>
              <a:rPr lang="vi-VN" sz="2800" dirty="0" err="1">
                <a:latin typeface="+mj-lt"/>
              </a:rPr>
              <a:t>để</a:t>
            </a:r>
            <a:r>
              <a:rPr lang="vi-VN" sz="2800" dirty="0">
                <a:latin typeface="+mj-lt"/>
              </a:rPr>
              <a:t> hai </a:t>
            </a:r>
            <a:r>
              <a:rPr lang="vi-VN" sz="2800" dirty="0" err="1">
                <a:latin typeface="+mj-lt"/>
              </a:rPr>
              <a:t>cực</a:t>
            </a:r>
            <a:r>
              <a:rPr lang="vi-VN" sz="2800" dirty="0">
                <a:latin typeface="+mj-lt"/>
              </a:rPr>
              <a:t> </a:t>
            </a:r>
            <a:r>
              <a:rPr lang="vi-VN" sz="2800" dirty="0" err="1">
                <a:latin typeface="+mj-lt"/>
              </a:rPr>
              <a:t>cùng</a:t>
            </a:r>
            <a:r>
              <a:rPr lang="vi-VN" sz="2800" dirty="0">
                <a:latin typeface="+mj-lt"/>
              </a:rPr>
              <a:t> tên </a:t>
            </a:r>
            <a:r>
              <a:rPr lang="vi-VN" sz="2800" dirty="0" err="1">
                <a:latin typeface="+mj-lt"/>
              </a:rPr>
              <a:t>gần</a:t>
            </a:r>
            <a:r>
              <a:rPr lang="vi-VN" sz="2800" dirty="0">
                <a:latin typeface="+mj-lt"/>
              </a:rPr>
              <a:t> nhau.</a:t>
            </a:r>
            <a:endParaRPr lang="en-US" sz="2800" dirty="0">
              <a:solidFill>
                <a:prstClr val="black"/>
              </a:solidFill>
              <a:latin typeface="+mj-lt"/>
              <a:cs typeface="Times New Roman" pitchFamily="18" charset="0"/>
            </a:endParaRPr>
          </a:p>
        </p:txBody>
      </p:sp>
      <p:sp>
        <p:nvSpPr>
          <p:cNvPr id="4" name="TextBox 3"/>
          <p:cNvSpPr txBox="1"/>
          <p:nvPr/>
        </p:nvSpPr>
        <p:spPr>
          <a:xfrm>
            <a:off x="1981200" y="240375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A: Đúng </a:t>
            </a:r>
          </a:p>
        </p:txBody>
      </p:sp>
      <p:sp>
        <p:nvSpPr>
          <p:cNvPr id="6" name="TextBox 5"/>
          <p:cNvSpPr txBox="1"/>
          <p:nvPr/>
        </p:nvSpPr>
        <p:spPr>
          <a:xfrm>
            <a:off x="1981200" y="5257801"/>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7" name="TextBox 6"/>
          <p:cNvSpPr txBox="1"/>
          <p:nvPr/>
        </p:nvSpPr>
        <p:spPr>
          <a:xfrm>
            <a:off x="1981200" y="4267201"/>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C: Sai </a:t>
            </a:r>
          </a:p>
        </p:txBody>
      </p:sp>
      <p:sp>
        <p:nvSpPr>
          <p:cNvPr id="8" name="TextBox 7"/>
          <p:cNvSpPr txBox="1"/>
          <p:nvPr/>
        </p:nvSpPr>
        <p:spPr>
          <a:xfrm>
            <a:off x="1981200" y="3404176"/>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B: Sai</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2330" y="2345801"/>
            <a:ext cx="609600" cy="609600"/>
          </a:xfrm>
          <a:prstGeom prst="rect">
            <a:avLst/>
          </a:prstGeom>
        </p:spPr>
      </p:pic>
      <p:sp>
        <p:nvSpPr>
          <p:cNvPr id="16" name="Cloud 15"/>
          <p:cNvSpPr/>
          <p:nvPr/>
        </p:nvSpPr>
        <p:spPr>
          <a:xfrm>
            <a:off x="4838700" y="3060043"/>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5981971" y="3482370"/>
            <a:ext cx="17526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74483" y="3963634"/>
            <a:ext cx="1233055" cy="1256068"/>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326626" y="5015927"/>
            <a:ext cx="1233055" cy="1256068"/>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74483" y="2982975"/>
            <a:ext cx="1233055" cy="1256068"/>
          </a:xfrm>
          <a:prstGeom prst="rect">
            <a:avLst/>
          </a:prstGeom>
        </p:spPr>
      </p:pic>
      <p:pic>
        <p:nvPicPr>
          <p:cNvPr id="21" name="q6">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p:blipFill>
        <p:spPr>
          <a:xfrm>
            <a:off x="9448693" y="5556210"/>
            <a:ext cx="1219307" cy="1355511"/>
          </a:xfrm>
          <a:prstGeom prst="rect">
            <a:avLst/>
          </a:prstGeom>
        </p:spPr>
      </p:pic>
      <p:grpSp>
        <p:nvGrpSpPr>
          <p:cNvPr id="22" name="times up"/>
          <p:cNvGrpSpPr/>
          <p:nvPr/>
        </p:nvGrpSpPr>
        <p:grpSpPr>
          <a:xfrm>
            <a:off x="9382482"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6"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97329" y="345538"/>
            <a:ext cx="1370670" cy="136632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9719815"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grpSp>
      <p:sp>
        <p:nvSpPr>
          <p:cNvPr id="30" name="TextBox 29"/>
          <p:cNvSpPr txBox="1"/>
          <p:nvPr/>
        </p:nvSpPr>
        <p:spPr>
          <a:xfrm>
            <a:off x="10140099" y="968272"/>
            <a:ext cx="281032" cy="246221"/>
          </a:xfrm>
          <a:prstGeom prst="rect">
            <a:avLst/>
          </a:prstGeom>
          <a:noFill/>
        </p:spPr>
        <p:txBody>
          <a:bodyPr wrap="square" rtlCol="0">
            <a:spAutoFit/>
          </a:bodyPr>
          <a:lstStyle/>
          <a:p>
            <a:pPr>
              <a:defRPr/>
            </a:pPr>
            <a:r>
              <a:rPr lang="en-US" sz="1000" b="1" kern="0" dirty="0">
                <a:solidFill>
                  <a:srgbClr val="99B2C8"/>
                </a:solidFill>
                <a:latin typeface="Calibri"/>
              </a:rPr>
              <a:t>3</a:t>
            </a:r>
          </a:p>
        </p:txBody>
      </p:sp>
      <p:sp>
        <p:nvSpPr>
          <p:cNvPr id="31" name="TextBox 30"/>
          <p:cNvSpPr txBox="1"/>
          <p:nvPr/>
        </p:nvSpPr>
        <p:spPr>
          <a:xfrm>
            <a:off x="9887513" y="1221919"/>
            <a:ext cx="341087" cy="246221"/>
          </a:xfrm>
          <a:prstGeom prst="rect">
            <a:avLst/>
          </a:prstGeom>
          <a:noFill/>
        </p:spPr>
        <p:txBody>
          <a:bodyPr wrap="square" rtlCol="0">
            <a:spAutoFit/>
          </a:bodyPr>
          <a:lstStyle/>
          <a:p>
            <a:pPr>
              <a:defRPr/>
            </a:pPr>
            <a:r>
              <a:rPr lang="en-US" sz="1000" b="1" kern="0" dirty="0">
                <a:solidFill>
                  <a:srgbClr val="99B2C8"/>
                </a:solidFill>
                <a:latin typeface="Calibri"/>
              </a:rPr>
              <a:t>6</a:t>
            </a:r>
          </a:p>
        </p:txBody>
      </p:sp>
      <p:sp>
        <p:nvSpPr>
          <p:cNvPr id="32" name="TextBox 31"/>
          <p:cNvSpPr txBox="1"/>
          <p:nvPr/>
        </p:nvSpPr>
        <p:spPr>
          <a:xfrm>
            <a:off x="9541788" y="1005842"/>
            <a:ext cx="308455" cy="246221"/>
          </a:xfrm>
          <a:prstGeom prst="rect">
            <a:avLst/>
          </a:prstGeom>
          <a:noFill/>
        </p:spPr>
        <p:txBody>
          <a:bodyPr wrap="square" rtlCol="0">
            <a:spAutoFit/>
          </a:bodyPr>
          <a:lstStyle/>
          <a:p>
            <a:pPr>
              <a:defRPr/>
            </a:pPr>
            <a:r>
              <a:rPr lang="en-US" sz="1000" b="1" kern="0" dirty="0">
                <a:solidFill>
                  <a:srgbClr val="99B2C8"/>
                </a:solidFill>
                <a:latin typeface="Calibri"/>
              </a:rPr>
              <a:t>9</a:t>
            </a:r>
          </a:p>
        </p:txBody>
      </p:sp>
      <p:sp>
        <p:nvSpPr>
          <p:cNvPr id="33" name="TextBox 32"/>
          <p:cNvSpPr txBox="1"/>
          <p:nvPr/>
        </p:nvSpPr>
        <p:spPr>
          <a:xfrm>
            <a:off x="9825685" y="722051"/>
            <a:ext cx="371406" cy="246221"/>
          </a:xfrm>
          <a:prstGeom prst="rect">
            <a:avLst/>
          </a:prstGeom>
          <a:noFill/>
        </p:spPr>
        <p:txBody>
          <a:bodyPr wrap="square" rtlCol="0">
            <a:spAutoFit/>
          </a:bodyPr>
          <a:lstStyle/>
          <a:p>
            <a:pPr>
              <a:defRPr/>
            </a:pPr>
            <a:r>
              <a:rPr lang="en-US" sz="1000" b="1" kern="0" dirty="0">
                <a:solidFill>
                  <a:srgbClr val="99B2C8"/>
                </a:solidFill>
                <a:latin typeface="Calibri"/>
              </a:rPr>
              <a:t>12</a:t>
            </a:r>
          </a:p>
        </p:txBody>
      </p:sp>
    </p:spTree>
    <p:extLst>
      <p:ext uri="{BB962C8B-B14F-4D97-AF65-F5344CB8AC3E}">
        <p14:creationId xmlns:p14="http://schemas.microsoft.com/office/powerpoint/2010/main" val="72203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Rounded Rectangle 2">
            <a:hlinkClick r:id="" action="ppaction://hlinkshowjump?jump=nextslide"/>
          </p:cNvPr>
          <p:cNvSpPr/>
          <p:nvPr/>
        </p:nvSpPr>
        <p:spPr>
          <a:xfrm>
            <a:off x="1761689" y="1905000"/>
            <a:ext cx="8481270" cy="243840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4800" dirty="0">
                <a:solidFill>
                  <a:srgbClr val="FF0000"/>
                </a:solidFill>
                <a:latin typeface="Times New Roman" pitchFamily="18" charset="0"/>
                <a:cs typeface="Times New Roman" pitchFamily="18" charset="0"/>
              </a:rPr>
              <a:t>HỆ THỐNG HÓA KIẾN THỨC</a:t>
            </a:r>
          </a:p>
        </p:txBody>
      </p:sp>
    </p:spTree>
    <p:extLst>
      <p:ext uri="{BB962C8B-B14F-4D97-AF65-F5344CB8AC3E}">
        <p14:creationId xmlns:p14="http://schemas.microsoft.com/office/powerpoint/2010/main" val="3171210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32354E-9EF7-4F5E-A05C-E330663B977D}"/>
              </a:ext>
            </a:extLst>
          </p:cNvPr>
          <p:cNvSpPr>
            <a:spLocks noGrp="1"/>
          </p:cNvSpPr>
          <p:nvPr>
            <p:ph idx="1"/>
          </p:nvPr>
        </p:nvSpPr>
        <p:spPr>
          <a:xfrm>
            <a:off x="102637" y="1073021"/>
            <a:ext cx="11756041" cy="5691672"/>
          </a:xfrm>
        </p:spPr>
        <p:txBody>
          <a:bodyPr/>
          <a:lstStyle/>
          <a:p>
            <a:pPr marL="0" indent="0">
              <a:buNone/>
            </a:pPr>
            <a:r>
              <a:rPr lang="en-US" b="1" dirty="0">
                <a:solidFill>
                  <a:schemeClr val="tx1"/>
                </a:solidFill>
                <a:latin typeface="Times New Roman" panose="02020603050405020304" pitchFamily="18" charset="0"/>
                <a:cs typeface="Times New Roman" panose="02020603050405020304" pitchFamily="18" charset="0"/>
              </a:rPr>
              <a:t>II. HỆ THỐNG HÓA KIẾN THỨC</a:t>
            </a:r>
          </a:p>
          <a:p>
            <a:pPr marL="0" indent="0">
              <a:buNone/>
            </a:pPr>
            <a:r>
              <a:rPr lang="en-US" b="1" dirty="0" err="1">
                <a:solidFill>
                  <a:schemeClr val="tx1"/>
                </a:solidFill>
                <a:latin typeface="Times New Roman" panose="02020603050405020304" pitchFamily="18" charset="0"/>
                <a:cs typeface="Times New Roman" panose="02020603050405020304" pitchFamily="18" charset="0"/>
              </a:rPr>
              <a:t>Hoàn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thành</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sơ</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đồ</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sau</a:t>
            </a:r>
            <a:r>
              <a:rPr lang="en-US" b="1" dirty="0">
                <a:solidFill>
                  <a:schemeClr val="tx1"/>
                </a:solidFill>
                <a:latin typeface="Times New Roman" panose="02020603050405020304" pitchFamily="18" charset="0"/>
                <a:cs typeface="Times New Roman" panose="02020603050405020304" pitchFamily="18" charset="0"/>
              </a:rPr>
              <a:t> :</a:t>
            </a:r>
          </a:p>
          <a:p>
            <a:pPr marL="0" indent="0">
              <a:buNone/>
            </a:pP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3DE2AE6C-015E-5D50-7998-CBB6E535ADBB}"/>
              </a:ext>
            </a:extLst>
          </p:cNvPr>
          <p:cNvSpPr>
            <a:spLocks noGrp="1"/>
          </p:cNvSpPr>
          <p:nvPr>
            <p:ph type="title"/>
          </p:nvPr>
        </p:nvSpPr>
        <p:spPr>
          <a:xfrm>
            <a:off x="677862" y="93307"/>
            <a:ext cx="11181345" cy="723332"/>
          </a:xfrm>
        </p:spPr>
        <p:txBody>
          <a:bodyPr>
            <a:normAutofit/>
          </a:bodyPr>
          <a:lstStyle/>
          <a:p>
            <a:pPr algn="ctr"/>
            <a:r>
              <a:rPr lang="en-US" b="1" dirty="0">
                <a:solidFill>
                  <a:srgbClr val="FF0000"/>
                </a:solidFill>
                <a:latin typeface="Times New Roman" panose="02020603050405020304" pitchFamily="18" charset="0"/>
                <a:cs typeface="Times New Roman" panose="02020603050405020304" pitchFamily="18" charset="0"/>
              </a:rPr>
              <a:t>BÀI ÔN TẬP CHƯƠNG 6</a:t>
            </a:r>
            <a:endParaRPr lang="en-US" dirty="0">
              <a:solidFill>
                <a:schemeClr val="tx2"/>
              </a:solidFill>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B874EB8A-E8EC-903D-B510-0D2B76FE0975}"/>
              </a:ext>
            </a:extLst>
          </p:cNvPr>
          <p:cNvGraphicFramePr>
            <a:graphicFrameLocks noGrp="1"/>
          </p:cNvGraphicFramePr>
          <p:nvPr>
            <p:extLst>
              <p:ext uri="{D42A27DB-BD31-4B8C-83A1-F6EECF244321}">
                <p14:modId xmlns:p14="http://schemas.microsoft.com/office/powerpoint/2010/main" val="4230801499"/>
              </p:ext>
            </p:extLst>
          </p:nvPr>
        </p:nvGraphicFramePr>
        <p:xfrm>
          <a:off x="5289406" y="1838737"/>
          <a:ext cx="1994692" cy="370840"/>
        </p:xfrm>
        <a:graphic>
          <a:graphicData uri="http://schemas.openxmlformats.org/drawingml/2006/table">
            <a:tbl>
              <a:tblPr firstRow="1" bandRow="1">
                <a:tableStyleId>{E269D01E-BC32-4049-B463-5C60D7B0CCD2}</a:tableStyleId>
              </a:tblPr>
              <a:tblGrid>
                <a:gridCol w="1994692">
                  <a:extLst>
                    <a:ext uri="{9D8B030D-6E8A-4147-A177-3AD203B41FA5}">
                      <a16:colId xmlns:a16="http://schemas.microsoft.com/office/drawing/2014/main" val="2416801683"/>
                    </a:ext>
                  </a:extLst>
                </a:gridCol>
              </a:tblGrid>
              <a:tr h="370840">
                <a:tc>
                  <a:txBody>
                    <a:bodyPr/>
                    <a:lstStyle/>
                    <a:p>
                      <a:pPr algn="ctr"/>
                      <a:r>
                        <a:rPr lang="en-US" dirty="0"/>
                        <a:t>TỪ</a:t>
                      </a:r>
                    </a:p>
                  </a:txBody>
                  <a:tcPr/>
                </a:tc>
                <a:extLst>
                  <a:ext uri="{0D108BD9-81ED-4DB2-BD59-A6C34878D82A}">
                    <a16:rowId xmlns:a16="http://schemas.microsoft.com/office/drawing/2014/main" val="1562369521"/>
                  </a:ext>
                </a:extLst>
              </a:tr>
            </a:tbl>
          </a:graphicData>
        </a:graphic>
      </p:graphicFrame>
      <p:cxnSp>
        <p:nvCxnSpPr>
          <p:cNvPr id="7" name="Straight Connector 6">
            <a:extLst>
              <a:ext uri="{FF2B5EF4-FFF2-40B4-BE49-F238E27FC236}">
                <a16:creationId xmlns:a16="http://schemas.microsoft.com/office/drawing/2014/main" id="{81387D29-085A-1CA0-A2DD-6E38C06E00E9}"/>
              </a:ext>
            </a:extLst>
          </p:cNvPr>
          <p:cNvCxnSpPr>
            <a:cxnSpLocks/>
          </p:cNvCxnSpPr>
          <p:nvPr/>
        </p:nvCxnSpPr>
        <p:spPr>
          <a:xfrm>
            <a:off x="6326157" y="2230016"/>
            <a:ext cx="0" cy="351004"/>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73E05D1-ED99-61B9-BACA-50C1BB6B07A3}"/>
              </a:ext>
            </a:extLst>
          </p:cNvPr>
          <p:cNvCxnSpPr/>
          <p:nvPr/>
        </p:nvCxnSpPr>
        <p:spPr>
          <a:xfrm>
            <a:off x="895739" y="2621899"/>
            <a:ext cx="1026367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5DAF6345-0ABB-166C-B567-512A65B5D279}"/>
              </a:ext>
            </a:extLst>
          </p:cNvPr>
          <p:cNvCxnSpPr/>
          <p:nvPr/>
        </p:nvCxnSpPr>
        <p:spPr>
          <a:xfrm>
            <a:off x="895739" y="2621899"/>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77876FC-7712-7F64-45BD-E3EF4E6F656F}"/>
              </a:ext>
            </a:extLst>
          </p:cNvPr>
          <p:cNvCxnSpPr/>
          <p:nvPr/>
        </p:nvCxnSpPr>
        <p:spPr>
          <a:xfrm>
            <a:off x="5789185" y="2621899"/>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7E6BDCA-F829-7756-7BD8-CD3EEE238983}"/>
              </a:ext>
            </a:extLst>
          </p:cNvPr>
          <p:cNvCxnSpPr/>
          <p:nvPr/>
        </p:nvCxnSpPr>
        <p:spPr>
          <a:xfrm>
            <a:off x="11162522" y="2659218"/>
            <a:ext cx="0" cy="419881"/>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21" name="Table 5">
            <a:extLst>
              <a:ext uri="{FF2B5EF4-FFF2-40B4-BE49-F238E27FC236}">
                <a16:creationId xmlns:a16="http://schemas.microsoft.com/office/drawing/2014/main" id="{DF3EC5A6-8E14-E2F8-3679-0E89388D81D3}"/>
              </a:ext>
            </a:extLst>
          </p:cNvPr>
          <p:cNvGraphicFramePr>
            <a:graphicFrameLocks noGrp="1"/>
          </p:cNvGraphicFramePr>
          <p:nvPr>
            <p:extLst>
              <p:ext uri="{D42A27DB-BD31-4B8C-83A1-F6EECF244321}">
                <p14:modId xmlns:p14="http://schemas.microsoft.com/office/powerpoint/2010/main" val="2449668436"/>
              </p:ext>
            </p:extLst>
          </p:nvPr>
        </p:nvGraphicFramePr>
        <p:xfrm>
          <a:off x="9763923" y="3116417"/>
          <a:ext cx="2197391" cy="1432870"/>
        </p:xfrm>
        <a:graphic>
          <a:graphicData uri="http://schemas.openxmlformats.org/drawingml/2006/table">
            <a:tbl>
              <a:tblPr firstRow="1" bandRow="1">
                <a:tableStyleId>{E269D01E-BC32-4049-B463-5C60D7B0CCD2}</a:tableStyleId>
              </a:tblPr>
              <a:tblGrid>
                <a:gridCol w="2197391">
                  <a:extLst>
                    <a:ext uri="{9D8B030D-6E8A-4147-A177-3AD203B41FA5}">
                      <a16:colId xmlns:a16="http://schemas.microsoft.com/office/drawing/2014/main" val="2416801683"/>
                    </a:ext>
                  </a:extLst>
                </a:gridCol>
              </a:tblGrid>
              <a:tr h="1432870">
                <a:tc>
                  <a:txBody>
                    <a:bodyPr/>
                    <a:lstStyle/>
                    <a:p>
                      <a:pPr algn="ctr"/>
                      <a:r>
                        <a:rPr lang="en-US" dirty="0"/>
                        <a:t>NAM CHÂM ĐIỆN</a:t>
                      </a:r>
                    </a:p>
                  </a:txBody>
                  <a:tcPr/>
                </a:tc>
                <a:extLst>
                  <a:ext uri="{0D108BD9-81ED-4DB2-BD59-A6C34878D82A}">
                    <a16:rowId xmlns:a16="http://schemas.microsoft.com/office/drawing/2014/main" val="1562369521"/>
                  </a:ext>
                </a:extLst>
              </a:tr>
            </a:tbl>
          </a:graphicData>
        </a:graphic>
      </p:graphicFrame>
      <p:graphicFrame>
        <p:nvGraphicFramePr>
          <p:cNvPr id="25" name="Table 5">
            <a:extLst>
              <a:ext uri="{FF2B5EF4-FFF2-40B4-BE49-F238E27FC236}">
                <a16:creationId xmlns:a16="http://schemas.microsoft.com/office/drawing/2014/main" id="{8682FD42-DE59-5CF1-A6E5-620F24EE3B3F}"/>
              </a:ext>
            </a:extLst>
          </p:cNvPr>
          <p:cNvGraphicFramePr>
            <a:graphicFrameLocks noGrp="1"/>
          </p:cNvGraphicFramePr>
          <p:nvPr>
            <p:extLst>
              <p:ext uri="{D42A27DB-BD31-4B8C-83A1-F6EECF244321}">
                <p14:modId xmlns:p14="http://schemas.microsoft.com/office/powerpoint/2010/main" val="4017550948"/>
              </p:ext>
            </p:extLst>
          </p:nvPr>
        </p:nvGraphicFramePr>
        <p:xfrm>
          <a:off x="3890296" y="3041780"/>
          <a:ext cx="3797778" cy="1494691"/>
        </p:xfrm>
        <a:graphic>
          <a:graphicData uri="http://schemas.openxmlformats.org/drawingml/2006/table">
            <a:tbl>
              <a:tblPr firstRow="1" bandRow="1">
                <a:tableStyleId>{E269D01E-BC32-4049-B463-5C60D7B0CCD2}</a:tableStyleId>
              </a:tblPr>
              <a:tblGrid>
                <a:gridCol w="3797778">
                  <a:extLst>
                    <a:ext uri="{9D8B030D-6E8A-4147-A177-3AD203B41FA5}">
                      <a16:colId xmlns:a16="http://schemas.microsoft.com/office/drawing/2014/main" val="2416801683"/>
                    </a:ext>
                  </a:extLst>
                </a:gridCol>
              </a:tblGrid>
              <a:tr h="1494691">
                <a:tc>
                  <a:txBody>
                    <a:bodyPr/>
                    <a:lstStyle/>
                    <a:p>
                      <a:pPr algn="ctr"/>
                      <a:r>
                        <a:rPr lang="en-US" dirty="0"/>
                        <a:t>TỪ TR</a:t>
                      </a:r>
                      <a:r>
                        <a:rPr lang="vi-VN" dirty="0"/>
                        <a:t>ƯỜNG</a:t>
                      </a:r>
                      <a:endParaRPr lang="en-US" dirty="0"/>
                    </a:p>
                  </a:txBody>
                  <a:tcPr/>
                </a:tc>
                <a:extLst>
                  <a:ext uri="{0D108BD9-81ED-4DB2-BD59-A6C34878D82A}">
                    <a16:rowId xmlns:a16="http://schemas.microsoft.com/office/drawing/2014/main" val="1562369521"/>
                  </a:ext>
                </a:extLst>
              </a:tr>
            </a:tbl>
          </a:graphicData>
        </a:graphic>
      </p:graphicFrame>
      <p:graphicFrame>
        <p:nvGraphicFramePr>
          <p:cNvPr id="27" name="Table 5">
            <a:extLst>
              <a:ext uri="{FF2B5EF4-FFF2-40B4-BE49-F238E27FC236}">
                <a16:creationId xmlns:a16="http://schemas.microsoft.com/office/drawing/2014/main" id="{085FC2E9-218C-BC51-FDF7-62FCC9F32D8D}"/>
              </a:ext>
            </a:extLst>
          </p:cNvPr>
          <p:cNvGraphicFramePr>
            <a:graphicFrameLocks noGrp="1"/>
          </p:cNvGraphicFramePr>
          <p:nvPr>
            <p:extLst>
              <p:ext uri="{D42A27DB-BD31-4B8C-83A1-F6EECF244321}">
                <p14:modId xmlns:p14="http://schemas.microsoft.com/office/powerpoint/2010/main" val="2882805915"/>
              </p:ext>
            </p:extLst>
          </p:nvPr>
        </p:nvGraphicFramePr>
        <p:xfrm>
          <a:off x="205277" y="3046823"/>
          <a:ext cx="1508453" cy="1494694"/>
        </p:xfrm>
        <a:graphic>
          <a:graphicData uri="http://schemas.openxmlformats.org/drawingml/2006/table">
            <a:tbl>
              <a:tblPr firstRow="1" bandRow="1">
                <a:tableStyleId>{E269D01E-BC32-4049-B463-5C60D7B0CCD2}</a:tableStyleId>
              </a:tblPr>
              <a:tblGrid>
                <a:gridCol w="1508453">
                  <a:extLst>
                    <a:ext uri="{9D8B030D-6E8A-4147-A177-3AD203B41FA5}">
                      <a16:colId xmlns:a16="http://schemas.microsoft.com/office/drawing/2014/main" val="2416801683"/>
                    </a:ext>
                  </a:extLst>
                </a:gridCol>
              </a:tblGrid>
              <a:tr h="1494694">
                <a:tc>
                  <a:txBody>
                    <a:bodyPr/>
                    <a:lstStyle/>
                    <a:p>
                      <a:pPr algn="ctr"/>
                      <a:r>
                        <a:rPr lang="en-US" dirty="0"/>
                        <a:t>NAM CHÂM</a:t>
                      </a:r>
                    </a:p>
                  </a:txBody>
                  <a:tcPr/>
                </a:tc>
                <a:extLst>
                  <a:ext uri="{0D108BD9-81ED-4DB2-BD59-A6C34878D82A}">
                    <a16:rowId xmlns:a16="http://schemas.microsoft.com/office/drawing/2014/main" val="1562369521"/>
                  </a:ext>
                </a:extLst>
              </a:tr>
            </a:tbl>
          </a:graphicData>
        </a:graphic>
      </p:graphicFrame>
      <p:cxnSp>
        <p:nvCxnSpPr>
          <p:cNvPr id="28" name="Straight Connector 27">
            <a:extLst>
              <a:ext uri="{FF2B5EF4-FFF2-40B4-BE49-F238E27FC236}">
                <a16:creationId xmlns:a16="http://schemas.microsoft.com/office/drawing/2014/main" id="{319CD47A-5CD0-8421-D925-9A4A24F5A9DD}"/>
              </a:ext>
            </a:extLst>
          </p:cNvPr>
          <p:cNvCxnSpPr/>
          <p:nvPr/>
        </p:nvCxnSpPr>
        <p:spPr>
          <a:xfrm>
            <a:off x="553616" y="4549287"/>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5164E1D-1911-CA62-A216-6642870DAADF}"/>
              </a:ext>
            </a:extLst>
          </p:cNvPr>
          <p:cNvCxnSpPr/>
          <p:nvPr/>
        </p:nvCxnSpPr>
        <p:spPr>
          <a:xfrm>
            <a:off x="1405813" y="4536471"/>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F6F655D-E7B7-993D-1FBF-CC0FA7218ECA}"/>
              </a:ext>
            </a:extLst>
          </p:cNvPr>
          <p:cNvCxnSpPr/>
          <p:nvPr/>
        </p:nvCxnSpPr>
        <p:spPr>
          <a:xfrm>
            <a:off x="3981061" y="4549287"/>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6C8A589B-40A3-9CB8-37F4-6D062088D0B2}"/>
              </a:ext>
            </a:extLst>
          </p:cNvPr>
          <p:cNvCxnSpPr/>
          <p:nvPr/>
        </p:nvCxnSpPr>
        <p:spPr>
          <a:xfrm>
            <a:off x="4884773" y="4565780"/>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A406CB32-1431-6A84-479F-CC413CAD4F55}"/>
              </a:ext>
            </a:extLst>
          </p:cNvPr>
          <p:cNvCxnSpPr/>
          <p:nvPr/>
        </p:nvCxnSpPr>
        <p:spPr>
          <a:xfrm>
            <a:off x="6716858" y="4549287"/>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27EBF114-9E99-0A67-A3A0-1B5C24DCE5DE}"/>
              </a:ext>
            </a:extLst>
          </p:cNvPr>
          <p:cNvCxnSpPr/>
          <p:nvPr/>
        </p:nvCxnSpPr>
        <p:spPr>
          <a:xfrm>
            <a:off x="7644882" y="4536471"/>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37AAC2A6-D127-AC0D-813B-6915898B58C9}"/>
              </a:ext>
            </a:extLst>
          </p:cNvPr>
          <p:cNvCxnSpPr/>
          <p:nvPr/>
        </p:nvCxnSpPr>
        <p:spPr>
          <a:xfrm>
            <a:off x="10378751" y="4593769"/>
            <a:ext cx="0" cy="419881"/>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82EF9D3-B190-048A-3398-AF558048C4D4}"/>
              </a:ext>
            </a:extLst>
          </p:cNvPr>
          <p:cNvCxnSpPr/>
          <p:nvPr/>
        </p:nvCxnSpPr>
        <p:spPr>
          <a:xfrm>
            <a:off x="11622833" y="4565780"/>
            <a:ext cx="0" cy="419881"/>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42" name="Table 5">
            <a:extLst>
              <a:ext uri="{FF2B5EF4-FFF2-40B4-BE49-F238E27FC236}">
                <a16:creationId xmlns:a16="http://schemas.microsoft.com/office/drawing/2014/main" id="{8EDC3641-9F17-F0C4-4BE1-17CF3B5602FC}"/>
              </a:ext>
            </a:extLst>
          </p:cNvPr>
          <p:cNvGraphicFramePr>
            <a:graphicFrameLocks noGrp="1"/>
          </p:cNvGraphicFramePr>
          <p:nvPr>
            <p:extLst>
              <p:ext uri="{D42A27DB-BD31-4B8C-83A1-F6EECF244321}">
                <p14:modId xmlns:p14="http://schemas.microsoft.com/office/powerpoint/2010/main" val="2903034312"/>
              </p:ext>
            </p:extLst>
          </p:nvPr>
        </p:nvGraphicFramePr>
        <p:xfrm>
          <a:off x="158620" y="4852551"/>
          <a:ext cx="735460" cy="1485362"/>
        </p:xfrm>
        <a:graphic>
          <a:graphicData uri="http://schemas.openxmlformats.org/drawingml/2006/table">
            <a:tbl>
              <a:tblPr firstRow="1" bandRow="1">
                <a:tableStyleId>{E269D01E-BC32-4049-B463-5C60D7B0CCD2}</a:tableStyleId>
              </a:tblPr>
              <a:tblGrid>
                <a:gridCol w="735460">
                  <a:extLst>
                    <a:ext uri="{9D8B030D-6E8A-4147-A177-3AD203B41FA5}">
                      <a16:colId xmlns:a16="http://schemas.microsoft.com/office/drawing/2014/main" val="2416801683"/>
                    </a:ext>
                  </a:extLst>
                </a:gridCol>
              </a:tblGrid>
              <a:tr h="1485362">
                <a:tc>
                  <a:txBody>
                    <a:bodyPr/>
                    <a:lstStyle/>
                    <a:p>
                      <a:pPr algn="ctr"/>
                      <a:r>
                        <a:rPr lang="en-US" dirty="0"/>
                        <a:t>…</a:t>
                      </a:r>
                    </a:p>
                  </a:txBody>
                  <a:tcPr/>
                </a:tc>
                <a:extLst>
                  <a:ext uri="{0D108BD9-81ED-4DB2-BD59-A6C34878D82A}">
                    <a16:rowId xmlns:a16="http://schemas.microsoft.com/office/drawing/2014/main" val="1562369521"/>
                  </a:ext>
                </a:extLst>
              </a:tr>
            </a:tbl>
          </a:graphicData>
        </a:graphic>
      </p:graphicFrame>
      <p:graphicFrame>
        <p:nvGraphicFramePr>
          <p:cNvPr id="43" name="Table 5">
            <a:extLst>
              <a:ext uri="{FF2B5EF4-FFF2-40B4-BE49-F238E27FC236}">
                <a16:creationId xmlns:a16="http://schemas.microsoft.com/office/drawing/2014/main" id="{93DFA77B-BE76-AE9F-590E-8F03FA0191D8}"/>
              </a:ext>
            </a:extLst>
          </p:cNvPr>
          <p:cNvGraphicFramePr>
            <a:graphicFrameLocks noGrp="1"/>
          </p:cNvGraphicFramePr>
          <p:nvPr>
            <p:extLst>
              <p:ext uri="{D42A27DB-BD31-4B8C-83A1-F6EECF244321}">
                <p14:modId xmlns:p14="http://schemas.microsoft.com/office/powerpoint/2010/main" val="2886327079"/>
              </p:ext>
            </p:extLst>
          </p:nvPr>
        </p:nvGraphicFramePr>
        <p:xfrm>
          <a:off x="7316490" y="4969168"/>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a16="http://schemas.microsoft.com/office/drawing/2014/main" val="2416801683"/>
                    </a:ext>
                  </a:extLst>
                </a:gridCol>
              </a:tblGrid>
              <a:tr h="1485362">
                <a:tc>
                  <a:txBody>
                    <a:bodyPr/>
                    <a:lstStyle/>
                    <a:p>
                      <a:pPr algn="ctr"/>
                      <a:r>
                        <a:rPr lang="en-US" dirty="0"/>
                        <a:t>…</a:t>
                      </a:r>
                    </a:p>
                  </a:txBody>
                  <a:tcPr/>
                </a:tc>
                <a:extLst>
                  <a:ext uri="{0D108BD9-81ED-4DB2-BD59-A6C34878D82A}">
                    <a16:rowId xmlns:a16="http://schemas.microsoft.com/office/drawing/2014/main" val="1562369521"/>
                  </a:ext>
                </a:extLst>
              </a:tr>
            </a:tbl>
          </a:graphicData>
        </a:graphic>
      </p:graphicFrame>
      <p:graphicFrame>
        <p:nvGraphicFramePr>
          <p:cNvPr id="46" name="Table 5">
            <a:extLst>
              <a:ext uri="{FF2B5EF4-FFF2-40B4-BE49-F238E27FC236}">
                <a16:creationId xmlns:a16="http://schemas.microsoft.com/office/drawing/2014/main" id="{95DF7787-CC69-6DBE-579D-C4FCAF6C317F}"/>
              </a:ext>
            </a:extLst>
          </p:cNvPr>
          <p:cNvGraphicFramePr>
            <a:graphicFrameLocks noGrp="1"/>
          </p:cNvGraphicFramePr>
          <p:nvPr>
            <p:extLst>
              <p:ext uri="{D42A27DB-BD31-4B8C-83A1-F6EECF244321}">
                <p14:modId xmlns:p14="http://schemas.microsoft.com/office/powerpoint/2010/main" val="1535479672"/>
              </p:ext>
            </p:extLst>
          </p:nvPr>
        </p:nvGraphicFramePr>
        <p:xfrm>
          <a:off x="10050359" y="4956352"/>
          <a:ext cx="656784" cy="1432870"/>
        </p:xfrm>
        <a:graphic>
          <a:graphicData uri="http://schemas.openxmlformats.org/drawingml/2006/table">
            <a:tbl>
              <a:tblPr firstRow="1" bandRow="1">
                <a:tableStyleId>{E269D01E-BC32-4049-B463-5C60D7B0CCD2}</a:tableStyleId>
              </a:tblPr>
              <a:tblGrid>
                <a:gridCol w="656784">
                  <a:extLst>
                    <a:ext uri="{9D8B030D-6E8A-4147-A177-3AD203B41FA5}">
                      <a16:colId xmlns:a16="http://schemas.microsoft.com/office/drawing/2014/main" val="2416801683"/>
                    </a:ext>
                  </a:extLst>
                </a:gridCol>
              </a:tblGrid>
              <a:tr h="1432870">
                <a:tc>
                  <a:txBody>
                    <a:bodyPr/>
                    <a:lstStyle/>
                    <a:p>
                      <a:pPr algn="ctr"/>
                      <a:r>
                        <a:rPr lang="en-US" dirty="0"/>
                        <a:t>…</a:t>
                      </a:r>
                    </a:p>
                  </a:txBody>
                  <a:tcPr/>
                </a:tc>
                <a:extLst>
                  <a:ext uri="{0D108BD9-81ED-4DB2-BD59-A6C34878D82A}">
                    <a16:rowId xmlns:a16="http://schemas.microsoft.com/office/drawing/2014/main" val="1562369521"/>
                  </a:ext>
                </a:extLst>
              </a:tr>
            </a:tbl>
          </a:graphicData>
        </a:graphic>
      </p:graphicFrame>
      <p:graphicFrame>
        <p:nvGraphicFramePr>
          <p:cNvPr id="47" name="Table 5">
            <a:extLst>
              <a:ext uri="{FF2B5EF4-FFF2-40B4-BE49-F238E27FC236}">
                <a16:creationId xmlns:a16="http://schemas.microsoft.com/office/drawing/2014/main" id="{EC5E571A-8B72-1A78-E2C1-5FA59DF85775}"/>
              </a:ext>
            </a:extLst>
          </p:cNvPr>
          <p:cNvGraphicFramePr>
            <a:graphicFrameLocks noGrp="1"/>
          </p:cNvGraphicFramePr>
          <p:nvPr>
            <p:extLst>
              <p:ext uri="{D42A27DB-BD31-4B8C-83A1-F6EECF244321}">
                <p14:modId xmlns:p14="http://schemas.microsoft.com/office/powerpoint/2010/main" val="3930048450"/>
              </p:ext>
            </p:extLst>
          </p:nvPr>
        </p:nvGraphicFramePr>
        <p:xfrm>
          <a:off x="11247788" y="4914309"/>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a16="http://schemas.microsoft.com/office/drawing/2014/main" val="2416801683"/>
                    </a:ext>
                  </a:extLst>
                </a:gridCol>
              </a:tblGrid>
              <a:tr h="1485362">
                <a:tc>
                  <a:txBody>
                    <a:bodyPr/>
                    <a:lstStyle/>
                    <a:p>
                      <a:pPr algn="ctr"/>
                      <a:r>
                        <a:rPr lang="en-US" dirty="0"/>
                        <a:t>…</a:t>
                      </a:r>
                    </a:p>
                  </a:txBody>
                  <a:tcPr/>
                </a:tc>
                <a:extLst>
                  <a:ext uri="{0D108BD9-81ED-4DB2-BD59-A6C34878D82A}">
                    <a16:rowId xmlns:a16="http://schemas.microsoft.com/office/drawing/2014/main" val="1562369521"/>
                  </a:ext>
                </a:extLst>
              </a:tr>
            </a:tbl>
          </a:graphicData>
        </a:graphic>
      </p:graphicFrame>
      <p:graphicFrame>
        <p:nvGraphicFramePr>
          <p:cNvPr id="48" name="Table 5">
            <a:extLst>
              <a:ext uri="{FF2B5EF4-FFF2-40B4-BE49-F238E27FC236}">
                <a16:creationId xmlns:a16="http://schemas.microsoft.com/office/drawing/2014/main" id="{A3D51C34-73CB-3D20-5C4B-2008E7601D42}"/>
              </a:ext>
            </a:extLst>
          </p:cNvPr>
          <p:cNvGraphicFramePr>
            <a:graphicFrameLocks noGrp="1"/>
          </p:cNvGraphicFramePr>
          <p:nvPr>
            <p:extLst>
              <p:ext uri="{D42A27DB-BD31-4B8C-83A1-F6EECF244321}">
                <p14:modId xmlns:p14="http://schemas.microsoft.com/office/powerpoint/2010/main" val="3453972775"/>
              </p:ext>
            </p:extLst>
          </p:nvPr>
        </p:nvGraphicFramePr>
        <p:xfrm>
          <a:off x="4556381" y="4985661"/>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a16="http://schemas.microsoft.com/office/drawing/2014/main" val="2416801683"/>
                    </a:ext>
                  </a:extLst>
                </a:gridCol>
              </a:tblGrid>
              <a:tr h="1485362">
                <a:tc>
                  <a:txBody>
                    <a:bodyPr/>
                    <a:lstStyle/>
                    <a:p>
                      <a:pPr algn="ctr"/>
                      <a:r>
                        <a:rPr lang="en-US" dirty="0"/>
                        <a:t>…</a:t>
                      </a:r>
                    </a:p>
                  </a:txBody>
                  <a:tcPr/>
                </a:tc>
                <a:extLst>
                  <a:ext uri="{0D108BD9-81ED-4DB2-BD59-A6C34878D82A}">
                    <a16:rowId xmlns:a16="http://schemas.microsoft.com/office/drawing/2014/main" val="1562369521"/>
                  </a:ext>
                </a:extLst>
              </a:tr>
            </a:tbl>
          </a:graphicData>
        </a:graphic>
      </p:graphicFrame>
      <p:graphicFrame>
        <p:nvGraphicFramePr>
          <p:cNvPr id="51" name="Table 5">
            <a:extLst>
              <a:ext uri="{FF2B5EF4-FFF2-40B4-BE49-F238E27FC236}">
                <a16:creationId xmlns:a16="http://schemas.microsoft.com/office/drawing/2014/main" id="{3105A51E-0F86-2297-8F8D-76BEEE6F9390}"/>
              </a:ext>
            </a:extLst>
          </p:cNvPr>
          <p:cNvGraphicFramePr>
            <a:graphicFrameLocks noGrp="1"/>
          </p:cNvGraphicFramePr>
          <p:nvPr>
            <p:extLst>
              <p:ext uri="{D42A27DB-BD31-4B8C-83A1-F6EECF244321}">
                <p14:modId xmlns:p14="http://schemas.microsoft.com/office/powerpoint/2010/main" val="421884838"/>
              </p:ext>
            </p:extLst>
          </p:nvPr>
        </p:nvGraphicFramePr>
        <p:xfrm>
          <a:off x="6326157" y="4969168"/>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a16="http://schemas.microsoft.com/office/drawing/2014/main" val="2416801683"/>
                    </a:ext>
                  </a:extLst>
                </a:gridCol>
              </a:tblGrid>
              <a:tr h="1485362">
                <a:tc>
                  <a:txBody>
                    <a:bodyPr/>
                    <a:lstStyle/>
                    <a:p>
                      <a:pPr algn="ctr"/>
                      <a:r>
                        <a:rPr lang="en-US" dirty="0"/>
                        <a:t>…</a:t>
                      </a:r>
                    </a:p>
                  </a:txBody>
                  <a:tcPr/>
                </a:tc>
                <a:extLst>
                  <a:ext uri="{0D108BD9-81ED-4DB2-BD59-A6C34878D82A}">
                    <a16:rowId xmlns:a16="http://schemas.microsoft.com/office/drawing/2014/main" val="1562369521"/>
                  </a:ext>
                </a:extLst>
              </a:tr>
            </a:tbl>
          </a:graphicData>
        </a:graphic>
      </p:graphicFrame>
      <p:graphicFrame>
        <p:nvGraphicFramePr>
          <p:cNvPr id="52" name="Table 5">
            <a:extLst>
              <a:ext uri="{FF2B5EF4-FFF2-40B4-BE49-F238E27FC236}">
                <a16:creationId xmlns:a16="http://schemas.microsoft.com/office/drawing/2014/main" id="{7DC1C50A-EE76-4D7B-E393-E9429B2A782B}"/>
              </a:ext>
            </a:extLst>
          </p:cNvPr>
          <p:cNvGraphicFramePr>
            <a:graphicFrameLocks noGrp="1"/>
          </p:cNvGraphicFramePr>
          <p:nvPr>
            <p:extLst>
              <p:ext uri="{D42A27DB-BD31-4B8C-83A1-F6EECF244321}">
                <p14:modId xmlns:p14="http://schemas.microsoft.com/office/powerpoint/2010/main" val="638406517"/>
              </p:ext>
            </p:extLst>
          </p:nvPr>
        </p:nvGraphicFramePr>
        <p:xfrm>
          <a:off x="1002040" y="4852551"/>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a16="http://schemas.microsoft.com/office/drawing/2014/main" val="2416801683"/>
                    </a:ext>
                  </a:extLst>
                </a:gridCol>
              </a:tblGrid>
              <a:tr h="1485362">
                <a:tc>
                  <a:txBody>
                    <a:bodyPr/>
                    <a:lstStyle/>
                    <a:p>
                      <a:pPr algn="ctr"/>
                      <a:r>
                        <a:rPr lang="en-US" dirty="0"/>
                        <a:t>…</a:t>
                      </a:r>
                    </a:p>
                  </a:txBody>
                  <a:tcPr/>
                </a:tc>
                <a:extLst>
                  <a:ext uri="{0D108BD9-81ED-4DB2-BD59-A6C34878D82A}">
                    <a16:rowId xmlns:a16="http://schemas.microsoft.com/office/drawing/2014/main" val="1562369521"/>
                  </a:ext>
                </a:extLst>
              </a:tr>
            </a:tbl>
          </a:graphicData>
        </a:graphic>
      </p:graphicFrame>
      <p:graphicFrame>
        <p:nvGraphicFramePr>
          <p:cNvPr id="55" name="Table 5">
            <a:extLst>
              <a:ext uri="{FF2B5EF4-FFF2-40B4-BE49-F238E27FC236}">
                <a16:creationId xmlns:a16="http://schemas.microsoft.com/office/drawing/2014/main" id="{A6E5F346-E114-B9EF-7EAB-4D3C08EEF373}"/>
              </a:ext>
            </a:extLst>
          </p:cNvPr>
          <p:cNvGraphicFramePr>
            <a:graphicFrameLocks noGrp="1"/>
          </p:cNvGraphicFramePr>
          <p:nvPr>
            <p:extLst>
              <p:ext uri="{D42A27DB-BD31-4B8C-83A1-F6EECF244321}">
                <p14:modId xmlns:p14="http://schemas.microsoft.com/office/powerpoint/2010/main" val="1594293292"/>
              </p:ext>
            </p:extLst>
          </p:nvPr>
        </p:nvGraphicFramePr>
        <p:xfrm>
          <a:off x="3652669" y="4969168"/>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a16="http://schemas.microsoft.com/office/drawing/2014/main" val="2416801683"/>
                    </a:ext>
                  </a:extLst>
                </a:gridCol>
              </a:tblGrid>
              <a:tr h="1485362">
                <a:tc>
                  <a:txBody>
                    <a:bodyPr/>
                    <a:lstStyle/>
                    <a:p>
                      <a:pPr algn="ctr"/>
                      <a:r>
                        <a:rPr lang="en-US" dirty="0"/>
                        <a:t>…</a:t>
                      </a:r>
                    </a:p>
                  </a:txBody>
                  <a:tcPr/>
                </a:tc>
                <a:extLst>
                  <a:ext uri="{0D108BD9-81ED-4DB2-BD59-A6C34878D82A}">
                    <a16:rowId xmlns:a16="http://schemas.microsoft.com/office/drawing/2014/main" val="1562369521"/>
                  </a:ext>
                </a:extLst>
              </a:tr>
            </a:tbl>
          </a:graphicData>
        </a:graphic>
      </p:graphicFrame>
      <p:cxnSp>
        <p:nvCxnSpPr>
          <p:cNvPr id="34" name="Straight Connector 33">
            <a:extLst>
              <a:ext uri="{FF2B5EF4-FFF2-40B4-BE49-F238E27FC236}">
                <a16:creationId xmlns:a16="http://schemas.microsoft.com/office/drawing/2014/main" id="{6C8A589B-40A3-9CB8-37F4-6D062088D0B2}"/>
              </a:ext>
            </a:extLst>
          </p:cNvPr>
          <p:cNvCxnSpPr/>
          <p:nvPr/>
        </p:nvCxnSpPr>
        <p:spPr>
          <a:xfrm>
            <a:off x="5789185" y="4565780"/>
            <a:ext cx="0" cy="419881"/>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38" name="Table 5">
            <a:extLst>
              <a:ext uri="{FF2B5EF4-FFF2-40B4-BE49-F238E27FC236}">
                <a16:creationId xmlns:a16="http://schemas.microsoft.com/office/drawing/2014/main" id="{3105A51E-0F86-2297-8F8D-76BEEE6F9390}"/>
              </a:ext>
            </a:extLst>
          </p:cNvPr>
          <p:cNvGraphicFramePr>
            <a:graphicFrameLocks noGrp="1"/>
          </p:cNvGraphicFramePr>
          <p:nvPr>
            <p:extLst>
              <p:ext uri="{D42A27DB-BD31-4B8C-83A1-F6EECF244321}">
                <p14:modId xmlns:p14="http://schemas.microsoft.com/office/powerpoint/2010/main" val="2929851039"/>
              </p:ext>
            </p:extLst>
          </p:nvPr>
        </p:nvGraphicFramePr>
        <p:xfrm>
          <a:off x="5460793" y="4985661"/>
          <a:ext cx="656784" cy="1485362"/>
        </p:xfrm>
        <a:graphic>
          <a:graphicData uri="http://schemas.openxmlformats.org/drawingml/2006/table">
            <a:tbl>
              <a:tblPr firstRow="1" bandRow="1">
                <a:tableStyleId>{E269D01E-BC32-4049-B463-5C60D7B0CCD2}</a:tableStyleId>
              </a:tblPr>
              <a:tblGrid>
                <a:gridCol w="656784">
                  <a:extLst>
                    <a:ext uri="{9D8B030D-6E8A-4147-A177-3AD203B41FA5}">
                      <a16:colId xmlns:a16="http://schemas.microsoft.com/office/drawing/2014/main" val="2416801683"/>
                    </a:ext>
                  </a:extLst>
                </a:gridCol>
              </a:tblGrid>
              <a:tr h="1485362">
                <a:tc>
                  <a:txBody>
                    <a:bodyPr/>
                    <a:lstStyle/>
                    <a:p>
                      <a:pPr algn="ctr"/>
                      <a:r>
                        <a:rPr lang="en-US" dirty="0"/>
                        <a:t>…</a:t>
                      </a:r>
                    </a:p>
                  </a:txBody>
                  <a:tcPr/>
                </a:tc>
                <a:extLst>
                  <a:ext uri="{0D108BD9-81ED-4DB2-BD59-A6C34878D82A}">
                    <a16:rowId xmlns:a16="http://schemas.microsoft.com/office/drawing/2014/main" val="1562369521"/>
                  </a:ext>
                </a:extLst>
              </a:tr>
            </a:tbl>
          </a:graphicData>
        </a:graphic>
      </p:graphicFrame>
    </p:spTree>
    <p:extLst>
      <p:ext uri="{BB962C8B-B14F-4D97-AF65-F5344CB8AC3E}">
        <p14:creationId xmlns:p14="http://schemas.microsoft.com/office/powerpoint/2010/main" val="3666575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32354E-9EF7-4F5E-A05C-E330663B977D}"/>
              </a:ext>
            </a:extLst>
          </p:cNvPr>
          <p:cNvSpPr>
            <a:spLocks noGrp="1"/>
          </p:cNvSpPr>
          <p:nvPr>
            <p:ph idx="1"/>
          </p:nvPr>
        </p:nvSpPr>
        <p:spPr>
          <a:xfrm>
            <a:off x="102637" y="0"/>
            <a:ext cx="11927176" cy="6764693"/>
          </a:xfrm>
        </p:spPr>
        <p:txBody>
          <a:bodyPr/>
          <a:lstStyle/>
          <a:p>
            <a:pPr marL="0" indent="0">
              <a:buNone/>
            </a:pPr>
            <a:endParaRPr lang="en-US" b="1"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B874EB8A-E8EC-903D-B510-0D2B76FE0975}"/>
              </a:ext>
            </a:extLst>
          </p:cNvPr>
          <p:cNvGraphicFramePr>
            <a:graphicFrameLocks noGrp="1"/>
          </p:cNvGraphicFramePr>
          <p:nvPr>
            <p:extLst>
              <p:ext uri="{D42A27DB-BD31-4B8C-83A1-F6EECF244321}">
                <p14:modId xmlns:p14="http://schemas.microsoft.com/office/powerpoint/2010/main" val="335422404"/>
              </p:ext>
            </p:extLst>
          </p:nvPr>
        </p:nvGraphicFramePr>
        <p:xfrm>
          <a:off x="3442990" y="20700"/>
          <a:ext cx="6120881" cy="365760"/>
        </p:xfrm>
        <a:graphic>
          <a:graphicData uri="http://schemas.openxmlformats.org/drawingml/2006/table">
            <a:tbl>
              <a:tblPr firstRow="1" bandRow="1">
                <a:tableStyleId>{E269D01E-BC32-4049-B463-5C60D7B0CCD2}</a:tableStyleId>
              </a:tblPr>
              <a:tblGrid>
                <a:gridCol w="6120881">
                  <a:extLst>
                    <a:ext uri="{9D8B030D-6E8A-4147-A177-3AD203B41FA5}">
                      <a16:colId xmlns:a16="http://schemas.microsoft.com/office/drawing/2014/main" val="2416801683"/>
                    </a:ext>
                  </a:extLst>
                </a:gridCol>
              </a:tblGrid>
              <a:tr h="121540">
                <a:tc>
                  <a:txBody>
                    <a:bodyPr/>
                    <a:lstStyle/>
                    <a:p>
                      <a:pPr algn="ctr"/>
                      <a:r>
                        <a:rPr lang="en-US" dirty="0"/>
                        <a:t>TỪ</a:t>
                      </a:r>
                    </a:p>
                  </a:txBody>
                  <a:tcPr/>
                </a:tc>
                <a:extLst>
                  <a:ext uri="{0D108BD9-81ED-4DB2-BD59-A6C34878D82A}">
                    <a16:rowId xmlns:a16="http://schemas.microsoft.com/office/drawing/2014/main" val="1562369521"/>
                  </a:ext>
                </a:extLst>
              </a:tr>
            </a:tbl>
          </a:graphicData>
        </a:graphic>
      </p:graphicFrame>
      <p:cxnSp>
        <p:nvCxnSpPr>
          <p:cNvPr id="7" name="Straight Connector 6">
            <a:extLst>
              <a:ext uri="{FF2B5EF4-FFF2-40B4-BE49-F238E27FC236}">
                <a16:creationId xmlns:a16="http://schemas.microsoft.com/office/drawing/2014/main" id="{81387D29-085A-1CA0-A2DD-6E38C06E00E9}"/>
              </a:ext>
            </a:extLst>
          </p:cNvPr>
          <p:cNvCxnSpPr>
            <a:cxnSpLocks/>
          </p:cNvCxnSpPr>
          <p:nvPr/>
        </p:nvCxnSpPr>
        <p:spPr>
          <a:xfrm>
            <a:off x="6227940" y="386460"/>
            <a:ext cx="0" cy="211926"/>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73E05D1-ED99-61B9-BACA-50C1BB6B07A3}"/>
              </a:ext>
            </a:extLst>
          </p:cNvPr>
          <p:cNvCxnSpPr/>
          <p:nvPr/>
        </p:nvCxnSpPr>
        <p:spPr>
          <a:xfrm>
            <a:off x="848820" y="598386"/>
            <a:ext cx="10263673"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5DAF6345-0ABB-166C-B567-512A65B5D279}"/>
              </a:ext>
            </a:extLst>
          </p:cNvPr>
          <p:cNvCxnSpPr>
            <a:cxnSpLocks/>
          </p:cNvCxnSpPr>
          <p:nvPr/>
        </p:nvCxnSpPr>
        <p:spPr>
          <a:xfrm>
            <a:off x="848820" y="598386"/>
            <a:ext cx="0" cy="204254"/>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77876FC-7712-7F64-45BD-E3EF4E6F656F}"/>
              </a:ext>
            </a:extLst>
          </p:cNvPr>
          <p:cNvCxnSpPr>
            <a:cxnSpLocks/>
          </p:cNvCxnSpPr>
          <p:nvPr/>
        </p:nvCxnSpPr>
        <p:spPr>
          <a:xfrm>
            <a:off x="5862643" y="588034"/>
            <a:ext cx="0" cy="214606"/>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7E6BDCA-F829-7756-7BD8-CD3EEE238983}"/>
              </a:ext>
            </a:extLst>
          </p:cNvPr>
          <p:cNvCxnSpPr>
            <a:cxnSpLocks/>
          </p:cNvCxnSpPr>
          <p:nvPr/>
        </p:nvCxnSpPr>
        <p:spPr>
          <a:xfrm flipH="1">
            <a:off x="11112493" y="588034"/>
            <a:ext cx="6842" cy="214606"/>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21" name="Table 5">
            <a:extLst>
              <a:ext uri="{FF2B5EF4-FFF2-40B4-BE49-F238E27FC236}">
                <a16:creationId xmlns:a16="http://schemas.microsoft.com/office/drawing/2014/main" id="{DF3EC5A6-8E14-E2F8-3679-0E89388D81D3}"/>
              </a:ext>
            </a:extLst>
          </p:cNvPr>
          <p:cNvGraphicFramePr>
            <a:graphicFrameLocks noGrp="1"/>
          </p:cNvGraphicFramePr>
          <p:nvPr>
            <p:extLst>
              <p:ext uri="{D42A27DB-BD31-4B8C-83A1-F6EECF244321}">
                <p14:modId xmlns:p14="http://schemas.microsoft.com/office/powerpoint/2010/main" val="2228101813"/>
              </p:ext>
            </p:extLst>
          </p:nvPr>
        </p:nvGraphicFramePr>
        <p:xfrm>
          <a:off x="9733889" y="802641"/>
          <a:ext cx="2197391" cy="655378"/>
        </p:xfrm>
        <a:graphic>
          <a:graphicData uri="http://schemas.openxmlformats.org/drawingml/2006/table">
            <a:tbl>
              <a:tblPr firstRow="1" bandRow="1">
                <a:tableStyleId>{E269D01E-BC32-4049-B463-5C60D7B0CCD2}</a:tableStyleId>
              </a:tblPr>
              <a:tblGrid>
                <a:gridCol w="2197391">
                  <a:extLst>
                    <a:ext uri="{9D8B030D-6E8A-4147-A177-3AD203B41FA5}">
                      <a16:colId xmlns:a16="http://schemas.microsoft.com/office/drawing/2014/main" val="2416801683"/>
                    </a:ext>
                  </a:extLst>
                </a:gridCol>
              </a:tblGrid>
              <a:tr h="655378">
                <a:tc>
                  <a:txBody>
                    <a:bodyPr/>
                    <a:lstStyle/>
                    <a:p>
                      <a:pPr algn="ctr"/>
                      <a:r>
                        <a:rPr lang="en-US" dirty="0"/>
                        <a:t>NAM CHÂM ĐIỆN</a:t>
                      </a:r>
                    </a:p>
                  </a:txBody>
                  <a:tcPr/>
                </a:tc>
                <a:extLst>
                  <a:ext uri="{0D108BD9-81ED-4DB2-BD59-A6C34878D82A}">
                    <a16:rowId xmlns:a16="http://schemas.microsoft.com/office/drawing/2014/main" val="1562369521"/>
                  </a:ext>
                </a:extLst>
              </a:tr>
            </a:tbl>
          </a:graphicData>
        </a:graphic>
      </p:graphicFrame>
      <p:graphicFrame>
        <p:nvGraphicFramePr>
          <p:cNvPr id="25" name="Table 5">
            <a:extLst>
              <a:ext uri="{FF2B5EF4-FFF2-40B4-BE49-F238E27FC236}">
                <a16:creationId xmlns:a16="http://schemas.microsoft.com/office/drawing/2014/main" id="{8682FD42-DE59-5CF1-A6E5-620F24EE3B3F}"/>
              </a:ext>
            </a:extLst>
          </p:cNvPr>
          <p:cNvGraphicFramePr>
            <a:graphicFrameLocks noGrp="1"/>
          </p:cNvGraphicFramePr>
          <p:nvPr>
            <p:extLst>
              <p:ext uri="{D42A27DB-BD31-4B8C-83A1-F6EECF244321}">
                <p14:modId xmlns:p14="http://schemas.microsoft.com/office/powerpoint/2010/main" val="2936989468"/>
              </p:ext>
            </p:extLst>
          </p:nvPr>
        </p:nvGraphicFramePr>
        <p:xfrm>
          <a:off x="3609549" y="825290"/>
          <a:ext cx="4596404" cy="674695"/>
        </p:xfrm>
        <a:graphic>
          <a:graphicData uri="http://schemas.openxmlformats.org/drawingml/2006/table">
            <a:tbl>
              <a:tblPr firstRow="1" bandRow="1">
                <a:tableStyleId>{E269D01E-BC32-4049-B463-5C60D7B0CCD2}</a:tableStyleId>
              </a:tblPr>
              <a:tblGrid>
                <a:gridCol w="4596404">
                  <a:extLst>
                    <a:ext uri="{9D8B030D-6E8A-4147-A177-3AD203B41FA5}">
                      <a16:colId xmlns:a16="http://schemas.microsoft.com/office/drawing/2014/main" val="2416801683"/>
                    </a:ext>
                  </a:extLst>
                </a:gridCol>
              </a:tblGrid>
              <a:tr h="674695">
                <a:tc>
                  <a:txBody>
                    <a:bodyPr/>
                    <a:lstStyle/>
                    <a:p>
                      <a:pPr algn="ctr"/>
                      <a:r>
                        <a:rPr lang="en-US" dirty="0"/>
                        <a:t>TỪ TR</a:t>
                      </a:r>
                      <a:r>
                        <a:rPr lang="vi-VN" dirty="0"/>
                        <a:t>ƯỜNG</a:t>
                      </a:r>
                      <a:endParaRPr lang="en-US" dirty="0"/>
                    </a:p>
                  </a:txBody>
                  <a:tcPr/>
                </a:tc>
                <a:extLst>
                  <a:ext uri="{0D108BD9-81ED-4DB2-BD59-A6C34878D82A}">
                    <a16:rowId xmlns:a16="http://schemas.microsoft.com/office/drawing/2014/main" val="1562369521"/>
                  </a:ext>
                </a:extLst>
              </a:tr>
            </a:tbl>
          </a:graphicData>
        </a:graphic>
      </p:graphicFrame>
      <p:graphicFrame>
        <p:nvGraphicFramePr>
          <p:cNvPr id="27" name="Table 5">
            <a:extLst>
              <a:ext uri="{FF2B5EF4-FFF2-40B4-BE49-F238E27FC236}">
                <a16:creationId xmlns:a16="http://schemas.microsoft.com/office/drawing/2014/main" id="{085FC2E9-218C-BC51-FDF7-62FCC9F32D8D}"/>
              </a:ext>
            </a:extLst>
          </p:cNvPr>
          <p:cNvGraphicFramePr>
            <a:graphicFrameLocks noGrp="1"/>
          </p:cNvGraphicFramePr>
          <p:nvPr>
            <p:extLst>
              <p:ext uri="{D42A27DB-BD31-4B8C-83A1-F6EECF244321}">
                <p14:modId xmlns:p14="http://schemas.microsoft.com/office/powerpoint/2010/main" val="3113530420"/>
              </p:ext>
            </p:extLst>
          </p:nvPr>
        </p:nvGraphicFramePr>
        <p:xfrm>
          <a:off x="16699" y="777726"/>
          <a:ext cx="2390067" cy="665180"/>
        </p:xfrm>
        <a:graphic>
          <a:graphicData uri="http://schemas.openxmlformats.org/drawingml/2006/table">
            <a:tbl>
              <a:tblPr firstRow="1" bandRow="1">
                <a:tableStyleId>{E269D01E-BC32-4049-B463-5C60D7B0CCD2}</a:tableStyleId>
              </a:tblPr>
              <a:tblGrid>
                <a:gridCol w="2390067">
                  <a:extLst>
                    <a:ext uri="{9D8B030D-6E8A-4147-A177-3AD203B41FA5}">
                      <a16:colId xmlns:a16="http://schemas.microsoft.com/office/drawing/2014/main" val="2416801683"/>
                    </a:ext>
                  </a:extLst>
                </a:gridCol>
              </a:tblGrid>
              <a:tr h="665180">
                <a:tc>
                  <a:txBody>
                    <a:bodyPr/>
                    <a:lstStyle/>
                    <a:p>
                      <a:pPr algn="ctr"/>
                      <a:r>
                        <a:rPr lang="en-US" dirty="0"/>
                        <a:t>NAM CHÂM</a:t>
                      </a:r>
                    </a:p>
                  </a:txBody>
                  <a:tcPr/>
                </a:tc>
                <a:extLst>
                  <a:ext uri="{0D108BD9-81ED-4DB2-BD59-A6C34878D82A}">
                    <a16:rowId xmlns:a16="http://schemas.microsoft.com/office/drawing/2014/main" val="1562369521"/>
                  </a:ext>
                </a:extLst>
              </a:tr>
            </a:tbl>
          </a:graphicData>
        </a:graphic>
      </p:graphicFrame>
      <p:cxnSp>
        <p:nvCxnSpPr>
          <p:cNvPr id="28" name="Straight Connector 27">
            <a:extLst>
              <a:ext uri="{FF2B5EF4-FFF2-40B4-BE49-F238E27FC236}">
                <a16:creationId xmlns:a16="http://schemas.microsoft.com/office/drawing/2014/main" id="{319CD47A-5CD0-8421-D925-9A4A24F5A9DD}"/>
              </a:ext>
            </a:extLst>
          </p:cNvPr>
          <p:cNvCxnSpPr>
            <a:cxnSpLocks/>
          </p:cNvCxnSpPr>
          <p:nvPr/>
        </p:nvCxnSpPr>
        <p:spPr>
          <a:xfrm flipH="1">
            <a:off x="536476" y="1442906"/>
            <a:ext cx="4976" cy="19646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5164E1D-1911-CA62-A216-6642870DAADF}"/>
              </a:ext>
            </a:extLst>
          </p:cNvPr>
          <p:cNvCxnSpPr>
            <a:cxnSpLocks/>
          </p:cNvCxnSpPr>
          <p:nvPr/>
        </p:nvCxnSpPr>
        <p:spPr>
          <a:xfrm>
            <a:off x="1952717" y="1460272"/>
            <a:ext cx="0" cy="225199"/>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8F6F655D-E7B7-993D-1FBF-CC0FA7218ECA}"/>
              </a:ext>
            </a:extLst>
          </p:cNvPr>
          <p:cNvCxnSpPr>
            <a:cxnSpLocks/>
          </p:cNvCxnSpPr>
          <p:nvPr/>
        </p:nvCxnSpPr>
        <p:spPr>
          <a:xfrm>
            <a:off x="3609549" y="1499985"/>
            <a:ext cx="0" cy="19409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6C8A589B-40A3-9CB8-37F4-6D062088D0B2}"/>
              </a:ext>
            </a:extLst>
          </p:cNvPr>
          <p:cNvCxnSpPr>
            <a:cxnSpLocks/>
          </p:cNvCxnSpPr>
          <p:nvPr/>
        </p:nvCxnSpPr>
        <p:spPr>
          <a:xfrm>
            <a:off x="4801006" y="1490982"/>
            <a:ext cx="0" cy="193992"/>
          </a:xfrm>
          <a:prstGeom prst="line">
            <a:avLst/>
          </a:prstGeom>
          <a:ln w="28575"/>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6F500AE5-1E22-2195-0D97-7E08EC6D6D39}"/>
              </a:ext>
            </a:extLst>
          </p:cNvPr>
          <p:cNvCxnSpPr>
            <a:cxnSpLocks/>
          </p:cNvCxnSpPr>
          <p:nvPr/>
        </p:nvCxnSpPr>
        <p:spPr>
          <a:xfrm>
            <a:off x="6129040" y="1490982"/>
            <a:ext cx="0" cy="228847"/>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A406CB32-1431-6A84-479F-CC413CAD4F55}"/>
              </a:ext>
            </a:extLst>
          </p:cNvPr>
          <p:cNvCxnSpPr>
            <a:cxnSpLocks/>
          </p:cNvCxnSpPr>
          <p:nvPr/>
        </p:nvCxnSpPr>
        <p:spPr>
          <a:xfrm>
            <a:off x="7105227" y="1490982"/>
            <a:ext cx="0" cy="258479"/>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27EBF114-9E99-0A67-A3A0-1B5C24DCE5DE}"/>
              </a:ext>
            </a:extLst>
          </p:cNvPr>
          <p:cNvCxnSpPr>
            <a:cxnSpLocks/>
          </p:cNvCxnSpPr>
          <p:nvPr/>
        </p:nvCxnSpPr>
        <p:spPr>
          <a:xfrm>
            <a:off x="8205953" y="1499985"/>
            <a:ext cx="0" cy="252813"/>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37AAC2A6-D127-AC0D-813B-6915898B58C9}"/>
              </a:ext>
            </a:extLst>
          </p:cNvPr>
          <p:cNvCxnSpPr>
            <a:cxnSpLocks/>
          </p:cNvCxnSpPr>
          <p:nvPr/>
        </p:nvCxnSpPr>
        <p:spPr>
          <a:xfrm>
            <a:off x="9949997" y="1475530"/>
            <a:ext cx="0" cy="219132"/>
          </a:xfrm>
          <a:prstGeom prst="line">
            <a:avLst/>
          </a:prstGeom>
          <a:ln w="28575"/>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82EF9D3-B190-048A-3398-AF558048C4D4}"/>
              </a:ext>
            </a:extLst>
          </p:cNvPr>
          <p:cNvCxnSpPr>
            <a:cxnSpLocks/>
          </p:cNvCxnSpPr>
          <p:nvPr/>
        </p:nvCxnSpPr>
        <p:spPr>
          <a:xfrm>
            <a:off x="11303955" y="1441974"/>
            <a:ext cx="0" cy="259163"/>
          </a:xfrm>
          <a:prstGeom prst="line">
            <a:avLst/>
          </a:prstGeom>
          <a:ln w="28575"/>
        </p:spPr>
        <p:style>
          <a:lnRef idx="1">
            <a:schemeClr val="dk1"/>
          </a:lnRef>
          <a:fillRef idx="0">
            <a:schemeClr val="dk1"/>
          </a:fillRef>
          <a:effectRef idx="0">
            <a:schemeClr val="dk1"/>
          </a:effectRef>
          <a:fontRef idx="minor">
            <a:schemeClr val="tx1"/>
          </a:fontRef>
        </p:style>
      </p:cxnSp>
      <p:graphicFrame>
        <p:nvGraphicFramePr>
          <p:cNvPr id="42" name="Table 5">
            <a:extLst>
              <a:ext uri="{FF2B5EF4-FFF2-40B4-BE49-F238E27FC236}">
                <a16:creationId xmlns:a16="http://schemas.microsoft.com/office/drawing/2014/main" id="{8EDC3641-9F17-F0C4-4BE1-17CF3B5602FC}"/>
              </a:ext>
            </a:extLst>
          </p:cNvPr>
          <p:cNvGraphicFramePr>
            <a:graphicFrameLocks noGrp="1"/>
          </p:cNvGraphicFramePr>
          <p:nvPr>
            <p:extLst>
              <p:ext uri="{D42A27DB-BD31-4B8C-83A1-F6EECF244321}">
                <p14:modId xmlns:p14="http://schemas.microsoft.com/office/powerpoint/2010/main" val="2025714366"/>
              </p:ext>
            </p:extLst>
          </p:nvPr>
        </p:nvGraphicFramePr>
        <p:xfrm>
          <a:off x="20464" y="1639365"/>
          <a:ext cx="1442843" cy="5101839"/>
        </p:xfrm>
        <a:graphic>
          <a:graphicData uri="http://schemas.openxmlformats.org/drawingml/2006/table">
            <a:tbl>
              <a:tblPr firstRow="1" bandRow="1">
                <a:tableStyleId>{E269D01E-BC32-4049-B463-5C60D7B0CCD2}</a:tableStyleId>
              </a:tblPr>
              <a:tblGrid>
                <a:gridCol w="1442843">
                  <a:extLst>
                    <a:ext uri="{9D8B030D-6E8A-4147-A177-3AD203B41FA5}">
                      <a16:colId xmlns:a16="http://schemas.microsoft.com/office/drawing/2014/main" val="2416801683"/>
                    </a:ext>
                  </a:extLst>
                </a:gridCol>
              </a:tblGrid>
              <a:tr h="5101839">
                <a:tc>
                  <a:txBody>
                    <a:bodyPr/>
                    <a:lstStyle/>
                    <a:p>
                      <a:pPr lvl="0" algn="l"/>
                      <a:r>
                        <a:rPr lang="en-US" sz="1800" b="1" kern="1200" dirty="0">
                          <a:solidFill>
                            <a:schemeClr val="lt1"/>
                          </a:solidFill>
                          <a:effectLst/>
                          <a:latin typeface="Arial" panose="020B0604020202020204" pitchFamily="34" charset="0"/>
                          <a:ea typeface="+mn-ea"/>
                          <a:cs typeface="Arial" panose="020B0604020202020204" pitchFamily="34" charset="0"/>
                        </a:rPr>
                        <a:t>+ </a:t>
                      </a:r>
                      <a:r>
                        <a:rPr lang="en-US" sz="1800" b="1" kern="1200" dirty="0" err="1">
                          <a:solidFill>
                            <a:schemeClr val="lt1"/>
                          </a:solidFill>
                          <a:effectLst/>
                          <a:latin typeface="Arial" panose="020B0604020202020204" pitchFamily="34" charset="0"/>
                          <a:ea typeface="+mn-ea"/>
                          <a:cs typeface="Arial" panose="020B0604020202020204" pitchFamily="34" charset="0"/>
                        </a:rPr>
                        <a:t>Đặc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tính</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nam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châm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là</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vật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có</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từ</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tính</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hút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được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các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vật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bằng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sắt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và</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một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số</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hợp</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kim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sắt</a:t>
                      </a:r>
                      <a:r>
                        <a:rPr lang="en-US" sz="1800" b="1" kern="1200" baseline="0" dirty="0">
                          <a:solidFill>
                            <a:schemeClr val="lt1"/>
                          </a:solidFill>
                          <a:effectLst/>
                          <a:latin typeface="Arial" panose="020B0604020202020204" pitchFamily="34" charset="0"/>
                          <a:ea typeface="+mn-ea"/>
                          <a:cs typeface="Arial" panose="020B0604020202020204" pitchFamily="34" charset="0"/>
                        </a:rPr>
                        <a:t>)</a:t>
                      </a:r>
                    </a:p>
                    <a:p>
                      <a:pPr lvl="0" algn="l"/>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Sự</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định</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hướng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nam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châm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tự</a:t>
                      </a:r>
                      <a:r>
                        <a:rPr lang="en-US" sz="1800" b="1" kern="1200" baseline="0" dirty="0">
                          <a:solidFill>
                            <a:schemeClr val="lt1"/>
                          </a:solidFill>
                          <a:effectLst/>
                          <a:latin typeface="Arial" panose="020B0604020202020204" pitchFamily="34" charset="0"/>
                          <a:ea typeface="+mn-ea"/>
                          <a:cs typeface="Arial" panose="020B0604020202020204" pitchFamily="34" charset="0"/>
                        </a:rPr>
                        <a:t> do: </a:t>
                      </a:r>
                      <a:r>
                        <a:rPr lang="en-US" sz="1800" b="1" kern="1200" baseline="0" dirty="0" err="1">
                          <a:solidFill>
                            <a:schemeClr val="lt1"/>
                          </a:solidFill>
                          <a:effectLst/>
                          <a:latin typeface="Arial" panose="020B0604020202020204" pitchFamily="34" charset="0"/>
                          <a:ea typeface="+mn-ea"/>
                          <a:cs typeface="Arial" panose="020B0604020202020204" pitchFamily="34" charset="0"/>
                        </a:rPr>
                        <a:t>luôn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chỉ</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hướng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Bắc</a:t>
                      </a:r>
                      <a:r>
                        <a:rPr lang="en-US" sz="1800" b="1" kern="1200" baseline="0" dirty="0">
                          <a:solidFill>
                            <a:schemeClr val="lt1"/>
                          </a:solidFill>
                          <a:effectLst/>
                          <a:latin typeface="Arial" panose="020B0604020202020204" pitchFamily="34" charset="0"/>
                          <a:ea typeface="+mn-ea"/>
                          <a:cs typeface="Arial" panose="020B0604020202020204" pitchFamily="34" charset="0"/>
                        </a:rPr>
                        <a:t>-Nam.</a:t>
                      </a:r>
                      <a:endParaRPr lang="vi-VN" sz="1800" b="1" kern="1200" dirty="0">
                        <a:solidFill>
                          <a:schemeClr val="lt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62369521"/>
                  </a:ext>
                </a:extLst>
              </a:tr>
            </a:tbl>
          </a:graphicData>
        </a:graphic>
      </p:graphicFrame>
      <p:graphicFrame>
        <p:nvGraphicFramePr>
          <p:cNvPr id="43" name="Table 5">
            <a:extLst>
              <a:ext uri="{FF2B5EF4-FFF2-40B4-BE49-F238E27FC236}">
                <a16:creationId xmlns:a16="http://schemas.microsoft.com/office/drawing/2014/main" id="{93DFA77B-BE76-AE9F-590E-8F03FA0191D8}"/>
              </a:ext>
            </a:extLst>
          </p:cNvPr>
          <p:cNvGraphicFramePr>
            <a:graphicFrameLocks noGrp="1"/>
          </p:cNvGraphicFramePr>
          <p:nvPr>
            <p:extLst>
              <p:ext uri="{D42A27DB-BD31-4B8C-83A1-F6EECF244321}">
                <p14:modId xmlns:p14="http://schemas.microsoft.com/office/powerpoint/2010/main" val="3695871995"/>
              </p:ext>
            </p:extLst>
          </p:nvPr>
        </p:nvGraphicFramePr>
        <p:xfrm>
          <a:off x="7776040" y="1739623"/>
          <a:ext cx="1096819" cy="5001553"/>
        </p:xfrm>
        <a:graphic>
          <a:graphicData uri="http://schemas.openxmlformats.org/drawingml/2006/table">
            <a:tbl>
              <a:tblPr firstRow="1" bandRow="1">
                <a:tableStyleId>{E269D01E-BC32-4049-B463-5C60D7B0CCD2}</a:tableStyleId>
              </a:tblPr>
              <a:tblGrid>
                <a:gridCol w="1096819">
                  <a:extLst>
                    <a:ext uri="{9D8B030D-6E8A-4147-A177-3AD203B41FA5}">
                      <a16:colId xmlns:a16="http://schemas.microsoft.com/office/drawing/2014/main" val="2416801683"/>
                    </a:ext>
                  </a:extLst>
                </a:gridCol>
              </a:tblGrid>
              <a:tr h="5001553">
                <a:tc>
                  <a:txBody>
                    <a:bodyPr/>
                    <a:lstStyle/>
                    <a:p>
                      <a:pPr lvl="0"/>
                      <a:r>
                        <a:rPr lang="en-US" sz="1800" b="1" kern="1200" dirty="0" err="1">
                          <a:solidFill>
                            <a:schemeClr val="lt1"/>
                          </a:solidFill>
                          <a:effectLst/>
                          <a:latin typeface="+mn-lt"/>
                          <a:ea typeface="+mn-ea"/>
                          <a:cs typeface="+mn-cs"/>
                        </a:rPr>
                        <a:t>Cách</a:t>
                      </a:r>
                      <a:r>
                        <a:rPr lang="en-US" sz="1800" b="1" kern="1200" dirty="0">
                          <a:solidFill>
                            <a:schemeClr val="lt1"/>
                          </a:solidFill>
                          <a:effectLst/>
                          <a:latin typeface="+mn-lt"/>
                          <a:ea typeface="+mn-ea"/>
                          <a:cs typeface="+mn-cs"/>
                        </a:rPr>
                        <a:t> </a:t>
                      </a:r>
                      <a:r>
                        <a:rPr lang="en-US" sz="1800" b="1" kern="1200" dirty="0" err="1">
                          <a:solidFill>
                            <a:schemeClr val="lt1"/>
                          </a:solidFill>
                          <a:effectLst/>
                          <a:latin typeface="+mn-lt"/>
                          <a:ea typeface="+mn-ea"/>
                          <a:cs typeface="+mn-cs"/>
                        </a:rPr>
                        <a:t>sử</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dụng</a:t>
                      </a:r>
                      <a:r>
                        <a:rPr lang="en-US" sz="1800" b="1" kern="1200" baseline="0" dirty="0">
                          <a:solidFill>
                            <a:schemeClr val="lt1"/>
                          </a:solidFill>
                          <a:effectLst/>
                          <a:latin typeface="+mn-lt"/>
                          <a:ea typeface="+mn-ea"/>
                          <a:cs typeface="+mn-cs"/>
                        </a:rPr>
                        <a:t> la </a:t>
                      </a:r>
                      <a:r>
                        <a:rPr lang="en-US" sz="1800" b="1" kern="1200" baseline="0" dirty="0" err="1">
                          <a:solidFill>
                            <a:schemeClr val="lt1"/>
                          </a:solidFill>
                          <a:effectLst/>
                          <a:latin typeface="+mn-lt"/>
                          <a:ea typeface="+mn-ea"/>
                          <a:cs typeface="+mn-cs"/>
                        </a:rPr>
                        <a:t>bàn</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để</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tìm</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hướng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địa</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lí</a:t>
                      </a:r>
                      <a:r>
                        <a:rPr lang="en-US" sz="1800" b="1" kern="1200" baseline="0" dirty="0">
                          <a:solidFill>
                            <a:schemeClr val="lt1"/>
                          </a:solidFill>
                          <a:effectLst/>
                          <a:latin typeface="+mn-lt"/>
                          <a:ea typeface="+mn-ea"/>
                          <a:cs typeface="+mn-cs"/>
                        </a:rPr>
                        <a:t>.</a:t>
                      </a:r>
                      <a:endParaRPr lang="vi-VN" sz="1800" b="1" kern="1200" dirty="0">
                        <a:solidFill>
                          <a:schemeClr val="lt1"/>
                        </a:solidFill>
                        <a:effectLst/>
                        <a:latin typeface="+mn-lt"/>
                        <a:ea typeface="+mn-ea"/>
                        <a:cs typeface="+mn-cs"/>
                      </a:endParaRPr>
                    </a:p>
                  </a:txBody>
                  <a:tcPr/>
                </a:tc>
                <a:extLst>
                  <a:ext uri="{0D108BD9-81ED-4DB2-BD59-A6C34878D82A}">
                    <a16:rowId xmlns:a16="http://schemas.microsoft.com/office/drawing/2014/main" val="1562369521"/>
                  </a:ext>
                </a:extLst>
              </a:tr>
            </a:tbl>
          </a:graphicData>
        </a:graphic>
      </p:graphicFrame>
      <p:graphicFrame>
        <p:nvGraphicFramePr>
          <p:cNvPr id="44" name="Table 5">
            <a:extLst>
              <a:ext uri="{FF2B5EF4-FFF2-40B4-BE49-F238E27FC236}">
                <a16:creationId xmlns:a16="http://schemas.microsoft.com/office/drawing/2014/main" id="{915D32FA-0985-1D89-2FB0-DE5D8A13EEB6}"/>
              </a:ext>
            </a:extLst>
          </p:cNvPr>
          <p:cNvGraphicFramePr>
            <a:graphicFrameLocks noGrp="1"/>
          </p:cNvGraphicFramePr>
          <p:nvPr>
            <p:extLst>
              <p:ext uri="{D42A27DB-BD31-4B8C-83A1-F6EECF244321}">
                <p14:modId xmlns:p14="http://schemas.microsoft.com/office/powerpoint/2010/main" val="2453485444"/>
              </p:ext>
            </p:extLst>
          </p:nvPr>
        </p:nvGraphicFramePr>
        <p:xfrm>
          <a:off x="6599991" y="1739623"/>
          <a:ext cx="1155241" cy="5023104"/>
        </p:xfrm>
        <a:graphic>
          <a:graphicData uri="http://schemas.openxmlformats.org/drawingml/2006/table">
            <a:tbl>
              <a:tblPr firstRow="1" bandRow="1">
                <a:tableStyleId>{E269D01E-BC32-4049-B463-5C60D7B0CCD2}</a:tableStyleId>
              </a:tblPr>
              <a:tblGrid>
                <a:gridCol w="1155241">
                  <a:extLst>
                    <a:ext uri="{9D8B030D-6E8A-4147-A177-3AD203B41FA5}">
                      <a16:colId xmlns:a16="http://schemas.microsoft.com/office/drawing/2014/main" val="2416801683"/>
                    </a:ext>
                  </a:extLst>
                </a:gridCol>
              </a:tblGrid>
              <a:tr h="502310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 </a:t>
                      </a:r>
                      <a:r>
                        <a:rPr lang="vi-VN" sz="1600" b="1" kern="1200" dirty="0">
                          <a:solidFill>
                            <a:schemeClr val="lt1"/>
                          </a:solidFill>
                          <a:effectLst/>
                          <a:latin typeface="+mn-lt"/>
                          <a:ea typeface="+mn-ea"/>
                          <a:cs typeface="+mn-cs"/>
                        </a:rPr>
                        <a:t>Trái Đất có từ trường.</a:t>
                      </a:r>
                    </a:p>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62369521"/>
                  </a:ext>
                </a:extLst>
              </a:tr>
            </a:tbl>
          </a:graphicData>
        </a:graphic>
      </p:graphicFrame>
      <p:graphicFrame>
        <p:nvGraphicFramePr>
          <p:cNvPr id="46" name="Table 5">
            <a:extLst>
              <a:ext uri="{FF2B5EF4-FFF2-40B4-BE49-F238E27FC236}">
                <a16:creationId xmlns:a16="http://schemas.microsoft.com/office/drawing/2014/main" id="{95DF7787-CC69-6DBE-579D-C4FCAF6C317F}"/>
              </a:ext>
            </a:extLst>
          </p:cNvPr>
          <p:cNvGraphicFramePr>
            <a:graphicFrameLocks noGrp="1"/>
          </p:cNvGraphicFramePr>
          <p:nvPr>
            <p:extLst>
              <p:ext uri="{D42A27DB-BD31-4B8C-83A1-F6EECF244321}">
                <p14:modId xmlns:p14="http://schemas.microsoft.com/office/powerpoint/2010/main" val="3811017595"/>
              </p:ext>
            </p:extLst>
          </p:nvPr>
        </p:nvGraphicFramePr>
        <p:xfrm>
          <a:off x="8955032" y="1734693"/>
          <a:ext cx="1639428" cy="5001553"/>
        </p:xfrm>
        <a:graphic>
          <a:graphicData uri="http://schemas.openxmlformats.org/drawingml/2006/table">
            <a:tbl>
              <a:tblPr firstRow="1" bandRow="1">
                <a:tableStyleId>{E269D01E-BC32-4049-B463-5C60D7B0CCD2}</a:tableStyleId>
              </a:tblPr>
              <a:tblGrid>
                <a:gridCol w="1639428">
                  <a:extLst>
                    <a:ext uri="{9D8B030D-6E8A-4147-A177-3AD203B41FA5}">
                      <a16:colId xmlns:a16="http://schemas.microsoft.com/office/drawing/2014/main" val="2416801683"/>
                    </a:ext>
                  </a:extLst>
                </a:gridCol>
              </a:tblGrid>
              <a:tr h="5001553">
                <a:tc>
                  <a:txBody>
                    <a:bodyPr/>
                    <a:lstStyle/>
                    <a:p>
                      <a:pPr lvl="0" algn="l"/>
                      <a:r>
                        <a:rPr lang="en-US" sz="1800" b="1" kern="1200" dirty="0" err="1">
                          <a:solidFill>
                            <a:schemeClr val="lt1"/>
                          </a:solidFill>
                          <a:effectLst/>
                          <a:latin typeface="Arial" panose="020B0604020202020204" pitchFamily="34" charset="0"/>
                          <a:ea typeface="+mn-ea"/>
                          <a:cs typeface="Arial" panose="020B0604020202020204" pitchFamily="34" charset="0"/>
                        </a:rPr>
                        <a:t>Cấu</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tạo</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gồm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ống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dây</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dẫn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một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lõi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sắt</a:t>
                      </a:r>
                      <a:r>
                        <a:rPr lang="en-US" sz="1800" b="1" kern="1200" baseline="0" dirty="0">
                          <a:solidFill>
                            <a:schemeClr val="lt1"/>
                          </a:solidFill>
                          <a:effectLst/>
                          <a:latin typeface="Arial" panose="020B0604020202020204" pitchFamily="34" charset="0"/>
                          <a:ea typeface="+mn-ea"/>
                          <a:cs typeface="Arial" panose="020B0604020202020204" pitchFamily="34" charset="0"/>
                        </a:rPr>
                        <a:t> non </a:t>
                      </a:r>
                      <a:r>
                        <a:rPr lang="en-US" sz="1800" b="1" kern="1200" baseline="0" dirty="0" err="1">
                          <a:solidFill>
                            <a:schemeClr val="lt1"/>
                          </a:solidFill>
                          <a:effectLst/>
                          <a:latin typeface="Arial" panose="020B0604020202020204" pitchFamily="34" charset="0"/>
                          <a:ea typeface="+mn-ea"/>
                          <a:cs typeface="Arial" panose="020B0604020202020204" pitchFamily="34" charset="0"/>
                        </a:rPr>
                        <a:t>lồng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trong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ống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dây</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hai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đầu</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ống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dây</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nối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với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hai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cực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nguồn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điện</a:t>
                      </a:r>
                      <a:r>
                        <a:rPr lang="en-US" sz="1800" b="1" kern="1200" baseline="0" dirty="0">
                          <a:solidFill>
                            <a:schemeClr val="lt1"/>
                          </a:solidFill>
                          <a:effectLst/>
                          <a:latin typeface="Arial" panose="020B0604020202020204" pitchFamily="34" charset="0"/>
                          <a:ea typeface="+mn-ea"/>
                          <a:cs typeface="Arial" panose="020B0604020202020204" pitchFamily="34" charset="0"/>
                        </a:rPr>
                        <a:t>.</a:t>
                      </a:r>
                    </a:p>
                    <a:p>
                      <a:pPr lvl="0" algn="l"/>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Thay</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đổi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từ</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trường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nam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châm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điện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bằng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cách</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thay</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đổi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chiều</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dòng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điện</a:t>
                      </a:r>
                      <a:r>
                        <a:rPr lang="en-US" sz="1800" b="1" kern="1200" baseline="0" dirty="0">
                          <a:solidFill>
                            <a:schemeClr val="lt1"/>
                          </a:solidFill>
                          <a:effectLst/>
                          <a:latin typeface="Arial" panose="020B0604020202020204" pitchFamily="34" charset="0"/>
                          <a:ea typeface="+mn-ea"/>
                          <a:cs typeface="Arial" panose="020B0604020202020204" pitchFamily="34" charset="0"/>
                        </a:rPr>
                        <a:t>.</a:t>
                      </a:r>
                      <a:endParaRPr lang="vi-VN" sz="1800" b="1" kern="1200" dirty="0">
                        <a:solidFill>
                          <a:schemeClr val="lt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62369521"/>
                  </a:ext>
                </a:extLst>
              </a:tr>
            </a:tbl>
          </a:graphicData>
        </a:graphic>
      </p:graphicFrame>
      <p:graphicFrame>
        <p:nvGraphicFramePr>
          <p:cNvPr id="47" name="Table 5">
            <a:extLst>
              <a:ext uri="{FF2B5EF4-FFF2-40B4-BE49-F238E27FC236}">
                <a16:creationId xmlns:a16="http://schemas.microsoft.com/office/drawing/2014/main" id="{EC5E571A-8B72-1A78-E2C1-5FA59DF85775}"/>
              </a:ext>
            </a:extLst>
          </p:cNvPr>
          <p:cNvGraphicFramePr>
            <a:graphicFrameLocks noGrp="1"/>
          </p:cNvGraphicFramePr>
          <p:nvPr>
            <p:extLst>
              <p:ext uri="{D42A27DB-BD31-4B8C-83A1-F6EECF244321}">
                <p14:modId xmlns:p14="http://schemas.microsoft.com/office/powerpoint/2010/main" val="3776590021"/>
              </p:ext>
            </p:extLst>
          </p:nvPr>
        </p:nvGraphicFramePr>
        <p:xfrm>
          <a:off x="10676632" y="1734693"/>
          <a:ext cx="1254647" cy="5001553"/>
        </p:xfrm>
        <a:graphic>
          <a:graphicData uri="http://schemas.openxmlformats.org/drawingml/2006/table">
            <a:tbl>
              <a:tblPr firstRow="1" bandRow="1">
                <a:tableStyleId>{E269D01E-BC32-4049-B463-5C60D7B0CCD2}</a:tableStyleId>
              </a:tblPr>
              <a:tblGrid>
                <a:gridCol w="1254647">
                  <a:extLst>
                    <a:ext uri="{9D8B030D-6E8A-4147-A177-3AD203B41FA5}">
                      <a16:colId xmlns:a16="http://schemas.microsoft.com/office/drawing/2014/main" val="2416801683"/>
                    </a:ext>
                  </a:extLst>
                </a:gridCol>
              </a:tblGrid>
              <a:tr h="5001553">
                <a:tc>
                  <a:txBody>
                    <a:bodyPr/>
                    <a:lstStyle/>
                    <a:p>
                      <a:pPr algn="ctr"/>
                      <a:r>
                        <a:rPr lang="en-US" sz="1800" b="1" kern="1200" dirty="0" err="1">
                          <a:solidFill>
                            <a:schemeClr val="lt1"/>
                          </a:solidFill>
                          <a:effectLst/>
                          <a:latin typeface="+mn-lt"/>
                          <a:ea typeface="+mn-ea"/>
                          <a:cs typeface="+mn-cs"/>
                        </a:rPr>
                        <a:t>Ứng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dụng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chuông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điện</a:t>
                      </a:r>
                      <a:r>
                        <a:rPr lang="en-US" sz="1800" b="1" kern="1200" baseline="0" dirty="0">
                          <a:solidFill>
                            <a:schemeClr val="lt1"/>
                          </a:solidFill>
                          <a:effectLst/>
                          <a:latin typeface="+mn-lt"/>
                          <a:ea typeface="+mn-ea"/>
                          <a:cs typeface="+mn-cs"/>
                        </a:rPr>
                        <a:t>, role </a:t>
                      </a:r>
                      <a:r>
                        <a:rPr lang="en-US" sz="1800" b="1" kern="1200" baseline="0" dirty="0" err="1">
                          <a:solidFill>
                            <a:schemeClr val="lt1"/>
                          </a:solidFill>
                          <a:effectLst/>
                          <a:latin typeface="+mn-lt"/>
                          <a:ea typeface="+mn-ea"/>
                          <a:cs typeface="+mn-cs"/>
                        </a:rPr>
                        <a:t>điện</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từ</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cần</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cẩu</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điện</a:t>
                      </a:r>
                      <a:r>
                        <a:rPr lang="en-US" sz="1800" b="1" kern="1200" baseline="0" dirty="0">
                          <a:solidFill>
                            <a:schemeClr val="lt1"/>
                          </a:solidFill>
                          <a:effectLst/>
                          <a:latin typeface="+mn-lt"/>
                          <a:ea typeface="+mn-ea"/>
                          <a:cs typeface="+mn-cs"/>
                        </a:rPr>
                        <a:t>….</a:t>
                      </a:r>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62369521"/>
                  </a:ext>
                </a:extLst>
              </a:tr>
            </a:tbl>
          </a:graphicData>
        </a:graphic>
      </p:graphicFrame>
      <p:graphicFrame>
        <p:nvGraphicFramePr>
          <p:cNvPr id="48" name="Table 5">
            <a:extLst>
              <a:ext uri="{FF2B5EF4-FFF2-40B4-BE49-F238E27FC236}">
                <a16:creationId xmlns:a16="http://schemas.microsoft.com/office/drawing/2014/main" id="{A3D51C34-73CB-3D20-5C4B-2008E7601D42}"/>
              </a:ext>
            </a:extLst>
          </p:cNvPr>
          <p:cNvGraphicFramePr>
            <a:graphicFrameLocks noGrp="1"/>
          </p:cNvGraphicFramePr>
          <p:nvPr>
            <p:extLst>
              <p:ext uri="{D42A27DB-BD31-4B8C-83A1-F6EECF244321}">
                <p14:modId xmlns:p14="http://schemas.microsoft.com/office/powerpoint/2010/main" val="805032101"/>
              </p:ext>
            </p:extLst>
          </p:nvPr>
        </p:nvGraphicFramePr>
        <p:xfrm>
          <a:off x="4431354" y="1685472"/>
          <a:ext cx="1040279" cy="5055720"/>
        </p:xfrm>
        <a:graphic>
          <a:graphicData uri="http://schemas.openxmlformats.org/drawingml/2006/table">
            <a:tbl>
              <a:tblPr firstRow="1" bandRow="1">
                <a:tableStyleId>{E269D01E-BC32-4049-B463-5C60D7B0CCD2}</a:tableStyleId>
              </a:tblPr>
              <a:tblGrid>
                <a:gridCol w="1040279">
                  <a:extLst>
                    <a:ext uri="{9D8B030D-6E8A-4147-A177-3AD203B41FA5}">
                      <a16:colId xmlns:a16="http://schemas.microsoft.com/office/drawing/2014/main" val="2416801683"/>
                    </a:ext>
                  </a:extLst>
                </a:gridCol>
              </a:tblGrid>
              <a:tr h="5055720">
                <a:tc>
                  <a:txBody>
                    <a:bodyPr/>
                    <a:lstStyle/>
                    <a:p>
                      <a:pPr lvl="0"/>
                      <a:r>
                        <a:rPr lang="en-US" sz="1800" b="1" kern="1200" dirty="0">
                          <a:solidFill>
                            <a:schemeClr val="lt1"/>
                          </a:solidFill>
                          <a:effectLst/>
                          <a:latin typeface="+mn-lt"/>
                          <a:ea typeface="+mn-ea"/>
                          <a:cs typeface="+mn-cs"/>
                        </a:rPr>
                        <a:t>K</a:t>
                      </a:r>
                      <a:r>
                        <a:rPr lang="vi-VN" sz="1800" b="1" kern="1200" dirty="0">
                          <a:solidFill>
                            <a:schemeClr val="lt1"/>
                          </a:solidFill>
                          <a:effectLst/>
                          <a:latin typeface="+mn-lt"/>
                          <a:ea typeface="+mn-ea"/>
                          <a:cs typeface="+mn-cs"/>
                        </a:rPr>
                        <a:t>hái niệm từ phổ</a:t>
                      </a:r>
                      <a:r>
                        <a:rPr lang="en-US" sz="1800" b="1" kern="1200" dirty="0">
                          <a:solidFill>
                            <a:schemeClr val="lt1"/>
                          </a:solidFill>
                          <a:effectLst/>
                          <a:latin typeface="+mn-lt"/>
                          <a:ea typeface="+mn-ea"/>
                          <a:cs typeface="+mn-cs"/>
                        </a:rPr>
                        <a:t>:</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là</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hình</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ảnh</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cụ</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thể</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về</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các</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đường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sức</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từ</a:t>
                      </a:r>
                      <a:r>
                        <a:rPr lang="en-US" sz="1800" b="1" kern="1200" baseline="0" dirty="0">
                          <a:solidFill>
                            <a:schemeClr val="lt1"/>
                          </a:solidFill>
                          <a:effectLst/>
                          <a:latin typeface="+mn-lt"/>
                          <a:ea typeface="+mn-ea"/>
                          <a:cs typeface="+mn-cs"/>
                        </a:rPr>
                        <a:t>.</a:t>
                      </a:r>
                    </a:p>
                    <a:p>
                      <a:pPr lvl="0"/>
                      <a:endParaRPr lang="vi-VN" sz="1800" b="1" kern="1200" dirty="0">
                        <a:solidFill>
                          <a:schemeClr val="lt1"/>
                        </a:solidFill>
                        <a:effectLst/>
                        <a:latin typeface="+mn-lt"/>
                        <a:ea typeface="+mn-ea"/>
                        <a:cs typeface="+mn-cs"/>
                      </a:endParaRPr>
                    </a:p>
                  </a:txBody>
                  <a:tcPr/>
                </a:tc>
                <a:extLst>
                  <a:ext uri="{0D108BD9-81ED-4DB2-BD59-A6C34878D82A}">
                    <a16:rowId xmlns:a16="http://schemas.microsoft.com/office/drawing/2014/main" val="1562369521"/>
                  </a:ext>
                </a:extLst>
              </a:tr>
            </a:tbl>
          </a:graphicData>
        </a:graphic>
      </p:graphicFrame>
      <p:graphicFrame>
        <p:nvGraphicFramePr>
          <p:cNvPr id="50" name="Table 5">
            <a:extLst>
              <a:ext uri="{FF2B5EF4-FFF2-40B4-BE49-F238E27FC236}">
                <a16:creationId xmlns:a16="http://schemas.microsoft.com/office/drawing/2014/main" id="{BD86A673-0431-1C4F-DBEF-E7A957CD6D95}"/>
              </a:ext>
            </a:extLst>
          </p:cNvPr>
          <p:cNvGraphicFramePr>
            <a:graphicFrameLocks noGrp="1"/>
          </p:cNvGraphicFramePr>
          <p:nvPr>
            <p:extLst>
              <p:ext uri="{D42A27DB-BD31-4B8C-83A1-F6EECF244321}">
                <p14:modId xmlns:p14="http://schemas.microsoft.com/office/powerpoint/2010/main" val="4120004618"/>
              </p:ext>
            </p:extLst>
          </p:nvPr>
        </p:nvGraphicFramePr>
        <p:xfrm>
          <a:off x="5450180" y="1718082"/>
          <a:ext cx="1155245" cy="5023104"/>
        </p:xfrm>
        <a:graphic>
          <a:graphicData uri="http://schemas.openxmlformats.org/drawingml/2006/table">
            <a:tbl>
              <a:tblPr firstRow="1" bandRow="1">
                <a:tableStyleId>{E269D01E-BC32-4049-B463-5C60D7B0CCD2}</a:tableStyleId>
              </a:tblPr>
              <a:tblGrid>
                <a:gridCol w="1155245">
                  <a:extLst>
                    <a:ext uri="{9D8B030D-6E8A-4147-A177-3AD203B41FA5}">
                      <a16:colId xmlns:a16="http://schemas.microsoft.com/office/drawing/2014/main" val="2416801683"/>
                    </a:ext>
                  </a:extLst>
                </a:gridCol>
              </a:tblGrid>
              <a:tr h="5023104">
                <a:tc>
                  <a:txBody>
                    <a:bodyPr/>
                    <a:lstStyle/>
                    <a:p>
                      <a:pPr lvl="0"/>
                      <a:r>
                        <a:rPr lang="en-US" sz="1800" b="1" kern="1200" dirty="0" err="1">
                          <a:solidFill>
                            <a:schemeClr val="lt1"/>
                          </a:solidFill>
                          <a:effectLst/>
                          <a:latin typeface="+mn-lt"/>
                          <a:ea typeface="+mn-ea"/>
                          <a:cs typeface="+mn-cs"/>
                        </a:rPr>
                        <a:t>Đường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sức</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từ</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có</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chiều</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xác</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định</a:t>
                      </a:r>
                      <a:r>
                        <a:rPr lang="en-US" sz="1800" b="1" kern="1200" baseline="0" dirty="0">
                          <a:solidFill>
                            <a:schemeClr val="lt1"/>
                          </a:solidFill>
                          <a:effectLst/>
                          <a:latin typeface="+mn-lt"/>
                          <a:ea typeface="+mn-ea"/>
                          <a:cs typeface="+mn-cs"/>
                        </a:rPr>
                        <a:t>. Ở </a:t>
                      </a:r>
                      <a:r>
                        <a:rPr lang="en-US" sz="1800" b="1" kern="1200" baseline="0" dirty="0" err="1">
                          <a:solidFill>
                            <a:schemeClr val="lt1"/>
                          </a:solidFill>
                          <a:effectLst/>
                          <a:latin typeface="+mn-lt"/>
                          <a:ea typeface="+mn-ea"/>
                          <a:cs typeface="+mn-cs"/>
                        </a:rPr>
                        <a:t>ngoài</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nam</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châm</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chúng</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có</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chiều</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đi</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ra</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từ</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cực</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Bắc</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đi</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vào</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từ</a:t>
                      </a:r>
                      <a:r>
                        <a:rPr lang="en-US" sz="1800" b="1" kern="1200" baseline="0" dirty="0">
                          <a:solidFill>
                            <a:schemeClr val="lt1"/>
                          </a:solidFill>
                          <a:effectLst/>
                          <a:latin typeface="+mn-lt"/>
                          <a:ea typeface="+mn-ea"/>
                          <a:cs typeface="+mn-cs"/>
                        </a:rPr>
                        <a:t> </a:t>
                      </a:r>
                      <a:r>
                        <a:rPr lang="en-US" sz="1800" b="1" kern="1200" baseline="0" dirty="0" err="1">
                          <a:solidFill>
                            <a:schemeClr val="lt1"/>
                          </a:solidFill>
                          <a:effectLst/>
                          <a:latin typeface="+mn-lt"/>
                          <a:ea typeface="+mn-ea"/>
                          <a:cs typeface="+mn-cs"/>
                        </a:rPr>
                        <a:t>cực</a:t>
                      </a:r>
                      <a:r>
                        <a:rPr lang="en-US" sz="1800" b="1" kern="1200" baseline="0" dirty="0">
                          <a:solidFill>
                            <a:schemeClr val="lt1"/>
                          </a:solidFill>
                          <a:effectLst/>
                          <a:latin typeface="+mn-lt"/>
                          <a:ea typeface="+mn-ea"/>
                          <a:cs typeface="+mn-cs"/>
                        </a:rPr>
                        <a:t> Nam.</a:t>
                      </a:r>
                      <a:endParaRPr lang="vi-VN" sz="1800" b="1" kern="1200" dirty="0">
                        <a:solidFill>
                          <a:schemeClr val="lt1"/>
                        </a:solidFill>
                        <a:effectLst/>
                        <a:latin typeface="+mn-lt"/>
                        <a:ea typeface="+mn-ea"/>
                        <a:cs typeface="+mn-cs"/>
                      </a:endParaRPr>
                    </a:p>
                  </a:txBody>
                  <a:tcPr/>
                </a:tc>
                <a:extLst>
                  <a:ext uri="{0D108BD9-81ED-4DB2-BD59-A6C34878D82A}">
                    <a16:rowId xmlns:a16="http://schemas.microsoft.com/office/drawing/2014/main" val="1562369521"/>
                  </a:ext>
                </a:extLst>
              </a:tr>
            </a:tbl>
          </a:graphicData>
        </a:graphic>
      </p:graphicFrame>
      <p:graphicFrame>
        <p:nvGraphicFramePr>
          <p:cNvPr id="52" name="Table 5">
            <a:extLst>
              <a:ext uri="{FF2B5EF4-FFF2-40B4-BE49-F238E27FC236}">
                <a16:creationId xmlns:a16="http://schemas.microsoft.com/office/drawing/2014/main" id="{7DC1C50A-EE76-4D7B-E393-E9429B2A782B}"/>
              </a:ext>
            </a:extLst>
          </p:cNvPr>
          <p:cNvGraphicFramePr>
            <a:graphicFrameLocks noGrp="1"/>
          </p:cNvGraphicFramePr>
          <p:nvPr>
            <p:extLst>
              <p:ext uri="{D42A27DB-BD31-4B8C-83A1-F6EECF244321}">
                <p14:modId xmlns:p14="http://schemas.microsoft.com/office/powerpoint/2010/main" val="194440034"/>
              </p:ext>
            </p:extLst>
          </p:nvPr>
        </p:nvGraphicFramePr>
        <p:xfrm>
          <a:off x="1484115" y="1639366"/>
          <a:ext cx="1304931" cy="5101840"/>
        </p:xfrm>
        <a:graphic>
          <a:graphicData uri="http://schemas.openxmlformats.org/drawingml/2006/table">
            <a:tbl>
              <a:tblPr firstRow="1" bandRow="1">
                <a:tableStyleId>{E269D01E-BC32-4049-B463-5C60D7B0CCD2}</a:tableStyleId>
              </a:tblPr>
              <a:tblGrid>
                <a:gridCol w="1304931">
                  <a:extLst>
                    <a:ext uri="{9D8B030D-6E8A-4147-A177-3AD203B41FA5}">
                      <a16:colId xmlns:a16="http://schemas.microsoft.com/office/drawing/2014/main" val="2416801683"/>
                    </a:ext>
                  </a:extLst>
                </a:gridCol>
              </a:tblGrid>
              <a:tr h="5101840">
                <a:tc>
                  <a:txBody>
                    <a:bodyPr/>
                    <a:lstStyle/>
                    <a:p>
                      <a:pPr lvl="0"/>
                      <a:r>
                        <a:rPr lang="en-US" sz="1800" b="1" kern="1200" dirty="0" err="1">
                          <a:solidFill>
                            <a:schemeClr val="lt1"/>
                          </a:solidFill>
                          <a:effectLst/>
                          <a:latin typeface="Arial" panose="020B0604020202020204" pitchFamily="34" charset="0"/>
                          <a:ea typeface="+mn-ea"/>
                          <a:cs typeface="Arial" panose="020B0604020202020204" pitchFamily="34" charset="0"/>
                        </a:rPr>
                        <a:t>Sự</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tương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tác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hai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nam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châm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hai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từ</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cực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khác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tên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hút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nhau</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hai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từ</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cực</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cùng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tên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đẩy</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nhau</a:t>
                      </a:r>
                      <a:r>
                        <a:rPr lang="en-US" sz="1800" b="1" kern="1200" baseline="0" dirty="0">
                          <a:solidFill>
                            <a:schemeClr val="lt1"/>
                          </a:solidFill>
                          <a:effectLst/>
                          <a:latin typeface="Arial" panose="020B0604020202020204" pitchFamily="34" charset="0"/>
                          <a:ea typeface="+mn-ea"/>
                          <a:cs typeface="Arial" panose="020B0604020202020204" pitchFamily="34" charset="0"/>
                        </a:rPr>
                        <a:t>.</a:t>
                      </a:r>
                      <a:endParaRPr lang="vi-VN" sz="1800" b="1" kern="1200" dirty="0">
                        <a:solidFill>
                          <a:schemeClr val="lt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62369521"/>
                  </a:ext>
                </a:extLst>
              </a:tr>
            </a:tbl>
          </a:graphicData>
        </a:graphic>
      </p:graphicFrame>
      <p:graphicFrame>
        <p:nvGraphicFramePr>
          <p:cNvPr id="55" name="Table 5">
            <a:extLst>
              <a:ext uri="{FF2B5EF4-FFF2-40B4-BE49-F238E27FC236}">
                <a16:creationId xmlns:a16="http://schemas.microsoft.com/office/drawing/2014/main" id="{A6E5F346-E114-B9EF-7EAB-4D3C08EEF373}"/>
              </a:ext>
            </a:extLst>
          </p:cNvPr>
          <p:cNvGraphicFramePr>
            <a:graphicFrameLocks noGrp="1"/>
          </p:cNvGraphicFramePr>
          <p:nvPr>
            <p:extLst>
              <p:ext uri="{D42A27DB-BD31-4B8C-83A1-F6EECF244321}">
                <p14:modId xmlns:p14="http://schemas.microsoft.com/office/powerpoint/2010/main" val="564364821"/>
              </p:ext>
            </p:extLst>
          </p:nvPr>
        </p:nvGraphicFramePr>
        <p:xfrm>
          <a:off x="2824413" y="1647456"/>
          <a:ext cx="1552986" cy="5093741"/>
        </p:xfrm>
        <a:graphic>
          <a:graphicData uri="http://schemas.openxmlformats.org/drawingml/2006/table">
            <a:tbl>
              <a:tblPr firstRow="1" bandRow="1">
                <a:tableStyleId>{E269D01E-BC32-4049-B463-5C60D7B0CCD2}</a:tableStyleId>
              </a:tblPr>
              <a:tblGrid>
                <a:gridCol w="1552986">
                  <a:extLst>
                    <a:ext uri="{9D8B030D-6E8A-4147-A177-3AD203B41FA5}">
                      <a16:colId xmlns:a16="http://schemas.microsoft.com/office/drawing/2014/main" val="2416801683"/>
                    </a:ext>
                  </a:extLst>
                </a:gridCol>
              </a:tblGrid>
              <a:tr h="5093741">
                <a:tc>
                  <a:txBody>
                    <a:bodyPr/>
                    <a:lstStyle/>
                    <a:p>
                      <a:pPr algn="l"/>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dirty="0" err="1">
                          <a:solidFill>
                            <a:schemeClr val="lt1"/>
                          </a:solidFill>
                          <a:effectLst/>
                          <a:latin typeface="Arial" panose="020B0604020202020204" pitchFamily="34" charset="0"/>
                          <a:ea typeface="+mn-ea"/>
                          <a:cs typeface="Arial" panose="020B0604020202020204" pitchFamily="34" charset="0"/>
                        </a:rPr>
                        <a:t>Khái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niệm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từ</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trường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là</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vi-VN" sz="1800" b="1" kern="1200" dirty="0">
                          <a:solidFill>
                            <a:schemeClr val="lt1"/>
                          </a:solidFill>
                          <a:effectLst/>
                          <a:latin typeface="Arial" panose="020B0604020202020204" pitchFamily="34" charset="0"/>
                          <a:ea typeface="+mn-ea"/>
                          <a:cs typeface="Arial" panose="020B0604020202020204" pitchFamily="34" charset="0"/>
                        </a:rPr>
                        <a:t>vùng không gian bao quanh một nam châm (hoặc dây dẫn mang dòng điện)</a:t>
                      </a:r>
                      <a:r>
                        <a:rPr lang="en-US" sz="1800" b="1" kern="1200" dirty="0">
                          <a:solidFill>
                            <a:schemeClr val="lt1"/>
                          </a:solidFill>
                          <a:effectLst/>
                          <a:latin typeface="Arial" panose="020B0604020202020204" pitchFamily="34" charset="0"/>
                          <a:ea typeface="+mn-ea"/>
                          <a:cs typeface="Arial" panose="020B0604020202020204" pitchFamily="34" charset="0"/>
                        </a:rPr>
                        <a:t>.</a:t>
                      </a:r>
                    </a:p>
                    <a:p>
                      <a:pPr algn="l"/>
                      <a:r>
                        <a:rPr lang="en-US" sz="1800" b="1" kern="1200" dirty="0">
                          <a:solidFill>
                            <a:schemeClr val="lt1"/>
                          </a:solidFill>
                          <a:effectLst/>
                          <a:latin typeface="Arial" panose="020B0604020202020204" pitchFamily="34" charset="0"/>
                          <a:ea typeface="+mn-ea"/>
                          <a:cs typeface="Arial" panose="020B0604020202020204" pitchFamily="34" charset="0"/>
                        </a:rPr>
                        <a:t>+ </a:t>
                      </a:r>
                      <a:r>
                        <a:rPr lang="en-US" sz="1800" b="1" kern="1200" dirty="0" err="1">
                          <a:solidFill>
                            <a:schemeClr val="lt1"/>
                          </a:solidFill>
                          <a:effectLst/>
                          <a:latin typeface="Arial" panose="020B0604020202020204" pitchFamily="34" charset="0"/>
                          <a:ea typeface="+mn-ea"/>
                          <a:cs typeface="Arial" panose="020B0604020202020204" pitchFamily="34" charset="0"/>
                        </a:rPr>
                        <a:t>Nhận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biết</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sự</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tồn</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tại</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của</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từ</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trường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dùng</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kim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nam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châm</a:t>
                      </a:r>
                      <a:r>
                        <a:rPr lang="en-US" sz="1800" b="1" kern="1200" baseline="0" dirty="0">
                          <a:solidFill>
                            <a:schemeClr val="lt1"/>
                          </a:solidFill>
                          <a:effectLst/>
                          <a:latin typeface="Arial" panose="020B0604020202020204" pitchFamily="34" charset="0"/>
                          <a:ea typeface="+mn-ea"/>
                          <a:cs typeface="Arial" panose="020B0604020202020204" pitchFamily="34" charset="0"/>
                        </a:rPr>
                        <a:t> </a:t>
                      </a:r>
                      <a:r>
                        <a:rPr lang="en-US" sz="1800" b="1" kern="1200" baseline="0" dirty="0" err="1">
                          <a:solidFill>
                            <a:schemeClr val="lt1"/>
                          </a:solidFill>
                          <a:effectLst/>
                          <a:latin typeface="Arial" panose="020B0604020202020204" pitchFamily="34" charset="0"/>
                          <a:ea typeface="+mn-ea"/>
                          <a:cs typeface="Arial" panose="020B0604020202020204" pitchFamily="34" charset="0"/>
                        </a:rPr>
                        <a:t>thử</a:t>
                      </a:r>
                      <a:r>
                        <a:rPr lang="en-US" sz="1800" b="1" kern="1200" baseline="0" dirty="0">
                          <a:solidFill>
                            <a:schemeClr val="lt1"/>
                          </a:solidFill>
                          <a:effectLst/>
                          <a:latin typeface="Arial" panose="020B0604020202020204" pitchFamily="34" charset="0"/>
                          <a:ea typeface="+mn-ea"/>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62369521"/>
                  </a:ext>
                </a:extLst>
              </a:tr>
            </a:tbl>
          </a:graphicData>
        </a:graphic>
      </p:graphicFrame>
    </p:spTree>
    <p:extLst>
      <p:ext uri="{BB962C8B-B14F-4D97-AF65-F5344CB8AC3E}">
        <p14:creationId xmlns:p14="http://schemas.microsoft.com/office/powerpoint/2010/main" val="3906308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down)">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randombar(horizont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arn(inVertical)">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down)">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randombar(horizontal)">
                                      <p:cBhvr>
                                        <p:cTn id="39" dur="500"/>
                                        <p:tgtEl>
                                          <p:spTgt spid="4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circle(in)">
                                      <p:cBhvr>
                                        <p:cTn id="50"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D49F-F392-A74D-7C01-59645595E91C}"/>
              </a:ext>
            </a:extLst>
          </p:cNvPr>
          <p:cNvSpPr>
            <a:spLocks noGrp="1"/>
          </p:cNvSpPr>
          <p:nvPr>
            <p:ph type="title"/>
          </p:nvPr>
        </p:nvSpPr>
        <p:spPr>
          <a:xfrm>
            <a:off x="677334" y="609600"/>
            <a:ext cx="8596668" cy="871959"/>
          </a:xfrm>
        </p:spPr>
        <p:txBody>
          <a:bodyPr/>
          <a:lstStyle/>
          <a:p>
            <a:r>
              <a:rPr lang="en-US" dirty="0">
                <a:latin typeface="Times New Roman" panose="02020603050405020304" pitchFamily="18" charset="0"/>
                <a:cs typeface="Times New Roman" panose="02020603050405020304" pitchFamily="18" charset="0"/>
              </a:rPr>
              <a:t>HƯỚNG DẪN VỀ NHÀ</a:t>
            </a:r>
          </a:p>
        </p:txBody>
      </p:sp>
      <p:sp>
        <p:nvSpPr>
          <p:cNvPr id="3" name="Content Placeholder 2">
            <a:extLst>
              <a:ext uri="{FF2B5EF4-FFF2-40B4-BE49-F238E27FC236}">
                <a16:creationId xmlns:a16="http://schemas.microsoft.com/office/drawing/2014/main" id="{EC40F3BE-A8FA-DD08-5900-87ACBF814786}"/>
              </a:ext>
            </a:extLst>
          </p:cNvPr>
          <p:cNvSpPr>
            <a:spLocks noGrp="1"/>
          </p:cNvSpPr>
          <p:nvPr>
            <p:ph idx="1"/>
          </p:nvPr>
        </p:nvSpPr>
        <p:spPr/>
        <p:txBody>
          <a:bodyPr>
            <a:normAutofit/>
          </a:bodyPr>
          <a:lstStyle/>
          <a:p>
            <a:pPr marL="0" indent="0">
              <a:buNone/>
            </a:pPr>
            <a:endParaRPr lang="en-US" sz="3200" dirty="0">
              <a:latin typeface="Times New Roman" panose="02020603050405020304" pitchFamily="18" charset="0"/>
              <a:cs typeface="Times New Roman" panose="02020603050405020304" pitchFamily="18" charset="0"/>
            </a:endParaRPr>
          </a:p>
          <a:p>
            <a:pPr lvl="0"/>
            <a:r>
              <a:rPr lang="vi-VN" sz="3200" dirty="0"/>
              <a:t>HS </a:t>
            </a:r>
            <a:r>
              <a:rPr lang="vi-VN" sz="3200" dirty="0" err="1"/>
              <a:t>hoàn</a:t>
            </a:r>
            <a:r>
              <a:rPr lang="vi-VN" sz="3200" dirty="0"/>
              <a:t> </a:t>
            </a:r>
            <a:r>
              <a:rPr lang="vi-VN" sz="3200" dirty="0" err="1"/>
              <a:t>tất</a:t>
            </a:r>
            <a:r>
              <a:rPr lang="vi-VN" sz="3200" dirty="0"/>
              <a:t> </a:t>
            </a:r>
            <a:r>
              <a:rPr lang="vi-VN" sz="3200" dirty="0" err="1"/>
              <a:t>bài</a:t>
            </a:r>
            <a:r>
              <a:rPr lang="vi-VN" sz="3200" dirty="0"/>
              <a:t> </a:t>
            </a:r>
            <a:r>
              <a:rPr lang="vi-VN" sz="3200" dirty="0" err="1"/>
              <a:t>học</a:t>
            </a:r>
            <a:r>
              <a:rPr lang="vi-VN" sz="3200" dirty="0"/>
              <a:t>, ôn </a:t>
            </a:r>
            <a:r>
              <a:rPr lang="vi-VN" sz="3200" dirty="0" err="1"/>
              <a:t>tập</a:t>
            </a:r>
            <a:r>
              <a:rPr lang="vi-VN" sz="3200" dirty="0"/>
              <a:t> chương 6</a:t>
            </a:r>
          </a:p>
          <a:p>
            <a:pPr lvl="0"/>
            <a:r>
              <a:rPr lang="vi-VN" sz="3200" dirty="0"/>
              <a:t>Xem </a:t>
            </a:r>
            <a:r>
              <a:rPr lang="vi-VN" sz="3200" dirty="0" err="1"/>
              <a:t>trước</a:t>
            </a:r>
            <a:r>
              <a:rPr lang="vi-VN" sz="3200" dirty="0"/>
              <a:t> </a:t>
            </a:r>
            <a:r>
              <a:rPr lang="vi-VN" sz="3200" dirty="0" err="1"/>
              <a:t>các</a:t>
            </a:r>
            <a:r>
              <a:rPr lang="vi-VN" sz="3200" dirty="0"/>
              <a:t> </a:t>
            </a:r>
            <a:r>
              <a:rPr lang="vi-VN" sz="3200" dirty="0" err="1"/>
              <a:t>bài</a:t>
            </a:r>
            <a:r>
              <a:rPr lang="vi-VN" sz="3200" dirty="0"/>
              <a:t> </a:t>
            </a:r>
            <a:r>
              <a:rPr lang="vi-VN" sz="3200" dirty="0" err="1"/>
              <a:t>tập</a:t>
            </a:r>
            <a:r>
              <a:rPr lang="vi-VN" sz="3200" dirty="0"/>
              <a:t> </a:t>
            </a:r>
            <a:r>
              <a:rPr lang="vi-VN" sz="3200" dirty="0" err="1"/>
              <a:t>có</a:t>
            </a:r>
            <a:r>
              <a:rPr lang="vi-VN" sz="3200" dirty="0"/>
              <a:t> </a:t>
            </a:r>
            <a:r>
              <a:rPr lang="vi-VN" sz="3200" dirty="0" err="1"/>
              <a:t>nội</a:t>
            </a:r>
            <a:r>
              <a:rPr lang="vi-VN" sz="3200" dirty="0"/>
              <a:t> dung </a:t>
            </a:r>
            <a:r>
              <a:rPr lang="vi-VN" sz="3200" dirty="0" err="1"/>
              <a:t>về</a:t>
            </a:r>
            <a:r>
              <a:rPr lang="vi-VN" sz="3200" dirty="0"/>
              <a:t>:  nam châm, </a:t>
            </a:r>
            <a:r>
              <a:rPr lang="vi-VN" sz="3200" dirty="0" err="1"/>
              <a:t>từ</a:t>
            </a:r>
            <a:r>
              <a:rPr lang="vi-VN" sz="3200" dirty="0"/>
              <a:t> </a:t>
            </a:r>
            <a:r>
              <a:rPr lang="vi-VN" sz="3200" dirty="0" err="1"/>
              <a:t>trường</a:t>
            </a:r>
            <a:r>
              <a:rPr lang="vi-VN" sz="3200" dirty="0"/>
              <a:t>, </a:t>
            </a:r>
            <a:r>
              <a:rPr lang="vi-VN" sz="3200" dirty="0" err="1"/>
              <a:t>từ</a:t>
            </a:r>
            <a:r>
              <a:rPr lang="vi-VN" sz="3200" dirty="0"/>
              <a:t> </a:t>
            </a:r>
            <a:r>
              <a:rPr lang="vi-VN" sz="3200" dirty="0" err="1"/>
              <a:t>trường</a:t>
            </a:r>
            <a:r>
              <a:rPr lang="vi-VN" sz="3200" dirty="0"/>
              <a:t> </a:t>
            </a:r>
            <a:r>
              <a:rPr lang="vi-VN" sz="3200" dirty="0" err="1"/>
              <a:t>trái</a:t>
            </a:r>
            <a:r>
              <a:rPr lang="vi-VN" sz="3200" dirty="0"/>
              <a:t> </a:t>
            </a:r>
            <a:r>
              <a:rPr lang="vi-VN" sz="3200" dirty="0" err="1"/>
              <a:t>đất</a:t>
            </a:r>
            <a:r>
              <a:rPr lang="vi-VN" sz="3200" dirty="0"/>
              <a:t>, nam châm </a:t>
            </a:r>
            <a:r>
              <a:rPr lang="vi-VN" sz="3200"/>
              <a:t>điện</a:t>
            </a:r>
            <a:endParaRPr lang="vi-VN" sz="3200" dirty="0"/>
          </a:p>
        </p:txBody>
      </p:sp>
    </p:spTree>
    <p:extLst>
      <p:ext uri="{BB962C8B-B14F-4D97-AF65-F5344CB8AC3E}">
        <p14:creationId xmlns:p14="http://schemas.microsoft.com/office/powerpoint/2010/main" val="3875472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5040-DA5B-4973-BA69-19007726187D}"/>
              </a:ext>
            </a:extLst>
          </p:cNvPr>
          <p:cNvSpPr>
            <a:spLocks noGrp="1"/>
          </p:cNvSpPr>
          <p:nvPr>
            <p:ph type="title"/>
          </p:nvPr>
        </p:nvSpPr>
        <p:spPr>
          <a:xfrm>
            <a:off x="486561" y="230697"/>
            <a:ext cx="11375471" cy="2185331"/>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BÀI ÔN TẬP CHƯƠNG 6</a:t>
            </a: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NAM CHÂM.TỪ TRƯỜNG.TỪ TR</a:t>
            </a:r>
            <a:r>
              <a:rPr lang="vi-VN" b="1" dirty="0">
                <a:solidFill>
                  <a:srgbClr val="FF0000"/>
                </a:solidFill>
                <a:latin typeface="Times New Roman" panose="02020603050405020304" pitchFamily="18" charset="0"/>
                <a:cs typeface="Times New Roman" panose="02020603050405020304" pitchFamily="18" charset="0"/>
              </a:rPr>
              <a:t>ƯỜNG TRÁI ĐẤT.</a:t>
            </a:r>
            <a:br>
              <a:rPr lang="vi-VN" b="1" dirty="0">
                <a:solidFill>
                  <a:srgbClr val="FF0000"/>
                </a:solidFill>
                <a:latin typeface="Times New Roman" panose="02020603050405020304" pitchFamily="18" charset="0"/>
                <a:cs typeface="Times New Roman" panose="02020603050405020304" pitchFamily="18" charset="0"/>
              </a:rPr>
            </a:br>
            <a:r>
              <a:rPr lang="vi-VN" b="1" dirty="0">
                <a:solidFill>
                  <a:srgbClr val="FF0000"/>
                </a:solidFill>
                <a:latin typeface="Times New Roman" panose="02020603050405020304" pitchFamily="18" charset="0"/>
                <a:cs typeface="Times New Roman" panose="02020603050405020304" pitchFamily="18" charset="0"/>
              </a:rPr>
              <a:t>NAM CHÂM ĐIỆN</a:t>
            </a: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endParaRPr lang="vi-VN" dirty="0"/>
          </a:p>
        </p:txBody>
      </p:sp>
      <p:pic>
        <p:nvPicPr>
          <p:cNvPr id="5" name="Content Placeholder 4">
            <a:extLst>
              <a:ext uri="{FF2B5EF4-FFF2-40B4-BE49-F238E27FC236}">
                <a16:creationId xmlns:a16="http://schemas.microsoft.com/office/drawing/2014/main" id="{E6820994-C841-4518-906D-38D00C34F3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611109"/>
            <a:ext cx="11719273" cy="48735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373382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6812-599C-45DA-89F3-497A0A01001E}"/>
              </a:ext>
            </a:extLst>
          </p:cNvPr>
          <p:cNvSpPr>
            <a:spLocks noGrp="1"/>
          </p:cNvSpPr>
          <p:nvPr>
            <p:ph type="title"/>
          </p:nvPr>
        </p:nvSpPr>
        <p:spPr>
          <a:xfrm>
            <a:off x="677332" y="282429"/>
            <a:ext cx="10519401" cy="1629747"/>
          </a:xfrm>
        </p:spPr>
        <p:txBody>
          <a:bodyPr>
            <a:normAutofit fontScale="90000"/>
          </a:bodyPr>
          <a:lstStyle/>
          <a:p>
            <a:pPr algn="ctr"/>
            <a:r>
              <a:rPr lang="en-US" sz="4000" b="1" dirty="0">
                <a:solidFill>
                  <a:srgbClr val="FF0000"/>
                </a:solidFill>
                <a:latin typeface="Times New Roman" panose="02020603050405020304" pitchFamily="18" charset="0"/>
                <a:cs typeface="Times New Roman" panose="02020603050405020304" pitchFamily="18" charset="0"/>
              </a:rPr>
              <a:t>BÀI ÔN TẬP CHƯƠNG 6</a:t>
            </a:r>
            <a:br>
              <a:rPr lang="en-US" sz="4000" b="1"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NAM CHÂM.TỪ TRƯỜNG.TỪ TR</a:t>
            </a:r>
            <a:r>
              <a:rPr lang="vi-VN" dirty="0">
                <a:solidFill>
                  <a:srgbClr val="FF0000"/>
                </a:solidFill>
                <a:latin typeface="Times New Roman" panose="02020603050405020304" pitchFamily="18" charset="0"/>
                <a:cs typeface="Times New Roman" panose="02020603050405020304" pitchFamily="18" charset="0"/>
              </a:rPr>
              <a:t>ƯỜNG TRÁI ĐẤT.</a:t>
            </a:r>
            <a:br>
              <a:rPr lang="vi-VN" dirty="0">
                <a:solidFill>
                  <a:srgbClr val="FF0000"/>
                </a:solidFill>
                <a:latin typeface="Times New Roman" panose="02020603050405020304" pitchFamily="18" charset="0"/>
                <a:cs typeface="Times New Roman" panose="02020603050405020304" pitchFamily="18" charset="0"/>
              </a:rPr>
            </a:br>
            <a:r>
              <a:rPr lang="vi-VN" dirty="0">
                <a:solidFill>
                  <a:srgbClr val="FF0000"/>
                </a:solidFill>
                <a:latin typeface="Times New Roman" panose="02020603050405020304" pitchFamily="18" charset="0"/>
                <a:cs typeface="Times New Roman" panose="02020603050405020304" pitchFamily="18" charset="0"/>
              </a:rPr>
              <a:t>NAM CHÂM ĐIỆN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tiết</a:t>
            </a:r>
            <a:r>
              <a:rPr lang="en-US" b="1" dirty="0">
                <a:solidFill>
                  <a:srgbClr val="FF0000"/>
                </a:solidFill>
                <a:latin typeface="Times New Roman" panose="02020603050405020304" pitchFamily="18" charset="0"/>
                <a:cs typeface="Times New Roman" panose="02020603050405020304" pitchFamily="18" charset="0"/>
              </a:rPr>
              <a:t> 2)</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FE92EA4-DB72-45B6-90E2-D21F98FFE27E}"/>
              </a:ext>
            </a:extLst>
          </p:cNvPr>
          <p:cNvSpPr>
            <a:spLocks noGrp="1"/>
          </p:cNvSpPr>
          <p:nvPr>
            <p:ph idx="1"/>
          </p:nvPr>
        </p:nvSpPr>
        <p:spPr>
          <a:xfrm>
            <a:off x="677332" y="2239346"/>
            <a:ext cx="9238455" cy="3880773"/>
          </a:xfrm>
        </p:spPr>
        <p:txBody>
          <a:bodyPr>
            <a:normAutofit/>
          </a:bodyPr>
          <a:lstStyle/>
          <a:p>
            <a:pPr marL="400050" indent="-400050">
              <a:buAutoNum type="romanUcPeriod"/>
            </a:pPr>
            <a:r>
              <a:rPr lang="en-US" sz="3200" dirty="0">
                <a:solidFill>
                  <a:schemeClr val="tx1"/>
                </a:solidFill>
                <a:latin typeface="Times New Roman" panose="02020603050405020304" pitchFamily="18" charset="0"/>
                <a:cs typeface="Times New Roman" panose="02020603050405020304" pitchFamily="18" charset="0"/>
              </a:rPr>
              <a:t>LUYỆN TẬP</a:t>
            </a:r>
          </a:p>
          <a:p>
            <a:pPr marL="400050" indent="-400050">
              <a:buAutoNum type="romanUcPeriod"/>
            </a:pPr>
            <a:r>
              <a:rPr lang="en-US" sz="3200" dirty="0">
                <a:solidFill>
                  <a:schemeClr val="tx1"/>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6493972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hlinkClick r:id="" action="ppaction://hlinkshowjump?jump=nextslide"/>
          </p:cNvPr>
          <p:cNvSpPr/>
          <p:nvPr/>
        </p:nvSpPr>
        <p:spPr>
          <a:xfrm>
            <a:off x="1761689" y="1905000"/>
            <a:ext cx="8481270" cy="2438400"/>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LUYỆN TẬP</a:t>
            </a:r>
          </a:p>
        </p:txBody>
      </p:sp>
    </p:spTree>
    <p:extLst>
      <p:ext uri="{BB962C8B-B14F-4D97-AF65-F5344CB8AC3E}">
        <p14:creationId xmlns:p14="http://schemas.microsoft.com/office/powerpoint/2010/main" val="2482704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a16="http://schemas.microsoft.com/office/drawing/2014/main" id="{FC56F161-C2E2-52D1-CF66-E561B31DEE8D}"/>
              </a:ext>
            </a:extLst>
          </p:cNvPr>
          <p:cNvSpPr>
            <a:spLocks noGrp="1"/>
          </p:cNvSpPr>
          <p:nvPr>
            <p:ph idx="1"/>
          </p:nvPr>
        </p:nvSpPr>
        <p:spPr>
          <a:xfrm>
            <a:off x="162045" y="1111171"/>
            <a:ext cx="10764455" cy="4930192"/>
          </a:xfrm>
        </p:spPr>
        <p:txBody>
          <a:bodyPr>
            <a:normAutofit lnSpcReduction="10000"/>
          </a:bodyPr>
          <a:lstStyle/>
          <a:p>
            <a:pPr marL="0" indent="0">
              <a:lnSpc>
                <a:spcPct val="107000"/>
              </a:lnSpc>
              <a:spcAft>
                <a:spcPts val="800"/>
              </a:spcAft>
              <a:buNone/>
            </a:pPr>
            <a:r>
              <a:rPr lang="en-US" sz="32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Bài</a:t>
            </a:r>
            <a:r>
              <a:rPr lang="en-US" sz="3200" b="1" dirty="0">
                <a:solidFill>
                  <a:srgbClr val="0070C0"/>
                </a:solidFill>
                <a:latin typeface="Arial" panose="020B0604020202020204" pitchFamily="34" charset="0"/>
                <a:ea typeface="Times New Roman" panose="02020603050405020304" pitchFamily="18" charset="0"/>
                <a:cs typeface="Arial" panose="020B0604020202020204" pitchFamily="34" charset="0"/>
              </a:rPr>
              <a:t> 1:</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70C0"/>
                </a:solidFill>
                <a:cs typeface="Arial" panose="020B0604020202020204" pitchFamily="34" charset="0"/>
              </a:rPr>
              <a:t>Làm</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thế</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nào</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để</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xác</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định</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được</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cực</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Bắc</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và</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cực</a:t>
            </a:r>
            <a:r>
              <a:rPr lang="vi-VN" sz="3200" dirty="0">
                <a:solidFill>
                  <a:srgbClr val="0070C0"/>
                </a:solidFill>
                <a:cs typeface="Arial" panose="020B0604020202020204" pitchFamily="34" charset="0"/>
              </a:rPr>
              <a:t> Nam </a:t>
            </a:r>
            <a:r>
              <a:rPr lang="vi-VN" sz="3200" dirty="0" err="1">
                <a:solidFill>
                  <a:srgbClr val="0070C0"/>
                </a:solidFill>
                <a:cs typeface="Arial" panose="020B0604020202020204" pitchFamily="34" charset="0"/>
              </a:rPr>
              <a:t>của</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một</a:t>
            </a:r>
            <a:r>
              <a:rPr lang="vi-VN" sz="3200" dirty="0">
                <a:solidFill>
                  <a:srgbClr val="0070C0"/>
                </a:solidFill>
                <a:cs typeface="Arial" panose="020B0604020202020204" pitchFamily="34" charset="0"/>
              </a:rPr>
              <a:t> nam châm khi trên nam châm không </a:t>
            </a:r>
            <a:r>
              <a:rPr lang="vi-VN" sz="3200" dirty="0" err="1">
                <a:solidFill>
                  <a:srgbClr val="0070C0"/>
                </a:solidFill>
                <a:cs typeface="Arial" panose="020B0604020202020204" pitchFamily="34" charset="0"/>
              </a:rPr>
              <a:t>đánh</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dấu</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cực</a:t>
            </a:r>
            <a:r>
              <a:rPr lang="vi-VN" sz="3200" dirty="0">
                <a:solidFill>
                  <a:srgbClr val="0070C0"/>
                </a:solidFill>
                <a:cs typeface="Arial" panose="020B0604020202020204" pitchFamily="34" charset="0"/>
              </a:rPr>
              <a:t>?</a:t>
            </a:r>
            <a:br>
              <a:rPr lang="vi-VN" sz="3200" dirty="0">
                <a:solidFill>
                  <a:srgbClr val="0070C0"/>
                </a:solidFill>
                <a:cs typeface="Arial" panose="020B0604020202020204" pitchFamily="34" charset="0"/>
              </a:rPr>
            </a:b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gn="ctr">
              <a:lnSpc>
                <a:spcPct val="107000"/>
              </a:lnSpc>
              <a:spcAft>
                <a:spcPts val="800"/>
              </a:spcAft>
              <a:buNone/>
            </a:pP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án</a:t>
            </a:r>
            <a:endPar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nằm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 Nam.</a:t>
            </a:r>
            <a:endParaRPr lang="vi-VN"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338326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a16="http://schemas.microsoft.com/office/drawing/2014/main" id="{FC56F161-C2E2-52D1-CF66-E561B31DEE8D}"/>
              </a:ext>
            </a:extLst>
          </p:cNvPr>
          <p:cNvSpPr>
            <a:spLocks noGrp="1"/>
          </p:cNvSpPr>
          <p:nvPr>
            <p:ph idx="1"/>
          </p:nvPr>
        </p:nvSpPr>
        <p:spPr>
          <a:xfrm>
            <a:off x="173621" y="914400"/>
            <a:ext cx="11667280" cy="5729467"/>
          </a:xfrm>
        </p:spPr>
        <p:txBody>
          <a:bodyPr>
            <a:normAutofit fontScale="92500" lnSpcReduction="10000"/>
          </a:bodyPr>
          <a:lstStyle/>
          <a:p>
            <a:pPr marL="0" indent="0">
              <a:lnSpc>
                <a:spcPct val="107000"/>
              </a:lnSpc>
              <a:spcAft>
                <a:spcPts val="800"/>
              </a:spcAft>
              <a:buNone/>
            </a:pP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70C0"/>
                </a:solidFill>
                <a:cs typeface="Arial" panose="020B0604020202020204" pitchFamily="34" charset="0"/>
              </a:rPr>
              <a:t>Vì</a:t>
            </a:r>
            <a:r>
              <a:rPr lang="vi-VN" sz="3200" dirty="0">
                <a:solidFill>
                  <a:srgbClr val="0070C0"/>
                </a:solidFill>
                <a:cs typeface="Arial" panose="020B0604020202020204" pitchFamily="34" charset="0"/>
              </a:rPr>
              <a:t> sao </a:t>
            </a:r>
            <a:r>
              <a:rPr lang="vi-VN" sz="3200" dirty="0" err="1">
                <a:solidFill>
                  <a:srgbClr val="0070C0"/>
                </a:solidFill>
                <a:cs typeface="Arial" panose="020B0604020202020204" pitchFamily="34" charset="0"/>
              </a:rPr>
              <a:t>có</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thể</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nói</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rằng</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Trái</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Đất</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giống</a:t>
            </a:r>
            <a:r>
              <a:rPr lang="vi-VN" sz="3200" dirty="0">
                <a:solidFill>
                  <a:srgbClr val="0070C0"/>
                </a:solidFill>
                <a:cs typeface="Arial" panose="020B0604020202020204" pitchFamily="34" charset="0"/>
              </a:rPr>
              <a:t> như </a:t>
            </a:r>
            <a:r>
              <a:rPr lang="vi-VN" sz="3200" dirty="0" err="1">
                <a:solidFill>
                  <a:srgbClr val="0070C0"/>
                </a:solidFill>
                <a:cs typeface="Arial" panose="020B0604020202020204" pitchFamily="34" charset="0"/>
              </a:rPr>
              <a:t>một</a:t>
            </a:r>
            <a:r>
              <a:rPr lang="vi-VN" sz="3200" dirty="0">
                <a:solidFill>
                  <a:srgbClr val="0070C0"/>
                </a:solidFill>
                <a:cs typeface="Arial" panose="020B0604020202020204" pitchFamily="34" charset="0"/>
              </a:rPr>
              <a:t> thanh nam châm </a:t>
            </a:r>
            <a:r>
              <a:rPr lang="vi-VN" sz="3200" dirty="0" err="1">
                <a:solidFill>
                  <a:srgbClr val="0070C0"/>
                </a:solidFill>
                <a:cs typeface="Arial" panose="020B0604020202020204" pitchFamily="34" charset="0"/>
              </a:rPr>
              <a:t>khổng</a:t>
            </a:r>
            <a:r>
              <a:rPr lang="vi-VN" sz="3200" dirty="0">
                <a:solidFill>
                  <a:srgbClr val="0070C0"/>
                </a:solidFill>
                <a:cs typeface="Arial" panose="020B0604020202020204" pitchFamily="34" charset="0"/>
              </a:rPr>
              <a:t> </a:t>
            </a:r>
            <a:r>
              <a:rPr lang="vi-VN" sz="3200" dirty="0" err="1">
                <a:solidFill>
                  <a:srgbClr val="0070C0"/>
                </a:solidFill>
                <a:cs typeface="Arial" panose="020B0604020202020204" pitchFamily="34" charset="0"/>
              </a:rPr>
              <a:t>lồ</a:t>
            </a:r>
            <a:r>
              <a:rPr lang="vi-VN" sz="3200" dirty="0">
                <a:solidFill>
                  <a:srgbClr val="0070C0"/>
                </a:solidFill>
                <a:cs typeface="Arial" panose="020B0604020202020204" pitchFamily="34" charset="0"/>
              </a:rPr>
              <a:t>?</a:t>
            </a:r>
            <a:r>
              <a:rPr lang="vi-VN" sz="3200" dirty="0">
                <a:solidFill>
                  <a:srgbClr val="0070C0"/>
                </a:solidFill>
              </a:rPr>
              <a:t/>
            </a:r>
            <a:br>
              <a:rPr lang="vi-VN" sz="3200" dirty="0">
                <a:solidFill>
                  <a:srgbClr val="0070C0"/>
                </a:solidFill>
              </a:rPr>
            </a:b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lnSpc>
                <a:spcPct val="107000"/>
              </a:lnSpc>
              <a:spcAft>
                <a:spcPts val="800"/>
              </a:spcAft>
              <a:buNone/>
            </a:pP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endPar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cs typeface="Arial" panose="020B0604020202020204" pitchFamily="34" charset="0"/>
              </a:rPr>
              <a:t> </a:t>
            </a:r>
            <a:r>
              <a:rPr lang="vi-VN" sz="3200" dirty="0">
                <a:latin typeface="Times New Roman" panose="02020603050405020304" pitchFamily="18" charset="0"/>
                <a:cs typeface="Times New Roman" panose="02020603050405020304" pitchFamily="18" charset="0"/>
              </a:rPr>
              <a:t>Khi </a:t>
            </a:r>
            <a:r>
              <a:rPr lang="vi-VN" sz="3200" dirty="0" err="1">
                <a:latin typeface="Times New Roman" panose="02020603050405020304" pitchFamily="18" charset="0"/>
                <a:cs typeface="Times New Roman" panose="02020603050405020304" pitchFamily="18" charset="0"/>
              </a:rPr>
              <a:t>đặt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một</a:t>
            </a:r>
            <a:r>
              <a:rPr lang="vi-VN" sz="3200" dirty="0">
                <a:latin typeface="Times New Roman" panose="02020603050405020304" pitchFamily="18" charset="0"/>
                <a:cs typeface="Times New Roman" panose="02020603050405020304" pitchFamily="18" charset="0"/>
              </a:rPr>
              <a:t> kim nam châm ở </a:t>
            </a:r>
            <a:r>
              <a:rPr lang="vi-VN" sz="3200" dirty="0" err="1">
                <a:latin typeface="Times New Roman" panose="02020603050405020304" pitchFamily="18" charset="0"/>
                <a:cs typeface="Times New Roman" panose="02020603050405020304" pitchFamily="18" charset="0"/>
              </a:rPr>
              <a:t>một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vị</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trí</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xác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định</a:t>
            </a:r>
            <a:r>
              <a:rPr lang="vi-VN" sz="3200" dirty="0">
                <a:latin typeface="Times New Roman" panose="02020603050405020304" pitchFamily="18" charset="0"/>
                <a:cs typeface="Times New Roman" panose="02020603050405020304" pitchFamily="18" charset="0"/>
              </a:rPr>
              <a:t> ta </a:t>
            </a:r>
            <a:r>
              <a:rPr lang="vi-VN" sz="3200" dirty="0" err="1">
                <a:latin typeface="Times New Roman" panose="02020603050405020304" pitchFamily="18" charset="0"/>
                <a:cs typeface="Times New Roman" panose="02020603050405020304" pitchFamily="18" charset="0"/>
              </a:rPr>
              <a:t>thấy</a:t>
            </a:r>
            <a:r>
              <a:rPr lang="vi-VN" sz="3200" dirty="0">
                <a:latin typeface="Times New Roman" panose="02020603050405020304" pitchFamily="18" charset="0"/>
                <a:cs typeface="Times New Roman" panose="02020603050405020304" pitchFamily="18" charset="0"/>
              </a:rPr>
              <a:t> kim nam châm luôn </a:t>
            </a:r>
            <a:r>
              <a:rPr lang="vi-VN" sz="3200" dirty="0" err="1">
                <a:latin typeface="Times New Roman" panose="02020603050405020304" pitchFamily="18" charset="0"/>
                <a:cs typeface="Times New Roman" panose="02020603050405020304" pitchFamily="18" charset="0"/>
              </a:rPr>
              <a:t>hướng</a:t>
            </a:r>
            <a:r>
              <a:rPr lang="vi-VN" sz="3200" dirty="0">
                <a:latin typeface="Times New Roman" panose="02020603050405020304" pitchFamily="18" charset="0"/>
                <a:cs typeface="Times New Roman" panose="02020603050405020304" pitchFamily="18" charset="0"/>
              </a:rPr>
              <a:t> theo </a:t>
            </a:r>
            <a:r>
              <a:rPr lang="vi-VN" sz="3200" dirty="0" err="1">
                <a:latin typeface="Times New Roman" panose="02020603050405020304" pitchFamily="18" charset="0"/>
                <a:cs typeface="Times New Roman" panose="02020603050405020304" pitchFamily="18" charset="0"/>
              </a:rPr>
              <a:t>hướng</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Bắc</a:t>
            </a:r>
            <a:r>
              <a:rPr lang="vi-VN" sz="3200" dirty="0">
                <a:latin typeface="Times New Roman" panose="02020603050405020304" pitchFamily="18" charset="0"/>
                <a:cs typeface="Times New Roman" panose="02020603050405020304" pitchFamily="18" charset="0"/>
              </a:rPr>
              <a:t> - Nam </a:t>
            </a:r>
            <a:r>
              <a:rPr lang="vi-VN" sz="3200" dirty="0" err="1">
                <a:latin typeface="Times New Roman" panose="02020603050405020304" pitchFamily="18" charset="0"/>
                <a:cs typeface="Times New Roman" panose="02020603050405020304" pitchFamily="18" charset="0"/>
              </a:rPr>
              <a:t>địa</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lí</a:t>
            </a:r>
            <a:r>
              <a:rPr lang="vi-VN" sz="3200" dirty="0">
                <a:latin typeface="Times New Roman" panose="02020603050405020304" pitchFamily="18" charset="0"/>
                <a:cs typeface="Times New Roman" panose="02020603050405020304" pitchFamily="18" charset="0"/>
              </a:rPr>
              <a:t>. Xoay kim nam châm </a:t>
            </a:r>
            <a:r>
              <a:rPr lang="vi-VN" sz="3200" dirty="0" err="1">
                <a:latin typeface="Times New Roman" panose="02020603050405020304" pitchFamily="18" charset="0"/>
                <a:cs typeface="Times New Roman" panose="02020603050405020304" pitchFamily="18" charset="0"/>
              </a:rPr>
              <a:t>một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góc</a:t>
            </a:r>
            <a:r>
              <a:rPr lang="vi-VN" sz="3200" dirty="0">
                <a:latin typeface="Times New Roman" panose="02020603050405020304" pitchFamily="18" charset="0"/>
                <a:cs typeface="Times New Roman" panose="02020603050405020304" pitchFamily="18" charset="0"/>
              </a:rPr>
              <a:t> xoay </a:t>
            </a:r>
            <a:r>
              <a:rPr lang="vi-VN" sz="3200" dirty="0" err="1">
                <a:latin typeface="Times New Roman" panose="02020603050405020304" pitchFamily="18" charset="0"/>
                <a:cs typeface="Times New Roman" panose="02020603050405020304" pitchFamily="18" charset="0"/>
              </a:rPr>
              <a:t>nào</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đó</a:t>
            </a:r>
            <a:r>
              <a:rPr lang="vi-VN" sz="3200" dirty="0">
                <a:latin typeface="Times New Roman" panose="02020603050405020304" pitchFamily="18" charset="0"/>
                <a:cs typeface="Times New Roman" panose="02020603050405020304" pitchFamily="18" charset="0"/>
              </a:rPr>
              <a:t>, sau khi cân </a:t>
            </a:r>
            <a:r>
              <a:rPr lang="vi-VN" sz="3200" dirty="0" err="1">
                <a:latin typeface="Times New Roman" panose="02020603050405020304" pitchFamily="18" charset="0"/>
                <a:cs typeface="Times New Roman" panose="02020603050405020304" pitchFamily="18" charset="0"/>
              </a:rPr>
              <a:t>bằng</a:t>
            </a:r>
            <a:r>
              <a:rPr lang="vi-VN" sz="3200" dirty="0">
                <a:latin typeface="Times New Roman" panose="02020603050405020304" pitchFamily="18" charset="0"/>
                <a:cs typeface="Times New Roman" panose="02020603050405020304" pitchFamily="18" charset="0"/>
              </a:rPr>
              <a:t> kim nam châm </a:t>
            </a:r>
            <a:r>
              <a:rPr lang="vi-VN" sz="3200" dirty="0" err="1">
                <a:latin typeface="Times New Roman" panose="02020603050405020304" pitchFamily="18" charset="0"/>
                <a:cs typeface="Times New Roman" panose="02020603050405020304" pitchFamily="18" charset="0"/>
              </a:rPr>
              <a:t>lại</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trở</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về</a:t>
            </a:r>
            <a:r>
              <a:rPr lang="vi-VN" sz="3200" dirty="0">
                <a:latin typeface="Times New Roman" panose="02020603050405020304" pitchFamily="18" charset="0"/>
                <a:cs typeface="Times New Roman" panose="02020603050405020304" pitchFamily="18" charset="0"/>
              </a:rPr>
              <a:t> theo </a:t>
            </a:r>
            <a:r>
              <a:rPr lang="vi-VN" sz="3200" dirty="0" err="1">
                <a:latin typeface="Times New Roman" panose="02020603050405020304" pitchFamily="18" charset="0"/>
                <a:cs typeface="Times New Roman" panose="02020603050405020304" pitchFamily="18" charset="0"/>
              </a:rPr>
              <a:t>hướng</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Bắc</a:t>
            </a:r>
            <a:r>
              <a:rPr lang="vi-VN" sz="3200" dirty="0">
                <a:latin typeface="Times New Roman" panose="02020603050405020304" pitchFamily="18" charset="0"/>
                <a:cs typeface="Times New Roman" panose="02020603050405020304" pitchFamily="18" charset="0"/>
              </a:rPr>
              <a:t> Nam </a:t>
            </a:r>
            <a:r>
              <a:rPr lang="vi-VN" sz="3200" dirty="0" err="1">
                <a:latin typeface="Times New Roman" panose="02020603050405020304" pitchFamily="18" charset="0"/>
                <a:cs typeface="Times New Roman" panose="02020603050405020304" pitchFamily="18" charset="0"/>
              </a:rPr>
              <a:t>địa</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lí</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Điều</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này</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chứng</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tỏ</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Trái</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Đất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một</a:t>
            </a:r>
            <a:r>
              <a:rPr lang="vi-VN" sz="3200" dirty="0">
                <a:latin typeface="Times New Roman" panose="02020603050405020304" pitchFamily="18" charset="0"/>
                <a:cs typeface="Times New Roman" panose="02020603050405020304" pitchFamily="18" charset="0"/>
              </a:rPr>
              <a:t> nam châm </a:t>
            </a:r>
            <a:r>
              <a:rPr lang="vi-VN" sz="3200" dirty="0" err="1">
                <a:latin typeface="Times New Roman" panose="02020603050405020304" pitchFamily="18" charset="0"/>
                <a:cs typeface="Times New Roman" panose="02020603050405020304" pitchFamily="18" charset="0"/>
              </a:rPr>
              <a:t>có</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cực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Bắc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của</a:t>
            </a:r>
            <a:r>
              <a:rPr lang="vi-VN" sz="3200" dirty="0">
                <a:latin typeface="Times New Roman" panose="02020603050405020304" pitchFamily="18" charset="0"/>
                <a:cs typeface="Times New Roman" panose="02020603050405020304" pitchFamily="18" charset="0"/>
              </a:rPr>
              <a:t> nam châm </a:t>
            </a:r>
            <a:r>
              <a:rPr lang="vi-VN"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cực</a:t>
            </a:r>
            <a:r>
              <a:rPr lang="vi-VN" sz="3200" dirty="0">
                <a:latin typeface="Times New Roman" panose="02020603050405020304" pitchFamily="18" charset="0"/>
                <a:cs typeface="Times New Roman" panose="02020603050405020304" pitchFamily="18" charset="0"/>
              </a:rPr>
              <a:t> nam </a:t>
            </a:r>
            <a:r>
              <a:rPr lang="vi-VN" sz="3200" dirty="0" err="1">
                <a:latin typeface="Times New Roman" panose="02020603050405020304" pitchFamily="18" charset="0"/>
                <a:cs typeface="Times New Roman" panose="02020603050405020304" pitchFamily="18" charset="0"/>
              </a:rPr>
              <a:t>địa</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lí</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và</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cực</a:t>
            </a:r>
            <a:r>
              <a:rPr lang="vi-VN" sz="3200" dirty="0">
                <a:latin typeface="Times New Roman" panose="02020603050405020304" pitchFamily="18" charset="0"/>
                <a:cs typeface="Times New Roman" panose="02020603050405020304" pitchFamily="18" charset="0"/>
              </a:rPr>
              <a:t> nam </a:t>
            </a:r>
            <a:r>
              <a:rPr lang="vi-VN" sz="3200" dirty="0" err="1">
                <a:latin typeface="Times New Roman" panose="02020603050405020304" pitchFamily="18" charset="0"/>
                <a:cs typeface="Times New Roman" panose="02020603050405020304" pitchFamily="18" charset="0"/>
              </a:rPr>
              <a:t>của</a:t>
            </a:r>
            <a:r>
              <a:rPr lang="vi-VN" sz="3200" dirty="0">
                <a:latin typeface="Times New Roman" panose="02020603050405020304" pitchFamily="18" charset="0"/>
                <a:cs typeface="Times New Roman" panose="02020603050405020304" pitchFamily="18" charset="0"/>
              </a:rPr>
              <a:t> nam châm </a:t>
            </a:r>
            <a:r>
              <a:rPr lang="vi-VN"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cực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Bắc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địa</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lí</a:t>
            </a:r>
            <a:endParaRPr lang="vi-VN" sz="3200" dirty="0">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=&gt;</a:t>
            </a:r>
            <a:r>
              <a:rPr lang="vi-VN" sz="3200" dirty="0" err="1">
                <a:latin typeface="Times New Roman" panose="02020603050405020304" pitchFamily="18" charset="0"/>
                <a:cs typeface="Times New Roman" panose="02020603050405020304" pitchFamily="18" charset="0"/>
              </a:rPr>
              <a:t>Có</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thể</a:t>
            </a:r>
            <a:r>
              <a:rPr lang="vi-VN" sz="3200" dirty="0">
                <a:latin typeface="Times New Roman" panose="02020603050405020304" pitchFamily="18" charset="0"/>
                <a:cs typeface="Times New Roman" panose="02020603050405020304" pitchFamily="18" charset="0"/>
              </a:rPr>
              <a:t> coi </a:t>
            </a:r>
            <a:r>
              <a:rPr lang="vi-VN" sz="3200" dirty="0" err="1">
                <a:latin typeface="Times New Roman" panose="02020603050405020304" pitchFamily="18" charset="0"/>
                <a:cs typeface="Times New Roman" panose="02020603050405020304" pitchFamily="18" charset="0"/>
              </a:rPr>
              <a:t>Trái</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Đất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giống</a:t>
            </a:r>
            <a:r>
              <a:rPr lang="vi-VN" sz="3200" dirty="0">
                <a:latin typeface="Times New Roman" panose="02020603050405020304" pitchFamily="18" charset="0"/>
                <a:cs typeface="Times New Roman" panose="02020603050405020304" pitchFamily="18" charset="0"/>
              </a:rPr>
              <a:t> như </a:t>
            </a:r>
            <a:r>
              <a:rPr lang="vi-VN" sz="3200" dirty="0" err="1">
                <a:latin typeface="Times New Roman" panose="02020603050405020304" pitchFamily="18" charset="0"/>
                <a:cs typeface="Times New Roman" panose="02020603050405020304" pitchFamily="18" charset="0"/>
              </a:rPr>
              <a:t>một</a:t>
            </a:r>
            <a:r>
              <a:rPr lang="vi-VN" sz="3200" dirty="0">
                <a:latin typeface="Times New Roman" panose="02020603050405020304" pitchFamily="18" charset="0"/>
                <a:cs typeface="Times New Roman" panose="02020603050405020304" pitchFamily="18" charset="0"/>
              </a:rPr>
              <a:t> thanh nam châm </a:t>
            </a:r>
            <a:r>
              <a:rPr lang="vi-VN" sz="3200" dirty="0" err="1">
                <a:latin typeface="Times New Roman" panose="02020603050405020304" pitchFamily="18" charset="0"/>
                <a:cs typeface="Times New Roman" panose="02020603050405020304" pitchFamily="18" charset="0"/>
              </a:rPr>
              <a:t>khổng</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lồ</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vì</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mỗi</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cực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của</a:t>
            </a:r>
            <a:r>
              <a:rPr lang="vi-VN" sz="3200" dirty="0">
                <a:latin typeface="Times New Roman" panose="02020603050405020304" pitchFamily="18" charset="0"/>
                <a:cs typeface="Times New Roman" panose="02020603050405020304" pitchFamily="18" charset="0"/>
              </a:rPr>
              <a:t> thanh nam châm </a:t>
            </a:r>
            <a:r>
              <a:rPr lang="vi-VN" sz="3200" dirty="0" err="1">
                <a:latin typeface="Times New Roman" panose="02020603050405020304" pitchFamily="18" charset="0"/>
                <a:cs typeface="Times New Roman" panose="02020603050405020304" pitchFamily="18" charset="0"/>
              </a:rPr>
              <a:t>để</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tự</a:t>
            </a:r>
            <a:r>
              <a:rPr lang="vi-VN" sz="3200" dirty="0">
                <a:latin typeface="Times New Roman" panose="02020603050405020304" pitchFamily="18" charset="0"/>
                <a:cs typeface="Times New Roman" panose="02020603050405020304" pitchFamily="18" charset="0"/>
              </a:rPr>
              <a:t> do luôn </a:t>
            </a:r>
            <a:r>
              <a:rPr lang="vi-VN" sz="3200" dirty="0" err="1">
                <a:latin typeface="Times New Roman" panose="02020603050405020304" pitchFamily="18" charset="0"/>
                <a:cs typeface="Times New Roman" panose="02020603050405020304" pitchFamily="18" charset="0"/>
              </a:rPr>
              <a:t>hướng</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về</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một</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cực</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của</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Trái</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Đất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667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16812-599C-45DA-89F3-497A0A01001E}"/>
              </a:ext>
            </a:extLst>
          </p:cNvPr>
          <p:cNvSpPr>
            <a:spLocks noGrp="1"/>
          </p:cNvSpPr>
          <p:nvPr>
            <p:ph type="title"/>
          </p:nvPr>
        </p:nvSpPr>
        <p:spPr>
          <a:xfrm>
            <a:off x="677332" y="282429"/>
            <a:ext cx="10519401" cy="1629747"/>
          </a:xfrm>
        </p:spPr>
        <p:txBody>
          <a:bodyPr>
            <a:normAutofit fontScale="90000"/>
          </a:bodyPr>
          <a:lstStyle/>
          <a:p>
            <a:pPr algn="ctr"/>
            <a:r>
              <a:rPr lang="en-US" sz="4000" b="1" dirty="0">
                <a:solidFill>
                  <a:srgbClr val="FF0000"/>
                </a:solidFill>
                <a:latin typeface="Times New Roman" panose="02020603050405020304" pitchFamily="18" charset="0"/>
                <a:cs typeface="Times New Roman" panose="02020603050405020304" pitchFamily="18" charset="0"/>
              </a:rPr>
              <a:t>BÀI ÔN TẬP CHƯƠNG 6</a:t>
            </a:r>
            <a:br>
              <a:rPr lang="en-US" sz="4000" b="1"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NAM CHÂM.TỪ TRƯỜNG.TỪ TR</a:t>
            </a:r>
            <a:r>
              <a:rPr lang="vi-VN" dirty="0">
                <a:solidFill>
                  <a:srgbClr val="FF0000"/>
                </a:solidFill>
                <a:latin typeface="Times New Roman" panose="02020603050405020304" pitchFamily="18" charset="0"/>
                <a:cs typeface="Times New Roman" panose="02020603050405020304" pitchFamily="18" charset="0"/>
              </a:rPr>
              <a:t>ƯỜNG TRÁI ĐẤT.</a:t>
            </a:r>
            <a:br>
              <a:rPr lang="vi-VN" dirty="0">
                <a:solidFill>
                  <a:srgbClr val="FF0000"/>
                </a:solidFill>
                <a:latin typeface="Times New Roman" panose="02020603050405020304" pitchFamily="18" charset="0"/>
                <a:cs typeface="Times New Roman" panose="02020603050405020304" pitchFamily="18" charset="0"/>
              </a:rPr>
            </a:br>
            <a:r>
              <a:rPr lang="vi-VN" dirty="0">
                <a:solidFill>
                  <a:srgbClr val="FF0000"/>
                </a:solidFill>
                <a:latin typeface="Times New Roman" panose="02020603050405020304" pitchFamily="18" charset="0"/>
                <a:cs typeface="Times New Roman" panose="02020603050405020304" pitchFamily="18" charset="0"/>
              </a:rPr>
              <a:t>NAM CHÂM ĐIỆN(</a:t>
            </a:r>
            <a:r>
              <a:rPr lang="vi-VN" dirty="0" err="1">
                <a:solidFill>
                  <a:srgbClr val="FF0000"/>
                </a:solidFill>
                <a:latin typeface="Times New Roman" panose="02020603050405020304" pitchFamily="18" charset="0"/>
                <a:cs typeface="Times New Roman" panose="02020603050405020304" pitchFamily="18" charset="0"/>
              </a:rPr>
              <a:t>Tiết</a:t>
            </a:r>
            <a:r>
              <a:rPr lang="vi-VN">
                <a:solidFill>
                  <a:srgbClr val="FF0000"/>
                </a:solidFill>
                <a:latin typeface="Times New Roman" panose="02020603050405020304" pitchFamily="18" charset="0"/>
                <a:cs typeface="Times New Roman" panose="02020603050405020304" pitchFamily="18" charset="0"/>
              </a:rPr>
              <a:t> 1)</a:t>
            </a:r>
            <a:endParaRPr lang="en-US" dirty="0">
              <a:solidFill>
                <a:schemeClr val="tx2"/>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FE92EA4-DB72-45B6-90E2-D21F98FFE27E}"/>
              </a:ext>
            </a:extLst>
          </p:cNvPr>
          <p:cNvSpPr>
            <a:spLocks noGrp="1"/>
          </p:cNvSpPr>
          <p:nvPr>
            <p:ph idx="1"/>
          </p:nvPr>
        </p:nvSpPr>
        <p:spPr>
          <a:xfrm>
            <a:off x="677332" y="2239346"/>
            <a:ext cx="9238455" cy="3880773"/>
          </a:xfrm>
        </p:spPr>
        <p:txBody>
          <a:bodyPr>
            <a:normAutofit/>
          </a:bodyPr>
          <a:lstStyle/>
          <a:p>
            <a:pPr marL="400050" indent="-400050">
              <a:buAutoNum type="romanUcPeriod"/>
            </a:pPr>
            <a:r>
              <a:rPr lang="en-US" sz="3200" dirty="0">
                <a:solidFill>
                  <a:schemeClr val="tx1"/>
                </a:solidFill>
                <a:latin typeface="Times New Roman" panose="02020603050405020304" pitchFamily="18" charset="0"/>
                <a:cs typeface="Times New Roman" panose="02020603050405020304" pitchFamily="18" charset="0"/>
              </a:rPr>
              <a:t>TRÒ CHƠI </a:t>
            </a:r>
          </a:p>
          <a:p>
            <a:pPr marL="400050" indent="-400050">
              <a:buAutoNum type="romanUcPeriod"/>
            </a:pPr>
            <a:r>
              <a:rPr lang="en-US" sz="3200" dirty="0">
                <a:solidFill>
                  <a:schemeClr val="tx1"/>
                </a:solidFill>
                <a:latin typeface="Times New Roman" panose="02020603050405020304" pitchFamily="18" charset="0"/>
                <a:cs typeface="Times New Roman" panose="02020603050405020304" pitchFamily="18" charset="0"/>
              </a:rPr>
              <a:t>HỆ THỐNG HÓA KIẾN THỨC</a:t>
            </a:r>
          </a:p>
        </p:txBody>
      </p:sp>
    </p:spTree>
    <p:extLst>
      <p:ext uri="{BB962C8B-B14F-4D97-AF65-F5344CB8AC3E}">
        <p14:creationId xmlns:p14="http://schemas.microsoft.com/office/powerpoint/2010/main" val="1445383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a16="http://schemas.microsoft.com/office/drawing/2014/main" id="{FC56F161-C2E2-52D1-CF66-E561B31DEE8D}"/>
              </a:ext>
            </a:extLst>
          </p:cNvPr>
          <p:cNvSpPr>
            <a:spLocks noGrp="1"/>
          </p:cNvSpPr>
          <p:nvPr>
            <p:ph idx="1"/>
          </p:nvPr>
        </p:nvSpPr>
        <p:spPr>
          <a:xfrm>
            <a:off x="358815" y="844953"/>
            <a:ext cx="11516810" cy="5636870"/>
          </a:xfrm>
        </p:spPr>
        <p:txBody>
          <a:bodyPr>
            <a:normAutofit lnSpcReduction="10000"/>
          </a:bodyPr>
          <a:lstStyle/>
          <a:p>
            <a:pPr marL="0" indent="0">
              <a:lnSpc>
                <a:spcPct val="107000"/>
              </a:lnSpc>
              <a:spcAft>
                <a:spcPts val="800"/>
              </a:spcAft>
              <a:buNone/>
            </a:pPr>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3</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pin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để</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lâu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ngày</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đoạn</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dây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dẫn</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Nếu</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không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bóng</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đèn</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để</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thử</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mà</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chỉ</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kim nam châm.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Làm</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thế</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để</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kiểm</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tra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được</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pin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còn</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điện</a:t>
            </a:r>
            <a:r>
              <a:rPr lang="vi-VN"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hay không?</a:t>
            </a:r>
            <a:r>
              <a:rPr lang="en-US" sz="32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7000"/>
              </a:lnSpc>
              <a:spcAft>
                <a:spcPts val="800"/>
              </a:spcAft>
              <a:buNone/>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Đáp</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án</a:t>
            </a:r>
            <a:endParaRPr lang="en-US" sz="32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15000"/>
              </a:lnSpc>
              <a:spcAft>
                <a:spcPts val="800"/>
              </a:spcAft>
              <a:buNone/>
            </a:pP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pin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kim nam châm, ta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như sau:</a:t>
            </a:r>
          </a:p>
          <a:p>
            <a:pPr marL="0" indent="0" algn="just">
              <a:lnSpc>
                <a:spcPct val="115000"/>
              </a:lnSpc>
              <a:spcAft>
                <a:spcPts val="800"/>
              </a:spcAft>
              <a:buNone/>
            </a:pP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Mắc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hai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pin,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rồi</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đưa kim nam châm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gần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kim nam châm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lệch</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khỏi</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phương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Nam ban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pin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không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cục</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pin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endPar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59065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in)">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a16="http://schemas.microsoft.com/office/drawing/2014/main" id="{FC56F161-C2E2-52D1-CF66-E561B31DEE8D}"/>
              </a:ext>
            </a:extLst>
          </p:cNvPr>
          <p:cNvSpPr>
            <a:spLocks noGrp="1"/>
          </p:cNvSpPr>
          <p:nvPr>
            <p:ph idx="1"/>
          </p:nvPr>
        </p:nvSpPr>
        <p:spPr>
          <a:xfrm>
            <a:off x="162046" y="960699"/>
            <a:ext cx="11320040" cy="5671595"/>
          </a:xfrm>
        </p:spPr>
        <p:txBody>
          <a:bodyPr>
            <a:normAutofit fontScale="77500" lnSpcReduction="20000"/>
          </a:bodyPr>
          <a:lstStyle/>
          <a:p>
            <a:pPr marL="0" indent="0">
              <a:lnSpc>
                <a:spcPct val="107000"/>
              </a:lnSpc>
              <a:spcAft>
                <a:spcPts val="800"/>
              </a:spcAft>
              <a:buNone/>
            </a:pPr>
            <a:r>
              <a:rPr lang="en-US" sz="39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9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4</a:t>
            </a:r>
            <a:r>
              <a:rPr lang="en-US" sz="39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ảnh</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định</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hướng</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kim nam châm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đặt</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tại</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các</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điểm</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xung quanh thanh nam châm như </a:t>
            </a:r>
            <a:r>
              <a:rPr lang="vi-VN" sz="39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hình</a:t>
            </a:r>
            <a:r>
              <a:rPr lang="vi-VN" sz="39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sau:</a:t>
            </a:r>
            <a:r>
              <a:rPr lang="en-US" sz="3900" b="1" dirty="0">
                <a:solidFill>
                  <a:srgbClr val="0070C0"/>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	</a:t>
            </a:r>
          </a:p>
          <a:p>
            <a:pPr marL="0" indent="0">
              <a:lnSpc>
                <a:spcPct val="107000"/>
              </a:lnSpc>
              <a:spcAft>
                <a:spcPts val="800"/>
              </a:spcAft>
              <a:buNone/>
            </a:pPr>
            <a:endParaRPr lang="en-US" sz="3200" b="1" dirty="0">
              <a:latin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en-US" sz="3200" b="1" dirty="0">
              <a:latin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en-US" sz="3200" b="1" dirty="0">
              <a:latin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US" sz="3200" b="1" dirty="0" err="1">
                <a:latin typeface="Times New Roman" panose="02020603050405020304" pitchFamily="18" charset="0"/>
                <a:cs typeface="Times New Roman" panose="02020603050405020304" pitchFamily="18" charset="0"/>
              </a:rPr>
              <a:t>Đáp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án</a:t>
            </a:r>
            <a:endParaRPr lang="en-US" sz="3200" b="1" dirty="0">
              <a:latin typeface="Times New Roman" panose="02020603050405020304" pitchFamily="18" charset="0"/>
              <a:cs typeface="Times New Roman" panose="02020603050405020304" pitchFamily="18" charset="0"/>
            </a:endParaRPr>
          </a:p>
          <a:p>
            <a:pPr marL="0" indent="0" algn="just">
              <a:lnSpc>
                <a:spcPct val="115000"/>
              </a:lnSpc>
              <a:spcAft>
                <a:spcPts val="800"/>
              </a:spcAft>
              <a:buNone/>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a:lnSpc>
                <a:spcPct val="115000"/>
              </a:lnSpc>
              <a:spcAft>
                <a:spcPts val="800"/>
              </a:spcAft>
              <a:buNone/>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sức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đi ra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đi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châm</a:t>
            </a:r>
          </a:p>
          <a:p>
            <a:pPr marL="0" indent="0" algn="just">
              <a:lnSpc>
                <a:spcPct val="115000"/>
              </a:lnSpc>
              <a:spcAft>
                <a:spcPts val="800"/>
              </a:spcAft>
              <a:buNone/>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Căn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cứ</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kim nam châm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cho, ta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p>
          <a:p>
            <a:pPr marL="0" indent="0" algn="just">
              <a:lnSpc>
                <a:spcPct val="115000"/>
              </a:lnSpc>
              <a:spcAft>
                <a:spcPts val="800"/>
              </a:spcAft>
              <a:buNone/>
            </a:pP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9" name="Rectangle 7">
            <a:extLst>
              <a:ext uri="{FF2B5EF4-FFF2-40B4-BE49-F238E27FC236}">
                <a16:creationId xmlns:a16="http://schemas.microsoft.com/office/drawing/2014/main" id="{77A48AC9-D2B0-4043-8460-52740458A1E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11" name="Picture 10">
            <a:extLst>
              <a:ext uri="{FF2B5EF4-FFF2-40B4-BE49-F238E27FC236}">
                <a16:creationId xmlns:a16="http://schemas.microsoft.com/office/drawing/2014/main" id="{C60C8962-06F7-446F-A984-7E38B35D3A70}"/>
              </a:ext>
            </a:extLst>
          </p:cNvPr>
          <p:cNvPicPr>
            <a:picLocks noChangeAspect="1"/>
          </p:cNvPicPr>
          <p:nvPr/>
        </p:nvPicPr>
        <p:blipFill>
          <a:blip r:embed="rId2"/>
          <a:stretch>
            <a:fillRect/>
          </a:stretch>
        </p:blipFill>
        <p:spPr>
          <a:xfrm>
            <a:off x="2760785" y="1980549"/>
            <a:ext cx="5354515" cy="2169420"/>
          </a:xfrm>
          <a:prstGeom prst="rect">
            <a:avLst/>
          </a:prstGeom>
        </p:spPr>
      </p:pic>
    </p:spTree>
    <p:extLst>
      <p:ext uri="{BB962C8B-B14F-4D97-AF65-F5344CB8AC3E}">
        <p14:creationId xmlns:p14="http://schemas.microsoft.com/office/powerpoint/2010/main" val="2720782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ircle(in)">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a16="http://schemas.microsoft.com/office/drawing/2014/main" id="{FC56F161-C2E2-52D1-CF66-E561B31DEE8D}"/>
              </a:ext>
            </a:extLst>
          </p:cNvPr>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en-US" sz="30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5</a:t>
            </a:r>
            <a:r>
              <a:rPr lang="en-US" sz="3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điều</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kiện</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chỉ</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có</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dòng</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điện</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yếu</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chạy</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vào</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ống</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dây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dẫn</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nam châm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điện</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phải</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như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thế</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nào</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để</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lực</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từ</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nam châm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điện</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mạnh</a:t>
            </a:r>
            <a:r>
              <a:rPr lang="vi-VN"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hơn?</a:t>
            </a:r>
          </a:p>
          <a:p>
            <a:pPr marL="0" indent="0">
              <a:lnSpc>
                <a:spcPct val="107000"/>
              </a:lnSpc>
              <a:spcAft>
                <a:spcPts val="800"/>
              </a:spcAft>
              <a:buNone/>
            </a:pPr>
            <a:endParaRPr lang="en-US" sz="30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a:t>
            </a:r>
            <a:endParaRPr lang="en-US" sz="2800" b="1" dirty="0">
              <a:latin typeface="Times New Roman" panose="02020603050405020304" pitchFamily="18" charset="0"/>
              <a:cs typeface="Times New Roman" panose="02020603050405020304" pitchFamily="18" charset="0"/>
            </a:endParaRPr>
          </a:p>
          <a:p>
            <a:pPr marL="0" indent="0" algn="just">
              <a:lnSpc>
                <a:spcPct val="115000"/>
              </a:lnSpc>
              <a:spcAft>
                <a:spcPts val="800"/>
              </a:spcAft>
              <a:buNone/>
            </a:pP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chạy</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ống</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châm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endPar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lnSpc>
                <a:spcPct val="115000"/>
              </a:lnSpc>
              <a:spcAft>
                <a:spcPts val="800"/>
              </a:spcAft>
              <a:buNone/>
            </a:pP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châm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tăng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vòng</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quấn</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quanh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óng</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 đưa thêm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lõi</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sắt</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non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luồn</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ống</a:t>
            </a: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dây.</a:t>
            </a:r>
          </a:p>
          <a:p>
            <a:pPr marL="0" indent="0">
              <a:buNone/>
            </a:pPr>
            <a:endParaRPr lang="en-US" dirty="0"/>
          </a:p>
        </p:txBody>
      </p:sp>
    </p:spTree>
    <p:extLst>
      <p:ext uri="{BB962C8B-B14F-4D97-AF65-F5344CB8AC3E}">
        <p14:creationId xmlns:p14="http://schemas.microsoft.com/office/powerpoint/2010/main" val="5727202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a16="http://schemas.microsoft.com/office/drawing/2014/main" id="{FC56F161-C2E2-52D1-CF66-E561B31DEE8D}"/>
              </a:ext>
            </a:extLst>
          </p:cNvPr>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6: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Xác</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định</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cực</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nam châm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thẳng</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khi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biết</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chiều</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kim nam châm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đặt</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tại</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vị</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trí</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như bên </a:t>
            </a:r>
            <a:r>
              <a:rPr lang="vi-VN"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dưới</a:t>
            </a: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a:latin typeface="Arial" panose="020B0604020202020204" pitchFamily="34" charset="0"/>
                <a:cs typeface="Arial" panose="020B0604020202020204" pitchFamily="34" charset="0"/>
              </a:rPr>
              <a:t>	</a:t>
            </a:r>
          </a:p>
          <a:p>
            <a:pPr marL="0" indent="0">
              <a:lnSpc>
                <a:spcPct val="107000"/>
              </a:lnSpc>
              <a:spcAft>
                <a:spcPts val="800"/>
              </a:spcAft>
              <a:buNone/>
            </a:pPr>
            <a:endParaRPr lang="en-US" sz="2800" b="1" dirty="0">
              <a:latin typeface="Arial" panose="020B0604020202020204" pitchFamily="34" charset="0"/>
              <a:cs typeface="Arial" panose="020B0604020202020204" pitchFamily="34" charset="0"/>
            </a:endParaRPr>
          </a:p>
          <a:p>
            <a:pPr marL="0" indent="0">
              <a:lnSpc>
                <a:spcPct val="107000"/>
              </a:lnSpc>
              <a:spcAft>
                <a:spcPts val="800"/>
              </a:spcAft>
              <a:buNone/>
            </a:pPr>
            <a:endParaRPr lang="en-US" sz="2800" b="1" dirty="0">
              <a:latin typeface="Arial" panose="020B0604020202020204" pitchFamily="34" charset="0"/>
              <a:cs typeface="Arial" panose="020B0604020202020204" pitchFamily="34" charset="0"/>
            </a:endParaRPr>
          </a:p>
          <a:p>
            <a:pPr marL="0" indent="0">
              <a:lnSpc>
                <a:spcPct val="107000"/>
              </a:lnSpc>
              <a:spcAft>
                <a:spcPts val="800"/>
              </a:spcAft>
              <a:buNone/>
            </a:pPr>
            <a:endParaRPr lang="en-US" sz="2800" b="1" dirty="0">
              <a:latin typeface="Arial" panose="020B0604020202020204" pitchFamily="34" charset="0"/>
              <a:cs typeface="Arial" panose="020B0604020202020204" pitchFamily="34" charset="0"/>
            </a:endParaRPr>
          </a:p>
          <a:p>
            <a:pPr marL="0" indent="0">
              <a:lnSpc>
                <a:spcPct val="107000"/>
              </a:lnSpc>
              <a:spcAft>
                <a:spcPts val="800"/>
              </a:spcAft>
              <a:buNone/>
            </a:pPr>
            <a:r>
              <a:rPr lang="en-US" sz="2800" b="1" dirty="0" err="1">
                <a:latin typeface="Arial" panose="020B0604020202020204" pitchFamily="34" charset="0"/>
                <a:cs typeface="Arial" panose="020B0604020202020204" pitchFamily="34" charset="0"/>
              </a:rPr>
              <a:t>Đáp</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án</a:t>
            </a:r>
            <a:endParaRPr lang="en-US" sz="2800" b="1" dirty="0">
              <a:latin typeface="Arial" panose="020B0604020202020204" pitchFamily="34" charset="0"/>
              <a:cs typeface="Arial" panose="020B0604020202020204" pitchFamily="34" charset="0"/>
            </a:endParaRPr>
          </a:p>
          <a:p>
            <a:pPr marL="0" indent="0" algn="just">
              <a:lnSpc>
                <a:spcPct val="115000"/>
              </a:lnSpc>
              <a:spcAft>
                <a:spcPts val="800"/>
              </a:spcAft>
              <a:buNone/>
            </a:pP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gần</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Nam (S)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kim</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nam</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châm</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bắc</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còn</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lại</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cực</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nam</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C7C0F04F-CF81-43F4-BA92-32FA63F41A7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6" name="Picture 5">
            <a:extLst>
              <a:ext uri="{FF2B5EF4-FFF2-40B4-BE49-F238E27FC236}">
                <a16:creationId xmlns:a16="http://schemas.microsoft.com/office/drawing/2014/main" id="{B962EFDA-91E7-42F6-A7D7-BC86D7C3F71F}"/>
              </a:ext>
            </a:extLst>
          </p:cNvPr>
          <p:cNvPicPr>
            <a:picLocks noChangeAspect="1"/>
          </p:cNvPicPr>
          <p:nvPr/>
        </p:nvPicPr>
        <p:blipFill>
          <a:blip r:embed="rId2"/>
          <a:stretch>
            <a:fillRect/>
          </a:stretch>
        </p:blipFill>
        <p:spPr>
          <a:xfrm>
            <a:off x="2380712" y="1851936"/>
            <a:ext cx="5787342" cy="1577064"/>
          </a:xfrm>
          <a:prstGeom prst="rect">
            <a:avLst/>
          </a:prstGeom>
        </p:spPr>
      </p:pic>
    </p:spTree>
    <p:extLst>
      <p:ext uri="{BB962C8B-B14F-4D97-AF65-F5344CB8AC3E}">
        <p14:creationId xmlns:p14="http://schemas.microsoft.com/office/powerpoint/2010/main" val="23677094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hlinkClick r:id="" action="ppaction://hlinkshowjump?jump=nextslide"/>
          </p:cNvPr>
          <p:cNvSpPr/>
          <p:nvPr/>
        </p:nvSpPr>
        <p:spPr>
          <a:xfrm>
            <a:off x="2394735" y="1905000"/>
            <a:ext cx="7180088" cy="206033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VẬN DỤNG</a:t>
            </a:r>
          </a:p>
        </p:txBody>
      </p:sp>
    </p:spTree>
    <p:extLst>
      <p:ext uri="{BB962C8B-B14F-4D97-AF65-F5344CB8AC3E}">
        <p14:creationId xmlns:p14="http://schemas.microsoft.com/office/powerpoint/2010/main" val="2403962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a16="http://schemas.microsoft.com/office/drawing/2014/main" id="{FC56F161-C2E2-52D1-CF66-E561B31DEE8D}"/>
              </a:ext>
            </a:extLst>
          </p:cNvPr>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p>
          <a:p>
            <a:pPr marL="0" indent="0">
              <a:lnSpc>
                <a:spcPct val="107000"/>
              </a:lnSpc>
              <a:spcAft>
                <a:spcPts val="800"/>
              </a:spcAft>
              <a:buNone/>
            </a:pPr>
            <a:endParaRPr lang="en-US" sz="28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Arial" panose="020B0604020202020204" pitchFamily="34" charset="0"/>
              </a:rPr>
              <a:t>Giao</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nhiệm</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vụ</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về</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nhà</a:t>
            </a:r>
            <a:r>
              <a:rPr lang="en-US" sz="2800" b="1" dirty="0">
                <a:latin typeface="Arial" panose="020B0604020202020204" pitchFamily="34" charset="0"/>
                <a:ea typeface="Calibri" panose="020F0502020204030204" pitchFamily="34" charset="0"/>
                <a:cs typeface="Arial" panose="020B0604020202020204" pitchFamily="34" charset="0"/>
              </a:rPr>
              <a:t>: </a:t>
            </a:r>
          </a:p>
          <a:p>
            <a:pPr marL="0" indent="0">
              <a:buNone/>
            </a:pPr>
            <a:r>
              <a:rPr lang="vi-VN" sz="2800"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Chế</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tạo</a:t>
            </a:r>
            <a:r>
              <a:rPr lang="vi-VN" b="1" dirty="0">
                <a:latin typeface="Arial" panose="020B0604020202020204" pitchFamily="34" charset="0"/>
                <a:cs typeface="Arial" panose="020B0604020202020204" pitchFamily="34" charset="0"/>
              </a:rPr>
              <a:t> </a:t>
            </a:r>
            <a:r>
              <a:rPr lang="vi-VN" b="1" dirty="0" err="1">
                <a:latin typeface="Arial" panose="020B0604020202020204" pitchFamily="34" charset="0"/>
                <a:cs typeface="Arial" panose="020B0604020202020204" pitchFamily="34" charset="0"/>
              </a:rPr>
              <a:t>chiếc</a:t>
            </a:r>
            <a:r>
              <a:rPr lang="vi-VN" b="1" dirty="0">
                <a:latin typeface="Arial" panose="020B0604020202020204" pitchFamily="34" charset="0"/>
                <a:cs typeface="Arial" panose="020B0604020202020204" pitchFamily="34" charset="0"/>
              </a:rPr>
              <a:t> la </a:t>
            </a:r>
            <a:r>
              <a:rPr lang="vi-VN" b="1" dirty="0" err="1">
                <a:latin typeface="Arial" panose="020B0604020202020204" pitchFamily="34" charset="0"/>
                <a:cs typeface="Arial" panose="020B0604020202020204" pitchFamily="34" charset="0"/>
              </a:rPr>
              <a:t>bàn</a:t>
            </a:r>
            <a:r>
              <a:rPr lang="vi-VN" b="1" dirty="0">
                <a:latin typeface="Arial" panose="020B0604020202020204" pitchFamily="34" charset="0"/>
                <a:cs typeface="Arial" panose="020B0604020202020204" pitchFamily="34" charset="0"/>
              </a:rPr>
              <a:t> đơn </a:t>
            </a:r>
            <a:r>
              <a:rPr lang="vi-VN" b="1" dirty="0" err="1">
                <a:latin typeface="Arial" panose="020B0604020202020204" pitchFamily="34" charset="0"/>
                <a:cs typeface="Arial" panose="020B0604020202020204" pitchFamily="34" charset="0"/>
              </a:rPr>
              <a:t>giản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36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a16="http://schemas.microsoft.com/office/drawing/2014/main" id="{FC56F161-C2E2-52D1-CF66-E561B31DEE8D}"/>
              </a:ext>
            </a:extLst>
          </p:cNvPr>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en-US" sz="2800" b="1" dirty="0">
                <a:latin typeface="Arial" panose="020B0604020202020204" pitchFamily="34" charset="0"/>
                <a:ea typeface="Calibri" panose="020F0502020204030204" pitchFamily="34" charset="0"/>
                <a:cs typeface="Arial" panose="020B0604020202020204" pitchFamily="34" charset="0"/>
              </a:rPr>
              <a:t>					HƯỚNG DẪN : </a:t>
            </a:r>
          </a:p>
          <a:p>
            <a:r>
              <a:rPr lang="de-DE" dirty="0">
                <a:latin typeface="Arial" panose="020B0604020202020204" pitchFamily="34" charset="0"/>
                <a:cs typeface="Arial" panose="020B0604020202020204" pitchFamily="34" charset="0"/>
              </a:rPr>
              <a:t>Dụng cụ: Một nam châm mạnh; hai chiếc kim khâu (hoặc hai đinh ghim) bằng thép; một miếng xốp mỏng; một cốc nhựa hoặc cốc giấy đựng nước.</a:t>
            </a:r>
            <a:endParaRPr lang="vi-VN"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Cách làm: Xát nhẹ đầu kim khoảng 30 lần vào một cực của nam châm, sau đó xát nhẹ đầu lỗ kim vào cực kia của nam châm. Kiểm tra bằng cách cho chiếc kim đã được cọ xát hút chiếc kim bằng thép chưa được cọ xát.</a:t>
            </a:r>
            <a:endParaRPr lang="vi-VN"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Thả miếng xốp vào cốc nước, sau đó đặt chiếc kim lên mặt xốp, chiếc kim sẽ chỉ hướng Bắc – Nam</a:t>
            </a:r>
            <a:endParaRPr lang="vi-VN"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092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C6CA6-AAB5-1135-C364-29E480F78BB0}"/>
              </a:ext>
            </a:extLst>
          </p:cNvPr>
          <p:cNvSpPr>
            <a:spLocks noGrp="1"/>
          </p:cNvSpPr>
          <p:nvPr>
            <p:ph type="title"/>
          </p:nvPr>
        </p:nvSpPr>
        <p:spPr>
          <a:xfrm>
            <a:off x="3424334" y="68416"/>
            <a:ext cx="5849667" cy="659363"/>
          </a:xfrm>
        </p:spPr>
        <p:txBody>
          <a:bodyPr/>
          <a:lstStyle/>
          <a:p>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rPr>
              <a:t>BÀI ÔN TẬP CHƯƠNG 6</a:t>
            </a:r>
            <a:endParaRPr lang="en-US" dirty="0"/>
          </a:p>
        </p:txBody>
      </p:sp>
      <p:sp>
        <p:nvSpPr>
          <p:cNvPr id="3" name="Content Placeholder 2">
            <a:extLst>
              <a:ext uri="{FF2B5EF4-FFF2-40B4-BE49-F238E27FC236}">
                <a16:creationId xmlns:a16="http://schemas.microsoft.com/office/drawing/2014/main" id="{FC56F161-C2E2-52D1-CF66-E561B31DEE8D}"/>
              </a:ext>
            </a:extLst>
          </p:cNvPr>
          <p:cNvSpPr>
            <a:spLocks noGrp="1"/>
          </p:cNvSpPr>
          <p:nvPr>
            <p:ph idx="1"/>
          </p:nvPr>
        </p:nvSpPr>
        <p:spPr>
          <a:xfrm>
            <a:off x="376391" y="727779"/>
            <a:ext cx="11557107" cy="6061805"/>
          </a:xfrm>
        </p:spPr>
        <p:txBody>
          <a:bodyPr>
            <a:normAutofit/>
          </a:bodyPr>
          <a:lstStyle/>
          <a:p>
            <a:pPr marL="0" indent="0">
              <a:lnSpc>
                <a:spcPct val="107000"/>
              </a:lnSpc>
              <a:spcAft>
                <a:spcPts val="800"/>
              </a:spcAft>
              <a:buNone/>
            </a:pPr>
            <a:r>
              <a:rPr lang="en-US" sz="2800" b="1" dirty="0">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C7F9D7E0-D087-4020-AB81-A4659BB7ECA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6" name="Picture 5">
            <a:extLst>
              <a:ext uri="{FF2B5EF4-FFF2-40B4-BE49-F238E27FC236}">
                <a16:creationId xmlns:a16="http://schemas.microsoft.com/office/drawing/2014/main" id="{D9671D21-448D-40E9-8B05-0B5F1C7A6A39}"/>
              </a:ext>
            </a:extLst>
          </p:cNvPr>
          <p:cNvPicPr>
            <a:picLocks noChangeAspect="1"/>
          </p:cNvPicPr>
          <p:nvPr/>
        </p:nvPicPr>
        <p:blipFill>
          <a:blip r:embed="rId2"/>
          <a:stretch>
            <a:fillRect/>
          </a:stretch>
        </p:blipFill>
        <p:spPr>
          <a:xfrm>
            <a:off x="1626578" y="1387142"/>
            <a:ext cx="9223130" cy="4187181"/>
          </a:xfrm>
          <a:prstGeom prst="rect">
            <a:avLst/>
          </a:prstGeom>
        </p:spPr>
      </p:pic>
      <p:sp>
        <p:nvSpPr>
          <p:cNvPr id="7" name="TextBox 6">
            <a:extLst>
              <a:ext uri="{FF2B5EF4-FFF2-40B4-BE49-F238E27FC236}">
                <a16:creationId xmlns:a16="http://schemas.microsoft.com/office/drawing/2014/main" id="{653D4864-1996-4CC0-AC10-B6C553347F29}"/>
              </a:ext>
            </a:extLst>
          </p:cNvPr>
          <p:cNvSpPr txBox="1"/>
          <p:nvPr/>
        </p:nvSpPr>
        <p:spPr>
          <a:xfrm>
            <a:off x="4708011" y="5945555"/>
            <a:ext cx="2438488" cy="369332"/>
          </a:xfrm>
          <a:prstGeom prst="rect">
            <a:avLst/>
          </a:prstGeom>
          <a:noFill/>
        </p:spPr>
        <p:txBody>
          <a:bodyPr wrap="none" rtlCol="0">
            <a:spAutoFit/>
          </a:bodyPr>
          <a:lstStyle/>
          <a:p>
            <a:r>
              <a:rPr lang="vi-VN" dirty="0" err="1"/>
              <a:t>Chiếc</a:t>
            </a:r>
            <a:r>
              <a:rPr lang="vi-VN" dirty="0"/>
              <a:t> la </a:t>
            </a:r>
            <a:r>
              <a:rPr lang="vi-VN" dirty="0" err="1"/>
              <a:t>bàn</a:t>
            </a:r>
            <a:r>
              <a:rPr lang="vi-VN" dirty="0"/>
              <a:t> đơn </a:t>
            </a:r>
            <a:r>
              <a:rPr lang="vi-VN" dirty="0" err="1"/>
              <a:t>giản</a:t>
            </a:r>
            <a:endParaRPr lang="vi-VN" dirty="0"/>
          </a:p>
        </p:txBody>
      </p:sp>
    </p:spTree>
    <p:extLst>
      <p:ext uri="{BB962C8B-B14F-4D97-AF65-F5344CB8AC3E}">
        <p14:creationId xmlns:p14="http://schemas.microsoft.com/office/powerpoint/2010/main" val="1044742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CD49F-F392-A74D-7C01-59645595E91C}"/>
              </a:ext>
            </a:extLst>
          </p:cNvPr>
          <p:cNvSpPr>
            <a:spLocks noGrp="1"/>
          </p:cNvSpPr>
          <p:nvPr>
            <p:ph type="title"/>
          </p:nvPr>
        </p:nvSpPr>
        <p:spPr>
          <a:xfrm>
            <a:off x="677334" y="609600"/>
            <a:ext cx="8596668" cy="871959"/>
          </a:xfrm>
        </p:spPr>
        <p:txBody>
          <a:bodyPr/>
          <a:lstStyle/>
          <a:p>
            <a:r>
              <a:rPr lang="en-US" dirty="0">
                <a:latin typeface="Times New Roman" panose="02020603050405020304" pitchFamily="18" charset="0"/>
                <a:cs typeface="Times New Roman" panose="02020603050405020304" pitchFamily="18" charset="0"/>
              </a:rPr>
              <a:t>HƯỚNG DẪN VỀ NHÀ</a:t>
            </a:r>
          </a:p>
        </p:txBody>
      </p:sp>
      <p:sp>
        <p:nvSpPr>
          <p:cNvPr id="3" name="Content Placeholder 2">
            <a:extLst>
              <a:ext uri="{FF2B5EF4-FFF2-40B4-BE49-F238E27FC236}">
                <a16:creationId xmlns:a16="http://schemas.microsoft.com/office/drawing/2014/main" id="{EC40F3BE-A8FA-DD08-5900-87ACBF814786}"/>
              </a:ext>
            </a:extLst>
          </p:cNvPr>
          <p:cNvSpPr>
            <a:spLocks noGrp="1"/>
          </p:cNvSpPr>
          <p:nvPr>
            <p:ph idx="1"/>
          </p:nvPr>
        </p:nvSpPr>
        <p:spPr/>
        <p:txBody>
          <a:bodyPr>
            <a:normAutofit/>
          </a:bodyPr>
          <a:lstStyle/>
          <a:p>
            <a:pPr lvl="0"/>
            <a:r>
              <a:rPr lang="vi-VN" sz="3200" dirty="0" err="1"/>
              <a:t>Học</a:t>
            </a:r>
            <a:r>
              <a:rPr lang="vi-VN" sz="3200" dirty="0"/>
              <a:t> </a:t>
            </a:r>
            <a:r>
              <a:rPr lang="vi-VN" sz="3200" dirty="0" err="1"/>
              <a:t>bài</a:t>
            </a:r>
            <a:r>
              <a:rPr lang="vi-VN" sz="3200" dirty="0"/>
              <a:t>, </a:t>
            </a:r>
            <a:r>
              <a:rPr lang="vi-VN" sz="3200" dirty="0" err="1"/>
              <a:t>làm</a:t>
            </a:r>
            <a:r>
              <a:rPr lang="vi-VN" sz="3200" dirty="0"/>
              <a:t> </a:t>
            </a:r>
            <a:r>
              <a:rPr lang="vi-VN" sz="3200" dirty="0" err="1"/>
              <a:t>tất</a:t>
            </a:r>
            <a:r>
              <a:rPr lang="vi-VN" sz="3200" dirty="0"/>
              <a:t> </a:t>
            </a:r>
            <a:r>
              <a:rPr lang="vi-VN" sz="3200" dirty="0" err="1"/>
              <a:t>cả</a:t>
            </a:r>
            <a:r>
              <a:rPr lang="vi-VN" sz="3200" dirty="0"/>
              <a:t> </a:t>
            </a:r>
            <a:r>
              <a:rPr lang="vi-VN" sz="3200" dirty="0" err="1"/>
              <a:t>các</a:t>
            </a:r>
            <a:r>
              <a:rPr lang="vi-VN" sz="3200" dirty="0"/>
              <a:t> </a:t>
            </a:r>
            <a:r>
              <a:rPr lang="vi-VN" sz="3200" dirty="0" err="1"/>
              <a:t>bài</a:t>
            </a:r>
            <a:r>
              <a:rPr lang="vi-VN" sz="3200" dirty="0"/>
              <a:t> </a:t>
            </a:r>
            <a:r>
              <a:rPr lang="vi-VN" sz="3200" dirty="0" err="1"/>
              <a:t>tập</a:t>
            </a:r>
            <a:r>
              <a:rPr lang="vi-VN" sz="3200" dirty="0"/>
              <a:t> liên quan </a:t>
            </a:r>
            <a:r>
              <a:rPr lang="vi-VN" sz="3200" dirty="0" err="1"/>
              <a:t>nội</a:t>
            </a:r>
            <a:r>
              <a:rPr lang="vi-VN" sz="3200" dirty="0"/>
              <a:t> dung ôn </a:t>
            </a:r>
            <a:r>
              <a:rPr lang="vi-VN" sz="3200" dirty="0" err="1"/>
              <a:t>tập</a:t>
            </a:r>
            <a:r>
              <a:rPr lang="vi-VN" sz="3200" dirty="0"/>
              <a:t> chương 6 trong SBT</a:t>
            </a:r>
          </a:p>
          <a:p>
            <a:pPr lvl="0"/>
            <a:r>
              <a:rPr lang="en-US" sz="3200" dirty="0" err="1"/>
              <a:t>Nộp</a:t>
            </a:r>
            <a:r>
              <a:rPr lang="en-US" sz="3200" dirty="0"/>
              <a:t> </a:t>
            </a:r>
            <a:r>
              <a:rPr lang="en-US" sz="3200" dirty="0" err="1"/>
              <a:t>sản</a:t>
            </a:r>
            <a:r>
              <a:rPr lang="en-US" sz="3200" dirty="0"/>
              <a:t> </a:t>
            </a:r>
            <a:r>
              <a:rPr lang="en-US" sz="3200" dirty="0" err="1"/>
              <a:t>phẩm</a:t>
            </a:r>
            <a:endParaRPr lang="vi-VN" sz="3200" dirty="0"/>
          </a:p>
          <a:p>
            <a:pPr lvl="0"/>
            <a:r>
              <a:rPr lang="vi-VN" sz="3200" dirty="0" err="1"/>
              <a:t>Đọc</a:t>
            </a:r>
            <a:r>
              <a:rPr lang="vi-VN" sz="3200" dirty="0"/>
              <a:t> </a:t>
            </a:r>
            <a:r>
              <a:rPr lang="vi-VN" sz="3200" dirty="0" err="1"/>
              <a:t>trước</a:t>
            </a:r>
            <a:r>
              <a:rPr lang="vi-VN" sz="3200" dirty="0"/>
              <a:t> </a:t>
            </a:r>
            <a:r>
              <a:rPr lang="vi-VN" sz="3200" dirty="0" err="1"/>
              <a:t>bài</a:t>
            </a:r>
            <a:r>
              <a:rPr lang="vi-VN" sz="3200" dirty="0"/>
              <a:t> </a:t>
            </a:r>
            <a:r>
              <a:rPr lang="vi-VN" sz="3200" dirty="0" err="1"/>
              <a:t>mới</a:t>
            </a:r>
            <a:endParaRPr lang="vi-VN" sz="3200" dirty="0"/>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926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3305261" y="228600"/>
            <a:ext cx="5176009" cy="86177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5000" b="1" dirty="0">
                <a:solidFill>
                  <a:prstClr val="white"/>
                </a:solidFill>
                <a:latin typeface="Times New Roman" pitchFamily="18" charset="0"/>
                <a:cs typeface="Times New Roman" pitchFamily="18" charset="0"/>
              </a:rPr>
              <a:t>HỘP QUÀ BÍ ẨN</a:t>
            </a:r>
          </a:p>
        </p:txBody>
      </p:sp>
      <p:sp>
        <p:nvSpPr>
          <p:cNvPr id="4" name="Oval 3"/>
          <p:cNvSpPr/>
          <p:nvPr/>
        </p:nvSpPr>
        <p:spPr>
          <a:xfrm>
            <a:off x="2575775" y="1841679"/>
            <a:ext cx="7101625" cy="402572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5" name="TextBox 4"/>
          <p:cNvSpPr txBox="1"/>
          <p:nvPr/>
        </p:nvSpPr>
        <p:spPr>
          <a:xfrm>
            <a:off x="3884590" y="2444840"/>
            <a:ext cx="4876800" cy="2862322"/>
          </a:xfrm>
          <a:prstGeom prst="rect">
            <a:avLst/>
          </a:prstGeom>
          <a:noFill/>
        </p:spPr>
        <p:txBody>
          <a:bodyPr wrap="square" rtlCol="0">
            <a:spAutoFit/>
          </a:bodyPr>
          <a:lstStyle/>
          <a:p>
            <a:r>
              <a:rPr lang="en-US" sz="3600" dirty="0" err="1">
                <a:solidFill>
                  <a:prstClr val="black"/>
                </a:solidFill>
                <a:latin typeface="Times New Roman" pitchFamily="18" charset="0"/>
                <a:cs typeface="Times New Roman" pitchFamily="18" charset="0"/>
              </a:rPr>
              <a:t>Trong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mỗi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hộp</a:t>
            </a:r>
            <a:r>
              <a:rPr lang="en-US" sz="3600" dirty="0">
                <a:solidFill>
                  <a:prstClr val="black"/>
                </a:solidFill>
                <a:latin typeface="Times New Roman" pitchFamily="18" charset="0"/>
                <a:cs typeface="Times New Roman" pitchFamily="18" charset="0"/>
              </a:rPr>
              <a:t> quà </a:t>
            </a:r>
            <a:r>
              <a:rPr lang="en-US" sz="3600" dirty="0" err="1">
                <a:solidFill>
                  <a:prstClr val="black"/>
                </a:solidFill>
                <a:latin typeface="Times New Roman" pitchFamily="18" charset="0"/>
                <a:cs typeface="Times New Roman" pitchFamily="18" charset="0"/>
              </a:rPr>
              <a:t>ẩn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chứng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một</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sô</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điểm</a:t>
            </a:r>
            <a:r>
              <a:rPr lang="en-US" sz="3600" dirty="0">
                <a:solidFill>
                  <a:prstClr val="black"/>
                </a:solidFill>
                <a:latin typeface="Times New Roman" pitchFamily="18" charset="0"/>
                <a:cs typeface="Times New Roman" pitchFamily="18" charset="0"/>
              </a:rPr>
              <a:t> bí </a:t>
            </a:r>
            <a:r>
              <a:rPr lang="en-US" sz="3600" dirty="0" err="1">
                <a:solidFill>
                  <a:prstClr val="black"/>
                </a:solidFill>
                <a:latin typeface="Times New Roman" pitchFamily="18" charset="0"/>
                <a:cs typeface="Times New Roman" pitchFamily="18" charset="0"/>
              </a:rPr>
              <a:t>ấn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Các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em</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hãy</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tra</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lời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đúng</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các</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câu</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hỏi</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đê</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nhận</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vê</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phần</a:t>
            </a:r>
            <a:r>
              <a:rPr lang="en-US" sz="3600" dirty="0">
                <a:solidFill>
                  <a:prstClr val="black"/>
                </a:solidFill>
                <a:latin typeface="Times New Roman" pitchFamily="18" charset="0"/>
                <a:cs typeface="Times New Roman" pitchFamily="18" charset="0"/>
              </a:rPr>
              <a:t> quà </a:t>
            </a:r>
            <a:r>
              <a:rPr lang="en-US" sz="3600" dirty="0" err="1">
                <a:solidFill>
                  <a:prstClr val="black"/>
                </a:solidFill>
                <a:latin typeface="Times New Roman" pitchFamily="18" charset="0"/>
                <a:cs typeface="Times New Roman" pitchFamily="18" charset="0"/>
              </a:rPr>
              <a:t>cho</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mình</a:t>
            </a:r>
            <a:r>
              <a:rPr lang="en-US" sz="3600" dirty="0">
                <a:solidFill>
                  <a:prstClr val="black"/>
                </a:solidFill>
                <a:latin typeface="Times New Roman" pitchFamily="18" charset="0"/>
                <a:cs typeface="Times New Roman" pitchFamily="18" charset="0"/>
              </a:rPr>
              <a:t> </a:t>
            </a:r>
            <a:r>
              <a:rPr lang="en-US" sz="3600" dirty="0" err="1">
                <a:solidFill>
                  <a:prstClr val="black"/>
                </a:solidFill>
                <a:latin typeface="Times New Roman" pitchFamily="18" charset="0"/>
                <a:cs typeface="Times New Roman" pitchFamily="18" charset="0"/>
              </a:rPr>
              <a:t>nhe</a:t>
            </a:r>
            <a:r>
              <a:rPr lang="en-US" sz="3600" dirty="0">
                <a:solidFill>
                  <a:prstClr val="black"/>
                </a:solidFill>
                <a:latin typeface="Times New Roman" pitchFamily="18" charset="0"/>
                <a:cs typeface="Times New Roman" pitchFamily="18" charset="0"/>
              </a:rPr>
              <a:t>́.</a:t>
            </a:r>
          </a:p>
        </p:txBody>
      </p:sp>
      <p:pic>
        <p:nvPicPr>
          <p:cNvPr id="6" name="KhuVuonTrenMay-Dangcapnhat_vfb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805059" y="141787"/>
            <a:ext cx="304800" cy="304800"/>
          </a:xfrm>
          <a:prstGeom prst="rect">
            <a:avLst/>
          </a:prstGeom>
        </p:spPr>
      </p:pic>
    </p:spTree>
    <p:extLst>
      <p:ext uri="{BB962C8B-B14F-4D97-AF65-F5344CB8AC3E}">
        <p14:creationId xmlns:p14="http://schemas.microsoft.com/office/powerpoint/2010/main" val="286826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283"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4" name="q1">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1679979" y="810491"/>
            <a:ext cx="1984549" cy="1828800"/>
          </a:xfrm>
          <a:prstGeom prst="rect">
            <a:avLst/>
          </a:prstGeom>
        </p:spPr>
      </p:pic>
      <p:pic>
        <p:nvPicPr>
          <p:cNvPr id="5" name="q2">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p:blipFill>
        <p:spPr>
          <a:xfrm>
            <a:off x="4846866" y="792951"/>
            <a:ext cx="2001780" cy="1884218"/>
          </a:xfrm>
          <a:prstGeom prst="rect">
            <a:avLst/>
          </a:prstGeom>
        </p:spPr>
      </p:pic>
      <p:pic>
        <p:nvPicPr>
          <p:cNvPr id="6" name="q3">
            <a:hlinkClick r:id="rId9" action="ppaction://hlinksldjump"/>
          </p:cNvPr>
          <p:cNvPicPr>
            <a:picLocks noChangeAspect="1"/>
          </p:cNvPicPr>
          <p:nvPr/>
        </p:nvPicPr>
        <p:blipFill rotWithShape="1">
          <a:blip r:embed="rId10">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p:blipFill>
        <p:spPr>
          <a:xfrm>
            <a:off x="8046028" y="817418"/>
            <a:ext cx="1905000" cy="1947008"/>
          </a:xfrm>
          <a:prstGeom prst="rect">
            <a:avLst/>
          </a:prstGeom>
        </p:spPr>
      </p:pic>
      <p:pic>
        <p:nvPicPr>
          <p:cNvPr id="7" name="q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p:blipFill>
        <p:spPr>
          <a:xfrm>
            <a:off x="1747461" y="3626431"/>
            <a:ext cx="1849582" cy="1832377"/>
          </a:xfrm>
          <a:prstGeom prst="rect">
            <a:avLst/>
          </a:prstGeom>
        </p:spPr>
      </p:pic>
      <p:pic>
        <p:nvPicPr>
          <p:cNvPr id="8" name="q5">
            <a:hlinkClick r:id="rId14" action="ppaction://hlinksldjump"/>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6909" y="3513918"/>
            <a:ext cx="2057400" cy="2057400"/>
          </a:xfrm>
          <a:prstGeom prst="rect">
            <a:avLst/>
          </a:prstGeom>
        </p:spPr>
      </p:pic>
      <p:pic>
        <p:nvPicPr>
          <p:cNvPr id="9" name="q6">
            <a:hlinkClick r:id="rId16" action="ppaction://hlinksldjump"/>
          </p:cNvPr>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val="0"/>
              </a:ext>
            </a:extLst>
          </a:blip>
          <a:srcRect l="19899" t="17576" r="25555" b="21786"/>
          <a:stretch/>
        </p:blipFill>
        <p:spPr>
          <a:xfrm>
            <a:off x="8046028" y="3498392"/>
            <a:ext cx="1852778" cy="2059745"/>
          </a:xfrm>
          <a:prstGeom prst="rect">
            <a:avLst/>
          </a:prstGeom>
        </p:spPr>
      </p:pic>
      <p:sp>
        <p:nvSpPr>
          <p:cNvPr id="10" name="Oval 9"/>
          <p:cNvSpPr/>
          <p:nvPr/>
        </p:nvSpPr>
        <p:spPr>
          <a:xfrm>
            <a:off x="1747462" y="1229591"/>
            <a:ext cx="1694611" cy="113260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11" name="Oval 10"/>
          <p:cNvSpPr/>
          <p:nvPr/>
        </p:nvSpPr>
        <p:spPr>
          <a:xfrm>
            <a:off x="8146206" y="4047318"/>
            <a:ext cx="1622143" cy="120444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prstClr val="black"/>
              </a:solidFill>
              <a:latin typeface="Calibri"/>
            </a:endParaRPr>
          </a:p>
        </p:txBody>
      </p:sp>
      <p:sp>
        <p:nvSpPr>
          <p:cNvPr id="12" name="Oval 11"/>
          <p:cNvSpPr/>
          <p:nvPr/>
        </p:nvSpPr>
        <p:spPr>
          <a:xfrm>
            <a:off x="5240623" y="4117485"/>
            <a:ext cx="1608022" cy="11342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latin typeface="Calibri"/>
            </a:endParaRPr>
          </a:p>
        </p:txBody>
      </p:sp>
      <p:sp>
        <p:nvSpPr>
          <p:cNvPr id="13" name="Oval 12"/>
          <p:cNvSpPr/>
          <p:nvPr/>
        </p:nvSpPr>
        <p:spPr>
          <a:xfrm>
            <a:off x="1902431" y="4047318"/>
            <a:ext cx="1694613" cy="12104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14" name="Oval 13"/>
          <p:cNvSpPr/>
          <p:nvPr/>
        </p:nvSpPr>
        <p:spPr>
          <a:xfrm>
            <a:off x="8146205" y="1207075"/>
            <a:ext cx="1722322" cy="12642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black"/>
              </a:solidFill>
              <a:latin typeface="Calibri"/>
            </a:endParaRPr>
          </a:p>
        </p:txBody>
      </p:sp>
      <p:sp>
        <p:nvSpPr>
          <p:cNvPr id="15" name="Oval 14"/>
          <p:cNvSpPr/>
          <p:nvPr/>
        </p:nvSpPr>
        <p:spPr>
          <a:xfrm>
            <a:off x="4846865" y="1207075"/>
            <a:ext cx="1877785" cy="10841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latin typeface="Calibri"/>
            </a:endParaRPr>
          </a:p>
        </p:txBody>
      </p:sp>
      <p:sp>
        <p:nvSpPr>
          <p:cNvPr id="16" name="TextBox 15"/>
          <p:cNvSpPr txBox="1"/>
          <p:nvPr/>
        </p:nvSpPr>
        <p:spPr>
          <a:xfrm>
            <a:off x="1989523" y="1536854"/>
            <a:ext cx="1232274" cy="461665"/>
          </a:xfrm>
          <a:prstGeom prst="rect">
            <a:avLst/>
          </a:prstGeom>
          <a:noFill/>
        </p:spPr>
        <p:txBody>
          <a:bodyPr wrap="square" rtlCol="0">
            <a:spAutoFit/>
          </a:bodyPr>
          <a:lstStyle/>
          <a:p>
            <a:r>
              <a:rPr lang="en-US" sz="2400" dirty="0">
                <a:solidFill>
                  <a:prstClr val="black"/>
                </a:solidFill>
                <a:latin typeface="Calibri"/>
              </a:rPr>
              <a:t>8 </a:t>
            </a:r>
            <a:r>
              <a:rPr lang="en-US" sz="2400" dirty="0" err="1">
                <a:solidFill>
                  <a:prstClr val="black"/>
                </a:solidFill>
                <a:latin typeface="Calibri"/>
              </a:rPr>
              <a:t>điểm</a:t>
            </a:r>
            <a:endParaRPr lang="en-US" sz="2400" dirty="0">
              <a:solidFill>
                <a:prstClr val="black"/>
              </a:solidFill>
              <a:latin typeface="Calibri"/>
            </a:endParaRPr>
          </a:p>
        </p:txBody>
      </p:sp>
      <p:sp>
        <p:nvSpPr>
          <p:cNvPr id="17" name="TextBox 16"/>
          <p:cNvSpPr txBox="1"/>
          <p:nvPr/>
        </p:nvSpPr>
        <p:spPr>
          <a:xfrm>
            <a:off x="8296522" y="4455468"/>
            <a:ext cx="1421689" cy="461665"/>
          </a:xfrm>
          <a:prstGeom prst="rect">
            <a:avLst/>
          </a:prstGeom>
          <a:noFill/>
        </p:spPr>
        <p:txBody>
          <a:bodyPr wrap="square" rtlCol="0">
            <a:spAutoFit/>
          </a:bodyPr>
          <a:lstStyle/>
          <a:p>
            <a:r>
              <a:rPr lang="en-US" sz="2400" dirty="0">
                <a:solidFill>
                  <a:prstClr val="black"/>
                </a:solidFill>
                <a:latin typeface="Calibri"/>
              </a:rPr>
              <a:t>8 </a:t>
            </a:r>
            <a:r>
              <a:rPr lang="en-US" sz="2400" dirty="0" err="1">
                <a:solidFill>
                  <a:prstClr val="black"/>
                </a:solidFill>
                <a:latin typeface="Calibri"/>
              </a:rPr>
              <a:t>điểm</a:t>
            </a:r>
            <a:endParaRPr lang="en-US" sz="2400" dirty="0">
              <a:solidFill>
                <a:prstClr val="black"/>
              </a:solidFill>
              <a:latin typeface="Calibri"/>
            </a:endParaRPr>
          </a:p>
        </p:txBody>
      </p:sp>
      <p:sp>
        <p:nvSpPr>
          <p:cNvPr id="18" name="TextBox 17"/>
          <p:cNvSpPr txBox="1"/>
          <p:nvPr/>
        </p:nvSpPr>
        <p:spPr>
          <a:xfrm>
            <a:off x="5391150" y="4455468"/>
            <a:ext cx="1333501" cy="461665"/>
          </a:xfrm>
          <a:prstGeom prst="rect">
            <a:avLst/>
          </a:prstGeom>
          <a:noFill/>
        </p:spPr>
        <p:txBody>
          <a:bodyPr wrap="square" rtlCol="0">
            <a:spAutoFit/>
          </a:bodyPr>
          <a:lstStyle/>
          <a:p>
            <a:r>
              <a:rPr lang="en-US" sz="2400" dirty="0">
                <a:solidFill>
                  <a:prstClr val="black"/>
                </a:solidFill>
                <a:latin typeface="Calibri"/>
              </a:rPr>
              <a:t>10 </a:t>
            </a:r>
            <a:r>
              <a:rPr lang="en-US" sz="2400" dirty="0" err="1">
                <a:solidFill>
                  <a:prstClr val="black"/>
                </a:solidFill>
                <a:latin typeface="Calibri"/>
              </a:rPr>
              <a:t>điểm</a:t>
            </a:r>
            <a:endParaRPr lang="en-US" sz="2400" dirty="0">
              <a:solidFill>
                <a:prstClr val="black"/>
              </a:solidFill>
              <a:latin typeface="Calibri"/>
            </a:endParaRPr>
          </a:p>
        </p:txBody>
      </p:sp>
      <p:sp>
        <p:nvSpPr>
          <p:cNvPr id="19" name="TextBox 18"/>
          <p:cNvSpPr txBox="1"/>
          <p:nvPr/>
        </p:nvSpPr>
        <p:spPr>
          <a:xfrm>
            <a:off x="2109860" y="4453795"/>
            <a:ext cx="1388919" cy="461665"/>
          </a:xfrm>
          <a:prstGeom prst="rect">
            <a:avLst/>
          </a:prstGeom>
          <a:noFill/>
        </p:spPr>
        <p:txBody>
          <a:bodyPr wrap="square" rtlCol="0">
            <a:spAutoFit/>
          </a:bodyPr>
          <a:lstStyle/>
          <a:p>
            <a:r>
              <a:rPr lang="en-US" sz="2400" dirty="0">
                <a:solidFill>
                  <a:prstClr val="black"/>
                </a:solidFill>
                <a:latin typeface="Calibri"/>
              </a:rPr>
              <a:t>9 </a:t>
            </a:r>
            <a:r>
              <a:rPr lang="en-US" sz="2400" dirty="0" err="1">
                <a:solidFill>
                  <a:prstClr val="black"/>
                </a:solidFill>
                <a:latin typeface="Calibri"/>
              </a:rPr>
              <a:t>điểm</a:t>
            </a:r>
            <a:endParaRPr lang="en-US" sz="2400" dirty="0">
              <a:solidFill>
                <a:prstClr val="black"/>
              </a:solidFill>
              <a:latin typeface="Calibri"/>
            </a:endParaRPr>
          </a:p>
        </p:txBody>
      </p:sp>
      <p:sp>
        <p:nvSpPr>
          <p:cNvPr id="20" name="TextBox 19"/>
          <p:cNvSpPr txBox="1"/>
          <p:nvPr/>
        </p:nvSpPr>
        <p:spPr>
          <a:xfrm>
            <a:off x="8446837" y="1630872"/>
            <a:ext cx="1421690" cy="461665"/>
          </a:xfrm>
          <a:prstGeom prst="rect">
            <a:avLst/>
          </a:prstGeom>
          <a:noFill/>
        </p:spPr>
        <p:txBody>
          <a:bodyPr wrap="square" rtlCol="0">
            <a:spAutoFit/>
          </a:bodyPr>
          <a:lstStyle/>
          <a:p>
            <a:r>
              <a:rPr lang="en-US" sz="2400" dirty="0">
                <a:solidFill>
                  <a:prstClr val="black"/>
                </a:solidFill>
                <a:latin typeface="Calibri"/>
              </a:rPr>
              <a:t>9 </a:t>
            </a:r>
            <a:r>
              <a:rPr lang="en-US" sz="2400" dirty="0" err="1">
                <a:solidFill>
                  <a:prstClr val="black"/>
                </a:solidFill>
                <a:latin typeface="Calibri"/>
              </a:rPr>
              <a:t>điểm</a:t>
            </a:r>
            <a:endParaRPr lang="en-US" sz="2400" dirty="0">
              <a:solidFill>
                <a:prstClr val="black"/>
              </a:solidFill>
              <a:latin typeface="Calibri"/>
            </a:endParaRPr>
          </a:p>
        </p:txBody>
      </p:sp>
      <p:sp>
        <p:nvSpPr>
          <p:cNvPr id="21" name="TextBox 20"/>
          <p:cNvSpPr txBox="1"/>
          <p:nvPr/>
        </p:nvSpPr>
        <p:spPr>
          <a:xfrm>
            <a:off x="5180067" y="1448165"/>
            <a:ext cx="1211378" cy="461665"/>
          </a:xfrm>
          <a:prstGeom prst="rect">
            <a:avLst/>
          </a:prstGeom>
          <a:noFill/>
        </p:spPr>
        <p:txBody>
          <a:bodyPr wrap="square" rtlCol="0">
            <a:spAutoFit/>
          </a:bodyPr>
          <a:lstStyle/>
          <a:p>
            <a:r>
              <a:rPr lang="en-US" sz="2400" dirty="0">
                <a:solidFill>
                  <a:prstClr val="black"/>
                </a:solidFill>
                <a:latin typeface="Calibri"/>
              </a:rPr>
              <a:t>9 </a:t>
            </a:r>
            <a:r>
              <a:rPr lang="en-US" sz="2400" dirty="0" err="1">
                <a:solidFill>
                  <a:prstClr val="black"/>
                </a:solidFill>
                <a:latin typeface="Calibri"/>
              </a:rPr>
              <a:t>điểm</a:t>
            </a:r>
            <a:endParaRPr lang="en-US" sz="2400" dirty="0">
              <a:solidFill>
                <a:prstClr val="black"/>
              </a:solidFill>
              <a:latin typeface="Calibri"/>
            </a:endParaRPr>
          </a:p>
        </p:txBody>
      </p:sp>
      <p:sp>
        <p:nvSpPr>
          <p:cNvPr id="22" name="Rounded Rectangle 21">
            <a:hlinkClick r:id="rId19" action="ppaction://hlinksldjump"/>
          </p:cNvPr>
          <p:cNvSpPr/>
          <p:nvPr/>
        </p:nvSpPr>
        <p:spPr>
          <a:xfrm>
            <a:off x="8296521" y="76201"/>
            <a:ext cx="3146061"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vi-VN" b="1" dirty="0" err="1">
                <a:solidFill>
                  <a:schemeClr val="tx2"/>
                </a:solidFill>
              </a:rPr>
              <a:t>Hệ</a:t>
            </a:r>
            <a:r>
              <a:rPr lang="vi-VN" b="1" dirty="0">
                <a:solidFill>
                  <a:schemeClr val="tx2"/>
                </a:solidFill>
              </a:rPr>
              <a:t> </a:t>
            </a:r>
            <a:r>
              <a:rPr lang="vi-VN" b="1" dirty="0" err="1">
                <a:solidFill>
                  <a:schemeClr val="tx2"/>
                </a:solidFill>
              </a:rPr>
              <a:t>thống</a:t>
            </a:r>
            <a:r>
              <a:rPr lang="vi-VN" b="1" dirty="0">
                <a:solidFill>
                  <a:schemeClr val="tx2"/>
                </a:solidFill>
              </a:rPr>
              <a:t> </a:t>
            </a:r>
            <a:r>
              <a:rPr lang="vi-VN" b="1" dirty="0" err="1">
                <a:solidFill>
                  <a:schemeClr val="tx2"/>
                </a:solidFill>
              </a:rPr>
              <a:t>hóa</a:t>
            </a:r>
            <a:r>
              <a:rPr lang="vi-VN" b="1" dirty="0">
                <a:solidFill>
                  <a:schemeClr val="tx2"/>
                </a:solidFill>
              </a:rPr>
              <a:t> </a:t>
            </a:r>
            <a:r>
              <a:rPr lang="vi-VN" b="1" dirty="0" err="1">
                <a:solidFill>
                  <a:schemeClr val="tx2"/>
                </a:solidFill>
              </a:rPr>
              <a:t>kiến</a:t>
            </a:r>
            <a:r>
              <a:rPr lang="vi-VN" b="1" dirty="0">
                <a:solidFill>
                  <a:schemeClr val="tx2"/>
                </a:solidFill>
              </a:rPr>
              <a:t> </a:t>
            </a:r>
            <a:r>
              <a:rPr lang="vi-VN" b="1" dirty="0" err="1">
                <a:solidFill>
                  <a:schemeClr val="tx2"/>
                </a:solidFill>
              </a:rPr>
              <a:t>thức</a:t>
            </a:r>
            <a:endParaRPr lang="en-US" dirty="0">
              <a:solidFill>
                <a:schemeClr val="tx2"/>
              </a:solidFill>
              <a:cs typeface="Times New Roman" pitchFamily="18" charset="0"/>
            </a:endParaRPr>
          </a:p>
        </p:txBody>
      </p:sp>
    </p:spTree>
    <p:extLst>
      <p:ext uri="{BB962C8B-B14F-4D97-AF65-F5344CB8AC3E}">
        <p14:creationId xmlns:p14="http://schemas.microsoft.com/office/powerpoint/2010/main" val="2288371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4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82" restart="whenNotActive" fill="hold" evtFilter="cancelBubble" nodeType="interactiveSeq">
                <p:stCondLst>
                  <p:cond evt="onClick" delay="0">
                    <p:tgtEl>
                      <p:spTgt spid="9"/>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42"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1000"/>
                                        <p:tgtEl>
                                          <p:spTgt spid="11"/>
                                        </p:tgtEl>
                                      </p:cBhvr>
                                    </p:animEffect>
                                    <p:anim calcmode="lin" valueType="num">
                                      <p:cBhvr>
                                        <p:cTn id="96" dur="1000" fill="hold"/>
                                        <p:tgtEl>
                                          <p:spTgt spid="11"/>
                                        </p:tgtEl>
                                        <p:attrNameLst>
                                          <p:attrName>ppt_x</p:attrName>
                                        </p:attrNameLst>
                                      </p:cBhvr>
                                      <p:tavLst>
                                        <p:tav tm="0">
                                          <p:val>
                                            <p:strVal val="#ppt_x"/>
                                          </p:val>
                                        </p:tav>
                                        <p:tav tm="100000">
                                          <p:val>
                                            <p:strVal val="#ppt_x"/>
                                          </p:val>
                                        </p:tav>
                                      </p:tavLst>
                                    </p:anim>
                                    <p:anim calcmode="lin" valueType="num">
                                      <p:cBhvr>
                                        <p:cTn id="9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p:cNvSpPr/>
          <p:nvPr/>
        </p:nvSpPr>
        <p:spPr>
          <a:xfrm>
            <a:off x="329162" y="275226"/>
            <a:ext cx="6470546" cy="27715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329162" y="382227"/>
            <a:ext cx="6386611" cy="2554545"/>
          </a:xfrm>
          <a:prstGeom prst="rect">
            <a:avLst/>
          </a:prstGeom>
          <a:noFill/>
        </p:spPr>
        <p:txBody>
          <a:bodyPr wrap="square" rtlCol="0">
            <a:spAutoFit/>
          </a:bodyPr>
          <a:lstStyle/>
          <a:p>
            <a:r>
              <a:rPr lang="vi-VN" sz="3200" dirty="0" err="1">
                <a:latin typeface="+mj-lt"/>
              </a:rPr>
              <a:t>Từ</a:t>
            </a:r>
            <a:r>
              <a:rPr lang="vi-VN" sz="3200" dirty="0">
                <a:latin typeface="+mj-lt"/>
              </a:rPr>
              <a:t> </a:t>
            </a:r>
            <a:r>
              <a:rPr lang="vi-VN" sz="3200" dirty="0" err="1">
                <a:latin typeface="+mj-lt"/>
              </a:rPr>
              <a:t>trường</a:t>
            </a:r>
            <a:r>
              <a:rPr lang="vi-VN" sz="3200" dirty="0">
                <a:latin typeface="+mj-lt"/>
              </a:rPr>
              <a:t> </a:t>
            </a:r>
            <a:r>
              <a:rPr lang="vi-VN" sz="3200" b="1" dirty="0">
                <a:latin typeface="+mj-lt"/>
              </a:rPr>
              <a:t>không </a:t>
            </a:r>
            <a:r>
              <a:rPr lang="vi-VN" sz="3200" dirty="0" err="1">
                <a:latin typeface="+mj-lt"/>
              </a:rPr>
              <a:t>tồn</a:t>
            </a:r>
            <a:r>
              <a:rPr lang="vi-VN" sz="3200" dirty="0">
                <a:latin typeface="+mj-lt"/>
              </a:rPr>
              <a:t> </a:t>
            </a:r>
            <a:r>
              <a:rPr lang="vi-VN" sz="3200" dirty="0" err="1">
                <a:latin typeface="+mj-lt"/>
              </a:rPr>
              <a:t>tại</a:t>
            </a:r>
            <a:r>
              <a:rPr lang="vi-VN" sz="3200" dirty="0">
                <a:latin typeface="+mj-lt"/>
              </a:rPr>
              <a:t> ở đâu?</a:t>
            </a:r>
          </a:p>
          <a:p>
            <a:r>
              <a:rPr lang="vi-VN" sz="3200" dirty="0">
                <a:latin typeface="+mj-lt"/>
              </a:rPr>
              <a:t>A. Xung quanh </a:t>
            </a:r>
            <a:r>
              <a:rPr lang="vi-VN" sz="3200" dirty="0" err="1">
                <a:latin typeface="+mj-lt"/>
              </a:rPr>
              <a:t>điện</a:t>
            </a:r>
            <a:r>
              <a:rPr lang="vi-VN" sz="3200" dirty="0">
                <a:latin typeface="+mj-lt"/>
              </a:rPr>
              <a:t> </a:t>
            </a:r>
            <a:r>
              <a:rPr lang="vi-VN" sz="3200" dirty="0" err="1">
                <a:latin typeface="+mj-lt"/>
              </a:rPr>
              <a:t>tích</a:t>
            </a:r>
            <a:r>
              <a:rPr lang="vi-VN" sz="3200" dirty="0">
                <a:latin typeface="+mj-lt"/>
              </a:rPr>
              <a:t> </a:t>
            </a:r>
            <a:r>
              <a:rPr lang="vi-VN" sz="3200" dirty="0" err="1">
                <a:latin typeface="+mj-lt"/>
              </a:rPr>
              <a:t>đứng</a:t>
            </a:r>
            <a:r>
              <a:rPr lang="vi-VN" sz="3200" dirty="0">
                <a:latin typeface="+mj-lt"/>
              </a:rPr>
              <a:t> yên.</a:t>
            </a:r>
          </a:p>
          <a:p>
            <a:r>
              <a:rPr lang="vi-VN" sz="3200" dirty="0">
                <a:latin typeface="+mj-lt"/>
              </a:rPr>
              <a:t>B. Xung quanh </a:t>
            </a:r>
            <a:r>
              <a:rPr lang="vi-VN" sz="3200" dirty="0" err="1">
                <a:latin typeface="+mj-lt"/>
              </a:rPr>
              <a:t>dòng</a:t>
            </a:r>
            <a:r>
              <a:rPr lang="vi-VN" sz="3200" dirty="0">
                <a:latin typeface="+mj-lt"/>
              </a:rPr>
              <a:t> </a:t>
            </a:r>
            <a:r>
              <a:rPr lang="vi-VN" sz="3200" dirty="0" err="1">
                <a:latin typeface="+mj-lt"/>
              </a:rPr>
              <a:t>điện</a:t>
            </a:r>
            <a:r>
              <a:rPr lang="vi-VN" sz="3200" dirty="0">
                <a:latin typeface="+mj-lt"/>
              </a:rPr>
              <a:t>.</a:t>
            </a:r>
          </a:p>
          <a:p>
            <a:r>
              <a:rPr lang="vi-VN" sz="3200" dirty="0">
                <a:latin typeface="+mj-lt"/>
              </a:rPr>
              <a:t>C. Xung quanh nam châm.</a:t>
            </a:r>
          </a:p>
          <a:p>
            <a:r>
              <a:rPr lang="vi-VN" sz="3200" dirty="0">
                <a:latin typeface="+mj-lt"/>
              </a:rPr>
              <a:t>D. Xung quanh </a:t>
            </a:r>
            <a:r>
              <a:rPr lang="vi-VN" sz="3200" dirty="0" err="1">
                <a:latin typeface="+mj-lt"/>
              </a:rPr>
              <a:t>Trái</a:t>
            </a:r>
            <a:r>
              <a:rPr lang="vi-VN" sz="3200" dirty="0">
                <a:latin typeface="+mj-lt"/>
              </a:rPr>
              <a:t> </a:t>
            </a:r>
            <a:r>
              <a:rPr lang="vi-VN" sz="3200" dirty="0" err="1">
                <a:latin typeface="+mj-lt"/>
              </a:rPr>
              <a:t>Đất</a:t>
            </a:r>
            <a:r>
              <a:rPr lang="vi-VN" sz="3200" dirty="0">
                <a:latin typeface="+mj-lt"/>
              </a:rPr>
              <a:t>.</a:t>
            </a:r>
          </a:p>
        </p:txBody>
      </p:sp>
      <p:sp>
        <p:nvSpPr>
          <p:cNvPr id="4" name="TextBox 3"/>
          <p:cNvSpPr txBox="1"/>
          <p:nvPr/>
        </p:nvSpPr>
        <p:spPr>
          <a:xfrm>
            <a:off x="2105892" y="289113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Đúng</a:t>
            </a:r>
            <a:r>
              <a:rPr lang="en-US" sz="3200" dirty="0">
                <a:solidFill>
                  <a:prstClr val="black"/>
                </a:solidFill>
                <a:latin typeface="Times New Roman" pitchFamily="18" charset="0"/>
                <a:cs typeface="Times New Roman" pitchFamily="18" charset="0"/>
              </a:rPr>
              <a:t> </a:t>
            </a:r>
          </a:p>
        </p:txBody>
      </p:sp>
      <p:sp>
        <p:nvSpPr>
          <p:cNvPr id="6" name="TextBox 5"/>
          <p:cNvSpPr txBox="1"/>
          <p:nvPr/>
        </p:nvSpPr>
        <p:spPr>
          <a:xfrm>
            <a:off x="2105892" y="5749482"/>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Sai</a:t>
            </a:r>
          </a:p>
        </p:txBody>
      </p:sp>
      <p:sp>
        <p:nvSpPr>
          <p:cNvPr id="7" name="TextBox 6"/>
          <p:cNvSpPr txBox="1"/>
          <p:nvPr/>
        </p:nvSpPr>
        <p:spPr>
          <a:xfrm>
            <a:off x="2105892" y="4601846"/>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C: Sai </a:t>
            </a:r>
          </a:p>
        </p:txBody>
      </p:sp>
      <p:sp>
        <p:nvSpPr>
          <p:cNvPr id="8" name="TextBox 7"/>
          <p:cNvSpPr txBox="1"/>
          <p:nvPr/>
        </p:nvSpPr>
        <p:spPr>
          <a:xfrm>
            <a:off x="2088407" y="3727746"/>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Sai</a:t>
            </a:r>
          </a:p>
        </p:txBody>
      </p:sp>
      <p:pic>
        <p:nvPicPr>
          <p:cNvPr id="9" name="q1">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8250" b="90000" l="10000" r="94250"/>
                    </a14:imgEffect>
                  </a14:imgLayer>
                </a14:imgProps>
              </a:ext>
              <a:ext uri="{28A0092B-C50C-407E-A947-70E740481C1C}">
                <a14:useLocalDpi xmlns:a14="http://schemas.microsoft.com/office/drawing/2010/main" val="0"/>
              </a:ext>
            </a:extLst>
          </a:blip>
          <a:srcRect l="11657" t="7930" r="3850" b="11894"/>
          <a:stretch/>
        </p:blipFill>
        <p:spPr>
          <a:xfrm>
            <a:off x="9601201" y="5630373"/>
            <a:ext cx="1222549" cy="1126602"/>
          </a:xfrm>
          <a:prstGeom prst="rect">
            <a:avLst/>
          </a:prstGeom>
        </p:spPr>
      </p:pic>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292330" y="2345801"/>
            <a:ext cx="609600" cy="609600"/>
          </a:xfrm>
          <a:prstGeom prst="rect">
            <a:avLst/>
          </a:prstGeom>
        </p:spPr>
      </p:pic>
      <p:sp>
        <p:nvSpPr>
          <p:cNvPr id="16" name="Cloud 15"/>
          <p:cNvSpPr/>
          <p:nvPr/>
        </p:nvSpPr>
        <p:spPr>
          <a:xfrm>
            <a:off x="4558146" y="2183116"/>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5715000" y="2743200"/>
            <a:ext cx="1752600" cy="107721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10599" y="4219878"/>
            <a:ext cx="1233055" cy="1256068"/>
          </a:xfrm>
          <a:prstGeom prst="rect">
            <a:avLst/>
          </a:prstGeom>
        </p:spPr>
      </p:pic>
      <p:pic>
        <p:nvPicPr>
          <p:cNvPr id="19" name="Picture 18"/>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360418" y="5413835"/>
            <a:ext cx="1233055" cy="1256068"/>
          </a:xfrm>
          <a:prstGeom prst="rect">
            <a:avLst/>
          </a:prstGeom>
        </p:spPr>
      </p:pic>
      <p:pic>
        <p:nvPicPr>
          <p:cNvPr id="20" name="Picture 19"/>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10598" y="3056453"/>
            <a:ext cx="1233055" cy="1256068"/>
          </a:xfrm>
          <a:prstGeom prst="rect">
            <a:avLst/>
          </a:prstGeom>
        </p:spPr>
      </p:pic>
      <p:grpSp>
        <p:nvGrpSpPr>
          <p:cNvPr id="21" name="times up"/>
          <p:cNvGrpSpPr/>
          <p:nvPr/>
        </p:nvGrpSpPr>
        <p:grpSpPr>
          <a:xfrm>
            <a:off x="9474740" y="1775963"/>
            <a:ext cx="1205624" cy="362438"/>
            <a:chOff x="4284637" y="-304827"/>
            <a:chExt cx="2669678" cy="697560"/>
          </a:xfrm>
        </p:grpSpPr>
        <p:sp>
          <p:nvSpPr>
            <p:cNvPr id="22" name="Rounded Rectangle 21"/>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3" name="Rounded Rectangle 22"/>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4" name="Rectangle 23"/>
          <p:cNvSpPr/>
          <p:nvPr/>
        </p:nvSpPr>
        <p:spPr>
          <a:xfrm>
            <a:off x="9789854" y="24354"/>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89587" y="328734"/>
            <a:ext cx="1370670" cy="1366322"/>
          </a:xfrm>
          <a:prstGeom prst="rect">
            <a:avLst/>
          </a:prstGeom>
        </p:spPr>
      </p:pic>
      <p:grpSp>
        <p:nvGrpSpPr>
          <p:cNvPr id="26" name="Clock hand spin">
            <a:extLst>
              <a:ext uri="{FF2B5EF4-FFF2-40B4-BE49-F238E27FC236}">
                <a16:creationId xmlns:a16="http://schemas.microsoft.com/office/drawing/2014/main" id="{BB0445D5-A6E5-40E7-BBDD-5E3EFA13BDED}"/>
              </a:ext>
            </a:extLst>
          </p:cNvPr>
          <p:cNvGrpSpPr/>
          <p:nvPr/>
        </p:nvGrpSpPr>
        <p:grpSpPr>
          <a:xfrm rot="1786145">
            <a:off x="9812073" y="906105"/>
            <a:ext cx="525701" cy="509437"/>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sp>
          <p:nvSpPr>
            <p:cNvPr id="28"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grpSp>
      <p:sp>
        <p:nvSpPr>
          <p:cNvPr id="29" name="TextBox 28"/>
          <p:cNvSpPr txBox="1"/>
          <p:nvPr/>
        </p:nvSpPr>
        <p:spPr>
          <a:xfrm>
            <a:off x="10232357" y="951468"/>
            <a:ext cx="281032" cy="246221"/>
          </a:xfrm>
          <a:prstGeom prst="rect">
            <a:avLst/>
          </a:prstGeom>
          <a:noFill/>
        </p:spPr>
        <p:txBody>
          <a:bodyPr wrap="square" rtlCol="0">
            <a:spAutoFit/>
          </a:bodyPr>
          <a:lstStyle/>
          <a:p>
            <a:pPr>
              <a:defRPr/>
            </a:pPr>
            <a:r>
              <a:rPr lang="en-US" sz="1000" b="1" kern="0" dirty="0">
                <a:solidFill>
                  <a:srgbClr val="99B2C8"/>
                </a:solidFill>
                <a:latin typeface="Calibri"/>
              </a:rPr>
              <a:t>3</a:t>
            </a:r>
          </a:p>
        </p:txBody>
      </p:sp>
      <p:sp>
        <p:nvSpPr>
          <p:cNvPr id="30" name="TextBox 29"/>
          <p:cNvSpPr txBox="1"/>
          <p:nvPr/>
        </p:nvSpPr>
        <p:spPr>
          <a:xfrm>
            <a:off x="9979771" y="1205115"/>
            <a:ext cx="341087" cy="246221"/>
          </a:xfrm>
          <a:prstGeom prst="rect">
            <a:avLst/>
          </a:prstGeom>
          <a:noFill/>
        </p:spPr>
        <p:txBody>
          <a:bodyPr wrap="square" rtlCol="0">
            <a:spAutoFit/>
          </a:bodyPr>
          <a:lstStyle/>
          <a:p>
            <a:pPr>
              <a:defRPr/>
            </a:pPr>
            <a:r>
              <a:rPr lang="en-US" sz="1000" b="1" kern="0" dirty="0">
                <a:solidFill>
                  <a:srgbClr val="99B2C8"/>
                </a:solidFill>
                <a:latin typeface="Calibri"/>
              </a:rPr>
              <a:t>6</a:t>
            </a:r>
          </a:p>
        </p:txBody>
      </p:sp>
      <p:sp>
        <p:nvSpPr>
          <p:cNvPr id="31" name="TextBox 30"/>
          <p:cNvSpPr txBox="1"/>
          <p:nvPr/>
        </p:nvSpPr>
        <p:spPr>
          <a:xfrm>
            <a:off x="9634046" y="989038"/>
            <a:ext cx="308455" cy="246221"/>
          </a:xfrm>
          <a:prstGeom prst="rect">
            <a:avLst/>
          </a:prstGeom>
          <a:noFill/>
        </p:spPr>
        <p:txBody>
          <a:bodyPr wrap="square" rtlCol="0">
            <a:spAutoFit/>
          </a:bodyPr>
          <a:lstStyle/>
          <a:p>
            <a:pPr>
              <a:defRPr/>
            </a:pPr>
            <a:r>
              <a:rPr lang="en-US" sz="1000" b="1" kern="0" dirty="0">
                <a:solidFill>
                  <a:srgbClr val="99B2C8"/>
                </a:solidFill>
                <a:latin typeface="Calibri"/>
              </a:rPr>
              <a:t>9</a:t>
            </a:r>
          </a:p>
        </p:txBody>
      </p:sp>
      <p:sp>
        <p:nvSpPr>
          <p:cNvPr id="32" name="TextBox 31"/>
          <p:cNvSpPr txBox="1"/>
          <p:nvPr/>
        </p:nvSpPr>
        <p:spPr>
          <a:xfrm>
            <a:off x="9917943" y="705247"/>
            <a:ext cx="371406" cy="246221"/>
          </a:xfrm>
          <a:prstGeom prst="rect">
            <a:avLst/>
          </a:prstGeom>
          <a:noFill/>
        </p:spPr>
        <p:txBody>
          <a:bodyPr wrap="square" rtlCol="0">
            <a:spAutoFit/>
          </a:bodyPr>
          <a:lstStyle/>
          <a:p>
            <a:pPr>
              <a:defRPr/>
            </a:pPr>
            <a:r>
              <a:rPr lang="en-US" sz="1000" b="1" kern="0" dirty="0">
                <a:solidFill>
                  <a:srgbClr val="99B2C8"/>
                </a:solidFill>
                <a:latin typeface="Calibri"/>
              </a:rPr>
              <a:t>12</a:t>
            </a:r>
          </a:p>
        </p:txBody>
      </p:sp>
    </p:spTree>
    <p:extLst>
      <p:ext uri="{BB962C8B-B14F-4D97-AF65-F5344CB8AC3E}">
        <p14:creationId xmlns:p14="http://schemas.microsoft.com/office/powerpoint/2010/main" val="128026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29" fill="hold" display="0">
                  <p:stCondLst>
                    <p:cond delay="indefinite"/>
                  </p:stCondLst>
                  <p:endCondLst>
                    <p:cond evt="onStopAudio" delay="0">
                      <p:tgtEl>
                        <p:sldTgt/>
                      </p:tgtEl>
                    </p:cond>
                  </p:endCondLst>
                </p:cTn>
                <p:tgtEl>
                  <p:spTgt spid="10"/>
                </p:tgtEl>
              </p:cMediaNode>
            </p:audio>
            <p:audio>
              <p:cMediaNode vol="80000">
                <p:cTn id="30" fill="hold" display="0">
                  <p:stCondLst>
                    <p:cond delay="indefinite"/>
                  </p:stCondLst>
                  <p:endCondLst>
                    <p:cond evt="onStopAudio" delay="0">
                      <p:tgtEl>
                        <p:sldTgt/>
                      </p:tgtEl>
                    </p:cond>
                  </p:endCondLst>
                </p:cTn>
                <p:tgtEl>
                  <p:spTgt spid="11"/>
                </p:tgtEl>
              </p:cMediaNode>
            </p:audio>
            <p:audio>
              <p:cMediaNode vol="80000">
                <p:cTn id="31" fill="hold" display="0">
                  <p:stCondLst>
                    <p:cond delay="indefinite"/>
                  </p:stCondLst>
                  <p:endCondLst>
                    <p:cond evt="onStopAudio" delay="0">
                      <p:tgtEl>
                        <p:sldTgt/>
                      </p:tgtEl>
                    </p:cond>
                  </p:endCondLst>
                </p:cTn>
                <p:tgtEl>
                  <p:spTgt spid="12"/>
                </p:tgtEl>
              </p:cMediaNode>
            </p:audio>
            <p:audio>
              <p:cMediaNode vol="80000">
                <p:cTn id="32" fill="hold" display="0">
                  <p:stCondLst>
                    <p:cond delay="indefinite"/>
                  </p:stCondLst>
                  <p:endCondLst>
                    <p:cond evt="onStopAudio" delay="0">
                      <p:tgtEl>
                        <p:sldTgt/>
                      </p:tgtEl>
                    </p:cond>
                  </p:endCondLst>
                </p:cTn>
                <p:tgtEl>
                  <p:spTgt spid="13"/>
                </p:tgtEl>
              </p:cMediaNode>
            </p:audio>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 presetClass="mediacall" presetSubtype="0" fill="hold" nodeType="withEffect">
                                  <p:stCondLst>
                                    <p:cond delay="0"/>
                                  </p:stCondLst>
                                  <p:childTnLst>
                                    <p:cmd type="call" cmd="playFrom(0.0)">
                                      <p:cBhvr>
                                        <p:cTn id="43" dur="8091" fill="hold"/>
                                        <p:tgtEl>
                                          <p:spTgt spid="10"/>
                                        </p:tgtEl>
                                      </p:cBhvr>
                                    </p:cmd>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50" restart="whenNotActive" fill="hold" evtFilter="cancelBubble" nodeType="interactiveSeq">
                <p:stCondLst>
                  <p:cond evt="onClick" delay="0">
                    <p:tgtEl>
                      <p:spTgt spid="8"/>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 presetClass="mediacall" presetSubtype="0" fill="hold" nodeType="withEffect">
                                  <p:stCondLst>
                                    <p:cond delay="0"/>
                                  </p:stCondLst>
                                  <p:childTnLst>
                                    <p:cmd type="call" cmd="playFrom(0.0)">
                                      <p:cBhvr>
                                        <p:cTn id="57" dur="8158" fill="hold"/>
                                        <p:tgtEl>
                                          <p:spTgt spid="13"/>
                                        </p:tgtEl>
                                      </p:cBhvr>
                                    </p:cmd>
                                  </p:childTnLst>
                                </p:cTn>
                              </p:par>
                            </p:childTnLst>
                          </p:cTn>
                        </p:par>
                      </p:childTnLst>
                    </p:cTn>
                  </p:par>
                </p:childTnLst>
              </p:cTn>
              <p:nextCondLst>
                <p:cond evt="onClick" delay="0">
                  <p:tgtEl>
                    <p:spTgt spid="8"/>
                  </p:tgtEl>
                </p:cond>
              </p:nextCondLst>
            </p:seq>
            <p:seq concurrent="1" nextAc="seek">
              <p:cTn id="58" restart="whenNotActive" fill="hold" evtFilter="cancelBubble" nodeType="interactiveSeq">
                <p:stCondLst>
                  <p:cond evt="onClick" delay="0">
                    <p:tgtEl>
                      <p:spTgt spid="7"/>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withEffect">
                                  <p:stCondLst>
                                    <p:cond delay="0"/>
                                  </p:stCondLst>
                                  <p:childTnLst>
                                    <p:cmd type="call" cmd="playFrom(0.0)">
                                      <p:cBhvr>
                                        <p:cTn id="62" dur="8158" fill="hold"/>
                                        <p:tgtEl>
                                          <p:spTgt spid="12"/>
                                        </p:tgtEl>
                                      </p:cBhvr>
                                    </p:cmd>
                                  </p:childTnLst>
                                </p:cTn>
                              </p:par>
                              <p:par>
                                <p:cTn id="63" presetID="10"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6"/>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 presetClass="mediacall" presetSubtype="0" fill="hold" nodeType="withEffect">
                                  <p:stCondLst>
                                    <p:cond delay="0"/>
                                  </p:stCondLst>
                                  <p:childTnLst>
                                    <p:cmd type="call" cmd="playFrom(0.0)">
                                      <p:cBhvr>
                                        <p:cTn id="73" dur="8158" fill="hold"/>
                                        <p:tgtEl>
                                          <p:spTgt spid="11"/>
                                        </p:tgtEl>
                                      </p:cBhvr>
                                    </p:cmd>
                                  </p:childTnLst>
                                </p:cTn>
                              </p:par>
                            </p:childTnLst>
                          </p:cTn>
                        </p:par>
                      </p:childTnLst>
                    </p:cTn>
                  </p:par>
                </p:childTnLst>
              </p:cTn>
              <p:nextCondLst>
                <p:cond evt="onClick" delay="0">
                  <p:tgtEl>
                    <p:spTgt spid="6"/>
                  </p:tgtEl>
                </p:cond>
              </p:nextCondLst>
            </p:seq>
            <p:seq concurrent="1" nextAc="seek">
              <p:cTn id="74" restart="whenNotActive" fill="hold" evtFilter="cancelBubble" nodeType="interactiveSeq">
                <p:stCondLst>
                  <p:cond evt="onClick" delay="0">
                    <p:tgtEl>
                      <p:spTgt spid="24"/>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6"/>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3000" fill="hold"/>
                                        <p:tgtEl>
                                          <p:spTgt spid="21"/>
                                        </p:tgtEl>
                                        <p:attrNameLst>
                                          <p:attrName>ppt_w</p:attrName>
                                        </p:attrNameLst>
                                      </p:cBhvr>
                                      <p:tavLst>
                                        <p:tav tm="0">
                                          <p:val>
                                            <p:fltVal val="0"/>
                                          </p:val>
                                        </p:tav>
                                        <p:tav tm="100000">
                                          <p:val>
                                            <p:strVal val="#ppt_w"/>
                                          </p:val>
                                        </p:tav>
                                      </p:tavLst>
                                    </p:anim>
                                    <p:anim calcmode="lin" valueType="num">
                                      <p:cBhvr>
                                        <p:cTn id="83" dur="3000" fill="hold"/>
                                        <p:tgtEl>
                                          <p:spTgt spid="21"/>
                                        </p:tgtEl>
                                        <p:attrNameLst>
                                          <p:attrName>ppt_h</p:attrName>
                                        </p:attrNameLst>
                                      </p:cBhvr>
                                      <p:tavLst>
                                        <p:tav tm="0">
                                          <p:val>
                                            <p:fltVal val="0"/>
                                          </p:val>
                                        </p:tav>
                                        <p:tav tm="100000">
                                          <p:val>
                                            <p:strVal val="#ppt_h"/>
                                          </p:val>
                                        </p:tav>
                                      </p:tavLst>
                                    </p:anim>
                                    <p:animEffect transition="in" filter="fade">
                                      <p:cBhvr>
                                        <p:cTn id="84" dur="3000"/>
                                        <p:tgtEl>
                                          <p:spTgt spid="21"/>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4"/>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6000" r="-6000"/>
          </a:stretch>
        </a:blipFill>
        <a:effectLst/>
      </p:bgPr>
    </p:bg>
    <p:spTree>
      <p:nvGrpSpPr>
        <p:cNvPr id="1" name=""/>
        <p:cNvGrpSpPr/>
        <p:nvPr/>
      </p:nvGrpSpPr>
      <p:grpSpPr>
        <a:xfrm>
          <a:off x="0" y="0"/>
          <a:ext cx="0" cy="0"/>
          <a:chOff x="0" y="0"/>
          <a:chExt cx="0" cy="0"/>
        </a:xfrm>
      </p:grpSpPr>
      <p:sp>
        <p:nvSpPr>
          <p:cNvPr id="2" name="Rounded Rectangle 1"/>
          <p:cNvSpPr/>
          <p:nvPr/>
        </p:nvSpPr>
        <p:spPr>
          <a:xfrm>
            <a:off x="1128354" y="19633"/>
            <a:ext cx="6216795" cy="26147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1951304" y="80894"/>
            <a:ext cx="5772241" cy="2554545"/>
          </a:xfrm>
          <a:prstGeom prst="rect">
            <a:avLst/>
          </a:prstGeom>
          <a:noFill/>
        </p:spPr>
        <p:txBody>
          <a:bodyPr wrap="square" rtlCol="0">
            <a:spAutoFit/>
          </a:bodyPr>
          <a:lstStyle/>
          <a:p>
            <a:r>
              <a:rPr lang="vi-VN" sz="3200" dirty="0">
                <a:latin typeface="+mj-lt"/>
              </a:rPr>
              <a:t>Ta </a:t>
            </a:r>
            <a:r>
              <a:rPr lang="vi-VN" sz="3200" dirty="0" err="1">
                <a:latin typeface="+mj-lt"/>
              </a:rPr>
              <a:t>nhận</a:t>
            </a:r>
            <a:r>
              <a:rPr lang="vi-VN" sz="3200" dirty="0">
                <a:latin typeface="+mj-lt"/>
              </a:rPr>
              <a:t> </a:t>
            </a:r>
            <a:r>
              <a:rPr lang="vi-VN" sz="3200" dirty="0" err="1">
                <a:latin typeface="+mj-lt"/>
              </a:rPr>
              <a:t>biết</a:t>
            </a:r>
            <a:r>
              <a:rPr lang="vi-VN" sz="3200" dirty="0">
                <a:latin typeface="+mj-lt"/>
              </a:rPr>
              <a:t> </a:t>
            </a:r>
            <a:r>
              <a:rPr lang="vi-VN" sz="3200" dirty="0" err="1">
                <a:latin typeface="+mj-lt"/>
              </a:rPr>
              <a:t>từ</a:t>
            </a:r>
            <a:r>
              <a:rPr lang="vi-VN" sz="3200" dirty="0">
                <a:latin typeface="+mj-lt"/>
              </a:rPr>
              <a:t> </a:t>
            </a:r>
            <a:r>
              <a:rPr lang="vi-VN" sz="3200" dirty="0" err="1">
                <a:latin typeface="+mj-lt"/>
              </a:rPr>
              <a:t>trường</a:t>
            </a:r>
            <a:r>
              <a:rPr lang="vi-VN" sz="3200" dirty="0">
                <a:latin typeface="+mj-lt"/>
              </a:rPr>
              <a:t> </a:t>
            </a:r>
            <a:r>
              <a:rPr lang="vi-VN" sz="3200" dirty="0" err="1">
                <a:latin typeface="+mj-lt"/>
              </a:rPr>
              <a:t>bằng</a:t>
            </a:r>
            <a:endParaRPr lang="vi-VN" sz="3200" dirty="0">
              <a:latin typeface="+mj-lt"/>
            </a:endParaRPr>
          </a:p>
          <a:p>
            <a:r>
              <a:rPr lang="vi-VN" sz="3200" dirty="0">
                <a:latin typeface="+mj-lt"/>
              </a:rPr>
              <a:t>A. </a:t>
            </a:r>
            <a:r>
              <a:rPr lang="vi-VN" sz="3200" dirty="0" err="1">
                <a:latin typeface="+mj-lt"/>
              </a:rPr>
              <a:t>điện</a:t>
            </a:r>
            <a:r>
              <a:rPr lang="vi-VN" sz="3200" dirty="0">
                <a:latin typeface="+mj-lt"/>
              </a:rPr>
              <a:t> </a:t>
            </a:r>
            <a:r>
              <a:rPr lang="vi-VN" sz="3200" dirty="0" err="1">
                <a:latin typeface="+mj-lt"/>
              </a:rPr>
              <a:t>tích</a:t>
            </a:r>
            <a:r>
              <a:rPr lang="vi-VN" sz="3200" dirty="0">
                <a:latin typeface="+mj-lt"/>
              </a:rPr>
              <a:t> </a:t>
            </a:r>
            <a:r>
              <a:rPr lang="vi-VN" sz="3200" dirty="0" err="1">
                <a:latin typeface="+mj-lt"/>
              </a:rPr>
              <a:t>thử</a:t>
            </a:r>
            <a:endParaRPr lang="vi-VN" sz="3200" dirty="0">
              <a:latin typeface="+mj-lt"/>
            </a:endParaRPr>
          </a:p>
          <a:p>
            <a:r>
              <a:rPr lang="vi-VN" sz="3200" dirty="0">
                <a:latin typeface="+mj-lt"/>
              </a:rPr>
              <a:t>B. nam châm </a:t>
            </a:r>
            <a:r>
              <a:rPr lang="vi-VN" sz="3200" dirty="0" err="1">
                <a:latin typeface="+mj-lt"/>
              </a:rPr>
              <a:t>thử</a:t>
            </a:r>
            <a:endParaRPr lang="vi-VN" sz="3200" dirty="0">
              <a:latin typeface="+mj-lt"/>
            </a:endParaRPr>
          </a:p>
          <a:p>
            <a:r>
              <a:rPr lang="vi-VN" sz="3200" dirty="0">
                <a:latin typeface="+mj-lt"/>
              </a:rPr>
              <a:t>C. </a:t>
            </a:r>
            <a:r>
              <a:rPr lang="vi-VN" sz="3200" dirty="0" err="1">
                <a:latin typeface="+mj-lt"/>
              </a:rPr>
              <a:t>dòng</a:t>
            </a:r>
            <a:r>
              <a:rPr lang="vi-VN" sz="3200" dirty="0">
                <a:latin typeface="+mj-lt"/>
              </a:rPr>
              <a:t> </a:t>
            </a:r>
            <a:r>
              <a:rPr lang="vi-VN" sz="3200" dirty="0" err="1">
                <a:latin typeface="+mj-lt"/>
              </a:rPr>
              <a:t>điện</a:t>
            </a:r>
            <a:r>
              <a:rPr lang="vi-VN" sz="3200" dirty="0">
                <a:latin typeface="+mj-lt"/>
              </a:rPr>
              <a:t> </a:t>
            </a:r>
            <a:r>
              <a:rPr lang="vi-VN" sz="3200" dirty="0" err="1">
                <a:latin typeface="+mj-lt"/>
              </a:rPr>
              <a:t>thử</a:t>
            </a:r>
            <a:endParaRPr lang="vi-VN" sz="3200" dirty="0">
              <a:latin typeface="+mj-lt"/>
            </a:endParaRPr>
          </a:p>
          <a:p>
            <a:r>
              <a:rPr lang="vi-VN" sz="3200" dirty="0">
                <a:latin typeface="+mj-lt"/>
              </a:rPr>
              <a:t>D. </a:t>
            </a:r>
            <a:r>
              <a:rPr lang="vi-VN" sz="3200" dirty="0" err="1">
                <a:latin typeface="+mj-lt"/>
              </a:rPr>
              <a:t>bút</a:t>
            </a:r>
            <a:r>
              <a:rPr lang="vi-VN" sz="3200" dirty="0">
                <a:latin typeface="+mj-lt"/>
              </a:rPr>
              <a:t> </a:t>
            </a:r>
            <a:r>
              <a:rPr lang="vi-VN" sz="3200" dirty="0" err="1">
                <a:latin typeface="+mj-lt"/>
              </a:rPr>
              <a:t>thử</a:t>
            </a:r>
            <a:r>
              <a:rPr lang="vi-VN" sz="3200" dirty="0">
                <a:latin typeface="+mj-lt"/>
              </a:rPr>
              <a:t> </a:t>
            </a:r>
            <a:r>
              <a:rPr lang="vi-VN" sz="3200" dirty="0" err="1">
                <a:latin typeface="+mj-lt"/>
              </a:rPr>
              <a:t>điện</a:t>
            </a:r>
            <a:endParaRPr lang="vi-VN" sz="3200" dirty="0">
              <a:latin typeface="+mj-lt"/>
            </a:endParaRPr>
          </a:p>
        </p:txBody>
      </p:sp>
      <p:sp>
        <p:nvSpPr>
          <p:cNvPr id="4" name="TextBox 3"/>
          <p:cNvSpPr txBox="1"/>
          <p:nvPr/>
        </p:nvSpPr>
        <p:spPr>
          <a:xfrm>
            <a:off x="1988128" y="3540609"/>
            <a:ext cx="1676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Đúng</a:t>
            </a:r>
            <a:r>
              <a:rPr lang="en-US" sz="3200" dirty="0">
                <a:solidFill>
                  <a:prstClr val="black"/>
                </a:solidFill>
                <a:latin typeface="Times New Roman" pitchFamily="18" charset="0"/>
                <a:cs typeface="Times New Roman" pitchFamily="18" charset="0"/>
              </a:rPr>
              <a:t> </a:t>
            </a:r>
          </a:p>
        </p:txBody>
      </p:sp>
      <p:sp>
        <p:nvSpPr>
          <p:cNvPr id="6" name="TextBox 5"/>
          <p:cNvSpPr txBox="1"/>
          <p:nvPr/>
        </p:nvSpPr>
        <p:spPr>
          <a:xfrm>
            <a:off x="2098966" y="5620680"/>
            <a:ext cx="1676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7" name="TextBox 6"/>
          <p:cNvSpPr txBox="1"/>
          <p:nvPr/>
        </p:nvSpPr>
        <p:spPr>
          <a:xfrm>
            <a:off x="2025105" y="4509365"/>
            <a:ext cx="1676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C: Sai </a:t>
            </a:r>
          </a:p>
        </p:txBody>
      </p:sp>
      <p:sp>
        <p:nvSpPr>
          <p:cNvPr id="8" name="TextBox 7"/>
          <p:cNvSpPr txBox="1"/>
          <p:nvPr/>
        </p:nvSpPr>
        <p:spPr>
          <a:xfrm>
            <a:off x="1964579" y="2734753"/>
            <a:ext cx="167640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A: Sai</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2330" y="2345801"/>
            <a:ext cx="609600" cy="609600"/>
          </a:xfrm>
          <a:prstGeom prst="rect">
            <a:avLst/>
          </a:prstGeom>
        </p:spPr>
      </p:pic>
      <p:sp>
        <p:nvSpPr>
          <p:cNvPr id="16" name="Cloud 15"/>
          <p:cNvSpPr/>
          <p:nvPr/>
        </p:nvSpPr>
        <p:spPr>
          <a:xfrm>
            <a:off x="5207355" y="3199071"/>
            <a:ext cx="3505200" cy="2197387"/>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6045554" y="3659228"/>
            <a:ext cx="17526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334776" y="4071232"/>
            <a:ext cx="1233055" cy="1256068"/>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537856" y="5187622"/>
            <a:ext cx="1233055" cy="1256068"/>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334775" y="2536984"/>
            <a:ext cx="1233055" cy="1256068"/>
          </a:xfrm>
          <a:prstGeom prst="rect">
            <a:avLst/>
          </a:prstGeom>
        </p:spPr>
      </p:pic>
      <p:pic>
        <p:nvPicPr>
          <p:cNvPr id="21" name="q2">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10000" t="13940" r="6767" b="8081"/>
          <a:stretch/>
        </p:blipFill>
        <p:spPr>
          <a:xfrm>
            <a:off x="9409516" y="5596866"/>
            <a:ext cx="1293121" cy="1217178"/>
          </a:xfrm>
          <a:prstGeom prst="rect">
            <a:avLst/>
          </a:prstGeom>
        </p:spPr>
      </p:pic>
      <p:grpSp>
        <p:nvGrpSpPr>
          <p:cNvPr id="22" name="times up"/>
          <p:cNvGrpSpPr/>
          <p:nvPr/>
        </p:nvGrpSpPr>
        <p:grpSpPr>
          <a:xfrm>
            <a:off x="9385406" y="1805905"/>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700520" y="54296"/>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00253" y="358676"/>
            <a:ext cx="1370670" cy="136632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9722739" y="936047"/>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grpSp>
      <p:sp>
        <p:nvSpPr>
          <p:cNvPr id="30" name="TextBox 29"/>
          <p:cNvSpPr txBox="1"/>
          <p:nvPr/>
        </p:nvSpPr>
        <p:spPr>
          <a:xfrm>
            <a:off x="10143023" y="981410"/>
            <a:ext cx="281032" cy="246221"/>
          </a:xfrm>
          <a:prstGeom prst="rect">
            <a:avLst/>
          </a:prstGeom>
          <a:noFill/>
        </p:spPr>
        <p:txBody>
          <a:bodyPr wrap="square" rtlCol="0">
            <a:spAutoFit/>
          </a:bodyPr>
          <a:lstStyle/>
          <a:p>
            <a:pPr>
              <a:defRPr/>
            </a:pPr>
            <a:r>
              <a:rPr lang="en-US" sz="1000" b="1" kern="0" dirty="0">
                <a:solidFill>
                  <a:srgbClr val="99B2C8"/>
                </a:solidFill>
                <a:latin typeface="Calibri"/>
              </a:rPr>
              <a:t>3</a:t>
            </a:r>
          </a:p>
        </p:txBody>
      </p:sp>
      <p:sp>
        <p:nvSpPr>
          <p:cNvPr id="31" name="TextBox 30"/>
          <p:cNvSpPr txBox="1"/>
          <p:nvPr/>
        </p:nvSpPr>
        <p:spPr>
          <a:xfrm>
            <a:off x="9890437" y="1235057"/>
            <a:ext cx="341087" cy="246221"/>
          </a:xfrm>
          <a:prstGeom prst="rect">
            <a:avLst/>
          </a:prstGeom>
          <a:noFill/>
        </p:spPr>
        <p:txBody>
          <a:bodyPr wrap="square" rtlCol="0">
            <a:spAutoFit/>
          </a:bodyPr>
          <a:lstStyle/>
          <a:p>
            <a:pPr>
              <a:defRPr/>
            </a:pPr>
            <a:r>
              <a:rPr lang="en-US" sz="1000" b="1" kern="0" dirty="0">
                <a:solidFill>
                  <a:srgbClr val="99B2C8"/>
                </a:solidFill>
                <a:latin typeface="Calibri"/>
              </a:rPr>
              <a:t>6</a:t>
            </a:r>
          </a:p>
        </p:txBody>
      </p:sp>
      <p:sp>
        <p:nvSpPr>
          <p:cNvPr id="32" name="TextBox 31"/>
          <p:cNvSpPr txBox="1"/>
          <p:nvPr/>
        </p:nvSpPr>
        <p:spPr>
          <a:xfrm>
            <a:off x="9544712" y="1018980"/>
            <a:ext cx="308455" cy="246221"/>
          </a:xfrm>
          <a:prstGeom prst="rect">
            <a:avLst/>
          </a:prstGeom>
          <a:noFill/>
        </p:spPr>
        <p:txBody>
          <a:bodyPr wrap="square" rtlCol="0">
            <a:spAutoFit/>
          </a:bodyPr>
          <a:lstStyle/>
          <a:p>
            <a:pPr>
              <a:defRPr/>
            </a:pPr>
            <a:r>
              <a:rPr lang="en-US" sz="1000" b="1" kern="0" dirty="0">
                <a:solidFill>
                  <a:srgbClr val="99B2C8"/>
                </a:solidFill>
                <a:latin typeface="Calibri"/>
              </a:rPr>
              <a:t>9</a:t>
            </a:r>
          </a:p>
        </p:txBody>
      </p:sp>
      <p:sp>
        <p:nvSpPr>
          <p:cNvPr id="33" name="TextBox 32"/>
          <p:cNvSpPr txBox="1"/>
          <p:nvPr/>
        </p:nvSpPr>
        <p:spPr>
          <a:xfrm>
            <a:off x="9828609" y="735189"/>
            <a:ext cx="371406" cy="246221"/>
          </a:xfrm>
          <a:prstGeom prst="rect">
            <a:avLst/>
          </a:prstGeom>
          <a:noFill/>
        </p:spPr>
        <p:txBody>
          <a:bodyPr wrap="square" rtlCol="0">
            <a:spAutoFit/>
          </a:bodyPr>
          <a:lstStyle/>
          <a:p>
            <a:pPr>
              <a:defRPr/>
            </a:pPr>
            <a:r>
              <a:rPr lang="en-US" sz="1000" b="1" kern="0" dirty="0">
                <a:solidFill>
                  <a:srgbClr val="99B2C8"/>
                </a:solidFill>
                <a:latin typeface="Calibri"/>
              </a:rPr>
              <a:t>12</a:t>
            </a:r>
          </a:p>
        </p:txBody>
      </p:sp>
    </p:spTree>
    <p:extLst>
      <p:ext uri="{BB962C8B-B14F-4D97-AF65-F5344CB8AC3E}">
        <p14:creationId xmlns:p14="http://schemas.microsoft.com/office/powerpoint/2010/main" val="380902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16000" r="-16000"/>
          </a:stretch>
        </a:blipFill>
        <a:effectLst/>
      </p:bgPr>
    </p:bg>
    <p:spTree>
      <p:nvGrpSpPr>
        <p:cNvPr id="1" name=""/>
        <p:cNvGrpSpPr/>
        <p:nvPr/>
      </p:nvGrpSpPr>
      <p:grpSpPr>
        <a:xfrm>
          <a:off x="0" y="0"/>
          <a:ext cx="0" cy="0"/>
          <a:chOff x="0" y="0"/>
          <a:chExt cx="0" cy="0"/>
        </a:xfrm>
      </p:grpSpPr>
      <p:sp>
        <p:nvSpPr>
          <p:cNvPr id="2" name="Rounded Rectangle 1"/>
          <p:cNvSpPr/>
          <p:nvPr/>
        </p:nvSpPr>
        <p:spPr>
          <a:xfrm>
            <a:off x="3364961" y="167882"/>
            <a:ext cx="5569219" cy="27103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black"/>
              </a:solidFill>
              <a:latin typeface="Calibri"/>
            </a:endParaRPr>
          </a:p>
        </p:txBody>
      </p:sp>
      <p:sp>
        <p:nvSpPr>
          <p:cNvPr id="3" name="TextBox 2"/>
          <p:cNvSpPr txBox="1"/>
          <p:nvPr/>
        </p:nvSpPr>
        <p:spPr>
          <a:xfrm>
            <a:off x="3601564" y="205732"/>
            <a:ext cx="6281087" cy="2554545"/>
          </a:xfrm>
          <a:prstGeom prst="rect">
            <a:avLst/>
          </a:prstGeom>
          <a:noFill/>
        </p:spPr>
        <p:txBody>
          <a:bodyPr wrap="square" rtlCol="0">
            <a:spAutoFit/>
          </a:bodyPr>
          <a:lstStyle/>
          <a:p>
            <a:r>
              <a:rPr lang="vi-VN" sz="3200" dirty="0" err="1">
                <a:latin typeface="+mj-lt"/>
              </a:rPr>
              <a:t>Từ</a:t>
            </a:r>
            <a:r>
              <a:rPr lang="vi-VN" sz="3200" dirty="0">
                <a:latin typeface="+mj-lt"/>
              </a:rPr>
              <a:t> </a:t>
            </a:r>
            <a:r>
              <a:rPr lang="vi-VN" sz="3200" dirty="0" err="1">
                <a:latin typeface="+mj-lt"/>
              </a:rPr>
              <a:t>phổ</a:t>
            </a:r>
            <a:r>
              <a:rPr lang="vi-VN" sz="3200" dirty="0">
                <a:latin typeface="+mj-lt"/>
              </a:rPr>
              <a:t> </a:t>
            </a:r>
            <a:r>
              <a:rPr lang="vi-VN" sz="3200" dirty="0" err="1">
                <a:latin typeface="+mj-lt"/>
              </a:rPr>
              <a:t>là</a:t>
            </a:r>
            <a:r>
              <a:rPr lang="vi-VN" sz="3200" dirty="0">
                <a:latin typeface="+mj-lt"/>
              </a:rPr>
              <a:t> </a:t>
            </a:r>
            <a:r>
              <a:rPr lang="vi-VN" sz="3200" dirty="0" err="1">
                <a:latin typeface="+mj-lt"/>
              </a:rPr>
              <a:t>hình</a:t>
            </a:r>
            <a:r>
              <a:rPr lang="vi-VN" sz="3200" dirty="0">
                <a:latin typeface="+mj-lt"/>
              </a:rPr>
              <a:t> </a:t>
            </a:r>
            <a:r>
              <a:rPr lang="vi-VN" sz="3200" dirty="0" err="1">
                <a:latin typeface="+mj-lt"/>
              </a:rPr>
              <a:t>ảnh</a:t>
            </a:r>
            <a:r>
              <a:rPr lang="vi-VN" sz="3200" dirty="0">
                <a:latin typeface="+mj-lt"/>
              </a:rPr>
              <a:t> </a:t>
            </a:r>
            <a:r>
              <a:rPr lang="vi-VN" sz="3200" dirty="0" err="1">
                <a:latin typeface="+mj-lt"/>
              </a:rPr>
              <a:t>cụ</a:t>
            </a:r>
            <a:r>
              <a:rPr lang="vi-VN" sz="3200" dirty="0">
                <a:latin typeface="+mj-lt"/>
              </a:rPr>
              <a:t> </a:t>
            </a:r>
            <a:r>
              <a:rPr lang="vi-VN" sz="3200" dirty="0" err="1">
                <a:latin typeface="+mj-lt"/>
              </a:rPr>
              <a:t>thể</a:t>
            </a:r>
            <a:r>
              <a:rPr lang="vi-VN" sz="3200" dirty="0">
                <a:latin typeface="+mj-lt"/>
              </a:rPr>
              <a:t> </a:t>
            </a:r>
            <a:r>
              <a:rPr lang="vi-VN" sz="3200" dirty="0" err="1">
                <a:latin typeface="+mj-lt"/>
              </a:rPr>
              <a:t>về</a:t>
            </a:r>
            <a:endParaRPr lang="vi-VN" sz="3200" dirty="0">
              <a:latin typeface="+mj-lt"/>
            </a:endParaRPr>
          </a:p>
          <a:p>
            <a:r>
              <a:rPr lang="vi-VN" sz="3200" dirty="0">
                <a:latin typeface="+mj-lt"/>
              </a:rPr>
              <a:t>A. </a:t>
            </a:r>
            <a:r>
              <a:rPr lang="vi-VN" sz="3200" dirty="0" err="1">
                <a:latin typeface="+mj-lt"/>
              </a:rPr>
              <a:t>các</a:t>
            </a:r>
            <a:r>
              <a:rPr lang="vi-VN" sz="3200" dirty="0">
                <a:latin typeface="+mj-lt"/>
              </a:rPr>
              <a:t> </a:t>
            </a:r>
            <a:r>
              <a:rPr lang="vi-VN" sz="3200" dirty="0" err="1">
                <a:latin typeface="+mj-lt"/>
              </a:rPr>
              <a:t>đường</a:t>
            </a:r>
            <a:r>
              <a:rPr lang="vi-VN" sz="3200" dirty="0">
                <a:latin typeface="+mj-lt"/>
              </a:rPr>
              <a:t> </a:t>
            </a:r>
            <a:r>
              <a:rPr lang="vi-VN" sz="3200" dirty="0" err="1">
                <a:latin typeface="+mj-lt"/>
              </a:rPr>
              <a:t>sức</a:t>
            </a:r>
            <a:r>
              <a:rPr lang="vi-VN" sz="3200" dirty="0">
                <a:latin typeface="+mj-lt"/>
              </a:rPr>
              <a:t> </a:t>
            </a:r>
            <a:r>
              <a:rPr lang="vi-VN" sz="3200" dirty="0" err="1">
                <a:latin typeface="+mj-lt"/>
              </a:rPr>
              <a:t>điện</a:t>
            </a:r>
            <a:r>
              <a:rPr lang="vi-VN" sz="3200" dirty="0">
                <a:latin typeface="+mj-lt"/>
              </a:rPr>
              <a:t>.</a:t>
            </a:r>
          </a:p>
          <a:p>
            <a:r>
              <a:rPr lang="vi-VN" sz="3200" dirty="0">
                <a:latin typeface="+mj-lt"/>
              </a:rPr>
              <a:t>B. </a:t>
            </a:r>
            <a:r>
              <a:rPr lang="vi-VN" sz="3200" dirty="0" err="1">
                <a:latin typeface="+mj-lt"/>
              </a:rPr>
              <a:t>cường</a:t>
            </a:r>
            <a:r>
              <a:rPr lang="vi-VN" sz="3200" dirty="0">
                <a:latin typeface="+mj-lt"/>
              </a:rPr>
              <a:t> </a:t>
            </a:r>
            <a:r>
              <a:rPr lang="vi-VN" sz="3200" dirty="0" err="1">
                <a:latin typeface="+mj-lt"/>
              </a:rPr>
              <a:t>độ</a:t>
            </a:r>
            <a:r>
              <a:rPr lang="vi-VN" sz="3200" dirty="0">
                <a:latin typeface="+mj-lt"/>
              </a:rPr>
              <a:t> </a:t>
            </a:r>
            <a:r>
              <a:rPr lang="vi-VN" sz="3200" dirty="0" err="1">
                <a:latin typeface="+mj-lt"/>
              </a:rPr>
              <a:t>điện</a:t>
            </a:r>
            <a:r>
              <a:rPr lang="vi-VN" sz="3200" dirty="0">
                <a:latin typeface="+mj-lt"/>
              </a:rPr>
              <a:t> </a:t>
            </a:r>
            <a:r>
              <a:rPr lang="vi-VN" sz="3200" dirty="0" err="1">
                <a:latin typeface="+mj-lt"/>
              </a:rPr>
              <a:t>trường</a:t>
            </a:r>
            <a:r>
              <a:rPr lang="vi-VN" sz="3200" dirty="0">
                <a:latin typeface="+mj-lt"/>
              </a:rPr>
              <a:t>.</a:t>
            </a:r>
          </a:p>
          <a:p>
            <a:r>
              <a:rPr lang="vi-VN" sz="3200" dirty="0">
                <a:latin typeface="+mj-lt"/>
              </a:rPr>
              <a:t>C. </a:t>
            </a:r>
            <a:r>
              <a:rPr lang="vi-VN" sz="3200" dirty="0" err="1">
                <a:latin typeface="+mj-lt"/>
              </a:rPr>
              <a:t>các</a:t>
            </a:r>
            <a:r>
              <a:rPr lang="vi-VN" sz="3200" dirty="0">
                <a:latin typeface="+mj-lt"/>
              </a:rPr>
              <a:t> </a:t>
            </a:r>
            <a:r>
              <a:rPr lang="vi-VN" sz="3200" dirty="0" err="1">
                <a:latin typeface="+mj-lt"/>
              </a:rPr>
              <a:t>đường</a:t>
            </a:r>
            <a:r>
              <a:rPr lang="vi-VN" sz="3200" dirty="0">
                <a:latin typeface="+mj-lt"/>
              </a:rPr>
              <a:t> </a:t>
            </a:r>
            <a:r>
              <a:rPr lang="vi-VN" sz="3200" dirty="0" err="1">
                <a:latin typeface="+mj-lt"/>
              </a:rPr>
              <a:t>sức</a:t>
            </a:r>
            <a:r>
              <a:rPr lang="vi-VN" sz="3200" dirty="0">
                <a:latin typeface="+mj-lt"/>
              </a:rPr>
              <a:t> </a:t>
            </a:r>
            <a:r>
              <a:rPr lang="vi-VN" sz="3200" dirty="0" err="1">
                <a:latin typeface="+mj-lt"/>
              </a:rPr>
              <a:t>từ</a:t>
            </a:r>
            <a:r>
              <a:rPr lang="vi-VN" sz="3200" dirty="0">
                <a:latin typeface="+mj-lt"/>
              </a:rPr>
              <a:t>.</a:t>
            </a:r>
          </a:p>
          <a:p>
            <a:r>
              <a:rPr lang="vi-VN" sz="3200" dirty="0">
                <a:latin typeface="+mj-lt"/>
              </a:rPr>
              <a:t>D. </a:t>
            </a:r>
            <a:r>
              <a:rPr lang="vi-VN" sz="3200" dirty="0" err="1">
                <a:latin typeface="+mj-lt"/>
              </a:rPr>
              <a:t>cảm</a:t>
            </a:r>
            <a:r>
              <a:rPr lang="vi-VN" sz="3200" dirty="0">
                <a:latin typeface="+mj-lt"/>
              </a:rPr>
              <a:t> </a:t>
            </a:r>
            <a:r>
              <a:rPr lang="vi-VN" sz="3200" dirty="0" err="1">
                <a:latin typeface="+mj-lt"/>
              </a:rPr>
              <a:t>ứng</a:t>
            </a:r>
            <a:r>
              <a:rPr lang="vi-VN" sz="3200" dirty="0">
                <a:latin typeface="+mj-lt"/>
              </a:rPr>
              <a:t> </a:t>
            </a:r>
            <a:r>
              <a:rPr lang="vi-VN" sz="3200" dirty="0" err="1">
                <a:latin typeface="+mj-lt"/>
              </a:rPr>
              <a:t>từ</a:t>
            </a:r>
            <a:r>
              <a:rPr lang="vi-VN" sz="3200" dirty="0">
                <a:latin typeface="+mj-lt"/>
              </a:rPr>
              <a:t>.</a:t>
            </a:r>
          </a:p>
        </p:txBody>
      </p:sp>
      <p:sp>
        <p:nvSpPr>
          <p:cNvPr id="4" name="TextBox 3"/>
          <p:cNvSpPr txBox="1"/>
          <p:nvPr/>
        </p:nvSpPr>
        <p:spPr>
          <a:xfrm>
            <a:off x="1981200" y="4778718"/>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C: Đúng </a:t>
            </a:r>
          </a:p>
        </p:txBody>
      </p:sp>
      <p:sp>
        <p:nvSpPr>
          <p:cNvPr id="6" name="TextBox 5"/>
          <p:cNvSpPr txBox="1"/>
          <p:nvPr/>
        </p:nvSpPr>
        <p:spPr>
          <a:xfrm>
            <a:off x="1981200" y="5756537"/>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7" name="TextBox 6"/>
          <p:cNvSpPr txBox="1"/>
          <p:nvPr/>
        </p:nvSpPr>
        <p:spPr>
          <a:xfrm>
            <a:off x="1913660" y="2878232"/>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A: Sai </a:t>
            </a:r>
          </a:p>
        </p:txBody>
      </p:sp>
      <p:sp>
        <p:nvSpPr>
          <p:cNvPr id="8" name="TextBox 7"/>
          <p:cNvSpPr txBox="1"/>
          <p:nvPr/>
        </p:nvSpPr>
        <p:spPr>
          <a:xfrm>
            <a:off x="1913660" y="3874968"/>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B: Sai</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2330" y="2345801"/>
            <a:ext cx="609600" cy="609600"/>
          </a:xfrm>
          <a:prstGeom prst="rect">
            <a:avLst/>
          </a:prstGeom>
        </p:spPr>
      </p:pic>
      <p:sp>
        <p:nvSpPr>
          <p:cNvPr id="16" name="Cloud 15"/>
          <p:cNvSpPr/>
          <p:nvPr/>
        </p:nvSpPr>
        <p:spPr>
          <a:xfrm>
            <a:off x="4506630" y="3068661"/>
            <a:ext cx="3505200" cy="2197387"/>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5689945" y="3571107"/>
            <a:ext cx="1752600" cy="107721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196530" y="2542585"/>
            <a:ext cx="1233055" cy="1256068"/>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364672" y="5356830"/>
            <a:ext cx="1233055" cy="1256068"/>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25206" y="3571107"/>
            <a:ext cx="1233055" cy="1256068"/>
          </a:xfrm>
          <a:prstGeom prst="rect">
            <a:avLst/>
          </a:prstGeom>
        </p:spPr>
      </p:pic>
      <p:pic>
        <p:nvPicPr>
          <p:cNvPr id="21" name="q3">
            <a:hlinkClick r:id="rId12" action="ppaction://hlinksldjump"/>
          </p:cNvPr>
          <p:cNvPicPr>
            <a:picLocks noChangeAspect="1"/>
          </p:cNvPicPr>
          <p:nvPr/>
        </p:nvPicPr>
        <p:blipFill rotWithShape="1">
          <a:blip r:embed="rId13" cstate="print">
            <a:clrChange>
              <a:clrFrom>
                <a:srgbClr val="FBFBFB"/>
              </a:clrFrom>
              <a:clrTo>
                <a:srgbClr val="FBFBFB">
                  <a:alpha val="0"/>
                </a:srgbClr>
              </a:clrTo>
            </a:clrChange>
            <a:extLst>
              <a:ext uri="{28A0092B-C50C-407E-A947-70E740481C1C}">
                <a14:useLocalDpi xmlns:a14="http://schemas.microsoft.com/office/drawing/2010/main" val="0"/>
              </a:ext>
            </a:extLst>
          </a:blip>
          <a:srcRect l="14488" t="1333" r="21307" b="11174"/>
          <a:stretch/>
        </p:blipFill>
        <p:spPr>
          <a:xfrm>
            <a:off x="9429420" y="5550187"/>
            <a:ext cx="1238580" cy="1265892"/>
          </a:xfrm>
          <a:prstGeom prst="rect">
            <a:avLst/>
          </a:prstGeom>
        </p:spPr>
      </p:pic>
      <p:grpSp>
        <p:nvGrpSpPr>
          <p:cNvPr id="22" name="times up"/>
          <p:cNvGrpSpPr/>
          <p:nvPr/>
        </p:nvGrpSpPr>
        <p:grpSpPr>
          <a:xfrm>
            <a:off x="9382483" y="1783021"/>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7" y="31412"/>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97330" y="335792"/>
            <a:ext cx="1370670" cy="136632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9719816" y="913163"/>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grpSp>
      <p:sp>
        <p:nvSpPr>
          <p:cNvPr id="30" name="TextBox 29"/>
          <p:cNvSpPr txBox="1"/>
          <p:nvPr/>
        </p:nvSpPr>
        <p:spPr>
          <a:xfrm>
            <a:off x="10140100" y="958526"/>
            <a:ext cx="281032" cy="246221"/>
          </a:xfrm>
          <a:prstGeom prst="rect">
            <a:avLst/>
          </a:prstGeom>
          <a:noFill/>
        </p:spPr>
        <p:txBody>
          <a:bodyPr wrap="square" rtlCol="0">
            <a:spAutoFit/>
          </a:bodyPr>
          <a:lstStyle/>
          <a:p>
            <a:pPr>
              <a:defRPr/>
            </a:pPr>
            <a:r>
              <a:rPr lang="en-US" sz="1000" b="1" kern="0" dirty="0">
                <a:solidFill>
                  <a:srgbClr val="99B2C8"/>
                </a:solidFill>
                <a:latin typeface="Calibri"/>
              </a:rPr>
              <a:t>3</a:t>
            </a:r>
          </a:p>
        </p:txBody>
      </p:sp>
      <p:sp>
        <p:nvSpPr>
          <p:cNvPr id="31" name="TextBox 30"/>
          <p:cNvSpPr txBox="1"/>
          <p:nvPr/>
        </p:nvSpPr>
        <p:spPr>
          <a:xfrm>
            <a:off x="9887514" y="1212173"/>
            <a:ext cx="341087" cy="246221"/>
          </a:xfrm>
          <a:prstGeom prst="rect">
            <a:avLst/>
          </a:prstGeom>
          <a:noFill/>
        </p:spPr>
        <p:txBody>
          <a:bodyPr wrap="square" rtlCol="0">
            <a:spAutoFit/>
          </a:bodyPr>
          <a:lstStyle/>
          <a:p>
            <a:pPr>
              <a:defRPr/>
            </a:pPr>
            <a:r>
              <a:rPr lang="en-US" sz="1000" b="1" kern="0" dirty="0">
                <a:solidFill>
                  <a:srgbClr val="99B2C8"/>
                </a:solidFill>
                <a:latin typeface="Calibri"/>
              </a:rPr>
              <a:t>6</a:t>
            </a:r>
          </a:p>
        </p:txBody>
      </p:sp>
      <p:sp>
        <p:nvSpPr>
          <p:cNvPr id="32" name="TextBox 31"/>
          <p:cNvSpPr txBox="1"/>
          <p:nvPr/>
        </p:nvSpPr>
        <p:spPr>
          <a:xfrm>
            <a:off x="9541789" y="996096"/>
            <a:ext cx="308455" cy="246221"/>
          </a:xfrm>
          <a:prstGeom prst="rect">
            <a:avLst/>
          </a:prstGeom>
          <a:noFill/>
        </p:spPr>
        <p:txBody>
          <a:bodyPr wrap="square" rtlCol="0">
            <a:spAutoFit/>
          </a:bodyPr>
          <a:lstStyle/>
          <a:p>
            <a:pPr>
              <a:defRPr/>
            </a:pPr>
            <a:r>
              <a:rPr lang="en-US" sz="1000" b="1" kern="0" dirty="0">
                <a:solidFill>
                  <a:srgbClr val="99B2C8"/>
                </a:solidFill>
                <a:latin typeface="Calibri"/>
              </a:rPr>
              <a:t>9</a:t>
            </a:r>
          </a:p>
        </p:txBody>
      </p:sp>
      <p:sp>
        <p:nvSpPr>
          <p:cNvPr id="33" name="TextBox 32"/>
          <p:cNvSpPr txBox="1"/>
          <p:nvPr/>
        </p:nvSpPr>
        <p:spPr>
          <a:xfrm>
            <a:off x="9825686" y="712305"/>
            <a:ext cx="371406" cy="246221"/>
          </a:xfrm>
          <a:prstGeom prst="rect">
            <a:avLst/>
          </a:prstGeom>
          <a:noFill/>
        </p:spPr>
        <p:txBody>
          <a:bodyPr wrap="square" rtlCol="0">
            <a:spAutoFit/>
          </a:bodyPr>
          <a:lstStyle/>
          <a:p>
            <a:pPr>
              <a:defRPr/>
            </a:pPr>
            <a:r>
              <a:rPr lang="en-US" sz="1000" b="1" kern="0" dirty="0">
                <a:solidFill>
                  <a:srgbClr val="99B2C8"/>
                </a:solidFill>
                <a:latin typeface="Calibri"/>
              </a:rPr>
              <a:t>12</a:t>
            </a:r>
          </a:p>
        </p:txBody>
      </p:sp>
    </p:spTree>
    <p:extLst>
      <p:ext uri="{BB962C8B-B14F-4D97-AF65-F5344CB8AC3E}">
        <p14:creationId xmlns:p14="http://schemas.microsoft.com/office/powerpoint/2010/main" val="171569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2000" r="-2000"/>
          </a:stretch>
        </a:blipFill>
        <a:effectLst/>
      </p:bgPr>
    </p:bg>
    <p:spTree>
      <p:nvGrpSpPr>
        <p:cNvPr id="1" name=""/>
        <p:cNvGrpSpPr/>
        <p:nvPr/>
      </p:nvGrpSpPr>
      <p:grpSpPr>
        <a:xfrm>
          <a:off x="0" y="0"/>
          <a:ext cx="0" cy="0"/>
          <a:chOff x="0" y="0"/>
          <a:chExt cx="0" cy="0"/>
        </a:xfrm>
      </p:grpSpPr>
      <p:sp>
        <p:nvSpPr>
          <p:cNvPr id="2" name="Rounded Rectangle 1"/>
          <p:cNvSpPr/>
          <p:nvPr/>
        </p:nvSpPr>
        <p:spPr>
          <a:xfrm>
            <a:off x="0" y="41935"/>
            <a:ext cx="9111501" cy="276149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3" name="TextBox 2"/>
          <p:cNvSpPr txBox="1"/>
          <p:nvPr/>
        </p:nvSpPr>
        <p:spPr>
          <a:xfrm>
            <a:off x="-1" y="120559"/>
            <a:ext cx="9111502" cy="523220"/>
          </a:xfrm>
          <a:prstGeom prst="rect">
            <a:avLst/>
          </a:prstGeom>
          <a:noFill/>
        </p:spPr>
        <p:txBody>
          <a:bodyPr wrap="square" rtlCol="0">
            <a:spAutoFit/>
          </a:bodyPr>
          <a:lstStyle/>
          <a:p>
            <a:r>
              <a:rPr lang="vi-VN" sz="2800" dirty="0" err="1">
                <a:latin typeface="+mj-lt"/>
              </a:rPr>
              <a:t>Chiều</a:t>
            </a:r>
            <a:r>
              <a:rPr lang="vi-VN" sz="2800" dirty="0">
                <a:latin typeface="+mj-lt"/>
              </a:rPr>
              <a:t> </a:t>
            </a:r>
            <a:r>
              <a:rPr lang="vi-VN" sz="2800" dirty="0" err="1">
                <a:latin typeface="+mj-lt"/>
              </a:rPr>
              <a:t>của</a:t>
            </a:r>
            <a:r>
              <a:rPr lang="vi-VN" sz="2800" dirty="0">
                <a:latin typeface="+mj-lt"/>
              </a:rPr>
              <a:t> </a:t>
            </a:r>
            <a:r>
              <a:rPr lang="vi-VN" sz="2800" dirty="0" err="1">
                <a:latin typeface="+mj-lt"/>
              </a:rPr>
              <a:t>đường</a:t>
            </a:r>
            <a:r>
              <a:rPr lang="vi-VN" sz="2800" dirty="0">
                <a:latin typeface="+mj-lt"/>
              </a:rPr>
              <a:t> </a:t>
            </a:r>
            <a:r>
              <a:rPr lang="vi-VN" sz="2800" dirty="0" err="1">
                <a:latin typeface="+mj-lt"/>
              </a:rPr>
              <a:t>sức</a:t>
            </a:r>
            <a:r>
              <a:rPr lang="vi-VN" sz="2800" dirty="0">
                <a:latin typeface="+mj-lt"/>
              </a:rPr>
              <a:t> </a:t>
            </a:r>
            <a:r>
              <a:rPr lang="vi-VN" sz="2800" dirty="0" err="1">
                <a:latin typeface="+mj-lt"/>
              </a:rPr>
              <a:t>từ</a:t>
            </a:r>
            <a:r>
              <a:rPr lang="vi-VN" sz="2800" dirty="0">
                <a:latin typeface="+mj-lt"/>
              </a:rPr>
              <a:t> </a:t>
            </a:r>
            <a:r>
              <a:rPr lang="vi-VN" sz="2800" dirty="0" err="1">
                <a:latin typeface="+mj-lt"/>
              </a:rPr>
              <a:t>của</a:t>
            </a:r>
            <a:r>
              <a:rPr lang="vi-VN" sz="2800" dirty="0">
                <a:latin typeface="+mj-lt"/>
              </a:rPr>
              <a:t> nam châm </a:t>
            </a:r>
            <a:r>
              <a:rPr lang="vi-VN" sz="2800" dirty="0" err="1">
                <a:latin typeface="+mj-lt"/>
              </a:rPr>
              <a:t>được</a:t>
            </a:r>
            <a:r>
              <a:rPr lang="vi-VN" sz="2800" dirty="0">
                <a:latin typeface="+mj-lt"/>
              </a:rPr>
              <a:t> </a:t>
            </a:r>
            <a:r>
              <a:rPr lang="vi-VN" sz="2800" dirty="0" err="1">
                <a:latin typeface="+mj-lt"/>
              </a:rPr>
              <a:t>vẽ</a:t>
            </a:r>
            <a:r>
              <a:rPr lang="vi-VN" sz="2800" dirty="0">
                <a:latin typeface="+mj-lt"/>
              </a:rPr>
              <a:t> như </a:t>
            </a:r>
            <a:r>
              <a:rPr lang="vi-VN" sz="2800" dirty="0" err="1">
                <a:latin typeface="+mj-lt"/>
              </a:rPr>
              <a:t>hình</a:t>
            </a:r>
            <a:r>
              <a:rPr lang="vi-VN" sz="2800" dirty="0">
                <a:latin typeface="+mj-lt"/>
              </a:rPr>
              <a:t> bên:</a:t>
            </a:r>
          </a:p>
        </p:txBody>
      </p:sp>
      <p:sp>
        <p:nvSpPr>
          <p:cNvPr id="4" name="TextBox 3"/>
          <p:cNvSpPr txBox="1"/>
          <p:nvPr/>
        </p:nvSpPr>
        <p:spPr>
          <a:xfrm>
            <a:off x="2163041" y="2862437"/>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A: Đúng </a:t>
            </a:r>
          </a:p>
        </p:txBody>
      </p:sp>
      <p:sp>
        <p:nvSpPr>
          <p:cNvPr id="6" name="TextBox 5"/>
          <p:cNvSpPr txBox="1"/>
          <p:nvPr/>
        </p:nvSpPr>
        <p:spPr>
          <a:xfrm>
            <a:off x="2163041" y="591840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D: Sai</a:t>
            </a:r>
          </a:p>
        </p:txBody>
      </p:sp>
      <p:sp>
        <p:nvSpPr>
          <p:cNvPr id="7" name="TextBox 6"/>
          <p:cNvSpPr txBox="1"/>
          <p:nvPr/>
        </p:nvSpPr>
        <p:spPr>
          <a:xfrm>
            <a:off x="2121738" y="480041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C: Sai </a:t>
            </a:r>
          </a:p>
        </p:txBody>
      </p:sp>
      <p:sp>
        <p:nvSpPr>
          <p:cNvPr id="8" name="TextBox 7"/>
          <p:cNvSpPr txBox="1"/>
          <p:nvPr/>
        </p:nvSpPr>
        <p:spPr>
          <a:xfrm>
            <a:off x="2076449" y="3682425"/>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B: Sai</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2330" y="2345801"/>
            <a:ext cx="609600" cy="609600"/>
          </a:xfrm>
          <a:prstGeom prst="rect">
            <a:avLst/>
          </a:prstGeom>
        </p:spPr>
      </p:pic>
      <p:sp>
        <p:nvSpPr>
          <p:cNvPr id="16" name="Cloud 15"/>
          <p:cNvSpPr/>
          <p:nvPr/>
        </p:nvSpPr>
        <p:spPr>
          <a:xfrm>
            <a:off x="4558146" y="3626024"/>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5451763" y="4180212"/>
            <a:ext cx="17526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459922" y="4398569"/>
            <a:ext cx="1233055" cy="1256068"/>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546513" y="5619626"/>
            <a:ext cx="1233055" cy="1256068"/>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442827" y="3175947"/>
            <a:ext cx="1233055" cy="1256068"/>
          </a:xfrm>
          <a:prstGeom prst="rect">
            <a:avLst/>
          </a:prstGeom>
        </p:spPr>
      </p:pic>
      <p:pic>
        <p:nvPicPr>
          <p:cNvPr id="21" name="q4">
            <a:hlinkClick r:id="rId12" action="ppaction://hlinksldjump"/>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200" b="96800" l="10000" r="90000"/>
                    </a14:imgEffect>
                  </a14:imgLayer>
                </a14:imgProps>
              </a:ext>
              <a:ext uri="{28A0092B-C50C-407E-A947-70E740481C1C}">
                <a14:useLocalDpi xmlns:a14="http://schemas.microsoft.com/office/drawing/2010/main" val="0"/>
              </a:ext>
            </a:extLst>
          </a:blip>
          <a:srcRect l="8728" t="2546" r="13090" b="4509"/>
          <a:stretch/>
        </p:blipFill>
        <p:spPr>
          <a:xfrm>
            <a:off x="9304969" y="5410200"/>
            <a:ext cx="1363031" cy="1350352"/>
          </a:xfrm>
          <a:prstGeom prst="rect">
            <a:avLst/>
          </a:prstGeom>
        </p:spPr>
      </p:pic>
      <p:grpSp>
        <p:nvGrpSpPr>
          <p:cNvPr id="22" name="times up"/>
          <p:cNvGrpSpPr/>
          <p:nvPr/>
        </p:nvGrpSpPr>
        <p:grpSpPr>
          <a:xfrm>
            <a:off x="9305353" y="1752029"/>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20467" y="420"/>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20200" y="304800"/>
            <a:ext cx="1370670" cy="136632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9642686" y="882171"/>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grpSp>
      <p:sp>
        <p:nvSpPr>
          <p:cNvPr id="30" name="TextBox 29"/>
          <p:cNvSpPr txBox="1"/>
          <p:nvPr/>
        </p:nvSpPr>
        <p:spPr>
          <a:xfrm>
            <a:off x="10062970" y="927534"/>
            <a:ext cx="281032" cy="246221"/>
          </a:xfrm>
          <a:prstGeom prst="rect">
            <a:avLst/>
          </a:prstGeom>
          <a:noFill/>
        </p:spPr>
        <p:txBody>
          <a:bodyPr wrap="square" rtlCol="0">
            <a:spAutoFit/>
          </a:bodyPr>
          <a:lstStyle/>
          <a:p>
            <a:pPr>
              <a:defRPr/>
            </a:pPr>
            <a:r>
              <a:rPr lang="en-US" sz="1000" b="1" kern="0" dirty="0">
                <a:solidFill>
                  <a:srgbClr val="99B2C8"/>
                </a:solidFill>
                <a:latin typeface="Calibri"/>
              </a:rPr>
              <a:t>3</a:t>
            </a:r>
          </a:p>
        </p:txBody>
      </p:sp>
      <p:sp>
        <p:nvSpPr>
          <p:cNvPr id="31" name="TextBox 30"/>
          <p:cNvSpPr txBox="1"/>
          <p:nvPr/>
        </p:nvSpPr>
        <p:spPr>
          <a:xfrm>
            <a:off x="9810384" y="1181181"/>
            <a:ext cx="341087" cy="246221"/>
          </a:xfrm>
          <a:prstGeom prst="rect">
            <a:avLst/>
          </a:prstGeom>
          <a:noFill/>
        </p:spPr>
        <p:txBody>
          <a:bodyPr wrap="square" rtlCol="0">
            <a:spAutoFit/>
          </a:bodyPr>
          <a:lstStyle/>
          <a:p>
            <a:pPr>
              <a:defRPr/>
            </a:pPr>
            <a:r>
              <a:rPr lang="en-US" sz="1000" b="1" kern="0" dirty="0">
                <a:solidFill>
                  <a:srgbClr val="99B2C8"/>
                </a:solidFill>
                <a:latin typeface="Calibri"/>
              </a:rPr>
              <a:t>6</a:t>
            </a:r>
          </a:p>
        </p:txBody>
      </p:sp>
      <p:sp>
        <p:nvSpPr>
          <p:cNvPr id="32" name="TextBox 31"/>
          <p:cNvSpPr txBox="1"/>
          <p:nvPr/>
        </p:nvSpPr>
        <p:spPr>
          <a:xfrm>
            <a:off x="9464659" y="965104"/>
            <a:ext cx="308455" cy="246221"/>
          </a:xfrm>
          <a:prstGeom prst="rect">
            <a:avLst/>
          </a:prstGeom>
          <a:noFill/>
        </p:spPr>
        <p:txBody>
          <a:bodyPr wrap="square" rtlCol="0">
            <a:spAutoFit/>
          </a:bodyPr>
          <a:lstStyle/>
          <a:p>
            <a:pPr>
              <a:defRPr/>
            </a:pPr>
            <a:r>
              <a:rPr lang="en-US" sz="1000" b="1" kern="0" dirty="0">
                <a:solidFill>
                  <a:srgbClr val="99B2C8"/>
                </a:solidFill>
                <a:latin typeface="Calibri"/>
              </a:rPr>
              <a:t>9</a:t>
            </a:r>
          </a:p>
        </p:txBody>
      </p:sp>
      <p:sp>
        <p:nvSpPr>
          <p:cNvPr id="33" name="TextBox 32"/>
          <p:cNvSpPr txBox="1"/>
          <p:nvPr/>
        </p:nvSpPr>
        <p:spPr>
          <a:xfrm>
            <a:off x="9748556" y="681313"/>
            <a:ext cx="371406" cy="246221"/>
          </a:xfrm>
          <a:prstGeom prst="rect">
            <a:avLst/>
          </a:prstGeom>
          <a:noFill/>
        </p:spPr>
        <p:txBody>
          <a:bodyPr wrap="square" rtlCol="0">
            <a:spAutoFit/>
          </a:bodyPr>
          <a:lstStyle/>
          <a:p>
            <a:pPr>
              <a:defRPr/>
            </a:pPr>
            <a:r>
              <a:rPr lang="en-US" sz="1000" b="1" kern="0" dirty="0">
                <a:solidFill>
                  <a:srgbClr val="99B2C8"/>
                </a:solidFill>
                <a:latin typeface="Calibri"/>
              </a:rPr>
              <a:t>12</a:t>
            </a:r>
          </a:p>
        </p:txBody>
      </p:sp>
      <p:pic>
        <p:nvPicPr>
          <p:cNvPr id="44" name="Picture 43">
            <a:extLst>
              <a:ext uri="{FF2B5EF4-FFF2-40B4-BE49-F238E27FC236}">
                <a16:creationId xmlns:a16="http://schemas.microsoft.com/office/drawing/2014/main" id="{20CCD52C-77EE-4D45-B7AA-C6B5F96C79A5}"/>
              </a:ext>
            </a:extLst>
          </p:cNvPr>
          <p:cNvPicPr>
            <a:picLocks noChangeAspect="1"/>
          </p:cNvPicPr>
          <p:nvPr/>
        </p:nvPicPr>
        <p:blipFill>
          <a:blip r:embed="rId16"/>
          <a:stretch>
            <a:fillRect/>
          </a:stretch>
        </p:blipFill>
        <p:spPr>
          <a:xfrm>
            <a:off x="7464632" y="878807"/>
            <a:ext cx="1507790" cy="1746443"/>
          </a:xfrm>
          <a:prstGeom prst="rect">
            <a:avLst/>
          </a:prstGeom>
        </p:spPr>
      </p:pic>
      <p:sp>
        <p:nvSpPr>
          <p:cNvPr id="45" name="TextBox 44">
            <a:extLst>
              <a:ext uri="{FF2B5EF4-FFF2-40B4-BE49-F238E27FC236}">
                <a16:creationId xmlns:a16="http://schemas.microsoft.com/office/drawing/2014/main" id="{7514D7B5-57AC-4C61-8DDF-48AC37215003}"/>
              </a:ext>
            </a:extLst>
          </p:cNvPr>
          <p:cNvSpPr txBox="1"/>
          <p:nvPr/>
        </p:nvSpPr>
        <p:spPr>
          <a:xfrm>
            <a:off x="2158159" y="625859"/>
            <a:ext cx="5284037" cy="2246769"/>
          </a:xfrm>
          <a:prstGeom prst="rect">
            <a:avLst/>
          </a:prstGeom>
          <a:noFill/>
        </p:spPr>
        <p:txBody>
          <a:bodyPr wrap="square" rtlCol="0">
            <a:spAutoFit/>
          </a:bodyPr>
          <a:lstStyle/>
          <a:p>
            <a:r>
              <a:rPr lang="vi-VN" sz="2800" dirty="0">
                <a:latin typeface="+mj-lt"/>
              </a:rPr>
              <a:t>Tên </a:t>
            </a:r>
            <a:r>
              <a:rPr lang="vi-VN" sz="2800" dirty="0" err="1">
                <a:latin typeface="+mj-lt"/>
              </a:rPr>
              <a:t>các</a:t>
            </a:r>
            <a:r>
              <a:rPr lang="vi-VN" sz="2800" dirty="0">
                <a:latin typeface="+mj-lt"/>
              </a:rPr>
              <a:t> </a:t>
            </a:r>
            <a:r>
              <a:rPr lang="vi-VN" sz="2800" dirty="0" err="1">
                <a:latin typeface="+mj-lt"/>
              </a:rPr>
              <a:t>cực</a:t>
            </a:r>
            <a:r>
              <a:rPr lang="vi-VN" sz="2800" dirty="0">
                <a:latin typeface="+mj-lt"/>
              </a:rPr>
              <a:t> </a:t>
            </a:r>
            <a:r>
              <a:rPr lang="vi-VN" sz="2800" dirty="0" err="1">
                <a:latin typeface="+mj-lt"/>
              </a:rPr>
              <a:t>từ</a:t>
            </a:r>
            <a:r>
              <a:rPr lang="vi-VN" sz="2800" dirty="0">
                <a:latin typeface="+mj-lt"/>
              </a:rPr>
              <a:t> </a:t>
            </a:r>
            <a:r>
              <a:rPr lang="vi-VN" sz="2800" dirty="0" err="1">
                <a:latin typeface="+mj-lt"/>
              </a:rPr>
              <a:t>của</a:t>
            </a:r>
            <a:r>
              <a:rPr lang="vi-VN" sz="2800" dirty="0">
                <a:latin typeface="+mj-lt"/>
              </a:rPr>
              <a:t> nam châm </a:t>
            </a:r>
            <a:r>
              <a:rPr lang="vi-VN" sz="2800" dirty="0" err="1">
                <a:latin typeface="+mj-lt"/>
              </a:rPr>
              <a:t>là</a:t>
            </a:r>
            <a:endParaRPr lang="vi-VN" sz="2800" dirty="0">
              <a:latin typeface="+mj-lt"/>
            </a:endParaRPr>
          </a:p>
          <a:p>
            <a:r>
              <a:rPr lang="fr-FR" sz="2800" dirty="0">
                <a:latin typeface="+mj-lt"/>
              </a:rPr>
              <a:t>A. A là </a:t>
            </a:r>
            <a:r>
              <a:rPr lang="fr-FR" sz="2800" dirty="0" err="1">
                <a:latin typeface="+mj-lt"/>
              </a:rPr>
              <a:t>cực</a:t>
            </a:r>
            <a:r>
              <a:rPr lang="fr-FR" sz="2800" dirty="0">
                <a:latin typeface="+mj-lt"/>
              </a:rPr>
              <a:t> Nam, B là </a:t>
            </a:r>
            <a:r>
              <a:rPr lang="fr-FR" sz="2800" dirty="0" err="1">
                <a:latin typeface="+mj-lt"/>
              </a:rPr>
              <a:t>cực</a:t>
            </a:r>
            <a:r>
              <a:rPr lang="fr-FR" sz="2800" dirty="0">
                <a:latin typeface="+mj-lt"/>
              </a:rPr>
              <a:t> </a:t>
            </a:r>
            <a:r>
              <a:rPr lang="fr-FR" sz="2800" dirty="0" err="1">
                <a:latin typeface="+mj-lt"/>
              </a:rPr>
              <a:t>Bắc</a:t>
            </a:r>
            <a:r>
              <a:rPr lang="fr-FR" sz="2800" dirty="0">
                <a:latin typeface="+mj-lt"/>
              </a:rPr>
              <a:t>.</a:t>
            </a:r>
            <a:endParaRPr lang="vi-VN" sz="2800" dirty="0">
              <a:latin typeface="+mj-lt"/>
            </a:endParaRPr>
          </a:p>
          <a:p>
            <a:r>
              <a:rPr lang="fr-FR" sz="2800" dirty="0">
                <a:latin typeface="+mj-lt"/>
              </a:rPr>
              <a:t>B. A là </a:t>
            </a:r>
            <a:r>
              <a:rPr lang="fr-FR" sz="2800" dirty="0" err="1">
                <a:latin typeface="+mj-lt"/>
              </a:rPr>
              <a:t>cực</a:t>
            </a:r>
            <a:r>
              <a:rPr lang="fr-FR" sz="2800" dirty="0">
                <a:latin typeface="+mj-lt"/>
              </a:rPr>
              <a:t> </a:t>
            </a:r>
            <a:r>
              <a:rPr lang="fr-FR" sz="2800" dirty="0" err="1">
                <a:latin typeface="+mj-lt"/>
              </a:rPr>
              <a:t>Bắc</a:t>
            </a:r>
            <a:r>
              <a:rPr lang="fr-FR" sz="2800" dirty="0">
                <a:latin typeface="+mj-lt"/>
              </a:rPr>
              <a:t>, B là </a:t>
            </a:r>
            <a:r>
              <a:rPr lang="fr-FR" sz="2800" dirty="0" err="1">
                <a:latin typeface="+mj-lt"/>
              </a:rPr>
              <a:t>cực</a:t>
            </a:r>
            <a:r>
              <a:rPr lang="fr-FR" sz="2800" dirty="0">
                <a:latin typeface="+mj-lt"/>
              </a:rPr>
              <a:t> Nam</a:t>
            </a:r>
            <a:endParaRPr lang="vi-VN" sz="2800" dirty="0">
              <a:latin typeface="+mj-lt"/>
            </a:endParaRPr>
          </a:p>
          <a:p>
            <a:r>
              <a:rPr lang="fr-FR" sz="2800" dirty="0">
                <a:latin typeface="+mj-lt"/>
              </a:rPr>
              <a:t>C. A </a:t>
            </a:r>
            <a:r>
              <a:rPr lang="fr-FR" sz="2800" dirty="0" err="1">
                <a:latin typeface="+mj-lt"/>
              </a:rPr>
              <a:t>và</a:t>
            </a:r>
            <a:r>
              <a:rPr lang="fr-FR" sz="2800" dirty="0">
                <a:latin typeface="+mj-lt"/>
              </a:rPr>
              <a:t> B là </a:t>
            </a:r>
            <a:r>
              <a:rPr lang="fr-FR" sz="2800" dirty="0" err="1">
                <a:latin typeface="+mj-lt"/>
              </a:rPr>
              <a:t>cực</a:t>
            </a:r>
            <a:r>
              <a:rPr lang="fr-FR" sz="2800" dirty="0">
                <a:latin typeface="+mj-lt"/>
              </a:rPr>
              <a:t> </a:t>
            </a:r>
            <a:r>
              <a:rPr lang="fr-FR" sz="2800" dirty="0" err="1">
                <a:latin typeface="+mj-lt"/>
              </a:rPr>
              <a:t>Bắc</a:t>
            </a:r>
            <a:r>
              <a:rPr lang="fr-FR" sz="2800" dirty="0">
                <a:latin typeface="+mj-lt"/>
              </a:rPr>
              <a:t>.</a:t>
            </a:r>
            <a:endParaRPr lang="vi-VN" sz="2800" dirty="0">
              <a:latin typeface="+mj-lt"/>
            </a:endParaRPr>
          </a:p>
          <a:p>
            <a:r>
              <a:rPr lang="fr-FR" sz="2800" dirty="0">
                <a:latin typeface="+mj-lt"/>
              </a:rPr>
              <a:t>D. A </a:t>
            </a:r>
            <a:r>
              <a:rPr lang="fr-FR" sz="2800" dirty="0" err="1">
                <a:latin typeface="+mj-lt"/>
              </a:rPr>
              <a:t>và</a:t>
            </a:r>
            <a:r>
              <a:rPr lang="fr-FR" sz="2800" dirty="0">
                <a:latin typeface="+mj-lt"/>
              </a:rPr>
              <a:t> B là </a:t>
            </a:r>
            <a:r>
              <a:rPr lang="fr-FR" sz="2800" dirty="0" err="1">
                <a:latin typeface="+mj-lt"/>
              </a:rPr>
              <a:t>cực</a:t>
            </a:r>
            <a:r>
              <a:rPr lang="fr-FR" sz="2800" dirty="0">
                <a:latin typeface="+mj-lt"/>
              </a:rPr>
              <a:t> Nam.</a:t>
            </a:r>
            <a:endParaRPr lang="vi-VN" sz="2800" dirty="0">
              <a:latin typeface="+mj-lt"/>
            </a:endParaRPr>
          </a:p>
        </p:txBody>
      </p:sp>
    </p:spTree>
    <p:extLst>
      <p:ext uri="{BB962C8B-B14F-4D97-AF65-F5344CB8AC3E}">
        <p14:creationId xmlns:p14="http://schemas.microsoft.com/office/powerpoint/2010/main" val="314163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0"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0"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0"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9000" r="-9000"/>
          </a:stretch>
        </a:blipFill>
        <a:effectLst/>
      </p:bgPr>
    </p:bg>
    <p:spTree>
      <p:nvGrpSpPr>
        <p:cNvPr id="1" name=""/>
        <p:cNvGrpSpPr/>
        <p:nvPr/>
      </p:nvGrpSpPr>
      <p:grpSpPr>
        <a:xfrm>
          <a:off x="0" y="0"/>
          <a:ext cx="0" cy="0"/>
          <a:chOff x="0" y="0"/>
          <a:chExt cx="0" cy="0"/>
        </a:xfrm>
      </p:grpSpPr>
      <p:sp>
        <p:nvSpPr>
          <p:cNvPr id="2" name="Rounded Rectangle 1"/>
          <p:cNvSpPr/>
          <p:nvPr/>
        </p:nvSpPr>
        <p:spPr>
          <a:xfrm>
            <a:off x="1937399" y="20339"/>
            <a:ext cx="7163865" cy="237631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359598" y="128678"/>
            <a:ext cx="7055168" cy="2246769"/>
          </a:xfrm>
          <a:prstGeom prst="rect">
            <a:avLst/>
          </a:prstGeom>
          <a:noFill/>
        </p:spPr>
        <p:txBody>
          <a:bodyPr wrap="square" rtlCol="0">
            <a:spAutoFit/>
          </a:bodyPr>
          <a:lstStyle/>
          <a:p>
            <a:r>
              <a:rPr lang="vi-VN" sz="2800" dirty="0">
                <a:latin typeface="+mj-lt"/>
              </a:rPr>
              <a:t>Nam châm </a:t>
            </a:r>
            <a:r>
              <a:rPr lang="vi-VN" sz="2800" dirty="0" err="1">
                <a:latin typeface="+mj-lt"/>
              </a:rPr>
              <a:t>điện</a:t>
            </a:r>
            <a:r>
              <a:rPr lang="vi-VN" sz="2800" dirty="0">
                <a:latin typeface="+mj-lt"/>
              </a:rPr>
              <a:t> </a:t>
            </a:r>
            <a:r>
              <a:rPr lang="vi-VN" sz="2800" dirty="0" err="1">
                <a:latin typeface="+mj-lt"/>
              </a:rPr>
              <a:t>được</a:t>
            </a:r>
            <a:r>
              <a:rPr lang="vi-VN" sz="2800" dirty="0">
                <a:latin typeface="+mj-lt"/>
              </a:rPr>
              <a:t> </a:t>
            </a:r>
            <a:r>
              <a:rPr lang="vi-VN" sz="2800" dirty="0" err="1">
                <a:latin typeface="+mj-lt"/>
              </a:rPr>
              <a:t>sử</a:t>
            </a:r>
            <a:r>
              <a:rPr lang="vi-VN" sz="2800" dirty="0">
                <a:latin typeface="+mj-lt"/>
              </a:rPr>
              <a:t> </a:t>
            </a:r>
            <a:r>
              <a:rPr lang="vi-VN" sz="2800" dirty="0" err="1">
                <a:latin typeface="+mj-lt"/>
              </a:rPr>
              <a:t>dụng</a:t>
            </a:r>
            <a:r>
              <a:rPr lang="vi-VN" sz="2800" dirty="0">
                <a:latin typeface="+mj-lt"/>
              </a:rPr>
              <a:t> trong </a:t>
            </a:r>
            <a:r>
              <a:rPr lang="vi-VN" sz="2800" dirty="0" err="1">
                <a:latin typeface="+mj-lt"/>
              </a:rPr>
              <a:t>thiết</a:t>
            </a:r>
            <a:r>
              <a:rPr lang="vi-VN" sz="2800" dirty="0">
                <a:latin typeface="+mj-lt"/>
              </a:rPr>
              <a:t> </a:t>
            </a:r>
            <a:r>
              <a:rPr lang="vi-VN" sz="2800" dirty="0" err="1">
                <a:latin typeface="+mj-lt"/>
              </a:rPr>
              <a:t>bị</a:t>
            </a:r>
            <a:r>
              <a:rPr lang="vi-VN" sz="2800" dirty="0">
                <a:latin typeface="+mj-lt"/>
              </a:rPr>
              <a:t>:</a:t>
            </a:r>
          </a:p>
          <a:p>
            <a:r>
              <a:rPr lang="vi-VN" sz="2800" dirty="0">
                <a:latin typeface="+mj-lt"/>
              </a:rPr>
              <a:t>A. </a:t>
            </a:r>
            <a:r>
              <a:rPr lang="vi-VN" sz="2800" dirty="0" err="1">
                <a:latin typeface="+mj-lt"/>
              </a:rPr>
              <a:t>Máy</a:t>
            </a:r>
            <a:r>
              <a:rPr lang="vi-VN" sz="2800" dirty="0">
                <a:latin typeface="+mj-lt"/>
              </a:rPr>
              <a:t> </a:t>
            </a:r>
            <a:r>
              <a:rPr lang="vi-VN" sz="2800" dirty="0" err="1">
                <a:latin typeface="+mj-lt"/>
              </a:rPr>
              <a:t>phát</a:t>
            </a:r>
            <a:r>
              <a:rPr lang="vi-VN" sz="2800" dirty="0">
                <a:latin typeface="+mj-lt"/>
              </a:rPr>
              <a:t> </a:t>
            </a:r>
            <a:r>
              <a:rPr lang="vi-VN" sz="2800" dirty="0" err="1">
                <a:latin typeface="+mj-lt"/>
              </a:rPr>
              <a:t>điện</a:t>
            </a:r>
            <a:endParaRPr lang="vi-VN" sz="2800" dirty="0">
              <a:latin typeface="+mj-lt"/>
            </a:endParaRPr>
          </a:p>
          <a:p>
            <a:r>
              <a:rPr lang="vi-VN" sz="2800" dirty="0">
                <a:latin typeface="+mj-lt"/>
              </a:rPr>
              <a:t>B. </a:t>
            </a:r>
            <a:r>
              <a:rPr lang="vi-VN" sz="2800" dirty="0" err="1">
                <a:latin typeface="+mj-lt"/>
              </a:rPr>
              <a:t>Làm</a:t>
            </a:r>
            <a:r>
              <a:rPr lang="vi-VN" sz="2800" dirty="0">
                <a:latin typeface="+mj-lt"/>
              </a:rPr>
              <a:t> </a:t>
            </a:r>
            <a:r>
              <a:rPr lang="vi-VN" sz="2800" dirty="0" err="1">
                <a:latin typeface="+mj-lt"/>
              </a:rPr>
              <a:t>các</a:t>
            </a:r>
            <a:r>
              <a:rPr lang="vi-VN" sz="2800" dirty="0">
                <a:latin typeface="+mj-lt"/>
              </a:rPr>
              <a:t> la </a:t>
            </a:r>
            <a:r>
              <a:rPr lang="vi-VN" sz="2800" dirty="0" err="1">
                <a:latin typeface="+mj-lt"/>
              </a:rPr>
              <a:t>bàn</a:t>
            </a:r>
            <a:endParaRPr lang="vi-VN" sz="2800" dirty="0">
              <a:latin typeface="+mj-lt"/>
            </a:endParaRPr>
          </a:p>
          <a:p>
            <a:r>
              <a:rPr lang="vi-VN" sz="2800" dirty="0">
                <a:latin typeface="+mj-lt"/>
              </a:rPr>
              <a:t>C. </a:t>
            </a:r>
            <a:r>
              <a:rPr lang="vi-VN" sz="2800" dirty="0" err="1">
                <a:latin typeface="+mj-lt"/>
              </a:rPr>
              <a:t>Bàn</a:t>
            </a:r>
            <a:r>
              <a:rPr lang="vi-VN" sz="2800" dirty="0">
                <a:latin typeface="+mj-lt"/>
              </a:rPr>
              <a:t> </a:t>
            </a:r>
            <a:r>
              <a:rPr lang="vi-VN" sz="2800" dirty="0" err="1">
                <a:latin typeface="+mj-lt"/>
              </a:rPr>
              <a:t>ủi</a:t>
            </a:r>
            <a:r>
              <a:rPr lang="vi-VN" sz="2800" dirty="0">
                <a:latin typeface="+mj-lt"/>
              </a:rPr>
              <a:t> </a:t>
            </a:r>
            <a:r>
              <a:rPr lang="vi-VN" sz="2800" dirty="0" err="1">
                <a:latin typeface="+mj-lt"/>
              </a:rPr>
              <a:t>điện</a:t>
            </a:r>
            <a:endParaRPr lang="vi-VN" sz="2800" dirty="0">
              <a:latin typeface="+mj-lt"/>
            </a:endParaRPr>
          </a:p>
          <a:p>
            <a:r>
              <a:rPr lang="vi-VN" sz="2800" dirty="0">
                <a:latin typeface="+mj-lt"/>
              </a:rPr>
              <a:t>D. </a:t>
            </a:r>
            <a:r>
              <a:rPr lang="vi-VN" sz="2800" dirty="0" err="1">
                <a:latin typeface="+mj-lt"/>
              </a:rPr>
              <a:t>Rơle</a:t>
            </a:r>
            <a:r>
              <a:rPr lang="vi-VN" sz="2800" dirty="0">
                <a:latin typeface="+mj-lt"/>
              </a:rPr>
              <a:t> </a:t>
            </a:r>
            <a:r>
              <a:rPr lang="vi-VN" sz="2800" dirty="0" err="1">
                <a:latin typeface="+mj-lt"/>
              </a:rPr>
              <a:t>điện</a:t>
            </a:r>
            <a:r>
              <a:rPr lang="vi-VN" sz="2800" dirty="0">
                <a:latin typeface="+mj-lt"/>
              </a:rPr>
              <a:t> </a:t>
            </a:r>
            <a:r>
              <a:rPr lang="vi-VN" sz="2800" dirty="0" err="1">
                <a:latin typeface="+mj-lt"/>
              </a:rPr>
              <a:t>từ</a:t>
            </a:r>
            <a:endParaRPr lang="vi-VN" sz="2800" dirty="0">
              <a:latin typeface="+mj-lt"/>
            </a:endParaRPr>
          </a:p>
        </p:txBody>
      </p:sp>
      <p:sp>
        <p:nvSpPr>
          <p:cNvPr id="4" name="TextBox 3"/>
          <p:cNvSpPr txBox="1"/>
          <p:nvPr/>
        </p:nvSpPr>
        <p:spPr>
          <a:xfrm>
            <a:off x="1981200" y="5867399"/>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Đúng</a:t>
            </a:r>
            <a:r>
              <a:rPr lang="en-US" sz="3200" dirty="0">
                <a:solidFill>
                  <a:prstClr val="black"/>
                </a:solidFill>
                <a:latin typeface="Times New Roman" pitchFamily="18" charset="0"/>
                <a:cs typeface="Times New Roman" pitchFamily="18" charset="0"/>
              </a:rPr>
              <a:t> </a:t>
            </a:r>
          </a:p>
        </p:txBody>
      </p:sp>
      <p:sp>
        <p:nvSpPr>
          <p:cNvPr id="6" name="TextBox 5"/>
          <p:cNvSpPr txBox="1"/>
          <p:nvPr/>
        </p:nvSpPr>
        <p:spPr>
          <a:xfrm>
            <a:off x="1925782" y="2857791"/>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A: Sai</a:t>
            </a:r>
          </a:p>
        </p:txBody>
      </p:sp>
      <p:sp>
        <p:nvSpPr>
          <p:cNvPr id="7" name="TextBox 6"/>
          <p:cNvSpPr txBox="1"/>
          <p:nvPr/>
        </p:nvSpPr>
        <p:spPr>
          <a:xfrm>
            <a:off x="1941369" y="5016693"/>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C: Sai </a:t>
            </a:r>
          </a:p>
        </p:txBody>
      </p:sp>
      <p:sp>
        <p:nvSpPr>
          <p:cNvPr id="8" name="TextBox 7"/>
          <p:cNvSpPr txBox="1"/>
          <p:nvPr/>
        </p:nvSpPr>
        <p:spPr>
          <a:xfrm>
            <a:off x="1925782" y="3970780"/>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a:solidFill>
                  <a:prstClr val="black"/>
                </a:solidFill>
                <a:latin typeface="Times New Roman" pitchFamily="18" charset="0"/>
                <a:cs typeface="Times New Roman" pitchFamily="18" charset="0"/>
              </a:rPr>
              <a:t>B: Sai</a:t>
            </a:r>
          </a:p>
        </p:txBody>
      </p:sp>
      <p:pic>
        <p:nvPicPr>
          <p:cNvPr id="10"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292330" y="2345801"/>
            <a:ext cx="609600" cy="609600"/>
          </a:xfrm>
          <a:prstGeom prst="rect">
            <a:avLst/>
          </a:prstGeom>
        </p:spPr>
      </p:pic>
      <p:sp>
        <p:nvSpPr>
          <p:cNvPr id="16" name="Cloud 15"/>
          <p:cNvSpPr/>
          <p:nvPr/>
        </p:nvSpPr>
        <p:spPr>
          <a:xfrm>
            <a:off x="4939603" y="3026898"/>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5953474" y="3478337"/>
            <a:ext cx="17526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CHÚC MỪNG</a:t>
            </a:r>
          </a:p>
        </p:txBody>
      </p:sp>
      <p:pic>
        <p:nvPicPr>
          <p:cNvPr id="18" name="Picture 1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176128" y="4681046"/>
            <a:ext cx="1233055" cy="1256068"/>
          </a:xfrm>
          <a:prstGeom prst="rect">
            <a:avLst/>
          </a:prstGeom>
        </p:spPr>
      </p:pic>
      <p:pic>
        <p:nvPicPr>
          <p:cNvPr id="19" name="Picture 1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78011" y="2423586"/>
            <a:ext cx="1233055" cy="1256068"/>
          </a:xfrm>
          <a:prstGeom prst="rect">
            <a:avLst/>
          </a:prstGeom>
        </p:spPr>
      </p:pic>
      <p:pic>
        <p:nvPicPr>
          <p:cNvPr id="20" name="Picture 1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a14="http://schemas.microsoft.com/office/drawing/2010/main" val="0"/>
              </a:ext>
            </a:extLst>
          </a:blip>
          <a:srcRect l="23171" t="430" r="22525"/>
          <a:stretch/>
        </p:blipFill>
        <p:spPr>
          <a:xfrm>
            <a:off x="1232471" y="3519684"/>
            <a:ext cx="1233055" cy="1256068"/>
          </a:xfrm>
          <a:prstGeom prst="rect">
            <a:avLst/>
          </a:prstGeom>
        </p:spPr>
      </p:pic>
      <p:pic>
        <p:nvPicPr>
          <p:cNvPr id="21" name="q5">
            <a:hlinkClick r:id="rId12" action="ppaction://hlinksldjump"/>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96864" y="5410200"/>
            <a:ext cx="1499175" cy="1499175"/>
          </a:xfrm>
          <a:prstGeom prst="rect">
            <a:avLst/>
          </a:prstGeom>
        </p:spPr>
      </p:pic>
      <p:grpSp>
        <p:nvGrpSpPr>
          <p:cNvPr id="22" name="times up"/>
          <p:cNvGrpSpPr/>
          <p:nvPr/>
        </p:nvGrpSpPr>
        <p:grpSpPr>
          <a:xfrm>
            <a:off x="9364158"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79272"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a:solidFill>
                  <a:srgbClr val="FF0000"/>
                </a:solidFill>
                <a:latin typeface="Calibri"/>
              </a:rPr>
              <a:t>START</a:t>
            </a:r>
          </a:p>
        </p:txBody>
      </p:sp>
      <p:pic>
        <p:nvPicPr>
          <p:cNvPr id="26" name="Picture 2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79005" y="345538"/>
            <a:ext cx="1370670" cy="1366322"/>
          </a:xfrm>
          <a:prstGeom prst="rect">
            <a:avLst/>
          </a:prstGeom>
        </p:spPr>
      </p:pic>
      <p:grpSp>
        <p:nvGrpSpPr>
          <p:cNvPr id="27" name="Clock hand spin">
            <a:extLst>
              <a:ext uri="{FF2B5EF4-FFF2-40B4-BE49-F238E27FC236}">
                <a16:creationId xmlns:a16="http://schemas.microsoft.com/office/drawing/2014/main" id="{BB0445D5-A6E5-40E7-BBDD-5E3EFA13BDED}"/>
              </a:ext>
            </a:extLst>
          </p:cNvPr>
          <p:cNvGrpSpPr/>
          <p:nvPr/>
        </p:nvGrpSpPr>
        <p:grpSpPr>
          <a:xfrm rot="1786145">
            <a:off x="9701491"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sp>
          <p:nvSpPr>
            <p:cNvPr id="29"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latin typeface="Calibri"/>
              </a:endParaRPr>
            </a:p>
          </p:txBody>
        </p:sp>
      </p:grpSp>
      <p:sp>
        <p:nvSpPr>
          <p:cNvPr id="30" name="TextBox 29"/>
          <p:cNvSpPr txBox="1"/>
          <p:nvPr/>
        </p:nvSpPr>
        <p:spPr>
          <a:xfrm>
            <a:off x="10121775" y="968272"/>
            <a:ext cx="281032" cy="246221"/>
          </a:xfrm>
          <a:prstGeom prst="rect">
            <a:avLst/>
          </a:prstGeom>
          <a:noFill/>
        </p:spPr>
        <p:txBody>
          <a:bodyPr wrap="square" rtlCol="0">
            <a:spAutoFit/>
          </a:bodyPr>
          <a:lstStyle/>
          <a:p>
            <a:pPr>
              <a:defRPr/>
            </a:pPr>
            <a:r>
              <a:rPr lang="en-US" sz="1000" b="1" kern="0" dirty="0">
                <a:solidFill>
                  <a:srgbClr val="99B2C8"/>
                </a:solidFill>
                <a:latin typeface="Calibri"/>
              </a:rPr>
              <a:t>3</a:t>
            </a:r>
          </a:p>
        </p:txBody>
      </p:sp>
      <p:sp>
        <p:nvSpPr>
          <p:cNvPr id="31" name="TextBox 30"/>
          <p:cNvSpPr txBox="1"/>
          <p:nvPr/>
        </p:nvSpPr>
        <p:spPr>
          <a:xfrm>
            <a:off x="9869189" y="1221919"/>
            <a:ext cx="341087" cy="246221"/>
          </a:xfrm>
          <a:prstGeom prst="rect">
            <a:avLst/>
          </a:prstGeom>
          <a:noFill/>
        </p:spPr>
        <p:txBody>
          <a:bodyPr wrap="square" rtlCol="0">
            <a:spAutoFit/>
          </a:bodyPr>
          <a:lstStyle/>
          <a:p>
            <a:pPr>
              <a:defRPr/>
            </a:pPr>
            <a:r>
              <a:rPr lang="en-US" sz="1000" b="1" kern="0" dirty="0">
                <a:solidFill>
                  <a:srgbClr val="99B2C8"/>
                </a:solidFill>
                <a:latin typeface="Calibri"/>
              </a:rPr>
              <a:t>6</a:t>
            </a:r>
          </a:p>
        </p:txBody>
      </p:sp>
      <p:sp>
        <p:nvSpPr>
          <p:cNvPr id="32" name="TextBox 31"/>
          <p:cNvSpPr txBox="1"/>
          <p:nvPr/>
        </p:nvSpPr>
        <p:spPr>
          <a:xfrm>
            <a:off x="9523464" y="1005842"/>
            <a:ext cx="308455" cy="246221"/>
          </a:xfrm>
          <a:prstGeom prst="rect">
            <a:avLst/>
          </a:prstGeom>
          <a:noFill/>
        </p:spPr>
        <p:txBody>
          <a:bodyPr wrap="square" rtlCol="0">
            <a:spAutoFit/>
          </a:bodyPr>
          <a:lstStyle/>
          <a:p>
            <a:pPr>
              <a:defRPr/>
            </a:pPr>
            <a:r>
              <a:rPr lang="en-US" sz="1000" b="1" kern="0" dirty="0">
                <a:solidFill>
                  <a:srgbClr val="99B2C8"/>
                </a:solidFill>
                <a:latin typeface="Calibri"/>
              </a:rPr>
              <a:t>9</a:t>
            </a:r>
          </a:p>
        </p:txBody>
      </p:sp>
      <p:sp>
        <p:nvSpPr>
          <p:cNvPr id="33" name="TextBox 32"/>
          <p:cNvSpPr txBox="1"/>
          <p:nvPr/>
        </p:nvSpPr>
        <p:spPr>
          <a:xfrm>
            <a:off x="9807361" y="722051"/>
            <a:ext cx="371406" cy="246221"/>
          </a:xfrm>
          <a:prstGeom prst="rect">
            <a:avLst/>
          </a:prstGeom>
          <a:noFill/>
        </p:spPr>
        <p:txBody>
          <a:bodyPr wrap="square" rtlCol="0">
            <a:spAutoFit/>
          </a:bodyPr>
          <a:lstStyle/>
          <a:p>
            <a:pPr>
              <a:defRPr/>
            </a:pPr>
            <a:r>
              <a:rPr lang="en-US" sz="1000" b="1" kern="0" dirty="0">
                <a:solidFill>
                  <a:srgbClr val="99B2C8"/>
                </a:solidFill>
                <a:latin typeface="Calibri"/>
              </a:rPr>
              <a:t>12</a:t>
            </a:r>
          </a:p>
        </p:txBody>
      </p:sp>
    </p:spTree>
    <p:extLst>
      <p:ext uri="{BB962C8B-B14F-4D97-AF65-F5344CB8AC3E}">
        <p14:creationId xmlns:p14="http://schemas.microsoft.com/office/powerpoint/2010/main" val="32655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0"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8" presetClass="emph" presetSubtype="0" fill="hold" nodeType="clickEffect">
                                  <p:stCondLst>
                                    <p:cond delay="0"/>
                                  </p:stCondLst>
                                  <p:childTnLst>
                                    <p:animRot by="21600000">
                                      <p:cBhvr>
                                        <p:cTn id="78" dur="10000" fill="hold"/>
                                        <p:tgtEl>
                                          <p:spTgt spid="27"/>
                                        </p:tgtEl>
                                        <p:attrNameLst>
                                          <p:attrName>r</p:attrName>
                                        </p:attrNameLst>
                                      </p:cBhvr>
                                    </p:animRot>
                                  </p:childTnLst>
                                </p:cTn>
                              </p:par>
                            </p:childTnLst>
                          </p:cTn>
                        </p:par>
                        <p:par>
                          <p:cTn id="79" fill="hold">
                            <p:stCondLst>
                              <p:cond delay="10000"/>
                            </p:stCondLst>
                            <p:childTnLst>
                              <p:par>
                                <p:cTn id="80" presetID="53" presetClass="entr" presetSubtype="16"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p:cTn id="82" dur="3000" fill="hold"/>
                                        <p:tgtEl>
                                          <p:spTgt spid="22"/>
                                        </p:tgtEl>
                                        <p:attrNameLst>
                                          <p:attrName>ppt_w</p:attrName>
                                        </p:attrNameLst>
                                      </p:cBhvr>
                                      <p:tavLst>
                                        <p:tav tm="0">
                                          <p:val>
                                            <p:fltVal val="0"/>
                                          </p:val>
                                        </p:tav>
                                        <p:tav tm="100000">
                                          <p:val>
                                            <p:strVal val="#ppt_w"/>
                                          </p:val>
                                        </p:tav>
                                      </p:tavLst>
                                    </p:anim>
                                    <p:anim calcmode="lin" valueType="num">
                                      <p:cBhvr>
                                        <p:cTn id="83" dur="3000" fill="hold"/>
                                        <p:tgtEl>
                                          <p:spTgt spid="22"/>
                                        </p:tgtEl>
                                        <p:attrNameLst>
                                          <p:attrName>ppt_h</p:attrName>
                                        </p:attrNameLst>
                                      </p:cBhvr>
                                      <p:tavLst>
                                        <p:tav tm="0">
                                          <p:val>
                                            <p:fltVal val="0"/>
                                          </p:val>
                                        </p:tav>
                                        <p:tav tm="100000">
                                          <p:val>
                                            <p:strVal val="#ppt_h"/>
                                          </p:val>
                                        </p:tav>
                                      </p:tavLst>
                                    </p:anim>
                                    <p:animEffect transition="in" filter="fade">
                                      <p:cBhvr>
                                        <p:cTn id="84" dur="3000"/>
                                        <p:tgtEl>
                                          <p:spTgt spid="22"/>
                                        </p:tgtEl>
                                      </p:cBhvr>
                                    </p:animEffect>
                                  </p:childTnLst>
                                  <p:subTnLst>
                                    <p:audio>
                                      <p:cMediaNode>
                                        <p:cTn display="0" masterRel="sameClick">
                                          <p:stCondLst>
                                            <p:cond evt="begin" delay="0">
                                              <p:tn val="80"/>
                                            </p:cond>
                                          </p:stCondLst>
                                          <p:endCondLst>
                                            <p:cond evt="onStopAudio" delay="0">
                                              <p:tgtEl>
                                                <p:sldTgt/>
                                              </p:tgtEl>
                                            </p:cond>
                                          </p:endCondLst>
                                        </p:cTn>
                                        <p:tgtEl>
                                          <p:sndTgt r:embed="rId6"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TotalTime>
  <Words>1031</Words>
  <Application>Microsoft Office PowerPoint</Application>
  <PresentationFormat>Widescreen</PresentationFormat>
  <Paragraphs>208</Paragraphs>
  <Slides>28</Slides>
  <Notes>0</Notes>
  <HiddenSlides>0</HiddenSlides>
  <MMClips>25</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28</vt:i4>
      </vt:variant>
    </vt:vector>
  </HeadingPairs>
  <TitlesOfParts>
    <vt:vector size="37" baseType="lpstr">
      <vt:lpstr>Arial</vt:lpstr>
      <vt:lpstr>Calibri</vt:lpstr>
      <vt:lpstr>Tahoma</vt:lpstr>
      <vt:lpstr>Times New Roman</vt:lpstr>
      <vt:lpstr>Trebuchet MS</vt:lpstr>
      <vt:lpstr>Wingdings 3</vt:lpstr>
      <vt:lpstr>Facet</vt:lpstr>
      <vt:lpstr>Office Theme</vt:lpstr>
      <vt:lpstr>1_Office Theme</vt:lpstr>
      <vt:lpstr>BÀI ÔN TẬP CHƯƠNG 6 NAM CHÂM.TỪ TRƯỜNG.TỪ TRƯỜNG TRÁI ĐẤT. NAM CHÂM ĐIỆN </vt:lpstr>
      <vt:lpstr>BÀI ÔN TẬP CHƯƠNG 6 NAM CHÂM.TỪ TRƯỜNG.TỪ TRƯỜNG TRÁI ĐẤT. NAM CHÂM ĐIỆN(Tiết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ÔN TẬP CHƯƠNG 6</vt:lpstr>
      <vt:lpstr>PowerPoint Presentation</vt:lpstr>
      <vt:lpstr>HƯỚNG DẪN VỀ NHÀ</vt:lpstr>
      <vt:lpstr>BÀI ÔN TẬP CHƯƠNG 6 NAM CHÂM.TỪ TRƯỜNG.TỪ TRƯỜNG TRÁI ĐẤT. NAM CHÂM ĐIỆN </vt:lpstr>
      <vt:lpstr>BÀI ÔN TẬP CHƯƠNG 6 NAM CHÂM.TỪ TRƯỜNG.TỪ TRƯỜNG TRÁI ĐẤT. NAM CHÂM ĐIỆN (tiết 2)</vt:lpstr>
      <vt:lpstr>PowerPoint Presentation</vt:lpstr>
      <vt:lpstr>BÀI ÔN TẬP CHƯƠNG 6</vt:lpstr>
      <vt:lpstr>BÀI ÔN TẬP CHƯƠNG 6</vt:lpstr>
      <vt:lpstr>BÀI ÔN TẬP CHƯƠNG 6</vt:lpstr>
      <vt:lpstr>BÀI ÔN TẬP CHƯƠNG 6</vt:lpstr>
      <vt:lpstr>BÀI ÔN TẬP CHƯƠNG 6</vt:lpstr>
      <vt:lpstr>BÀI ÔN TẬP CHƯƠNG 6</vt:lpstr>
      <vt:lpstr>PowerPoint Presentation</vt:lpstr>
      <vt:lpstr>BÀI ÔN TẬP CHƯƠNG 6</vt:lpstr>
      <vt:lpstr>BÀI ÔN TẬP CHƯƠNG 6</vt:lpstr>
      <vt:lpstr>BÀI ÔN TẬP CHƯƠNG 6</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67</cp:revision>
  <dcterms:created xsi:type="dcterms:W3CDTF">2021-05-19T12:32:00Z</dcterms:created>
  <dcterms:modified xsi:type="dcterms:W3CDTF">2022-07-08T13:20:49Z</dcterms:modified>
</cp:coreProperties>
</file>