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09" r:id="rId3"/>
    <p:sldId id="310" r:id="rId4"/>
    <p:sldId id="312" r:id="rId5"/>
    <p:sldId id="313" r:id="rId6"/>
    <p:sldId id="314" r:id="rId7"/>
    <p:sldId id="315" r:id="rId8"/>
    <p:sldId id="297" r:id="rId9"/>
    <p:sldId id="258" r:id="rId10"/>
    <p:sldId id="317" r:id="rId11"/>
    <p:sldId id="283" r:id="rId12"/>
    <p:sldId id="284" r:id="rId13"/>
    <p:sldId id="293" r:id="rId14"/>
    <p:sldId id="287" r:id="rId15"/>
    <p:sldId id="285" r:id="rId16"/>
    <p:sldId id="298" r:id="rId17"/>
    <p:sldId id="299" r:id="rId18"/>
    <p:sldId id="290" r:id="rId19"/>
    <p:sldId id="262" r:id="rId20"/>
    <p:sldId id="261" r:id="rId21"/>
    <p:sldId id="300" r:id="rId22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C16"/>
    <a:srgbClr val="FF99FF"/>
    <a:srgbClr val="287228"/>
    <a:srgbClr val="003300"/>
    <a:srgbClr val="006583"/>
    <a:srgbClr val="A80485"/>
    <a:srgbClr val="666699"/>
    <a:srgbClr val="6699FF"/>
    <a:srgbClr val="99FF99"/>
    <a:srgbClr val="008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17" autoAdjust="0"/>
  </p:normalViewPr>
  <p:slideViewPr>
    <p:cSldViewPr snapToGrid="0">
      <p:cViewPr varScale="1">
        <p:scale>
          <a:sx n="85" d="100"/>
          <a:sy n="85" d="100"/>
        </p:scale>
        <p:origin x="94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AC2ED0F-307E-416F-982D-8022EE9E2216}" type="datetimeFigureOut">
              <a:rPr lang="zh-CN" altLang="en-US" smtClean="0"/>
              <a:pPr/>
              <a:t>2023/7/14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9020974-66D7-48CD-9810-AF62A4527D7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355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20974-66D7-48CD-9810-AF62A4527D7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627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20974-66D7-48CD-9810-AF62A4527D7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915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20974-66D7-48CD-9810-AF62A4527D7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915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20974-66D7-48CD-9810-AF62A4527D7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790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20974-66D7-48CD-9810-AF62A4527D7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79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20974-66D7-48CD-9810-AF62A4527D7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2105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20974-66D7-48CD-9810-AF62A4527D7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341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20974-66D7-48CD-9810-AF62A4527D7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889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20974-66D7-48CD-9810-AF62A4527D7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361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微软雅黑" panose="020B0503020204020204" pitchFamily="34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185526C9-B2C0-492D-90DF-A8524B9AB35C}" type="datetimeFigureOut">
              <a:rPr lang="zh-CN" altLang="en-US" smtClean="0"/>
              <a:pPr/>
              <a:t>2023/7/14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64633F5E-5282-4713-B5B8-DB76AF6F6DF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260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185526C9-B2C0-492D-90DF-A8524B9AB35C}" type="datetimeFigureOut">
              <a:rPr lang="zh-CN" altLang="en-US" smtClean="0"/>
              <a:pPr/>
              <a:t>2023/7/14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64633F5E-5282-4713-B5B8-DB76AF6F6DF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518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185526C9-B2C0-492D-90DF-A8524B9AB35C}" type="datetimeFigureOut">
              <a:rPr lang="zh-CN" altLang="en-US" smtClean="0"/>
              <a:pPr/>
              <a:t>2023/7/14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64633F5E-5282-4713-B5B8-DB76AF6F6DF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45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11920"/>
      </p:ext>
    </p:extLst>
  </p:cSld>
  <p:clrMapOvr>
    <a:masterClrMapping/>
  </p:clrMapOvr>
  <p:transition spd="med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185526C9-B2C0-492D-90DF-A8524B9AB35C}" type="datetimeFigureOut">
              <a:rPr lang="zh-CN" altLang="en-US" smtClean="0"/>
              <a:pPr/>
              <a:t>2023/7/14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64633F5E-5282-4713-B5B8-DB76AF6F6DF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473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185526C9-B2C0-492D-90DF-A8524B9AB35C}" type="datetimeFigureOut">
              <a:rPr lang="zh-CN" altLang="en-US" smtClean="0"/>
              <a:pPr/>
              <a:t>2023/7/14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64633F5E-5282-4713-B5B8-DB76AF6F6DF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672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185526C9-B2C0-492D-90DF-A8524B9AB35C}" type="datetimeFigureOut">
              <a:rPr lang="zh-CN" altLang="en-US" smtClean="0"/>
              <a:pPr/>
              <a:t>2023/7/14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64633F5E-5282-4713-B5B8-DB76AF6F6DF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197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185526C9-B2C0-492D-90DF-A8524B9AB35C}" type="datetimeFigureOut">
              <a:rPr lang="zh-CN" altLang="en-US" smtClean="0"/>
              <a:pPr/>
              <a:t>2023/7/14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64633F5E-5282-4713-B5B8-DB76AF6F6DF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30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185526C9-B2C0-492D-90DF-A8524B9AB35C}" type="datetimeFigureOut">
              <a:rPr lang="zh-CN" altLang="en-US" smtClean="0"/>
              <a:pPr/>
              <a:t>2023/7/14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64633F5E-5282-4713-B5B8-DB76AF6F6DF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775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185526C9-B2C0-492D-90DF-A8524B9AB35C}" type="datetimeFigureOut">
              <a:rPr lang="zh-CN" altLang="en-US" smtClean="0"/>
              <a:pPr/>
              <a:t>2023/7/14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64633F5E-5282-4713-B5B8-DB76AF6F6DF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726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anose="020B0503020204020204" pitchFamily="34" charset="-122"/>
              </a:defRPr>
            </a:lvl1pPr>
            <a:lvl2pPr>
              <a:defRPr sz="2100">
                <a:latin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</a:defRPr>
            </a:lvl3pPr>
            <a:lvl4pPr>
              <a:defRPr sz="1500">
                <a:latin typeface="微软雅黑" panose="020B0503020204020204" pitchFamily="34" charset="-122"/>
              </a:defRPr>
            </a:lvl4pPr>
            <a:lvl5pPr>
              <a:defRPr sz="1500">
                <a:latin typeface="微软雅黑" panose="020B0503020204020204" pitchFamily="34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185526C9-B2C0-492D-90DF-A8524B9AB35C}" type="datetimeFigureOut">
              <a:rPr lang="zh-CN" altLang="en-US" smtClean="0"/>
              <a:pPr/>
              <a:t>2023/7/14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64633F5E-5282-4713-B5B8-DB76AF6F6DF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492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latin typeface="微软雅黑" panose="020B0503020204020204" pitchFamily="34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185526C9-B2C0-492D-90DF-A8524B9AB35C}" type="datetimeFigureOut">
              <a:rPr lang="zh-CN" altLang="en-US" smtClean="0"/>
              <a:pPr/>
              <a:t>2023/7/14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fld id="{64633F5E-5282-4713-B5B8-DB76AF6F6DF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571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2389902" y="720767"/>
            <a:ext cx="1046460" cy="1046460"/>
            <a:chOff x="1677608" y="2996952"/>
            <a:chExt cx="1395643" cy="1395643"/>
          </a:xfrm>
        </p:grpSpPr>
        <p:sp>
          <p:nvSpPr>
            <p:cNvPr id="4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sp>
        <p:nvSpPr>
          <p:cNvPr id="49" name="TextBox 11"/>
          <p:cNvSpPr txBox="1"/>
          <p:nvPr/>
        </p:nvSpPr>
        <p:spPr>
          <a:xfrm flipH="1">
            <a:off x="2782990" y="894636"/>
            <a:ext cx="26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D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3579532" y="731089"/>
            <a:ext cx="1046460" cy="1046460"/>
            <a:chOff x="1677608" y="2996952"/>
            <a:chExt cx="1395643" cy="1395643"/>
          </a:xfrm>
        </p:grpSpPr>
        <p:sp>
          <p:nvSpPr>
            <p:cNvPr id="5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sp>
        <p:nvSpPr>
          <p:cNvPr id="53" name="TextBox 15"/>
          <p:cNvSpPr txBox="1"/>
          <p:nvPr/>
        </p:nvSpPr>
        <p:spPr>
          <a:xfrm flipH="1">
            <a:off x="3952638" y="886159"/>
            <a:ext cx="26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Ự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769162" y="720767"/>
            <a:ext cx="1046460" cy="1046460"/>
            <a:chOff x="1677608" y="2996952"/>
            <a:chExt cx="1395643" cy="1395643"/>
          </a:xfrm>
        </p:grpSpPr>
        <p:sp>
          <p:nvSpPr>
            <p:cNvPr id="5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sp>
        <p:nvSpPr>
          <p:cNvPr id="57" name="TextBox 19"/>
          <p:cNvSpPr txBox="1"/>
          <p:nvPr/>
        </p:nvSpPr>
        <p:spPr>
          <a:xfrm flipH="1">
            <a:off x="5121122" y="875839"/>
            <a:ext cx="26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Á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5958792" y="711102"/>
            <a:ext cx="1046460" cy="1046460"/>
            <a:chOff x="1677608" y="2996952"/>
            <a:chExt cx="1395643" cy="1395643"/>
          </a:xfrm>
        </p:grpSpPr>
        <p:sp>
          <p:nvSpPr>
            <p:cNvPr id="5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3435D"/>
                </a:gs>
                <a:gs pos="100000">
                  <a:srgbClr val="037A9B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sp>
        <p:nvSpPr>
          <p:cNvPr id="61" name="TextBox 23"/>
          <p:cNvSpPr txBox="1"/>
          <p:nvPr/>
        </p:nvSpPr>
        <p:spPr>
          <a:xfrm flipH="1">
            <a:off x="6342204" y="866174"/>
            <a:ext cx="26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N</a:t>
            </a:r>
            <a:endParaRPr lang="id-ID" sz="4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2" name="TextBox 7"/>
          <p:cNvSpPr>
            <a:spLocks noChangeArrowheads="1"/>
          </p:cNvSpPr>
          <p:nvPr/>
        </p:nvSpPr>
        <p:spPr bwMode="auto">
          <a:xfrm>
            <a:off x="767645" y="2137871"/>
            <a:ext cx="74280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3434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NUÔI DƯỠNG VÀ CHĂM SÓC VẬT NUÔI</a:t>
            </a:r>
            <a:endParaRPr lang="zh-CN" altLang="en-US" sz="2800" b="1" dirty="0">
              <a:solidFill>
                <a:srgbClr val="05918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2913132" y="2631818"/>
            <a:ext cx="347525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-17314" y="-151"/>
            <a:ext cx="2285999" cy="34280"/>
          </a:xfrm>
          <a:prstGeom prst="rect">
            <a:avLst/>
          </a:prstGeom>
          <a:solidFill>
            <a:srgbClr val="F66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268686" y="-151"/>
            <a:ext cx="2285999" cy="34280"/>
          </a:xfrm>
          <a:prstGeom prst="rect">
            <a:avLst/>
          </a:prstGeom>
          <a:solidFill>
            <a:srgbClr val="F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554685" y="-151"/>
            <a:ext cx="2285999" cy="34280"/>
          </a:xfrm>
          <a:prstGeom prst="rect">
            <a:avLst/>
          </a:prstGeom>
          <a:solidFill>
            <a:srgbClr val="059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822346" y="-151"/>
            <a:ext cx="2304339" cy="34280"/>
          </a:xfrm>
          <a:prstGeom prst="rect">
            <a:avLst/>
          </a:prstGeom>
          <a:solidFill>
            <a:srgbClr val="037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02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8087-0905-FF11-692C-96B7A37B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7" y="122370"/>
            <a:ext cx="8647288" cy="663134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Khơi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</a:t>
            </a:r>
            <a:b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3C0AE-D813-EC18-A05B-288436AC9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7" y="1286933"/>
            <a:ext cx="7422444" cy="3773884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8F6FD64-7B5D-89FD-01F2-016F71C7B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660026"/>
              </p:ext>
            </p:extLst>
          </p:nvPr>
        </p:nvGraphicFramePr>
        <p:xfrm>
          <a:off x="1368777" y="785504"/>
          <a:ext cx="5723467" cy="50142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23467">
                  <a:extLst>
                    <a:ext uri="{9D8B030D-6E8A-4147-A177-3AD203B41FA5}">
                      <a16:colId xmlns:a16="http://schemas.microsoft.com/office/drawing/2014/main" val="3607431608"/>
                    </a:ext>
                  </a:extLst>
                </a:gridCol>
              </a:tblGrid>
              <a:tr h="501429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6818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31F176-404E-0A26-6CB3-BE2BAA6FA382}"/>
              </a:ext>
            </a:extLst>
          </p:cNvPr>
          <p:cNvSpPr/>
          <p:nvPr/>
        </p:nvSpPr>
        <p:spPr>
          <a:xfrm>
            <a:off x="7428089" y="1682044"/>
            <a:ext cx="1715911" cy="27996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7030A0"/>
                </a:solidFill>
              </a:rPr>
              <a:t>Làm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thế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nào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nuôi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dưỡng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chăm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sóc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vật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nuôi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có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hiệu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quả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75905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700000">
            <a:off x="8067341" y="-168090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rot="2700000">
            <a:off x="7450106" y="181235"/>
            <a:ext cx="72281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 rot="2700000">
            <a:off x="9053937" y="-158463"/>
            <a:ext cx="418412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rot="2700000">
            <a:off x="7100120" y="74861"/>
            <a:ext cx="209206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2700000">
            <a:off x="255826" y="3652442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rot="2700000">
            <a:off x="1475483" y="4090779"/>
            <a:ext cx="72281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2700000">
            <a:off x="196710" y="3564963"/>
            <a:ext cx="418412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 rot="2700000">
            <a:off x="2561347" y="4495516"/>
            <a:ext cx="209206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1815863"/>
            <a:ext cx="9144000" cy="1511774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585697" y="2551402"/>
            <a:ext cx="2321653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613842" y="2048521"/>
            <a:ext cx="1046460" cy="1046460"/>
            <a:chOff x="1677608" y="2996952"/>
            <a:chExt cx="1395643" cy="1395643"/>
          </a:xfrm>
        </p:grpSpPr>
        <p:sp>
          <p:nvSpPr>
            <p:cNvPr id="1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9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</a:t>
              </a:r>
            </a:p>
          </p:txBody>
        </p:sp>
      </p:grpSp>
      <p:sp>
        <p:nvSpPr>
          <p:cNvPr id="18" name="KSO_Shape"/>
          <p:cNvSpPr/>
          <p:nvPr/>
        </p:nvSpPr>
        <p:spPr bwMode="auto">
          <a:xfrm>
            <a:off x="2917504" y="2400715"/>
            <a:ext cx="439136" cy="333011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9"/>
          <p:cNvSpPr txBox="1"/>
          <p:nvPr/>
        </p:nvSpPr>
        <p:spPr>
          <a:xfrm>
            <a:off x="3546629" y="2056403"/>
            <a:ext cx="2436571" cy="421256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GIAI ĐOẠN 2:</a:t>
            </a:r>
          </a:p>
        </p:txBody>
      </p:sp>
      <p:sp>
        <p:nvSpPr>
          <p:cNvPr id="30" name="文本框 9"/>
          <p:cNvSpPr txBox="1"/>
          <p:nvPr/>
        </p:nvSpPr>
        <p:spPr>
          <a:xfrm>
            <a:off x="3428170" y="2634958"/>
            <a:ext cx="4621430" cy="421256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CHUẨN BỊ CÁC NGUỒN LỰC</a:t>
            </a:r>
          </a:p>
        </p:txBody>
      </p:sp>
    </p:spTree>
    <p:extLst>
      <p:ext uri="{BB962C8B-B14F-4D97-AF65-F5344CB8AC3E}">
        <p14:creationId xmlns:p14="http://schemas.microsoft.com/office/powerpoint/2010/main" val="6133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8" y="-11320"/>
            <a:ext cx="283993" cy="369332"/>
            <a:chOff x="585861" y="319364"/>
            <a:chExt cx="378657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463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1013219" y="619900"/>
            <a:ext cx="175631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237754" y="223483"/>
            <a:ext cx="746453" cy="718490"/>
            <a:chOff x="1677608" y="2996952"/>
            <a:chExt cx="1395643" cy="1395643"/>
          </a:xfrm>
        </p:grpSpPr>
        <p:sp>
          <p:nvSpPr>
            <p:cNvPr id="1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9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4179" y="442897"/>
            <a:ext cx="317280" cy="262774"/>
            <a:chOff x="7339246" y="1487600"/>
            <a:chExt cx="423150" cy="390158"/>
          </a:xfrm>
        </p:grpSpPr>
        <p:sp>
          <p:nvSpPr>
            <p:cNvPr id="15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2" dirty="0">
                <a:latin typeface="微软雅黑" panose="020B0503020204020204" pitchFamily="34" charset="-122"/>
              </a:endParaRPr>
            </a:p>
          </p:txBody>
        </p:sp>
        <p:sp>
          <p:nvSpPr>
            <p:cNvPr id="16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2" dirty="0">
                <a:latin typeface="微软雅黑" panose="020B0503020204020204" pitchFamily="34" charset="-122"/>
              </a:endParaRPr>
            </a:p>
          </p:txBody>
        </p:sp>
        <p:sp>
          <p:nvSpPr>
            <p:cNvPr id="17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2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043857" y="330610"/>
            <a:ext cx="1976343" cy="34622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F66C4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HOẠT ĐỘNG 1:</a:t>
            </a:r>
            <a:endParaRPr lang="zh-CN" altLang="en-US" sz="1800" b="1" dirty="0">
              <a:solidFill>
                <a:srgbClr val="F66C47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3050680" y="314923"/>
            <a:ext cx="4772520" cy="3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Phân chia nhóm, xác định nhiệm vụ dự án 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8229" y="-39895"/>
            <a:ext cx="4642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 đoạn 2: Chuẩn bị các nguồn lực</a:t>
            </a:r>
            <a:endParaRPr lang="vi-V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组合 13"/>
          <p:cNvGrpSpPr/>
          <p:nvPr/>
        </p:nvGrpSpPr>
        <p:grpSpPr>
          <a:xfrm>
            <a:off x="1783485" y="4084649"/>
            <a:ext cx="317280" cy="292542"/>
            <a:chOff x="7339246" y="1487600"/>
            <a:chExt cx="423150" cy="390158"/>
          </a:xfrm>
        </p:grpSpPr>
        <p:sp>
          <p:nvSpPr>
            <p:cNvPr id="38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2" dirty="0"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2" dirty="0"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2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1201190" y="807333"/>
            <a:ext cx="6301823" cy="597512"/>
          </a:xfrm>
          <a:prstGeom prst="rect">
            <a:avLst/>
          </a:prstGeom>
          <a:solidFill>
            <a:srgbClr val="99FF99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(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endParaRPr lang="zh-CN" altLang="en-US" sz="1300" dirty="0">
              <a:latin typeface="Arial" panose="020B0604020202020204" pitchFamily="34" charset="0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1445775" y="1835486"/>
            <a:ext cx="6488166" cy="597512"/>
          </a:xfrm>
          <a:prstGeom prst="rect">
            <a:avLst/>
          </a:prstGeom>
          <a:solidFill>
            <a:srgbClr val="666699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(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endParaRPr lang="zh-CN" altLang="en-US" sz="1300" dirty="0">
              <a:latin typeface="Arial" panose="020B0604020202020204" pitchFamily="34" charset="0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1585161" y="2898683"/>
            <a:ext cx="6266683" cy="597512"/>
          </a:xfrm>
          <a:prstGeom prst="rect">
            <a:avLst/>
          </a:prstGeom>
          <a:solidFill>
            <a:srgbClr val="FF99FF"/>
          </a:solidFill>
          <a:ln w="19050">
            <a:solidFill>
              <a:srgbClr val="A80485"/>
            </a:solidFill>
            <a:miter lim="800000"/>
            <a:headEnd/>
            <a:tailEnd/>
          </a:ln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(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sữa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sữa</a:t>
            </a:r>
            <a:endParaRPr lang="zh-CN" altLang="en-US" sz="1300" dirty="0">
              <a:latin typeface="Arial" panose="020B0604020202020204" pitchFamily="34" charset="0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1861396" y="3873251"/>
            <a:ext cx="6639137" cy="1007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zh-CN" altLang="en-US" sz="1300" dirty="0">
              <a:latin typeface="Arial" panose="020B0604020202020204" pitchFamily="34" charset="0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43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8" y="242680"/>
            <a:ext cx="283993" cy="369332"/>
            <a:chOff x="585861" y="319364"/>
            <a:chExt cx="378657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463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2242889" y="1176240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540994" y="750376"/>
            <a:ext cx="851730" cy="851730"/>
            <a:chOff x="1677608" y="2996952"/>
            <a:chExt cx="1395643" cy="1395643"/>
          </a:xfrm>
        </p:grpSpPr>
        <p:sp>
          <p:nvSpPr>
            <p:cNvPr id="1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9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08219" y="1032889"/>
            <a:ext cx="317280" cy="292542"/>
            <a:chOff x="7339246" y="1487600"/>
            <a:chExt cx="423150" cy="390158"/>
          </a:xfrm>
        </p:grpSpPr>
        <p:sp>
          <p:nvSpPr>
            <p:cNvPr id="15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2" dirty="0">
                <a:latin typeface="微软雅黑" panose="020B0503020204020204" pitchFamily="34" charset="-122"/>
              </a:endParaRPr>
            </a:p>
          </p:txBody>
        </p:sp>
        <p:sp>
          <p:nvSpPr>
            <p:cNvPr id="16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2" dirty="0">
                <a:latin typeface="微软雅黑" panose="020B0503020204020204" pitchFamily="34" charset="-122"/>
              </a:endParaRPr>
            </a:p>
          </p:txBody>
        </p:sp>
        <p:sp>
          <p:nvSpPr>
            <p:cNvPr id="17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2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458857" y="828450"/>
            <a:ext cx="1976343" cy="34622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F66C4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HOẠT ĐỘNG 1:</a:t>
            </a:r>
            <a:endParaRPr lang="zh-CN" altLang="en-US" sz="1800" b="1" dirty="0">
              <a:solidFill>
                <a:srgbClr val="F66C47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2458856" y="1249974"/>
            <a:ext cx="6370184" cy="43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Phân chia nhóm, xác định nhiệm vụ dự án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242889" y="2508156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1553134" y="2094130"/>
            <a:ext cx="851730" cy="851730"/>
            <a:chOff x="1677608" y="2996952"/>
            <a:chExt cx="1395643" cy="1395643"/>
          </a:xfrm>
        </p:grpSpPr>
        <p:sp>
          <p:nvSpPr>
            <p:cNvPr id="3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9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</a:t>
              </a:r>
            </a:p>
          </p:txBody>
        </p:sp>
      </p:grpSp>
      <p:sp>
        <p:nvSpPr>
          <p:cNvPr id="32" name="Freeform 133"/>
          <p:cNvSpPr/>
          <p:nvPr/>
        </p:nvSpPr>
        <p:spPr bwMode="auto">
          <a:xfrm>
            <a:off x="1789406" y="2335354"/>
            <a:ext cx="409879" cy="369281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2392724" y="2587010"/>
            <a:ext cx="6436316" cy="117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vi-VN" sz="2400" dirty="0">
                <a:latin typeface="Arial" pitchFamily="34" charset="0"/>
                <a:cs typeface="Arial" pitchFamily="34" charset="0"/>
              </a:rPr>
              <a:t>Hướng dẫn HS cách tìm kiếm thông tin, hình thức </a:t>
            </a:r>
            <a:r>
              <a:rPr lang="vi-VN" sz="2400">
                <a:latin typeface="Arial" pitchFamily="34" charset="0"/>
                <a:cs typeface="Arial" pitchFamily="34" charset="0"/>
              </a:rPr>
              <a:t>viết báo</a:t>
            </a:r>
            <a:r>
              <a:rPr lang="en-US" sz="2400">
                <a:latin typeface="Arial" pitchFamily="34" charset="0"/>
                <a:cs typeface="Arial" pitchFamily="34" charset="0"/>
              </a:rPr>
              <a:t> cáo bằng tạp chí, video, powerpoint....</a:t>
            </a:r>
            <a:r>
              <a:rPr lang="vi-VN" sz="2400">
                <a:latin typeface="Arial" pitchFamily="34" charset="0"/>
                <a:cs typeface="Arial" pitchFamily="34" charset="0"/>
              </a:rPr>
              <a:t> 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8229" y="193785"/>
            <a:ext cx="5529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 đoạn 2: Chuẩn bị các nguồn lực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矩形 17"/>
          <p:cNvSpPr/>
          <p:nvPr/>
        </p:nvSpPr>
        <p:spPr>
          <a:xfrm>
            <a:off x="2422857" y="2111842"/>
            <a:ext cx="1976343" cy="34622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F66C4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HOẠT ĐỘNG 2:</a:t>
            </a:r>
            <a:endParaRPr lang="zh-CN" altLang="en-US" sz="1800" b="1" dirty="0">
              <a:solidFill>
                <a:srgbClr val="F66C47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7" name="直接连接符 9"/>
          <p:cNvCxnSpPr/>
          <p:nvPr/>
        </p:nvCxnSpPr>
        <p:spPr>
          <a:xfrm>
            <a:off x="2218155" y="3963840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10"/>
          <p:cNvGrpSpPr/>
          <p:nvPr/>
        </p:nvGrpSpPr>
        <p:grpSpPr>
          <a:xfrm>
            <a:off x="1516260" y="3802136"/>
            <a:ext cx="851730" cy="851730"/>
            <a:chOff x="1677608" y="2996952"/>
            <a:chExt cx="1395643" cy="1395643"/>
          </a:xfrm>
        </p:grpSpPr>
        <p:sp>
          <p:nvSpPr>
            <p:cNvPr id="3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9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</a:t>
              </a:r>
            </a:p>
          </p:txBody>
        </p:sp>
      </p:grpSp>
      <p:grpSp>
        <p:nvGrpSpPr>
          <p:cNvPr id="37" name="组合 13"/>
          <p:cNvGrpSpPr/>
          <p:nvPr/>
        </p:nvGrpSpPr>
        <p:grpSpPr>
          <a:xfrm>
            <a:off x="1783485" y="4084649"/>
            <a:ext cx="317280" cy="292542"/>
            <a:chOff x="7339246" y="1487600"/>
            <a:chExt cx="423150" cy="390158"/>
          </a:xfrm>
        </p:grpSpPr>
        <p:sp>
          <p:nvSpPr>
            <p:cNvPr id="38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2" dirty="0"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2" dirty="0"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2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41" name="矩形 17"/>
          <p:cNvSpPr/>
          <p:nvPr/>
        </p:nvSpPr>
        <p:spPr>
          <a:xfrm>
            <a:off x="2434123" y="3880210"/>
            <a:ext cx="1976343" cy="34622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F66C4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HOẠT ĐỘNG 3:</a:t>
            </a:r>
            <a:endParaRPr lang="zh-CN" altLang="en-US" sz="1800" b="1" dirty="0">
              <a:solidFill>
                <a:srgbClr val="F66C47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1957135" y="4250934"/>
            <a:ext cx="6871905" cy="80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457200" lvl="1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3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028576"/>
              </p:ext>
            </p:extLst>
          </p:nvPr>
        </p:nvGraphicFramePr>
        <p:xfrm>
          <a:off x="628650" y="1737619"/>
          <a:ext cx="7886700" cy="23042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594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258">
                <a:tc gridSpan="3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aril"/>
                        </a:rPr>
                        <a:t>Tên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/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việc</a:t>
                      </a:r>
                      <a:endParaRPr lang="vi-VN" sz="2000" dirty="0">
                        <a:effectLst/>
                        <a:latin typeface="Aaril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23" marR="65723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62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Aaril"/>
                        </a:rPr>
                        <a:t>Tìm</a:t>
                      </a:r>
                      <a:r>
                        <a:rPr lang="en-US" sz="2000" b="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Aaril"/>
                        </a:rPr>
                        <a:t>và</a:t>
                      </a:r>
                      <a:r>
                        <a:rPr lang="en-US" sz="2000" b="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Aaril"/>
                        </a:rPr>
                        <a:t>khai</a:t>
                      </a:r>
                      <a:r>
                        <a:rPr lang="en-US" sz="2000" b="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Aaril"/>
                        </a:rPr>
                        <a:t>thác</a:t>
                      </a:r>
                      <a:r>
                        <a:rPr lang="en-US" sz="2000" b="0" dirty="0">
                          <a:effectLst/>
                          <a:latin typeface="Aaril"/>
                        </a:rPr>
                        <a:t> </a:t>
                      </a:r>
                      <a:r>
                        <a:rPr lang="vi-VN" sz="2000" b="0" dirty="0">
                          <a:effectLst/>
                          <a:latin typeface="Aaril"/>
                        </a:rPr>
                        <a:t>tài liệu</a:t>
                      </a:r>
                      <a:r>
                        <a:rPr lang="en-US" sz="2000" b="0" dirty="0">
                          <a:effectLst/>
                          <a:latin typeface="Aaril"/>
                        </a:rPr>
                        <a:t> (</a:t>
                      </a:r>
                      <a:r>
                        <a:rPr lang="vi-VN" sz="2000" b="0" dirty="0">
                          <a:effectLst/>
                          <a:latin typeface="Aaril"/>
                        </a:rPr>
                        <a:t>ý tưởng, nội dung</a:t>
                      </a:r>
                      <a:r>
                        <a:rPr lang="en-US" sz="2000" b="0" dirty="0">
                          <a:effectLst/>
                          <a:latin typeface="Aaril"/>
                        </a:rPr>
                        <a:t>)</a:t>
                      </a:r>
                      <a:endParaRPr lang="vi-VN" sz="2000" b="0" dirty="0">
                        <a:effectLst/>
                        <a:latin typeface="Aaril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aril"/>
                        </a:rPr>
                        <a:t>Tổng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hoàn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phẩm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(</a:t>
                      </a:r>
                      <a:r>
                        <a:rPr lang="vi-VN" sz="2000" dirty="0">
                          <a:effectLst/>
                          <a:latin typeface="Aaril"/>
                        </a:rPr>
                        <a:t>thiết kế, nội dung báo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)</a:t>
                      </a:r>
                      <a:endParaRPr lang="vi-VN" sz="2000" dirty="0">
                        <a:effectLst/>
                        <a:latin typeface="Aaril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effectLst/>
                          <a:latin typeface="Aaril"/>
                        </a:rPr>
                        <a:t>Thuyết</a:t>
                      </a:r>
                      <a:r>
                        <a:rPr lang="en-US" sz="2000" b="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Aaril"/>
                        </a:rPr>
                        <a:t>trình</a:t>
                      </a:r>
                      <a:r>
                        <a:rPr lang="en-US" sz="2000" b="0" dirty="0">
                          <a:effectLst/>
                          <a:latin typeface="Aaril"/>
                        </a:rPr>
                        <a:t>, </a:t>
                      </a:r>
                      <a:r>
                        <a:rPr lang="en-US" sz="2000" b="0" err="1">
                          <a:effectLst/>
                          <a:latin typeface="Aaril"/>
                        </a:rPr>
                        <a:t>truyền</a:t>
                      </a:r>
                      <a:r>
                        <a:rPr lang="en-US" sz="2000" b="0">
                          <a:effectLst/>
                          <a:latin typeface="Aaril"/>
                        </a:rPr>
                        <a:t> thông.... </a:t>
                      </a:r>
                      <a:r>
                        <a:rPr lang="en-US" sz="2000" b="0" dirty="0" err="1">
                          <a:effectLst/>
                          <a:latin typeface="Aaril"/>
                        </a:rPr>
                        <a:t>trên</a:t>
                      </a:r>
                      <a:r>
                        <a:rPr lang="en-US" sz="2000" b="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Aaril"/>
                        </a:rPr>
                        <a:t>lớp</a:t>
                      </a:r>
                      <a:endParaRPr lang="vi-VN" sz="2000" b="0" dirty="0">
                        <a:effectLst/>
                        <a:latin typeface="Aaril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23" marR="6572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819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aril"/>
                        </a:rPr>
                        <a:t>............................</a:t>
                      </a:r>
                      <a:endParaRPr lang="vi-VN" sz="2000" dirty="0">
                        <a:effectLst/>
                        <a:latin typeface="Aaril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aril"/>
                        </a:rPr>
                        <a:t>.............................</a:t>
                      </a:r>
                      <a:endParaRPr lang="vi-VN" sz="2000" dirty="0">
                        <a:effectLst/>
                        <a:latin typeface="Aaril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aril"/>
                        </a:rPr>
                        <a:t>................................</a:t>
                      </a:r>
                      <a:endParaRPr lang="vi-VN" sz="2000">
                        <a:effectLst/>
                        <a:latin typeface="Aaril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aril"/>
                        </a:rPr>
                        <a:t>..................................</a:t>
                      </a:r>
                      <a:endParaRPr lang="vi-VN" sz="2000">
                        <a:effectLst/>
                        <a:latin typeface="Aaril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aril"/>
                        </a:rPr>
                        <a:t>.............................</a:t>
                      </a:r>
                      <a:endParaRPr lang="vi-VN" sz="2000" dirty="0">
                        <a:effectLst/>
                        <a:latin typeface="Aaril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aril"/>
                        </a:rPr>
                        <a:t>...............................</a:t>
                      </a:r>
                      <a:endParaRPr lang="vi-VN" sz="2000" dirty="0">
                        <a:effectLst/>
                        <a:latin typeface="Aaril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23" marR="6572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8650" y="341226"/>
            <a:ext cx="7874550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altLang="vi-VN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Công</a:t>
            </a:r>
            <a:r>
              <a:rPr kumimoji="0" lang="en-US" altLang="vi-VN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vi-VN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cụ</a:t>
            </a:r>
            <a:r>
              <a:rPr kumimoji="0" lang="en-US" altLang="vi-VN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1 :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en-US" altLang="vi-VN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Bảng</a:t>
            </a:r>
            <a:r>
              <a:rPr kumimoji="0" lang="en-US" altLang="vi-VN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vi-VN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kiểm</a:t>
            </a:r>
            <a:r>
              <a:rPr kumimoji="0" lang="en-US" altLang="vi-VN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vi-VN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mục</a:t>
            </a:r>
            <a:r>
              <a:rPr kumimoji="0" lang="en-US" altLang="vi-VN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vi-VN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phân</a:t>
            </a:r>
            <a:r>
              <a:rPr kumimoji="0" lang="en-US" altLang="vi-VN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chia </a:t>
            </a:r>
            <a:r>
              <a:rPr kumimoji="0" lang="en-US" altLang="vi-VN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công</a:t>
            </a:r>
            <a:r>
              <a:rPr kumimoji="0" lang="en-US" altLang="vi-VN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vi-VN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việc</a:t>
            </a:r>
            <a:r>
              <a:rPr kumimoji="0" lang="en-US" altLang="vi-VN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vi-VN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của</a:t>
            </a:r>
            <a:r>
              <a:rPr kumimoji="0" lang="en-US" altLang="vi-VN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vi-VN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nhóm</a:t>
            </a:r>
            <a:endParaRPr kumimoji="0" lang="en-US" altLang="vi-VN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75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46434"/>
              </p:ext>
            </p:extLst>
          </p:nvPr>
        </p:nvGraphicFramePr>
        <p:xfrm>
          <a:off x="546974" y="1651924"/>
          <a:ext cx="8265825" cy="24791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{793D81CF-94F2-401A-BA57-92F5A7B2D0C5}</a:tableStyleId>
              </a:tblPr>
              <a:tblGrid>
                <a:gridCol w="6618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258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Tiêu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chí</a:t>
                      </a:r>
                      <a:endParaRPr lang="vi-VN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Điểm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số</a:t>
                      </a:r>
                      <a:r>
                        <a:rPr lang="en-US" sz="2000" dirty="0">
                          <a:effectLst/>
                        </a:rPr>
                        <a:t> (10)</a:t>
                      </a:r>
                      <a:endParaRPr lang="vi-VN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23" marR="6572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03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4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 err="1">
                          <a:effectLst/>
                          <a:latin typeface="Aaril"/>
                        </a:rPr>
                        <a:t>Đầu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Aaril"/>
                        </a:rPr>
                        <a:t>và khai thác tài liệu</a:t>
                      </a:r>
                    </a:p>
                    <a:p>
                      <a:pPr marL="342900" lvl="0" indent="-342900" algn="just">
                        <a:lnSpc>
                          <a:spcPct val="14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 err="1">
                          <a:effectLst/>
                          <a:latin typeface="Aaril"/>
                        </a:rPr>
                        <a:t>Sáng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Aaril"/>
                        </a:rPr>
                        <a:t>thiết kế nội dung trang báo</a:t>
                      </a:r>
                    </a:p>
                    <a:p>
                      <a:pPr marL="342900" lvl="0" indent="-342900" algn="just">
                        <a:lnSpc>
                          <a:spcPct val="14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 err="1">
                          <a:effectLst/>
                          <a:latin typeface="Aaril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cực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thảo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đưa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tưởng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giúp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đỡ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khác</a:t>
                      </a:r>
                      <a:endParaRPr lang="vi-VN" sz="2000" dirty="0">
                        <a:effectLst/>
                        <a:latin typeface="Aaril"/>
                      </a:endParaRPr>
                    </a:p>
                    <a:p>
                      <a:pPr marL="342900" lvl="0" indent="-342900" algn="just">
                        <a:lnSpc>
                          <a:spcPct val="14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 err="1">
                          <a:effectLst/>
                          <a:latin typeface="Aaril"/>
                        </a:rPr>
                        <a:t>Góp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cả</a:t>
                      </a:r>
                      <a:r>
                        <a:rPr lang="en-US" sz="2000" dirty="0">
                          <a:effectLst/>
                          <a:latin typeface="Aaril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aril"/>
                        </a:rPr>
                        <a:t>nhóm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Aaril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23" marR="65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vi-VN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5723" marR="6572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3850" y="493502"/>
            <a:ext cx="8212950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57200" algn="l"/>
              </a:tabLst>
            </a:pPr>
            <a:r>
              <a:rPr kumimoji="0" lang="en-US" altLang="vi-VN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Công</a:t>
            </a:r>
            <a:r>
              <a:rPr kumimoji="0" lang="en-US" altLang="vi-VN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vi-VN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cụ</a:t>
            </a:r>
            <a:r>
              <a:rPr kumimoji="0" lang="en-US" altLang="vi-VN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2: </a:t>
            </a:r>
            <a:r>
              <a:rPr kumimoji="0" lang="en-US" altLang="vi-VN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Bảng</a:t>
            </a:r>
            <a:r>
              <a:rPr kumimoji="0" lang="en-US" altLang="vi-VN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vi-VN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tự</a:t>
            </a:r>
            <a:r>
              <a:rPr kumimoji="0" lang="en-US" altLang="vi-VN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vi-VN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đánh</a:t>
            </a:r>
            <a:r>
              <a:rPr kumimoji="0" lang="en-US" altLang="vi-VN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vi-VN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giá</a:t>
            </a:r>
            <a:r>
              <a:rPr kumimoji="0" lang="en-US" altLang="vi-VN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</a:t>
            </a:r>
            <a:r>
              <a:rPr kumimoji="0" lang="en-US" altLang="vi-VN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làm</a:t>
            </a:r>
            <a:r>
              <a:rPr kumimoji="0" lang="en-US" altLang="vi-VN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vi-VN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việc</a:t>
            </a:r>
            <a:r>
              <a:rPr kumimoji="0" lang="en-US" altLang="vi-VN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vi-VN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của</a:t>
            </a:r>
            <a:r>
              <a:rPr kumimoji="0" lang="en-US" altLang="vi-VN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HS</a:t>
            </a:r>
            <a:endParaRPr kumimoji="0" lang="vi-VN" altLang="vi-VN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en-US" altLang="vi-VN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Họ</a:t>
            </a:r>
            <a:r>
              <a:rPr kumimoji="0" lang="en-US" altLang="vi-VN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vi-VN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tên</a:t>
            </a:r>
            <a:r>
              <a:rPr kumimoji="0" lang="en-US" altLang="vi-VN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:                        </a:t>
            </a:r>
            <a:r>
              <a:rPr kumimoji="0" lang="en-US" altLang="vi-VN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Nhóm</a:t>
            </a:r>
            <a:r>
              <a:rPr kumimoji="0" lang="en-US" altLang="vi-VN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:</a:t>
            </a:r>
            <a:endParaRPr kumimoji="0" lang="en-US" altLang="vi-VN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255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2847"/>
            <a:ext cx="9144000" cy="4537214"/>
          </a:xfrm>
          <a:prstGeom prst="rect">
            <a:avLst/>
          </a:prstGeom>
          <a:solidFill>
            <a:srgbClr val="95D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26AAB9-7190-7057-F95F-1B30076364BB}"/>
              </a:ext>
            </a:extLst>
          </p:cNvPr>
          <p:cNvSpPr/>
          <p:nvPr/>
        </p:nvSpPr>
        <p:spPr>
          <a:xfrm>
            <a:off x="300941" y="777860"/>
            <a:ext cx="1624484" cy="438582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Công cụ 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4DD149-0775-75B8-785C-BEA981706534}"/>
              </a:ext>
            </a:extLst>
          </p:cNvPr>
          <p:cNvSpPr/>
          <p:nvPr/>
        </p:nvSpPr>
        <p:spPr>
          <a:xfrm>
            <a:off x="1113183" y="1252832"/>
            <a:ext cx="6490253" cy="30008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ĐG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ĐG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68FEF3-9C49-2A30-331E-861860CC5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132939"/>
              </p:ext>
            </p:extLst>
          </p:nvPr>
        </p:nvGraphicFramePr>
        <p:xfrm>
          <a:off x="1113184" y="1693397"/>
          <a:ext cx="6868824" cy="3129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5369">
                  <a:extLst>
                    <a:ext uri="{9D8B030D-6E8A-4147-A177-3AD203B41FA5}">
                      <a16:colId xmlns:a16="http://schemas.microsoft.com/office/drawing/2014/main" val="3044675556"/>
                    </a:ext>
                  </a:extLst>
                </a:gridCol>
                <a:gridCol w="789732">
                  <a:extLst>
                    <a:ext uri="{9D8B030D-6E8A-4147-A177-3AD203B41FA5}">
                      <a16:colId xmlns:a16="http://schemas.microsoft.com/office/drawing/2014/main" val="2003307947"/>
                    </a:ext>
                  </a:extLst>
                </a:gridCol>
                <a:gridCol w="1124255">
                  <a:extLst>
                    <a:ext uri="{9D8B030D-6E8A-4147-A177-3AD203B41FA5}">
                      <a16:colId xmlns:a16="http://schemas.microsoft.com/office/drawing/2014/main" val="2431748464"/>
                    </a:ext>
                  </a:extLst>
                </a:gridCol>
                <a:gridCol w="839468">
                  <a:extLst>
                    <a:ext uri="{9D8B030D-6E8A-4147-A177-3AD203B41FA5}">
                      <a16:colId xmlns:a16="http://schemas.microsoft.com/office/drawing/2014/main" val="47319465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chí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giá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79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56995" algn="l"/>
                        </a:tabLst>
                      </a:pPr>
                      <a:r>
                        <a:rPr lang="en-US" sz="15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Có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79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356995" algn="l"/>
                        </a:tabLst>
                      </a:pPr>
                      <a:r>
                        <a:rPr lang="en-US" sz="15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phần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Không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58071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hạn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60998"/>
                  </a:ext>
                </a:extLst>
              </a:tr>
              <a:tr h="3865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nhiệm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vụ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96206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nhiệm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vụ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2447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giúp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đỡ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thiết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0031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indent="-26035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độc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lập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33749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Phối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tốt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khác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67569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indent="1270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nhiệm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vụ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76153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án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tập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5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82350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5EF4E58-315E-D69D-5C48-663F6DFBEC11}"/>
              </a:ext>
            </a:extLst>
          </p:cNvPr>
          <p:cNvSpPr/>
          <p:nvPr/>
        </p:nvSpPr>
        <p:spPr>
          <a:xfrm>
            <a:off x="0" y="0"/>
            <a:ext cx="9144000" cy="6373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0"/>
              </a:spcBef>
            </a:pPr>
            <a:r>
              <a:rPr lang="vi-V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công cụ đánh giá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0145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3817"/>
            <a:ext cx="9144000" cy="6373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0"/>
              </a:spcBef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2847"/>
            <a:ext cx="9144000" cy="4537214"/>
          </a:xfrm>
          <a:prstGeom prst="rect">
            <a:avLst/>
          </a:prstGeom>
          <a:solidFill>
            <a:srgbClr val="95D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2E257B-0205-3BBA-AA07-3B01A45655D0}"/>
              </a:ext>
            </a:extLst>
          </p:cNvPr>
          <p:cNvSpPr txBox="1">
            <a:spLocks/>
          </p:cNvSpPr>
          <p:nvPr/>
        </p:nvSpPr>
        <p:spPr>
          <a:xfrm>
            <a:off x="114300" y="125682"/>
            <a:ext cx="9029700" cy="358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vi-V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Công cụ 4.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Rubric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kiểm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tra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đánh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giá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theo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năng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lực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(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Đánh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giá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dự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án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HT)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767CE80-6309-FEBA-E537-E5C8104D5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429107"/>
              </p:ext>
            </p:extLst>
          </p:nvPr>
        </p:nvGraphicFramePr>
        <p:xfrm>
          <a:off x="54665" y="754380"/>
          <a:ext cx="9034669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53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5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98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Mức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281" marR="16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281" marR="16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281" marR="16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281" marR="16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281" marR="16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281" marR="16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Đầy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đủ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bổ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sung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cập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mục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(5,0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TV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(1,5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đáo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khoa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hòa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(2,0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loát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hút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nghe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suốt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biện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(1,5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008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Đầy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đủ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ND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bổ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sung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cập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KT,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ND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cập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mục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(4,0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TV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cực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(1,0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khoa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hòa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(1,5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loát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hút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nghe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suốt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biện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(1,0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Đầy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đủ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bổ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sung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cập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mới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(3,0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TV 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(0,5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tương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đối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hòa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(1,0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loát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hút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nghe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suốt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biện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toàn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(0,5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bổ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sung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KT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mới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(1,5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viên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vụ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TV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(0,25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hòa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(0,5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loát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hút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nghe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hầu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biện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(0,25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281" marR="16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77751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700000">
            <a:off x="8067341" y="-168090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rot="2700000">
            <a:off x="7450106" y="181235"/>
            <a:ext cx="72281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 rot="2700000">
            <a:off x="9053937" y="-158463"/>
            <a:ext cx="418412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rot="2700000">
            <a:off x="7100120" y="74861"/>
            <a:ext cx="209206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2700000">
            <a:off x="255826" y="3652442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rot="2700000">
            <a:off x="1475483" y="4090779"/>
            <a:ext cx="72281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2700000">
            <a:off x="196710" y="3564963"/>
            <a:ext cx="418412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 rot="2700000">
            <a:off x="2561347" y="4495516"/>
            <a:ext cx="209206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1815863"/>
            <a:ext cx="9144000" cy="151177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924097" y="2551402"/>
            <a:ext cx="2321653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2952242" y="2011218"/>
            <a:ext cx="1046460" cy="1046460"/>
            <a:chOff x="1677608" y="2996952"/>
            <a:chExt cx="1395643" cy="1395643"/>
          </a:xfrm>
        </p:grpSpPr>
        <p:sp>
          <p:nvSpPr>
            <p:cNvPr id="3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9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</a:t>
              </a:r>
            </a:p>
          </p:txBody>
        </p:sp>
      </p:grpSp>
      <p:sp>
        <p:nvSpPr>
          <p:cNvPr id="38" name="KSO_Shape"/>
          <p:cNvSpPr/>
          <p:nvPr/>
        </p:nvSpPr>
        <p:spPr bwMode="auto">
          <a:xfrm>
            <a:off x="3209723" y="2301791"/>
            <a:ext cx="498406" cy="493423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 dirty="0">
              <a:solidFill>
                <a:srgbClr val="1C666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9" name="文本框 9"/>
          <p:cNvSpPr txBox="1"/>
          <p:nvPr/>
        </p:nvSpPr>
        <p:spPr>
          <a:xfrm>
            <a:off x="4085102" y="2129635"/>
            <a:ext cx="2330098" cy="421256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GIAI ĐOẠN 3:</a:t>
            </a:r>
          </a:p>
        </p:txBody>
      </p:sp>
      <p:sp>
        <p:nvSpPr>
          <p:cNvPr id="41" name="文本框 9"/>
          <p:cNvSpPr txBox="1"/>
          <p:nvPr/>
        </p:nvSpPr>
        <p:spPr>
          <a:xfrm>
            <a:off x="3813830" y="2639716"/>
            <a:ext cx="4970170" cy="421256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TỔ CHỨC HS THỰC HIỆN DỰ ÁN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8702" y="3774169"/>
            <a:ext cx="4899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6200000" flipH="1" flipV="1">
            <a:off x="236166" y="370466"/>
            <a:ext cx="228242" cy="114341"/>
          </a:xfrm>
          <a:prstGeom prst="triangle">
            <a:avLst/>
          </a:prstGeom>
          <a:solidFill>
            <a:srgbClr val="E2532A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97467" y="1006124"/>
            <a:ext cx="620233" cy="618851"/>
            <a:chOff x="5962996" y="1700808"/>
            <a:chExt cx="827193" cy="825350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5" name="橢圓 5"/>
            <p:cNvSpPr/>
            <p:nvPr/>
          </p:nvSpPr>
          <p:spPr>
            <a:xfrm>
              <a:off x="5962996" y="1700808"/>
              <a:ext cx="827193" cy="82535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16" name="Freeform 454"/>
            <p:cNvSpPr>
              <a:spLocks noEditPoints="1"/>
            </p:cNvSpPr>
            <p:nvPr/>
          </p:nvSpPr>
          <p:spPr bwMode="auto">
            <a:xfrm flipH="1">
              <a:off x="6188219" y="1964142"/>
              <a:ext cx="376746" cy="298681"/>
            </a:xfrm>
            <a:custGeom>
              <a:avLst/>
              <a:gdLst>
                <a:gd name="T0" fmla="*/ 47 w 47"/>
                <a:gd name="T1" fmla="*/ 29 h 37"/>
                <a:gd name="T2" fmla="*/ 43 w 47"/>
                <a:gd name="T3" fmla="*/ 30 h 37"/>
                <a:gd name="T4" fmla="*/ 36 w 47"/>
                <a:gd name="T5" fmla="*/ 37 h 37"/>
                <a:gd name="T6" fmla="*/ 29 w 47"/>
                <a:gd name="T7" fmla="*/ 30 h 37"/>
                <a:gd name="T8" fmla="*/ 19 w 47"/>
                <a:gd name="T9" fmla="*/ 30 h 37"/>
                <a:gd name="T10" fmla="*/ 12 w 47"/>
                <a:gd name="T11" fmla="*/ 37 h 37"/>
                <a:gd name="T12" fmla="*/ 5 w 47"/>
                <a:gd name="T13" fmla="*/ 30 h 37"/>
                <a:gd name="T14" fmla="*/ 4 w 47"/>
                <a:gd name="T15" fmla="*/ 30 h 37"/>
                <a:gd name="T16" fmla="*/ 0 w 47"/>
                <a:gd name="T17" fmla="*/ 29 h 37"/>
                <a:gd name="T18" fmla="*/ 2 w 47"/>
                <a:gd name="T19" fmla="*/ 27 h 37"/>
                <a:gd name="T20" fmla="*/ 2 w 47"/>
                <a:gd name="T21" fmla="*/ 18 h 37"/>
                <a:gd name="T22" fmla="*/ 3 w 47"/>
                <a:gd name="T23" fmla="*/ 13 h 37"/>
                <a:gd name="T24" fmla="*/ 8 w 47"/>
                <a:gd name="T25" fmla="*/ 8 h 37"/>
                <a:gd name="T26" fmla="*/ 11 w 47"/>
                <a:gd name="T27" fmla="*/ 6 h 37"/>
                <a:gd name="T28" fmla="*/ 16 w 47"/>
                <a:gd name="T29" fmla="*/ 6 h 37"/>
                <a:gd name="T30" fmla="*/ 16 w 47"/>
                <a:gd name="T31" fmla="*/ 1 h 37"/>
                <a:gd name="T32" fmla="*/ 17 w 47"/>
                <a:gd name="T33" fmla="*/ 0 h 37"/>
                <a:gd name="T34" fmla="*/ 45 w 47"/>
                <a:gd name="T35" fmla="*/ 0 h 37"/>
                <a:gd name="T36" fmla="*/ 47 w 47"/>
                <a:gd name="T37" fmla="*/ 1 h 37"/>
                <a:gd name="T38" fmla="*/ 47 w 47"/>
                <a:gd name="T39" fmla="*/ 29 h 37"/>
                <a:gd name="T40" fmla="*/ 16 w 47"/>
                <a:gd name="T41" fmla="*/ 17 h 37"/>
                <a:gd name="T42" fmla="*/ 16 w 47"/>
                <a:gd name="T43" fmla="*/ 10 h 37"/>
                <a:gd name="T44" fmla="*/ 11 w 47"/>
                <a:gd name="T45" fmla="*/ 10 h 37"/>
                <a:gd name="T46" fmla="*/ 11 w 47"/>
                <a:gd name="T47" fmla="*/ 10 h 37"/>
                <a:gd name="T48" fmla="*/ 6 w 47"/>
                <a:gd name="T49" fmla="*/ 15 h 37"/>
                <a:gd name="T50" fmla="*/ 5 w 47"/>
                <a:gd name="T51" fmla="*/ 16 h 37"/>
                <a:gd name="T52" fmla="*/ 5 w 47"/>
                <a:gd name="T53" fmla="*/ 17 h 37"/>
                <a:gd name="T54" fmla="*/ 16 w 47"/>
                <a:gd name="T55" fmla="*/ 17 h 37"/>
                <a:gd name="T56" fmla="*/ 12 w 47"/>
                <a:gd name="T57" fmla="*/ 27 h 37"/>
                <a:gd name="T58" fmla="*/ 9 w 47"/>
                <a:gd name="T59" fmla="*/ 30 h 37"/>
                <a:gd name="T60" fmla="*/ 12 w 47"/>
                <a:gd name="T61" fmla="*/ 34 h 37"/>
                <a:gd name="T62" fmla="*/ 16 w 47"/>
                <a:gd name="T63" fmla="*/ 30 h 37"/>
                <a:gd name="T64" fmla="*/ 12 w 47"/>
                <a:gd name="T65" fmla="*/ 27 h 37"/>
                <a:gd name="T66" fmla="*/ 36 w 47"/>
                <a:gd name="T67" fmla="*/ 27 h 37"/>
                <a:gd name="T68" fmla="*/ 33 w 47"/>
                <a:gd name="T69" fmla="*/ 30 h 37"/>
                <a:gd name="T70" fmla="*/ 36 w 47"/>
                <a:gd name="T71" fmla="*/ 34 h 37"/>
                <a:gd name="T72" fmla="*/ 40 w 47"/>
                <a:gd name="T73" fmla="*/ 30 h 37"/>
                <a:gd name="T74" fmla="*/ 36 w 47"/>
                <a:gd name="T75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7">
                  <a:moveTo>
                    <a:pt x="47" y="29"/>
                  </a:moveTo>
                  <a:cubicBezTo>
                    <a:pt x="47" y="31"/>
                    <a:pt x="44" y="30"/>
                    <a:pt x="43" y="30"/>
                  </a:cubicBezTo>
                  <a:cubicBezTo>
                    <a:pt x="43" y="34"/>
                    <a:pt x="40" y="37"/>
                    <a:pt x="36" y="37"/>
                  </a:cubicBezTo>
                  <a:cubicBezTo>
                    <a:pt x="32" y="37"/>
                    <a:pt x="29" y="34"/>
                    <a:pt x="2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4"/>
                    <a:pt x="16" y="37"/>
                    <a:pt x="12" y="37"/>
                  </a:cubicBezTo>
                  <a:cubicBezTo>
                    <a:pt x="8" y="37"/>
                    <a:pt x="5" y="34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29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lnTo>
                    <a:pt x="47" y="29"/>
                  </a:lnTo>
                  <a:close/>
                  <a:moveTo>
                    <a:pt x="16" y="1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16" y="17"/>
                  </a:lnTo>
                  <a:close/>
                  <a:moveTo>
                    <a:pt x="12" y="27"/>
                  </a:moveTo>
                  <a:cubicBezTo>
                    <a:pt x="10" y="27"/>
                    <a:pt x="9" y="28"/>
                    <a:pt x="9" y="30"/>
                  </a:cubicBezTo>
                  <a:cubicBezTo>
                    <a:pt x="9" y="32"/>
                    <a:pt x="10" y="34"/>
                    <a:pt x="12" y="34"/>
                  </a:cubicBezTo>
                  <a:cubicBezTo>
                    <a:pt x="14" y="34"/>
                    <a:pt x="16" y="32"/>
                    <a:pt x="16" y="30"/>
                  </a:cubicBezTo>
                  <a:cubicBezTo>
                    <a:pt x="16" y="28"/>
                    <a:pt x="14" y="27"/>
                    <a:pt x="12" y="27"/>
                  </a:cubicBezTo>
                  <a:close/>
                  <a:moveTo>
                    <a:pt x="36" y="27"/>
                  </a:moveTo>
                  <a:cubicBezTo>
                    <a:pt x="34" y="27"/>
                    <a:pt x="33" y="28"/>
                    <a:pt x="33" y="30"/>
                  </a:cubicBezTo>
                  <a:cubicBezTo>
                    <a:pt x="33" y="32"/>
                    <a:pt x="34" y="34"/>
                    <a:pt x="36" y="34"/>
                  </a:cubicBezTo>
                  <a:cubicBezTo>
                    <a:pt x="38" y="34"/>
                    <a:pt x="40" y="32"/>
                    <a:pt x="40" y="30"/>
                  </a:cubicBezTo>
                  <a:cubicBezTo>
                    <a:pt x="40" y="28"/>
                    <a:pt x="38" y="27"/>
                    <a:pt x="36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2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97467" y="2883785"/>
            <a:ext cx="620233" cy="618851"/>
            <a:chOff x="5962996" y="3789040"/>
            <a:chExt cx="827193" cy="825350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1" name="橢圓 5"/>
            <p:cNvSpPr/>
            <p:nvPr/>
          </p:nvSpPr>
          <p:spPr>
            <a:xfrm>
              <a:off x="5962996" y="3789040"/>
              <a:ext cx="827193" cy="82535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22" name="Freeform 336"/>
            <p:cNvSpPr>
              <a:spLocks noEditPoints="1"/>
            </p:cNvSpPr>
            <p:nvPr/>
          </p:nvSpPr>
          <p:spPr bwMode="auto">
            <a:xfrm>
              <a:off x="6224530" y="4048744"/>
              <a:ext cx="314081" cy="314081"/>
            </a:xfrm>
            <a:custGeom>
              <a:avLst/>
              <a:gdLst>
                <a:gd name="T0" fmla="*/ 0 w 90"/>
                <a:gd name="T1" fmla="*/ 40 h 90"/>
                <a:gd name="T2" fmla="*/ 40 w 90"/>
                <a:gd name="T3" fmla="*/ 0 h 90"/>
                <a:gd name="T4" fmla="*/ 40 w 90"/>
                <a:gd name="T5" fmla="*/ 90 h 90"/>
                <a:gd name="T6" fmla="*/ 0 w 90"/>
                <a:gd name="T7" fmla="*/ 50 h 90"/>
                <a:gd name="T8" fmla="*/ 40 w 90"/>
                <a:gd name="T9" fmla="*/ 90 h 90"/>
                <a:gd name="T10" fmla="*/ 33 w 90"/>
                <a:gd name="T11" fmla="*/ 10 h 90"/>
                <a:gd name="T12" fmla="*/ 9 w 90"/>
                <a:gd name="T13" fmla="*/ 33 h 90"/>
                <a:gd name="T14" fmla="*/ 33 w 90"/>
                <a:gd name="T15" fmla="*/ 83 h 90"/>
                <a:gd name="T16" fmla="*/ 9 w 90"/>
                <a:gd name="T17" fmla="*/ 57 h 90"/>
                <a:gd name="T18" fmla="*/ 33 w 90"/>
                <a:gd name="T19" fmla="*/ 83 h 90"/>
                <a:gd name="T20" fmla="*/ 16 w 90"/>
                <a:gd name="T21" fmla="*/ 26 h 90"/>
                <a:gd name="T22" fmla="*/ 26 w 90"/>
                <a:gd name="T23" fmla="*/ 17 h 90"/>
                <a:gd name="T24" fmla="*/ 26 w 90"/>
                <a:gd name="T25" fmla="*/ 74 h 90"/>
                <a:gd name="T26" fmla="*/ 16 w 90"/>
                <a:gd name="T27" fmla="*/ 67 h 90"/>
                <a:gd name="T28" fmla="*/ 26 w 90"/>
                <a:gd name="T29" fmla="*/ 74 h 90"/>
                <a:gd name="T30" fmla="*/ 49 w 90"/>
                <a:gd name="T31" fmla="*/ 40 h 90"/>
                <a:gd name="T32" fmla="*/ 90 w 90"/>
                <a:gd name="T33" fmla="*/ 0 h 90"/>
                <a:gd name="T34" fmla="*/ 90 w 90"/>
                <a:gd name="T35" fmla="*/ 74 h 90"/>
                <a:gd name="T36" fmla="*/ 66 w 90"/>
                <a:gd name="T37" fmla="*/ 67 h 90"/>
                <a:gd name="T38" fmla="*/ 57 w 90"/>
                <a:gd name="T39" fmla="*/ 90 h 90"/>
                <a:gd name="T40" fmla="*/ 49 w 90"/>
                <a:gd name="T41" fmla="*/ 50 h 90"/>
                <a:gd name="T42" fmla="*/ 73 w 90"/>
                <a:gd name="T43" fmla="*/ 57 h 90"/>
                <a:gd name="T44" fmla="*/ 83 w 90"/>
                <a:gd name="T45" fmla="*/ 50 h 90"/>
                <a:gd name="T46" fmla="*/ 90 w 90"/>
                <a:gd name="T47" fmla="*/ 74 h 90"/>
                <a:gd name="T48" fmla="*/ 83 w 90"/>
                <a:gd name="T49" fmla="*/ 10 h 90"/>
                <a:gd name="T50" fmla="*/ 57 w 90"/>
                <a:gd name="T51" fmla="*/ 33 h 90"/>
                <a:gd name="T52" fmla="*/ 73 w 90"/>
                <a:gd name="T53" fmla="*/ 26 h 90"/>
                <a:gd name="T54" fmla="*/ 66 w 90"/>
                <a:gd name="T55" fmla="*/ 17 h 90"/>
                <a:gd name="T56" fmla="*/ 73 w 90"/>
                <a:gd name="T57" fmla="*/ 26 h 90"/>
                <a:gd name="T58" fmla="*/ 66 w 90"/>
                <a:gd name="T59" fmla="*/ 90 h 90"/>
                <a:gd name="T60" fmla="*/ 73 w 90"/>
                <a:gd name="T61" fmla="*/ 83 h 90"/>
                <a:gd name="T62" fmla="*/ 90 w 90"/>
                <a:gd name="T63" fmla="*/ 90 h 90"/>
                <a:gd name="T64" fmla="*/ 83 w 90"/>
                <a:gd name="T65" fmla="*/ 83 h 90"/>
                <a:gd name="T66" fmla="*/ 90 w 90"/>
                <a:gd name="T6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close/>
                  <a:moveTo>
                    <a:pt x="40" y="90"/>
                  </a:moveTo>
                  <a:lnTo>
                    <a:pt x="0" y="90"/>
                  </a:lnTo>
                  <a:lnTo>
                    <a:pt x="0" y="50"/>
                  </a:lnTo>
                  <a:lnTo>
                    <a:pt x="40" y="50"/>
                  </a:lnTo>
                  <a:lnTo>
                    <a:pt x="40" y="90"/>
                  </a:lnTo>
                  <a:close/>
                  <a:moveTo>
                    <a:pt x="33" y="33"/>
                  </a:moveTo>
                  <a:lnTo>
                    <a:pt x="33" y="10"/>
                  </a:lnTo>
                  <a:lnTo>
                    <a:pt x="9" y="10"/>
                  </a:lnTo>
                  <a:lnTo>
                    <a:pt x="9" y="33"/>
                  </a:lnTo>
                  <a:lnTo>
                    <a:pt x="33" y="33"/>
                  </a:lnTo>
                  <a:close/>
                  <a:moveTo>
                    <a:pt x="33" y="83"/>
                  </a:moveTo>
                  <a:lnTo>
                    <a:pt x="33" y="57"/>
                  </a:lnTo>
                  <a:lnTo>
                    <a:pt x="9" y="57"/>
                  </a:lnTo>
                  <a:lnTo>
                    <a:pt x="9" y="83"/>
                  </a:lnTo>
                  <a:lnTo>
                    <a:pt x="33" y="83"/>
                  </a:lnTo>
                  <a:close/>
                  <a:moveTo>
                    <a:pt x="26" y="26"/>
                  </a:moveTo>
                  <a:lnTo>
                    <a:pt x="16" y="26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26" y="26"/>
                  </a:lnTo>
                  <a:close/>
                  <a:moveTo>
                    <a:pt x="26" y="74"/>
                  </a:moveTo>
                  <a:lnTo>
                    <a:pt x="16" y="74"/>
                  </a:lnTo>
                  <a:lnTo>
                    <a:pt x="16" y="67"/>
                  </a:lnTo>
                  <a:lnTo>
                    <a:pt x="26" y="67"/>
                  </a:lnTo>
                  <a:lnTo>
                    <a:pt x="26" y="74"/>
                  </a:lnTo>
                  <a:close/>
                  <a:moveTo>
                    <a:pt x="90" y="40"/>
                  </a:moveTo>
                  <a:lnTo>
                    <a:pt x="49" y="40"/>
                  </a:lnTo>
                  <a:lnTo>
                    <a:pt x="49" y="0"/>
                  </a:lnTo>
                  <a:lnTo>
                    <a:pt x="90" y="0"/>
                  </a:lnTo>
                  <a:lnTo>
                    <a:pt x="90" y="40"/>
                  </a:lnTo>
                  <a:close/>
                  <a:moveTo>
                    <a:pt x="90" y="74"/>
                  </a:moveTo>
                  <a:lnTo>
                    <a:pt x="66" y="74"/>
                  </a:lnTo>
                  <a:lnTo>
                    <a:pt x="66" y="67"/>
                  </a:lnTo>
                  <a:lnTo>
                    <a:pt x="57" y="67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9" y="50"/>
                  </a:lnTo>
                  <a:lnTo>
                    <a:pt x="73" y="50"/>
                  </a:lnTo>
                  <a:lnTo>
                    <a:pt x="73" y="57"/>
                  </a:lnTo>
                  <a:lnTo>
                    <a:pt x="83" y="57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0" y="74"/>
                  </a:lnTo>
                  <a:close/>
                  <a:moveTo>
                    <a:pt x="83" y="33"/>
                  </a:moveTo>
                  <a:lnTo>
                    <a:pt x="83" y="10"/>
                  </a:lnTo>
                  <a:lnTo>
                    <a:pt x="57" y="10"/>
                  </a:lnTo>
                  <a:lnTo>
                    <a:pt x="57" y="33"/>
                  </a:lnTo>
                  <a:lnTo>
                    <a:pt x="83" y="33"/>
                  </a:lnTo>
                  <a:close/>
                  <a:moveTo>
                    <a:pt x="73" y="26"/>
                  </a:moveTo>
                  <a:lnTo>
                    <a:pt x="66" y="26"/>
                  </a:lnTo>
                  <a:lnTo>
                    <a:pt x="66" y="17"/>
                  </a:lnTo>
                  <a:lnTo>
                    <a:pt x="73" y="17"/>
                  </a:lnTo>
                  <a:lnTo>
                    <a:pt x="73" y="26"/>
                  </a:lnTo>
                  <a:close/>
                  <a:moveTo>
                    <a:pt x="73" y="90"/>
                  </a:moveTo>
                  <a:lnTo>
                    <a:pt x="66" y="90"/>
                  </a:lnTo>
                  <a:lnTo>
                    <a:pt x="66" y="83"/>
                  </a:lnTo>
                  <a:lnTo>
                    <a:pt x="73" y="83"/>
                  </a:lnTo>
                  <a:lnTo>
                    <a:pt x="73" y="90"/>
                  </a:lnTo>
                  <a:close/>
                  <a:moveTo>
                    <a:pt x="90" y="90"/>
                  </a:moveTo>
                  <a:lnTo>
                    <a:pt x="83" y="90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2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2192295" y="952131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2000" b="1" u="sng" dirty="0">
                <a:solidFill>
                  <a:srgbClr val="F66C4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Hoạt động 1:  </a:t>
            </a:r>
            <a:endParaRPr lang="zh-CN" altLang="en-US" sz="2000" b="1" u="sng" dirty="0">
              <a:solidFill>
                <a:srgbClr val="F66C47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963" y="227195"/>
            <a:ext cx="6264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Giai đoạn 3:  Tổ chức HS thực hiện dự án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907" y="1555576"/>
            <a:ext cx="67282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285750"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GV phát cho mỗi nhóm 1 bảng kiểm mục phân chia công việc.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Thư kí nhóm phải điền đầy đủ thông tin của nhóm.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26"/>
          <p:cNvSpPr/>
          <p:nvPr/>
        </p:nvSpPr>
        <p:spPr>
          <a:xfrm>
            <a:off x="2319493" y="2758676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2000" b="1" u="sng" dirty="0">
                <a:solidFill>
                  <a:srgbClr val="F66C4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Hoạt động 2:  </a:t>
            </a:r>
            <a:endParaRPr lang="zh-CN" altLang="en-US" sz="2000" b="1" u="sng" dirty="0">
              <a:solidFill>
                <a:srgbClr val="F66C47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93182" y="3414811"/>
            <a:ext cx="6069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HS báo cáo tiến độ và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tham khảo ý kiến GV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/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GV động viên, khuyến khích HS làm việc, nhắc nhở yêu cầu của dự án.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27BDBDE-B88B-FB6F-D00B-9C71F5DEA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44" y="569443"/>
            <a:ext cx="7055556" cy="4407385"/>
          </a:xfrm>
        </p:spPr>
      </p:pic>
    </p:spTree>
    <p:extLst>
      <p:ext uri="{BB962C8B-B14F-4D97-AF65-F5344CB8AC3E}">
        <p14:creationId xmlns:p14="http://schemas.microsoft.com/office/powerpoint/2010/main" val="2890757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700000">
            <a:off x="8067341" y="-168090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rot="2700000">
            <a:off x="7450106" y="181235"/>
            <a:ext cx="72281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 rot="2700000">
            <a:off x="9053937" y="-158463"/>
            <a:ext cx="418412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rot="2700000">
            <a:off x="7100120" y="74861"/>
            <a:ext cx="209206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2700000">
            <a:off x="255826" y="3652442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rot="2700000">
            <a:off x="1475483" y="4090779"/>
            <a:ext cx="72281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2700000">
            <a:off x="196710" y="3564963"/>
            <a:ext cx="418412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 rot="2700000">
            <a:off x="2561347" y="4495516"/>
            <a:ext cx="209206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1815863"/>
            <a:ext cx="9144000" cy="1511774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924097" y="2551402"/>
            <a:ext cx="2321653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2931629" y="2011218"/>
            <a:ext cx="1046460" cy="1046460"/>
            <a:chOff x="1677608" y="2996952"/>
            <a:chExt cx="1395643" cy="1395643"/>
          </a:xfrm>
        </p:grpSpPr>
        <p:sp>
          <p:nvSpPr>
            <p:cNvPr id="3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3435C"/>
                </a:gs>
                <a:gs pos="100000">
                  <a:srgbClr val="037A9B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9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</a:t>
              </a:r>
            </a:p>
          </p:txBody>
        </p:sp>
      </p:grpSp>
      <p:sp>
        <p:nvSpPr>
          <p:cNvPr id="38" name="KSO_Shape"/>
          <p:cNvSpPr/>
          <p:nvPr/>
        </p:nvSpPr>
        <p:spPr bwMode="auto">
          <a:xfrm>
            <a:off x="3255580" y="2355783"/>
            <a:ext cx="442242" cy="375904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 dirty="0">
              <a:solidFill>
                <a:srgbClr val="1C666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39" name="文本框 9"/>
          <p:cNvSpPr txBox="1"/>
          <p:nvPr/>
        </p:nvSpPr>
        <p:spPr>
          <a:xfrm>
            <a:off x="3766851" y="2656595"/>
            <a:ext cx="5117949" cy="421256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TỔ CHỨC HS TRÌNH BÀY DỰ ÁN </a:t>
            </a:r>
          </a:p>
        </p:txBody>
      </p:sp>
      <p:sp>
        <p:nvSpPr>
          <p:cNvPr id="40" name="文本框 9"/>
          <p:cNvSpPr txBox="1"/>
          <p:nvPr/>
        </p:nvSpPr>
        <p:spPr>
          <a:xfrm>
            <a:off x="3454859" y="2113192"/>
            <a:ext cx="3078703" cy="421256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GIAI ĐOẠN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3157200" y="3712240"/>
            <a:ext cx="499320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Sau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8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A62D02FF-7999-7B45-315F-F3E6B96E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294148"/>
      </p:ext>
    </p:extLst>
  </p:cSld>
  <p:clrMapOvr>
    <a:masterClrMapping/>
  </p:clrMapOvr>
  <p:transition spd="med" advClick="0" advTm="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D52B88-08A2-8482-1A72-0147F24A4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607344"/>
            <a:ext cx="4349749" cy="32623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C87B78-1E73-A939-BAF9-99A02C51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888" y="273844"/>
            <a:ext cx="3830461" cy="994172"/>
          </a:xfrm>
        </p:spPr>
        <p:txBody>
          <a:bodyPr/>
          <a:lstStyle/>
          <a:p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A3C01-D42A-EFE2-7982-591552F16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4933" cy="17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3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C87B78-1E73-A939-BAF9-99A02C51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889" y="544777"/>
            <a:ext cx="3296356" cy="516379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 NUÔI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A3C01-D42A-EFE2-7982-591552F1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4933" cy="179493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DBEC2A-8E4D-A7F3-FFCA-15C8A1B6A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1868808"/>
            <a:ext cx="3747911" cy="307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70D008-EEBB-DB8A-185E-7DF72E572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04" y="1868808"/>
            <a:ext cx="3922614" cy="2941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83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C87B78-1E73-A939-BAF9-99A02C51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889" y="544777"/>
            <a:ext cx="3296356" cy="516379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A3C01-D42A-EFE2-7982-591552F1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4933" cy="1794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6336B4-E202-11CF-0BFC-5888A3F31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56" y="1602421"/>
            <a:ext cx="3759200" cy="3545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87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C87B78-1E73-A939-BAF9-99A02C51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889" y="544777"/>
            <a:ext cx="3296356" cy="516379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 ĐỘ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A3C01-D42A-EFE2-7982-591552F1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4933" cy="17949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FCD415-F830-4CB7-4F91-61A06D5855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27" y="1902531"/>
            <a:ext cx="2892073" cy="2892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467357-562C-DEA1-92EE-D6B8483D83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66" y="1902531"/>
            <a:ext cx="3343897" cy="2409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62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C87B78-1E73-A939-BAF9-99A02C51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889" y="544777"/>
            <a:ext cx="3296356" cy="516379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A3C01-D42A-EFE2-7982-591552F1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4933" cy="1794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E4A2C0-753F-C04D-193E-D691B4A8A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92" y="1566862"/>
            <a:ext cx="3296355" cy="3223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25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4010228" y="542272"/>
            <a:ext cx="12032" cy="44396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41972" y="1298873"/>
            <a:ext cx="4904501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3843898" y="1093238"/>
            <a:ext cx="321173" cy="344645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3898777" y="1145892"/>
            <a:ext cx="214150" cy="222831"/>
          </a:xfrm>
          <a:prstGeom prst="flowChartConnector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69432" y="2628897"/>
            <a:ext cx="3655956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41963" y="3855030"/>
            <a:ext cx="4904510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123318" y="1775941"/>
            <a:ext cx="3479687" cy="100796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/>
            <a:r>
              <a:rPr lang="en-US" altLang="zh-CN" sz="19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GIAI ĐOẠN 2: CHUẨN BỊ CÁC NGUỒN LỰC</a:t>
            </a:r>
          </a:p>
          <a:p>
            <a:r>
              <a:rPr lang="vi-VN" altLang="zh-CN" sz="23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zh-CN" altLang="en-US" sz="2300" b="1" dirty="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Flowchart: Connector 38"/>
          <p:cNvSpPr/>
          <p:nvPr/>
        </p:nvSpPr>
        <p:spPr>
          <a:xfrm>
            <a:off x="3897410" y="2483432"/>
            <a:ext cx="321174" cy="32117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3937524" y="2527873"/>
            <a:ext cx="214150" cy="22283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3861673" y="3717308"/>
            <a:ext cx="321174" cy="32117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3920079" y="3764397"/>
            <a:ext cx="214150" cy="222831"/>
          </a:xfrm>
          <a:prstGeom prst="flowChartConnector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086163" y="688131"/>
            <a:ext cx="5182528" cy="3616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/>
            <a:r>
              <a:rPr lang="en-US" altLang="zh-CN" sz="1900" b="1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GIAI ĐOẠN 1: HS HÌNH THÀNH Ý TƯỞNG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97113" y="4178152"/>
            <a:ext cx="4179445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/>
            <a:r>
              <a:rPr lang="en-US" altLang="zh-CN" sz="1900" b="1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GIAI ĐOẠN 4: TỔ CHỨC HS TRÌNH BÀY DỰ ÁN </a:t>
            </a:r>
          </a:p>
        </p:txBody>
      </p:sp>
      <p:sp>
        <p:nvSpPr>
          <p:cNvPr id="49" name="AutoShape 21"/>
          <p:cNvSpPr>
            <a:spLocks noChangeArrowheads="1"/>
          </p:cNvSpPr>
          <p:nvPr/>
        </p:nvSpPr>
        <p:spPr bwMode="gray">
          <a:xfrm>
            <a:off x="197428" y="1537855"/>
            <a:ext cx="2306782" cy="1943100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1" name="AutoShape 21"/>
          <p:cNvSpPr>
            <a:spLocks noChangeArrowheads="1"/>
          </p:cNvSpPr>
          <p:nvPr/>
        </p:nvSpPr>
        <p:spPr bwMode="gray">
          <a:xfrm>
            <a:off x="609600" y="1861869"/>
            <a:ext cx="1635797" cy="1226913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04601C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eaLnBrk="0" hangingPunct="0"/>
            <a:endParaRPr lang="en-US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gray">
          <a:xfrm>
            <a:off x="844073" y="1998105"/>
            <a:ext cx="1354246" cy="10541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TRÌNH TỔ CHỨC HOẠT ĐỘNG</a:t>
            </a:r>
            <a:endParaRPr lang="vi-VN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716" y="291030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/>
            <a:r>
              <a:rPr lang="en-US" altLang="zh-CN" sz="19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GIAI ĐOẠN 3: TỔ CHỨC HS THỰC HIỆN DỰ ÁN</a:t>
            </a:r>
          </a:p>
        </p:txBody>
      </p:sp>
    </p:spTree>
    <p:extLst>
      <p:ext uri="{BB962C8B-B14F-4D97-AF65-F5344CB8AC3E}">
        <p14:creationId xmlns:p14="http://schemas.microsoft.com/office/powerpoint/2010/main" val="82898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700000">
            <a:off x="8067341" y="-168090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rot="2700000">
            <a:off x="7450106" y="181235"/>
            <a:ext cx="72281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 rot="2700000">
            <a:off x="9053937" y="-158463"/>
            <a:ext cx="418412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 rot="2700000">
            <a:off x="7100120" y="74861"/>
            <a:ext cx="209206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2700000">
            <a:off x="255826" y="3652442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rot="2700000">
            <a:off x="1475483" y="4090779"/>
            <a:ext cx="72281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2700000">
            <a:off x="196710" y="3564963"/>
            <a:ext cx="418412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 rot="2700000">
            <a:off x="2561347" y="4495516"/>
            <a:ext cx="209206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518" y="902707"/>
            <a:ext cx="9144000" cy="1511774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2" dirty="0"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585697" y="2551402"/>
            <a:ext cx="2321653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248370" y="1200745"/>
            <a:ext cx="1046460" cy="1046460"/>
            <a:chOff x="1677608" y="2996952"/>
            <a:chExt cx="1395643" cy="1395643"/>
          </a:xfrm>
        </p:grpSpPr>
        <p:sp>
          <p:nvSpPr>
            <p:cNvPr id="1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99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</a:t>
              </a:r>
            </a:p>
          </p:txBody>
        </p:sp>
      </p:grpSp>
      <p:sp>
        <p:nvSpPr>
          <p:cNvPr id="18" name="KSO_Shape"/>
          <p:cNvSpPr/>
          <p:nvPr/>
        </p:nvSpPr>
        <p:spPr bwMode="auto">
          <a:xfrm>
            <a:off x="2917504" y="2400715"/>
            <a:ext cx="439136" cy="333011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2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9"/>
          <p:cNvSpPr txBox="1"/>
          <p:nvPr/>
        </p:nvSpPr>
        <p:spPr>
          <a:xfrm>
            <a:off x="3178809" y="1143818"/>
            <a:ext cx="2436571" cy="421256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GIAI ĐOẠN 1:</a:t>
            </a:r>
          </a:p>
        </p:txBody>
      </p:sp>
      <p:sp>
        <p:nvSpPr>
          <p:cNvPr id="30" name="文本框 9"/>
          <p:cNvSpPr txBox="1"/>
          <p:nvPr/>
        </p:nvSpPr>
        <p:spPr>
          <a:xfrm>
            <a:off x="3392897" y="1822421"/>
            <a:ext cx="4621430" cy="421256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HS HÌNH THÀNH Ý TƯỞNG</a:t>
            </a:r>
          </a:p>
        </p:txBody>
      </p:sp>
    </p:spTree>
    <p:extLst>
      <p:ext uri="{BB962C8B-B14F-4D97-AF65-F5344CB8AC3E}">
        <p14:creationId xmlns:p14="http://schemas.microsoft.com/office/powerpoint/2010/main" val="1728374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3dc7cbf2c71e2fdd4772ab7c052fafce6a24aa"/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02280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1182</Words>
  <PresentationFormat>On-screen Show (16:9)</PresentationFormat>
  <Paragraphs>143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Microsoft YaHei</vt:lpstr>
      <vt:lpstr>Aaril</vt:lpstr>
      <vt:lpstr>Arial</vt:lpstr>
      <vt:lpstr>Calibri</vt:lpstr>
      <vt:lpstr>Times New Roman</vt:lpstr>
      <vt:lpstr>Verdana</vt:lpstr>
      <vt:lpstr>Office 主题</vt:lpstr>
      <vt:lpstr>PowerPoint Presentation</vt:lpstr>
      <vt:lpstr>PowerPoint Presentation</vt:lpstr>
      <vt:lpstr>Ánh sáng </vt:lpstr>
      <vt:lpstr>CHUỒNG NUÔI</vt:lpstr>
      <vt:lpstr>THỨC ĂN</vt:lpstr>
      <vt:lpstr>MẬT ĐỘ</vt:lpstr>
      <vt:lpstr>VACCINE</vt:lpstr>
      <vt:lpstr>PowerPoint Presentation</vt:lpstr>
      <vt:lpstr>PowerPoint Presentation</vt:lpstr>
      <vt:lpstr>Giai đoạn 1: Khơi gợi, định hướng, chọn lọc ý tưởng 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2017-01-14T14:34:01Z</dcterms:created>
  <dcterms:modified xsi:type="dcterms:W3CDTF">2023-07-14T08:34:19Z</dcterms:modified>
</cp:coreProperties>
</file>