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9"/>
  </p:notesMasterIdLst>
  <p:sldIdLst>
    <p:sldId id="594" r:id="rId3"/>
    <p:sldId id="449" r:id="rId4"/>
    <p:sldId id="526" r:id="rId5"/>
    <p:sldId id="543" r:id="rId6"/>
    <p:sldId id="560" r:id="rId7"/>
    <p:sldId id="577" r:id="rId8"/>
    <p:sldId id="578" r:id="rId9"/>
    <p:sldId id="579" r:id="rId10"/>
    <p:sldId id="580" r:id="rId11"/>
    <p:sldId id="581" r:id="rId12"/>
    <p:sldId id="582" r:id="rId13"/>
    <p:sldId id="583" r:id="rId14"/>
    <p:sldId id="584" r:id="rId15"/>
    <p:sldId id="585" r:id="rId16"/>
    <p:sldId id="586" r:id="rId17"/>
    <p:sldId id="587" r:id="rId18"/>
    <p:sldId id="588" r:id="rId19"/>
    <p:sldId id="589" r:id="rId20"/>
    <p:sldId id="590" r:id="rId21"/>
    <p:sldId id="591" r:id="rId22"/>
    <p:sldId id="592" r:id="rId23"/>
    <p:sldId id="593" r:id="rId24"/>
    <p:sldId id="561" r:id="rId25"/>
    <p:sldId id="562" r:id="rId26"/>
    <p:sldId id="563" r:id="rId27"/>
    <p:sldId id="564" r:id="rId28"/>
    <p:sldId id="565" r:id="rId29"/>
    <p:sldId id="566" r:id="rId30"/>
    <p:sldId id="567" r:id="rId31"/>
    <p:sldId id="568" r:id="rId32"/>
    <p:sldId id="569" r:id="rId33"/>
    <p:sldId id="570" r:id="rId34"/>
    <p:sldId id="571" r:id="rId35"/>
    <p:sldId id="572" r:id="rId36"/>
    <p:sldId id="573" r:id="rId37"/>
    <p:sldId id="574" r:id="rId38"/>
    <p:sldId id="575" r:id="rId39"/>
    <p:sldId id="576" r:id="rId40"/>
    <p:sldId id="544" r:id="rId41"/>
    <p:sldId id="545" r:id="rId42"/>
    <p:sldId id="546" r:id="rId43"/>
    <p:sldId id="547" r:id="rId44"/>
    <p:sldId id="548" r:id="rId45"/>
    <p:sldId id="549" r:id="rId46"/>
    <p:sldId id="550" r:id="rId47"/>
    <p:sldId id="551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0FBAF-B063-4602-A47A-1C0E2EEB5035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D8495-0565-488B-A7F9-A4385C046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35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CE2E09-86DE-47D5-A3D9-D1AF1CF3198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184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7462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5166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2446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9575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749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184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57127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7497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1845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74628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51664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244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9575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7497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1845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74972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18453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746287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516649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244654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957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74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6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6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6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6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0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4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64"/>
          <p:cNvSpPr txBox="1">
            <a:spLocks noGrp="1"/>
          </p:cNvSpPr>
          <p:nvPr>
            <p:ph type="body" idx="1"/>
          </p:nvPr>
        </p:nvSpPr>
        <p:spPr>
          <a:xfrm rot="5400000">
            <a:off x="3901440" y="-1356360"/>
            <a:ext cx="4389120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6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64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64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5"/>
          <p:cNvSpPr txBox="1">
            <a:spLocks noGrp="1"/>
          </p:cNvSpPr>
          <p:nvPr>
            <p:ph type="title"/>
          </p:nvPr>
        </p:nvSpPr>
        <p:spPr>
          <a:xfrm rot="5400000">
            <a:off x="7604919" y="2148683"/>
            <a:ext cx="5211763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65"/>
          <p:cNvSpPr txBox="1">
            <a:spLocks noGrp="1"/>
          </p:cNvSpPr>
          <p:nvPr>
            <p:ph type="body" idx="1"/>
          </p:nvPr>
        </p:nvSpPr>
        <p:spPr>
          <a:xfrm rot="5400000">
            <a:off x="2016920" y="-492917"/>
            <a:ext cx="5211763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6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65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65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55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53657-3300-4B45-A1A4-93B970EFF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6AD27-9BB3-4D4A-B26E-0D0033ACD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475ED-6A53-44D4-AB80-66BCE7FD0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8C6BB-84C1-417C-80D8-193AE5C1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E2A0A-D837-4DA2-9D19-46805891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11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F548-4C47-4F4A-982B-DCD66D9E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7A76F-C9EE-4EE3-8E19-8E957E593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ACC40-4FE7-49BD-BC54-062F5780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A426F-8AB5-4A56-81DF-95C5BEA1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15C75-D958-4D47-8476-D923F8A5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28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3FCAE-9750-40D6-BAC5-89CBA1344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1B387-72C6-4240-8D36-2D84EC5A0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70C91-9AA8-4B7B-AFE0-B8BE7ADA6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33481-80A4-4179-A57B-839BAF29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284E5-4F4A-4E39-942D-E66A1C0E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96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23180-2425-4CBB-B1DC-D2D64F534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72BB2-E200-474E-8DE1-EC9A7CBEE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2AD38B-9138-44FF-BF3B-582CF606A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22C7D-D02F-40F7-A07F-803059E2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D07AD-6460-4C91-96DA-4869A0F6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5FBDC-C79C-4308-86AA-252D84E7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07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C37DA-40C3-494B-9A96-FD308A1C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EE5AA-E459-422E-BD4C-32454037A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E40E3-F98D-4821-BD1A-C47798734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6063C8-2E9E-48E7-A06F-EBB48C8B4F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E90F1-B52F-4997-89FD-C4A74768DD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95C8-38FB-4697-9A9E-2A7EC02E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A47CEC-30AF-4557-8E83-A934E518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A8B0C-1691-4A6E-AA55-C7F92DEB0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28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0A565-3399-4940-A129-73D73A0A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C1BDF6-D918-4649-A744-5A0881A11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97844-7827-4C56-933F-DF016BAD2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1005-ED05-46A9-8148-1F0EE26A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80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5DA31-2D7B-4D85-A258-C1709A1FE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845B2E-9E9E-479E-9883-306FF777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46899-631C-4C29-9FA1-76BDAF5BB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6602-02D5-4279-AEC5-1D9043F3F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4B009-D310-48D1-BC85-37BAE1B04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0F309A-6CC9-4363-9ED0-84EBEF136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F6EDD-500F-463E-8584-BD1A687E6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8DDB3-8E04-4D5B-A52D-E329F09B2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AFF45-2B60-47DE-BE2A-5A7197D22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2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7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7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52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8F1F6-7B63-4B55-AD5E-F3E8A0024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B1769-7474-4647-ACBB-436EDD50F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A7988-A4E5-4B55-9C85-86BE69A5E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7F6E3-307E-48E7-9D3D-E77481C3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AEDB-941E-4DBC-8990-CFADDC20E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63E7E-CEA0-47CF-9604-93B09FE9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2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BB1D-8479-4A5B-B9C6-065C59CC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EE719-9C0C-4AD5-B637-AAC52CEFC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89F44-4051-4C16-B21D-4CF3208B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FB007-9179-45B7-A42D-DEF88F1C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019ED-ABBF-4199-9D22-6A9520D2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998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87515F-FBC2-4DE6-81C4-3B3FB46F5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6D4C3-0C64-4D45-9035-5E1CE4E7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546F9-FE37-46BB-83C4-69ECD2E52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8ECFC-C9E6-47CB-99F8-CDD1858B3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0D022-3BFE-4836-BE77-1D1B8720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8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4"/>
          <p:cNvSpPr txBox="1"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sz="5600" b="1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4"/>
          <p:cNvSpPr txBox="1"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45720" lvl="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4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4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8"/>
          <p:cNvSpPr txBox="1"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sz="5600" b="1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8"/>
          <p:cNvSpPr txBox="1"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5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8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8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9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9"/>
          <p:cNvSpPr txBox="1">
            <a:spLocks noGrp="1"/>
          </p:cNvSpPr>
          <p:nvPr>
            <p:ph type="body" idx="1"/>
          </p:nvPr>
        </p:nvSpPr>
        <p:spPr>
          <a:xfrm>
            <a:off x="609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59"/>
          <p:cNvSpPr txBox="1">
            <a:spLocks noGrp="1"/>
          </p:cNvSpPr>
          <p:nvPr>
            <p:ph type="body" idx="2"/>
          </p:nvPr>
        </p:nvSpPr>
        <p:spPr>
          <a:xfrm>
            <a:off x="6197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5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9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9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6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60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60"/>
          <p:cNvSpPr txBox="1"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60"/>
          <p:cNvSpPr txBox="1">
            <a:spLocks noGrp="1"/>
          </p:cNvSpPr>
          <p:nvPr>
            <p:ph type="body" idx="2"/>
          </p:nvPr>
        </p:nvSpPr>
        <p:spPr>
          <a:xfrm>
            <a:off x="6193368" y="1859758"/>
            <a:ext cx="5389033" cy="654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60"/>
          <p:cNvSpPr txBox="1">
            <a:spLocks noGrp="1"/>
          </p:cNvSpPr>
          <p:nvPr>
            <p:ph type="body" idx="3"/>
          </p:nvPr>
        </p:nvSpPr>
        <p:spPr>
          <a:xfrm>
            <a:off x="609600" y="2514600"/>
            <a:ext cx="5386917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60"/>
          <p:cNvSpPr txBox="1">
            <a:spLocks noGrp="1"/>
          </p:cNvSpPr>
          <p:nvPr>
            <p:ph type="body" idx="4"/>
          </p:nvPr>
        </p:nvSpPr>
        <p:spPr>
          <a:xfrm>
            <a:off x="6193368" y="2514600"/>
            <a:ext cx="5389033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6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60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0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2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1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6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1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61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2"/>
          <p:cNvSpPr txBox="1"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sz="26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62"/>
          <p:cNvSpPr txBox="1">
            <a:spLocks noGrp="1"/>
          </p:cNvSpPr>
          <p:nvPr>
            <p:ph type="body" idx="1"/>
          </p:nvPr>
        </p:nvSpPr>
        <p:spPr>
          <a:xfrm>
            <a:off x="914400" y="16764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62"/>
          <p:cNvSpPr txBox="1">
            <a:spLocks noGrp="1"/>
          </p:cNvSpPr>
          <p:nvPr>
            <p:ph type="body" idx="2"/>
          </p:nvPr>
        </p:nvSpPr>
        <p:spPr>
          <a:xfrm>
            <a:off x="4766733" y="1676400"/>
            <a:ext cx="6815667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9751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marL="914400" lvl="1" indent="-368935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marL="1371600" lvl="2" indent="-33528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marL="1828800" lvl="3" indent="-31115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6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62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62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2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 with Capti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3"/>
          <p:cNvSpPr/>
          <p:nvPr/>
        </p:nvSpPr>
        <p:spPr>
          <a:xfrm rot="-10380000" flipH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38500" dir="7500000" sx="98500" sy="100080" kx="1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Google Shape;89;p63"/>
          <p:cNvSpPr/>
          <p:nvPr/>
        </p:nvSpPr>
        <p:spPr>
          <a:xfrm rot="-10380000" flipH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19685" dist="6350" dir="12900000" algn="tl" rotWithShape="0">
              <a:srgbClr val="000000">
                <a:alpha val="46666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Google Shape;90;p63"/>
          <p:cNvSpPr txBox="1"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63"/>
          <p:cNvSpPr txBox="1">
            <a:spLocks noGrp="1"/>
          </p:cNvSpPr>
          <p:nvPr>
            <p:ph type="body" idx="1"/>
          </p:nvPr>
        </p:nvSpPr>
        <p:spPr>
          <a:xfrm>
            <a:off x="812800" y="2828785"/>
            <a:ext cx="2946400" cy="2179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45700" rIns="45700" bIns="45700" anchor="t" anchorCtr="0">
            <a:norm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marL="914400" lvl="1" indent="-293369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marL="1371600" lvl="2" indent="-27305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marL="1828800" lvl="3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marL="2286000" lvl="4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6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63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63"/>
          <p:cNvSpPr txBox="1">
            <a:spLocks noGrp="1"/>
          </p:cNvSpPr>
          <p:nvPr>
            <p:ph type="sldNum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5" name="Google Shape;95;p63"/>
          <p:cNvSpPr>
            <a:spLocks noGrp="1"/>
          </p:cNvSpPr>
          <p:nvPr>
            <p:ph type="pic" idx="2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lt2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96" name="Google Shape;96;p63"/>
          <p:cNvSpPr/>
          <p:nvPr/>
        </p:nvSpPr>
        <p:spPr>
          <a:xfrm rot="10800000" flipH="1">
            <a:off x="-12700" y="5816600"/>
            <a:ext cx="1221740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Google Shape;97;p63"/>
          <p:cNvSpPr/>
          <p:nvPr/>
        </p:nvSpPr>
        <p:spPr>
          <a:xfrm rot="10800000" flipH="1">
            <a:off x="5842000" y="6219826"/>
            <a:ext cx="63500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60764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65000" sy="65000" flip="none" algn="tl"/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2"/>
          <p:cNvSpPr/>
          <p:nvPr/>
        </p:nvSpPr>
        <p:spPr>
          <a:xfrm>
            <a:off x="-12700" y="-7144"/>
            <a:ext cx="1221740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52"/>
          <p:cNvSpPr/>
          <p:nvPr/>
        </p:nvSpPr>
        <p:spPr>
          <a:xfrm>
            <a:off x="5842000" y="-7144"/>
            <a:ext cx="63500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52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52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5445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sz="2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321944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3111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309879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1" name="Google Shape;31;p5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2" name="Google Shape;32;p52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3" name="Google Shape;33;p52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4" name="Google Shape;34;p52"/>
          <p:cNvGrpSpPr/>
          <p:nvPr/>
        </p:nvGrpSpPr>
        <p:grpSpPr>
          <a:xfrm>
            <a:off x="-39058" y="-16113"/>
            <a:ext cx="12264340" cy="1086266"/>
            <a:chOff x="-29322" y="-1971"/>
            <a:chExt cx="9198255" cy="1086266"/>
          </a:xfrm>
        </p:grpSpPr>
        <p:sp>
          <p:nvSpPr>
            <p:cNvPr id="35" name="Google Shape;35;p52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Google Shape;36;p52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557145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682FE-34FA-44A0-AE4C-9B124C13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6E89C-5DBD-4101-816B-96869D134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DC888-11B5-4EE9-B7F7-C36932317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DAB2A-4220-4418-90DB-31EEAA6882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427E9-AB6C-4E41-9A4A-E31B4FF589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75D3D-560B-457A-906A-6AC719CC8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6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2590800" y="1524000"/>
            <a:ext cx="14033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18" name="WordArt 40"/>
          <p:cNvSpPr>
            <a:spLocks noChangeArrowheads="1" noChangeShapeType="1" noTextEdit="1"/>
          </p:cNvSpPr>
          <p:nvPr/>
        </p:nvSpPr>
        <p:spPr bwMode="auto">
          <a:xfrm>
            <a:off x="289259" y="1924810"/>
            <a:ext cx="11496341" cy="28210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isometricOffAxis1Right"/>
              <a:lightRig rig="threePt" dir="t"/>
            </a:scene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ÔN TẬP KỸ NĂNG VIẾT: 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 BÀI VĂN ĐÓNG VAI NHÂN VẬT KỂ LẠI MỘT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UYỆN CỔ TÍCH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339" name="Picture 4"/>
          <p:cNvPicPr>
            <a:picLocks noChangeAspect="1"/>
          </p:cNvPicPr>
          <p:nvPr/>
        </p:nvPicPr>
        <p:blipFill>
          <a:blip r:embed="rId3"/>
          <a:srcRect r="52890" b="57091"/>
          <a:stretch>
            <a:fillRect/>
          </a:stretch>
        </p:blipFill>
        <p:spPr bwMode="auto">
          <a:xfrm>
            <a:off x="289259" y="238539"/>
            <a:ext cx="2652713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6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6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9FFF514-6F6A-4636-A702-FD21026C2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467048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B5E19E4C-0613-41DD-853C-9105F3BE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418054"/>
            <a:ext cx="11258209" cy="497289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DB5D77-5C45-4F9F-B3FC-5824D4F6A800}"/>
              </a:ext>
            </a:extLst>
          </p:cNvPr>
          <p:cNvSpPr txBox="1"/>
          <p:nvPr/>
        </p:nvSpPr>
        <p:spPr>
          <a:xfrm>
            <a:off x="595860" y="541152"/>
            <a:ext cx="610849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BÀI THAM KHẢO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618DC7-7AA1-499A-81A7-C11A47A34590}"/>
              </a:ext>
            </a:extLst>
          </p:cNvPr>
          <p:cNvSpPr txBox="1"/>
          <p:nvPr/>
        </p:nvSpPr>
        <p:spPr>
          <a:xfrm>
            <a:off x="835267" y="1659124"/>
            <a:ext cx="6108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D0D0D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0D0D0D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D0D0D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dirty="0">
                <a:solidFill>
                  <a:srgbClr val="0D0D0D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0" dirty="0">
                <a:solidFill>
                  <a:srgbClr val="0D0D0D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9D19AD-E2AF-42FE-A505-1E6E4D986EDC}"/>
              </a:ext>
            </a:extLst>
          </p:cNvPr>
          <p:cNvSpPr txBox="1"/>
          <p:nvPr/>
        </p:nvSpPr>
        <p:spPr>
          <a:xfrm>
            <a:off x="1980139" y="1630590"/>
            <a:ext cx="9927235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  <a:tabLst>
                <a:tab pos="40005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Think-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Piar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Share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(10- 12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4C4961-1549-4CAB-B993-4E7232B14D7B}"/>
              </a:ext>
            </a:extLst>
          </p:cNvPr>
          <p:cNvSpPr txBox="1"/>
          <p:nvPr/>
        </p:nvSpPr>
        <p:spPr>
          <a:xfrm>
            <a:off x="835266" y="2350630"/>
            <a:ext cx="6829445" cy="3249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750"/>
              </a:spcBef>
              <a:spcAft>
                <a:spcPts val="450"/>
              </a:spcAft>
            </a:pPr>
            <a:r>
              <a:rPr lang="pt-BR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B1: 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Think (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Nghĩ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): HS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suy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nghĩ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độc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lập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ra;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nên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tưởng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mình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243F60"/>
              </a:solidFill>
              <a:effectLst/>
              <a:latin typeface="Cambria" panose="02040503050406030204" pitchFamily="18" charset="0"/>
            </a:endParaRPr>
          </a:p>
          <a:p>
            <a:pPr>
              <a:lnSpc>
                <a:spcPct val="115000"/>
              </a:lnSpc>
              <a:spcAft>
                <a:spcPts val="1800"/>
              </a:spcAft>
            </a:pP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B2: Pair (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GV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B3: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Share (Chia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HS chia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tưởng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thảo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/>
          </a:p>
        </p:txBody>
      </p:sp>
      <p:pic>
        <p:nvPicPr>
          <p:cNvPr id="2050" name="Picture 39" descr="(Ảnh: Let's Discover the Doors of Knowledge - WordPress.com)">
            <a:extLst>
              <a:ext uri="{FF2B5EF4-FFF2-40B4-BE49-F238E27FC236}">
                <a16:creationId xmlns:a16="http://schemas.microsoft.com/office/drawing/2014/main" id="{82BD87F3-9D07-478C-8229-9E5258749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712" y="2172641"/>
            <a:ext cx="3958258" cy="4095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94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11B4F03F-A78F-4E82-91D2-D6CBE9C77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497028"/>
            <a:ext cx="11168268" cy="109192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5502278A-5AA4-4FA2-8B38-8AC49B15D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2395056"/>
            <a:ext cx="11168268" cy="396591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669E67-8D61-4497-BA0C-8E79E786861B}"/>
              </a:ext>
            </a:extLst>
          </p:cNvPr>
          <p:cNvSpPr txBox="1"/>
          <p:nvPr/>
        </p:nvSpPr>
        <p:spPr>
          <a:xfrm>
            <a:off x="759313" y="812159"/>
            <a:ext cx="107877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E55573-6F5B-4EFF-A6C5-C2A9F00799A3}"/>
              </a:ext>
            </a:extLst>
          </p:cNvPr>
          <p:cNvSpPr txBox="1"/>
          <p:nvPr/>
        </p:nvSpPr>
        <p:spPr>
          <a:xfrm>
            <a:off x="759313" y="2549147"/>
            <a:ext cx="11168267" cy="3657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Ngôi kể: Ngôi thứ nhất </a:t>
            </a:r>
            <a:r>
              <a:rPr lang="vi-VN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Tính chất lời kể: vui, buồn, thân mật,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 phù hợp với nội dung và bối cảnh 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77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F550CCF1-A26F-4D93-909B-B75E6EBDB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422077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E618D00-0153-4F1E-A98F-9FC179148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888761"/>
            <a:ext cx="11153278" cy="43192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996D85-9DFE-43C9-A26C-804E6DFB83E4}"/>
              </a:ext>
            </a:extLst>
          </p:cNvPr>
          <p:cNvSpPr txBox="1"/>
          <p:nvPr/>
        </p:nvSpPr>
        <p:spPr>
          <a:xfrm>
            <a:off x="835268" y="496181"/>
            <a:ext cx="610849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55A4AA-2AF2-44D2-9AB2-D85E595F3648}"/>
              </a:ext>
            </a:extLst>
          </p:cNvPr>
          <p:cNvSpPr txBox="1"/>
          <p:nvPr/>
        </p:nvSpPr>
        <p:spPr>
          <a:xfrm>
            <a:off x="835268" y="2165202"/>
            <a:ext cx="107877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Mở bài: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Đóng vai nhân vật để giới thiệu sơ lược về mình và câu chuyện định kể.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60ED16-EB40-4844-9BD0-7E6357F6646F}"/>
              </a:ext>
            </a:extLst>
          </p:cNvPr>
          <p:cNvSpPr txBox="1"/>
          <p:nvPr/>
        </p:nvSpPr>
        <p:spPr>
          <a:xfrm>
            <a:off x="715781" y="2953809"/>
            <a:ext cx="10907189" cy="2189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VD: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nẻo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88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043BEF8-2AD7-4E06-85EC-AAEBEF6C1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50" y="584991"/>
            <a:ext cx="11462480" cy="59057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E80A49-F4C4-4124-8B11-BEA1719F6546}"/>
              </a:ext>
            </a:extLst>
          </p:cNvPr>
          <p:cNvSpPr txBox="1"/>
          <p:nvPr/>
        </p:nvSpPr>
        <p:spPr>
          <a:xfrm>
            <a:off x="865682" y="771524"/>
            <a:ext cx="10757288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D794ED-C8DD-4F92-9B6A-A85494D42D83}"/>
              </a:ext>
            </a:extLst>
          </p:cNvPr>
          <p:cNvSpPr txBox="1"/>
          <p:nvPr/>
        </p:nvSpPr>
        <p:spPr>
          <a:xfrm>
            <a:off x="494675" y="1441074"/>
            <a:ext cx="11317575" cy="4817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kia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trĩu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Ta bay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lỉu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gang.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6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B17B26B-E4E8-4D13-A0E2-42AB07FF7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656" y="764498"/>
            <a:ext cx="11182662" cy="544142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F297B6-D704-4CEA-9735-307929AAF1DC}"/>
              </a:ext>
            </a:extLst>
          </p:cNvPr>
          <p:cNvSpPr txBox="1"/>
          <p:nvPr/>
        </p:nvSpPr>
        <p:spPr>
          <a:xfrm>
            <a:off x="742637" y="1063833"/>
            <a:ext cx="10706725" cy="47303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,,,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gang,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nhét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nhét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nhét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So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41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392096"/>
            <a:ext cx="11243220" cy="19763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2863122"/>
            <a:ext cx="11243219" cy="360278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61F8AD-051D-4A05-A76D-B343E5D41C55}"/>
              </a:ext>
            </a:extLst>
          </p:cNvPr>
          <p:cNvSpPr txBox="1"/>
          <p:nvPr/>
        </p:nvSpPr>
        <p:spPr>
          <a:xfrm>
            <a:off x="569029" y="695562"/>
            <a:ext cx="11243220" cy="9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lam,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C26ECD-1A2D-4947-BBE0-22D37A7F8B2B}"/>
              </a:ext>
            </a:extLst>
          </p:cNvPr>
          <p:cNvSpPr txBox="1"/>
          <p:nvPr/>
        </p:nvSpPr>
        <p:spPr>
          <a:xfrm>
            <a:off x="569029" y="1675944"/>
            <a:ext cx="6108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56E480-D6C3-465C-AA40-9CD69982765A}"/>
              </a:ext>
            </a:extLst>
          </p:cNvPr>
          <p:cNvSpPr txBox="1"/>
          <p:nvPr/>
        </p:nvSpPr>
        <p:spPr>
          <a:xfrm>
            <a:off x="3181365" y="3059668"/>
            <a:ext cx="6108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1386840" algn="l"/>
              </a:tabLst>
            </a:pP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FC3411-3556-422E-9E32-97DA9EE59238}"/>
              </a:ext>
            </a:extLst>
          </p:cNvPr>
          <p:cNvSpPr txBox="1"/>
          <p:nvPr/>
        </p:nvSpPr>
        <p:spPr>
          <a:xfrm>
            <a:off x="685802" y="3521333"/>
            <a:ext cx="11126448" cy="2795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nẻo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34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064C14D9-54C1-4BD1-87BB-926CC6885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568" y="904336"/>
            <a:ext cx="11052010" cy="489685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0EC80D-FA80-4BD5-8058-540846F0FB65}"/>
              </a:ext>
            </a:extLst>
          </p:cNvPr>
          <p:cNvSpPr txBox="1"/>
          <p:nvPr/>
        </p:nvSpPr>
        <p:spPr>
          <a:xfrm>
            <a:off x="775740" y="1349115"/>
            <a:ext cx="10756692" cy="39039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xửa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kia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sớm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lam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hiền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lam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sẵn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vườn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sướng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sẵn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thuê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41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914400"/>
            <a:ext cx="11318170" cy="52765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9A16A7-C657-4CFD-9534-062C071E8916}"/>
              </a:ext>
            </a:extLst>
          </p:cNvPr>
          <p:cNvSpPr txBox="1"/>
          <p:nvPr/>
        </p:nvSpPr>
        <p:spPr>
          <a:xfrm>
            <a:off x="704538" y="1454046"/>
            <a:ext cx="11047751" cy="42781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vườn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trĩu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thóc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hôm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vườn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hấp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vội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 Gia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bèn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gang,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323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927584"/>
            <a:ext cx="11033357" cy="548820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11DA44-82E5-4309-AB88-171AF0E024A9}"/>
              </a:ext>
            </a:extLst>
          </p:cNvPr>
          <p:cNvSpPr txBox="1"/>
          <p:nvPr/>
        </p:nvSpPr>
        <p:spPr>
          <a:xfrm>
            <a:off x="715780" y="1289154"/>
            <a:ext cx="10766685" cy="464126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gang.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hôm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hẹn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bay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lam,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diếm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bèn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chỗ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tréo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gang,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36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B5E19E4C-0613-41DD-853C-9105F3BE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038602"/>
            <a:ext cx="11183259" cy="512235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525F54-DFFC-48A4-827A-ABB77BC18589}"/>
              </a:ext>
            </a:extLst>
          </p:cNvPr>
          <p:cNvSpPr txBox="1"/>
          <p:nvPr/>
        </p:nvSpPr>
        <p:spPr>
          <a:xfrm>
            <a:off x="790732" y="1469036"/>
            <a:ext cx="10832238" cy="43503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gang.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nhét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nhét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chỗ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ì à ì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nặng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vỗ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khỏi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bay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nặng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chợt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nghiêng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lam,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lam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hậu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32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0">
            <a:extLst>
              <a:ext uri="{FF2B5EF4-FFF2-40B4-BE49-F238E27FC236}">
                <a16:creationId xmlns:a16="http://schemas.microsoft.com/office/drawing/2014/main" id="{9DEBC6CA-F54E-4244-9C18-BD39C1F5E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986" y="1961272"/>
            <a:ext cx="11093928" cy="1140092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8A984A06-0F48-41DF-BA14-BB66D93AA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986" y="3428999"/>
            <a:ext cx="11417492" cy="320653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10">
            <a:extLst>
              <a:ext uri="{FF2B5EF4-FFF2-40B4-BE49-F238E27FC236}">
                <a16:creationId xmlns:a16="http://schemas.microsoft.com/office/drawing/2014/main" id="{CF6665F6-4148-4285-B432-D07B0E3FB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733" y="501665"/>
            <a:ext cx="11093928" cy="114009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F5009E-F987-4042-BEFB-5C5AC9B7D214}"/>
              </a:ext>
            </a:extLst>
          </p:cNvPr>
          <p:cNvSpPr txBox="1"/>
          <p:nvPr/>
        </p:nvSpPr>
        <p:spPr>
          <a:xfrm>
            <a:off x="976802" y="3908059"/>
            <a:ext cx="862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92A2911-5E09-494E-90EF-7451AF175F7A}"/>
              </a:ext>
            </a:extLst>
          </p:cNvPr>
          <p:cNvSpPr txBox="1"/>
          <p:nvPr/>
        </p:nvSpPr>
        <p:spPr>
          <a:xfrm>
            <a:off x="466986" y="2273886"/>
            <a:ext cx="109696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1.Yêu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3CA981-DDF4-4E4A-9F80-6AB25E2C47D4}"/>
              </a:ext>
            </a:extLst>
          </p:cNvPr>
          <p:cNvSpPr txBox="1"/>
          <p:nvPr/>
        </p:nvSpPr>
        <p:spPr>
          <a:xfrm>
            <a:off x="649356" y="3588545"/>
            <a:ext cx="109993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AAC2473-7241-41FA-B956-9D9C157D0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356" y="406990"/>
            <a:ext cx="10787270" cy="1133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 TÌM HIỂU CHUNG VỀ B</a:t>
            </a:r>
            <a:r>
              <a:rPr kumimoji="0" lang="en-US" altLang="ja-JP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ÀI VĂN ĐÓNG VAI NHÂN VẬT KỂ LẠI MỘT TRUYỆN CỔ TÍCH: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5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animBg="1"/>
      <p:bldP spid="4" grpId="0" animBg="1"/>
      <p:bldP spid="17" grpId="0"/>
      <p:bldP spid="21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467047"/>
            <a:ext cx="11108308" cy="110692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2278506"/>
            <a:ext cx="11108308" cy="387499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85E1D5-3AA0-46C3-9B1E-F203A31CF943}"/>
              </a:ext>
            </a:extLst>
          </p:cNvPr>
          <p:cNvSpPr txBox="1"/>
          <p:nvPr/>
        </p:nvSpPr>
        <p:spPr>
          <a:xfrm>
            <a:off x="569030" y="704505"/>
            <a:ext cx="1105394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chích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chòe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9DECFB-6363-4EEA-9A27-D0D72BE6CF4B}"/>
              </a:ext>
            </a:extLst>
          </p:cNvPr>
          <p:cNvSpPr txBox="1"/>
          <p:nvPr/>
        </p:nvSpPr>
        <p:spPr>
          <a:xfrm>
            <a:off x="569030" y="2770062"/>
            <a:ext cx="11053940" cy="2782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chòe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Ngôi kể: Ngôi thứ nhất </a:t>
            </a:r>
            <a:r>
              <a:rPr lang="vi-VN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Tính chất lời kể: vui, buồn,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 phù hợp với nội dung và bối cảnh 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375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064C14D9-54C1-4BD1-87BB-926CC6885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392097"/>
            <a:ext cx="3320483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836" y="1847459"/>
            <a:ext cx="11078327" cy="35586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1D71B1-F41A-4BC0-A0E1-190E28C5944B}"/>
              </a:ext>
            </a:extLst>
          </p:cNvPr>
          <p:cNvSpPr txBox="1"/>
          <p:nvPr/>
        </p:nvSpPr>
        <p:spPr>
          <a:xfrm>
            <a:off x="700790" y="476877"/>
            <a:ext cx="6108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khảo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A05CEC-74C6-4B3F-923F-AC4393664868}"/>
              </a:ext>
            </a:extLst>
          </p:cNvPr>
          <p:cNvSpPr txBox="1"/>
          <p:nvPr/>
        </p:nvSpPr>
        <p:spPr>
          <a:xfrm>
            <a:off x="700790" y="2387480"/>
            <a:ext cx="10721715" cy="2795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Mở bài: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Đóng vai nhân vật để giới thiệu sơ lược về mình và câu chuyện định kể.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chòe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bao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598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764498"/>
            <a:ext cx="11243219" cy="542644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59A053-9FD5-42A5-A84E-010091B7F8CD}"/>
              </a:ext>
            </a:extLst>
          </p:cNvPr>
          <p:cNvSpPr txBox="1"/>
          <p:nvPr/>
        </p:nvSpPr>
        <p:spPr>
          <a:xfrm>
            <a:off x="744539" y="911782"/>
            <a:ext cx="10892199" cy="501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gái xinh đẹp tuyệt trần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ta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 cùng kiêu ngạo,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 mở buổi yến tiệc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để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kén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hôm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tiệc,vua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chòe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cằm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chòe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chê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89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079292"/>
            <a:ext cx="11273200" cy="487180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69A086-1810-440A-8A6A-F5502ED01879}"/>
              </a:ext>
            </a:extLst>
          </p:cNvPr>
          <p:cNvSpPr txBox="1"/>
          <p:nvPr/>
        </p:nvSpPr>
        <p:spPr>
          <a:xfrm>
            <a:off x="689548" y="1708879"/>
            <a:ext cx="11047750" cy="35219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chê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hôm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Cha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gã hát 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nghèo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Theo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chòe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làm.Nhưng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dần dần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vi-V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 việc: dọn nhà, làm bếp, đan sọt, dệt vải, bán sành sứ, làm phụ bếp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9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418054"/>
            <a:ext cx="11378131" cy="481785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5E269E-4528-4EC8-B8A2-FB49BEB2E6A5}"/>
              </a:ext>
            </a:extLst>
          </p:cNvPr>
          <p:cNvSpPr txBox="1"/>
          <p:nvPr/>
        </p:nvSpPr>
        <p:spPr>
          <a:xfrm>
            <a:off x="762326" y="1934155"/>
            <a:ext cx="10991537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lễ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chòe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bánh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chòe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suốt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hôm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chòe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vọng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xét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BADEE02-1241-4161-BAD0-8DBCF84A9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527007"/>
            <a:ext cx="11228229" cy="1226841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2265569"/>
            <a:ext cx="11228229" cy="406542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FC986C-64AF-4A19-A374-C313617B73B5}"/>
              </a:ext>
            </a:extLst>
          </p:cNvPr>
          <p:cNvSpPr txBox="1"/>
          <p:nvPr/>
        </p:nvSpPr>
        <p:spPr>
          <a:xfrm>
            <a:off x="569030" y="580957"/>
            <a:ext cx="11053940" cy="916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“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BC9F29-A30F-43B3-8FCD-AE96D80A1E00}"/>
              </a:ext>
            </a:extLst>
          </p:cNvPr>
          <p:cNvSpPr txBox="1"/>
          <p:nvPr/>
        </p:nvSpPr>
        <p:spPr>
          <a:xfrm>
            <a:off x="649900" y="2907131"/>
            <a:ext cx="10892199" cy="2782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“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Ngôi kể: Ngôi thứ nhất </a:t>
            </a:r>
            <a:r>
              <a:rPr lang="vi-VN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vi-VN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Tính chất lời kể: vui,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 phù hợp với nội dung và bối cảnh 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376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9FFF514-6F6A-4636-A702-FD21026C2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65" y="497028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B5E19E4C-0613-41DD-853C-9105F3BE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754022"/>
            <a:ext cx="11288190" cy="40621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2FE38D-3F05-4121-9671-FFB017AD2970}"/>
              </a:ext>
            </a:extLst>
          </p:cNvPr>
          <p:cNvSpPr txBox="1"/>
          <p:nvPr/>
        </p:nvSpPr>
        <p:spPr>
          <a:xfrm>
            <a:off x="4857303" y="536807"/>
            <a:ext cx="6108490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khảo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34BFAB-45B8-4B39-B56B-AC85B9CE3943}"/>
              </a:ext>
            </a:extLst>
          </p:cNvPr>
          <p:cNvSpPr txBox="1"/>
          <p:nvPr/>
        </p:nvSpPr>
        <p:spPr>
          <a:xfrm>
            <a:off x="834481" y="2110125"/>
            <a:ext cx="10757288" cy="3349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nghèo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“Tang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tang,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05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5502278A-5AA4-4FA2-8B38-8AC49B15D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816" y="769137"/>
            <a:ext cx="11632368" cy="587372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327ABB-2A1F-4202-AF52-0AE6F3528831}"/>
              </a:ext>
            </a:extLst>
          </p:cNvPr>
          <p:cNvSpPr txBox="1"/>
          <p:nvPr/>
        </p:nvSpPr>
        <p:spPr>
          <a:xfrm>
            <a:off x="419724" y="1046136"/>
            <a:ext cx="11492460" cy="5319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hiền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búa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hôm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cha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ngựa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chỗ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con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Cha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cậu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vặn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ngựa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13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E618D00-0153-4F1E-A98F-9FC179148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22" y="389745"/>
            <a:ext cx="11792260" cy="607101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4A5A30-EB4F-48A9-8C2B-5B461465C287}"/>
              </a:ext>
            </a:extLst>
          </p:cNvPr>
          <p:cNvSpPr txBox="1"/>
          <p:nvPr/>
        </p:nvSpPr>
        <p:spPr>
          <a:xfrm>
            <a:off x="421925" y="769137"/>
            <a:ext cx="11348149" cy="53197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mồm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búa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hẹn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tội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bữa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sướng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miệng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con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trẩy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92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043BEF8-2AD7-4E06-85EC-AAEBEF6C1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794479"/>
            <a:ext cx="11228229" cy="5486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CCF564-2AA6-42F3-82CF-38F774E55ECF}"/>
              </a:ext>
            </a:extLst>
          </p:cNvPr>
          <p:cNvSpPr txBox="1"/>
          <p:nvPr/>
        </p:nvSpPr>
        <p:spPr>
          <a:xfrm>
            <a:off x="569030" y="1433582"/>
            <a:ext cx="11228228" cy="40934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lẻn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ts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sớm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Nghe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!”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mỉm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cỗ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92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533021"/>
            <a:ext cx="3320483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1738859"/>
            <a:ext cx="11033357" cy="445636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1F1F0B-A37F-461B-B92E-C9B6DA0297FD}"/>
              </a:ext>
            </a:extLst>
          </p:cNvPr>
          <p:cNvSpPr txBox="1"/>
          <p:nvPr/>
        </p:nvSpPr>
        <p:spPr>
          <a:xfrm>
            <a:off x="730770" y="538142"/>
            <a:ext cx="3721308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BE2A7B-412E-4D92-A6BF-337C4638F06C}"/>
              </a:ext>
            </a:extLst>
          </p:cNvPr>
          <p:cNvSpPr txBox="1"/>
          <p:nvPr/>
        </p:nvSpPr>
        <p:spPr>
          <a:xfrm>
            <a:off x="610199" y="2015066"/>
            <a:ext cx="1101277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khế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cổ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hấp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cổ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đem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diệu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cổ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12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B17B26B-E4E8-4D13-A0E2-42AB07FF7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1289154"/>
            <a:ext cx="11318170" cy="4197245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8D7BC6-31CE-4F9A-A5C7-93D5CDA6C691}"/>
              </a:ext>
            </a:extLst>
          </p:cNvPr>
          <p:cNvSpPr txBox="1"/>
          <p:nvPr/>
        </p:nvSpPr>
        <p:spPr>
          <a:xfrm>
            <a:off x="569029" y="1767006"/>
            <a:ext cx="11318169" cy="320087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giềng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dọa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vặn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rỗng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 con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ở,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74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774" y="1131865"/>
            <a:ext cx="11602387" cy="5149013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4F7CC2-62AF-4B4C-9B31-BF3C69AA3283}"/>
              </a:ext>
            </a:extLst>
          </p:cNvPr>
          <p:cNvSpPr txBox="1"/>
          <p:nvPr/>
        </p:nvSpPr>
        <p:spPr>
          <a:xfrm>
            <a:off x="456902" y="1668293"/>
            <a:ext cx="11278196" cy="405784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nhiễu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8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064C14D9-54C1-4BD1-87BB-926CC6885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139" y="374753"/>
            <a:ext cx="11438091" cy="116923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73" y="1736548"/>
            <a:ext cx="11647358" cy="499074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65EC6C-088A-4DC7-BBB8-A1CEDE59BF68}"/>
              </a:ext>
            </a:extLst>
          </p:cNvPr>
          <p:cNvSpPr txBox="1"/>
          <p:nvPr/>
        </p:nvSpPr>
        <p:spPr>
          <a:xfrm>
            <a:off x="522703" y="567315"/>
            <a:ext cx="114380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1386840" algn="l"/>
              </a:tabLst>
            </a:pPr>
            <a:r>
              <a:rPr lang="en-US" sz="2400" b="1" dirty="0" err="1">
                <a:solidFill>
                  <a:srgbClr val="9933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9933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9933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9933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4: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Tưởng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tượng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giấc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mơ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gặp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Sọ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Dừa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truyện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cổ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Sọ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Dừa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Sọ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Dừa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9933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chuyện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C42AEF-F966-4D35-9BD9-F88EA6A51DB9}"/>
              </a:ext>
            </a:extLst>
          </p:cNvPr>
          <p:cNvSpPr txBox="1"/>
          <p:nvPr/>
        </p:nvSpPr>
        <p:spPr>
          <a:xfrm>
            <a:off x="641266" y="1993692"/>
            <a:ext cx="11200964" cy="4733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“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Sọ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gặp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thêm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yếu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gặp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Ngôi kể: Ngôi thứ nhất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Sọ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nghẹ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Sọ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Sọ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Sọ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Tính chất lời kể: vui,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40430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05883FD3-5820-452F-BCF2-F9ECF2522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65" y="497028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2098623"/>
            <a:ext cx="11318170" cy="382249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8FA3E2-2ADA-4CFC-BAA4-B373C0D56F32}"/>
              </a:ext>
            </a:extLst>
          </p:cNvPr>
          <p:cNvSpPr txBox="1"/>
          <p:nvPr/>
        </p:nvSpPr>
        <p:spPr>
          <a:xfrm>
            <a:off x="4972987" y="505314"/>
            <a:ext cx="3616377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khảo</a:t>
            </a:r>
            <a:r>
              <a:rPr lang="en-US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35124C-F56E-4A5A-A917-C15F2F3EF80A}"/>
              </a:ext>
            </a:extLst>
          </p:cNvPr>
          <p:cNvSpPr txBox="1"/>
          <p:nvPr/>
        </p:nvSpPr>
        <p:spPr>
          <a:xfrm>
            <a:off x="614000" y="2611889"/>
            <a:ext cx="11273200" cy="2795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Gấp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sách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Sọ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Dừa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cứ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in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đậm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tâm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trí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Sọ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Dừa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niềm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cảm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phục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ảnh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giàu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nghị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lực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trái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hậu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đêm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qua,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giấc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mơ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tuyệt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đẹp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giấc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mơ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gặp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gỡ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Sọ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Dừa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anh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ấy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09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813" y="899410"/>
            <a:ext cx="11632367" cy="5291528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AC3A57-BB39-4E30-B89A-6813FD5C6C1B}"/>
              </a:ext>
            </a:extLst>
          </p:cNvPr>
          <p:cNvSpPr txBox="1"/>
          <p:nvPr/>
        </p:nvSpPr>
        <p:spPr>
          <a:xfrm>
            <a:off x="414430" y="1439309"/>
            <a:ext cx="11363140" cy="4211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nghèo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Cha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hiền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mẩy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vứt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miêu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33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B5E19E4C-0613-41DD-853C-9105F3BE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734" y="839450"/>
            <a:ext cx="11317574" cy="532150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27FDAD-A646-4700-BCB5-650F35D14C18}"/>
              </a:ext>
            </a:extLst>
          </p:cNvPr>
          <p:cNvSpPr txBox="1"/>
          <p:nvPr/>
        </p:nvSpPr>
        <p:spPr>
          <a:xfrm>
            <a:off x="569029" y="1394085"/>
            <a:ext cx="11053941" cy="41329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giỏi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căng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hủi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miêu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lền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thổi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lốc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lễ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chê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tưởng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Sọ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39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749507"/>
            <a:ext cx="11348150" cy="559133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BC6FD8-9E05-40D4-A6DC-4150B2683B21}"/>
              </a:ext>
            </a:extLst>
          </p:cNvPr>
          <p:cNvSpPr txBox="1"/>
          <p:nvPr/>
        </p:nvSpPr>
        <p:spPr>
          <a:xfrm>
            <a:off x="569029" y="1484878"/>
            <a:ext cx="11348149" cy="424731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Anh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đỗ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-Hai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bầy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đẩy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nhuốt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đoàn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tụ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chồng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Sọ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Sọ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Giấc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mơ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tưởng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sao?Cảm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Sọ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7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418054"/>
            <a:ext cx="11333160" cy="447308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E2DF2A-1A2D-4640-AA4D-51BA88C87DA9}"/>
              </a:ext>
            </a:extLst>
          </p:cNvPr>
          <p:cNvSpPr txBox="1"/>
          <p:nvPr/>
        </p:nvSpPr>
        <p:spPr>
          <a:xfrm>
            <a:off x="651476" y="1748783"/>
            <a:ext cx="11168268" cy="38116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bề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nỗ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vượt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kém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vượt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khẳng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01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05883FD3-5820-452F-BCF2-F9ECF2522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541998"/>
            <a:ext cx="11213239" cy="94832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2362433"/>
            <a:ext cx="11213239" cy="343875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4C5503-D552-47E0-8124-A037905E87F8}"/>
              </a:ext>
            </a:extLst>
          </p:cNvPr>
          <p:cNvSpPr txBox="1"/>
          <p:nvPr/>
        </p:nvSpPr>
        <p:spPr>
          <a:xfrm>
            <a:off x="700791" y="715019"/>
            <a:ext cx="10922179" cy="496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2400" b="1" kern="0" dirty="0" err="1">
                <a:solidFill>
                  <a:srgbClr val="365F9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kern="0" dirty="0">
                <a:solidFill>
                  <a:srgbClr val="365F9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365F9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kern="0" dirty="0">
                <a:solidFill>
                  <a:srgbClr val="365F9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sz="2400" b="1" kern="0" dirty="0">
                <a:solidFill>
                  <a:srgbClr val="365F9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400" b="1" kern="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b="1" kern="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kern="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kern="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kern="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kern="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b="1" kern="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b="1" kern="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0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endParaRPr lang="en-US" sz="2400" b="1" kern="0" dirty="0">
              <a:solidFill>
                <a:srgbClr val="365F9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4ADD9F-4D8E-484F-8C8A-91248E51CE88}"/>
              </a:ext>
            </a:extLst>
          </p:cNvPr>
          <p:cNvSpPr txBox="1"/>
          <p:nvPr/>
        </p:nvSpPr>
        <p:spPr>
          <a:xfrm>
            <a:off x="569030" y="2867438"/>
            <a:ext cx="11053940" cy="2241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</a:pPr>
            <a:r>
              <a:rPr lang="en-US" sz="2400" b="1" dirty="0">
                <a:solidFill>
                  <a:srgbClr val="365F9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365F9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>
                <a:solidFill>
                  <a:srgbClr val="365F9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65F9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365F9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223520">
              <a:lnSpc>
                <a:spcPct val="150000"/>
              </a:lnSpc>
              <a:tabLst>
                <a:tab pos="5334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bọ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hung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4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50000"/>
              </a:lnSpc>
              <a:tabLst>
                <a:tab pos="5334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424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24" y="509666"/>
            <a:ext cx="11707318" cy="599606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131EFD-3E20-4D0A-904E-236332D9AD31}"/>
              </a:ext>
            </a:extLst>
          </p:cNvPr>
          <p:cNvSpPr txBox="1"/>
          <p:nvPr/>
        </p:nvSpPr>
        <p:spPr>
          <a:xfrm>
            <a:off x="424721" y="1042993"/>
            <a:ext cx="11342558" cy="49288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2400" b="1" dirty="0">
                <a:solidFill>
                  <a:srgbClr val="365F91"/>
                </a:solidFill>
                <a:effectLst/>
                <a:latin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365F91"/>
                </a:solidFill>
                <a:effectLst/>
                <a:latin typeface="Times New Roman" panose="02020603050405020304" pitchFamily="18" charset="0"/>
              </a:rPr>
              <a:t>Thân</a:t>
            </a:r>
            <a:r>
              <a:rPr lang="en-US" sz="2400" b="1" dirty="0">
                <a:solidFill>
                  <a:srgbClr val="365F9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65F91"/>
                </a:solidFill>
                <a:effectLst/>
                <a:latin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365F91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365F91"/>
              </a:solidFill>
              <a:effectLst/>
              <a:latin typeface="Cambria" panose="02040503050406030204" pitchFamily="18" charset="0"/>
            </a:endParaRPr>
          </a:p>
          <a:p>
            <a:pPr marR="435610">
              <a:lnSpc>
                <a:spcPct val="120000"/>
              </a:lnSpc>
              <a:tabLst>
                <a:tab pos="5334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400" spc="-3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R="373380">
              <a:lnSpc>
                <a:spcPct val="120000"/>
              </a:lnSpc>
              <a:tabLst>
                <a:tab pos="5334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dốc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R="255905">
              <a:lnSpc>
                <a:spcPct val="120000"/>
              </a:lnSpc>
              <a:tabLst>
                <a:tab pos="5334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chằn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canh</a:t>
            </a:r>
            <a:r>
              <a:rPr lang="en-US" sz="2400" spc="-7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miếu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R="164465">
              <a:lnSpc>
                <a:spcPct val="120000"/>
              </a:lnSpc>
              <a:tabLst>
                <a:tab pos="5334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ngủ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sệt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hốt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hoảng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tưởng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đòi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chằn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400" spc="-4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R="316865">
              <a:lnSpc>
                <a:spcPct val="120000"/>
              </a:lnSpc>
              <a:tabLst>
                <a:tab pos="5334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đem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lãnh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thưởng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hưởng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</a:t>
            </a:r>
            <a:r>
              <a:rPr lang="en-US" sz="2400" spc="-10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ngốc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827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8" y="541998"/>
            <a:ext cx="11053943" cy="113689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8" y="2167562"/>
            <a:ext cx="11303182" cy="445809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0E5E57-3D91-4B9B-8F95-11F23B492B10}"/>
              </a:ext>
            </a:extLst>
          </p:cNvPr>
          <p:cNvSpPr txBox="1"/>
          <p:nvPr/>
        </p:nvSpPr>
        <p:spPr>
          <a:xfrm>
            <a:off x="569028" y="699700"/>
            <a:ext cx="107185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RÈN KĨ NĂNG VIẾT B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ÀI VĂN ĐÓNG VAI NHÂN VẬT KỂ LẠI MỘT TRUYỆN CỔ TÍCH: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C97CF8-DBF8-4594-876A-C67C4241DB95}"/>
              </a:ext>
            </a:extLst>
          </p:cNvPr>
          <p:cNvSpPr txBox="1"/>
          <p:nvPr/>
        </p:nvSpPr>
        <p:spPr>
          <a:xfrm>
            <a:off x="850692" y="2279020"/>
            <a:ext cx="610849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viết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4AAB1E-5E30-4896-A8E5-0224AA69D5B8}"/>
              </a:ext>
            </a:extLst>
          </p:cNvPr>
          <p:cNvSpPr txBox="1"/>
          <p:nvPr/>
        </p:nvSpPr>
        <p:spPr>
          <a:xfrm>
            <a:off x="569028" y="2793803"/>
            <a:ext cx="610849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tượng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26C746-0ED3-4283-9D5F-7D1F3166D168}"/>
              </a:ext>
            </a:extLst>
          </p:cNvPr>
          <p:cNvSpPr txBox="1"/>
          <p:nvPr/>
        </p:nvSpPr>
        <p:spPr>
          <a:xfrm>
            <a:off x="569028" y="3388278"/>
            <a:ext cx="10928428" cy="1061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vai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658F52-A738-46AF-9511-0B32CDABB51D}"/>
              </a:ext>
            </a:extLst>
          </p:cNvPr>
          <p:cNvSpPr txBox="1"/>
          <p:nvPr/>
        </p:nvSpPr>
        <p:spPr>
          <a:xfrm>
            <a:off x="569028" y="4565189"/>
            <a:ext cx="6108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Chọn ngôi kể và đại từ tương ứng: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1BF837-9293-4A31-A1F6-52FC03DB0823}"/>
              </a:ext>
            </a:extLst>
          </p:cNvPr>
          <p:cNvSpPr txBox="1"/>
          <p:nvPr/>
        </p:nvSpPr>
        <p:spPr>
          <a:xfrm>
            <a:off x="772617" y="5138279"/>
            <a:ext cx="106467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Ngôi kể: Ngôi thứ nhất.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Đại từ xưng hô: ta, tôi, mình, tớ, ... phù hợp với địa vị, giới tính... của nhân vật em đóng vai cũng như bối cảnh kể.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1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  <p:bldP spid="11" grpId="0"/>
      <p:bldP spid="13" grpId="0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531901"/>
            <a:ext cx="11363140" cy="568127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0E5F33-F1F7-44A3-A47D-81B09A416183}"/>
              </a:ext>
            </a:extLst>
          </p:cNvPr>
          <p:cNvSpPr txBox="1"/>
          <p:nvPr/>
        </p:nvSpPr>
        <p:spPr>
          <a:xfrm>
            <a:off x="797005" y="951751"/>
            <a:ext cx="10907190" cy="49544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R="245745">
              <a:lnSpc>
                <a:spcPct val="120000"/>
              </a:lnSpc>
              <a:tabLst>
                <a:tab pos="5334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spc="-9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233045">
              <a:lnSpc>
                <a:spcPct val="120000"/>
              </a:lnSpc>
              <a:tabLst>
                <a:tab pos="5334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cướp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spc="-2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164465" algn="just">
              <a:lnSpc>
                <a:spcPct val="120000"/>
              </a:lnSpc>
              <a:tabLst>
                <a:tab pos="5334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trộm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khép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spc="-2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R="363855" algn="just">
              <a:lnSpc>
                <a:spcPct val="120000"/>
              </a:lnSpc>
              <a:tabLst>
                <a:tab pos="5334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trừng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phạt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spc="-7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tabLst>
                <a:tab pos="5334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400" spc="-9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</p:txBody>
      </p:sp>
    </p:spTree>
    <p:extLst>
      <p:ext uri="{BB962C8B-B14F-4D97-AF65-F5344CB8AC3E}">
        <p14:creationId xmlns:p14="http://schemas.microsoft.com/office/powerpoint/2010/main" val="128063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2353455"/>
            <a:ext cx="11168269" cy="42871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CA36B5C-E925-4C3F-9006-07BB1E109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27" y="2593297"/>
            <a:ext cx="10697329" cy="387448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Hueng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GV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khế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(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BADEE02-1241-4161-BAD0-8DBCF84A9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592011"/>
            <a:ext cx="11168269" cy="1258474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2484C2-F39D-4769-9190-6CB922B06CA0}"/>
              </a:ext>
            </a:extLst>
          </p:cNvPr>
          <p:cNvSpPr txBox="1"/>
          <p:nvPr/>
        </p:nvSpPr>
        <p:spPr>
          <a:xfrm>
            <a:off x="569029" y="654265"/>
            <a:ext cx="11168269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i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lang="en-US" sz="2400" b="1" i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en-US" sz="2400" b="1" i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Hueng</a:t>
            </a:r>
            <a:r>
              <a:rPr lang="en-US" sz="2400" b="1" i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Bu)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b="1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13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2" grpId="0" animBg="1"/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9FFF514-6F6A-4636-A702-FD21026C2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65" y="497028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B5E19E4C-0613-41DD-853C-9105F3BE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418053"/>
            <a:ext cx="11423101" cy="450306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7C78DF-BC77-4966-8640-F9F21DF10272}"/>
              </a:ext>
            </a:extLst>
          </p:cNvPr>
          <p:cNvSpPr txBox="1"/>
          <p:nvPr/>
        </p:nvSpPr>
        <p:spPr>
          <a:xfrm>
            <a:off x="5002967" y="465986"/>
            <a:ext cx="6108490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386840" algn="l"/>
              </a:tabLs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tham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khảo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8219B9-DBBB-4AB3-B163-D50867D19851}"/>
              </a:ext>
            </a:extLst>
          </p:cNvPr>
          <p:cNvSpPr txBox="1"/>
          <p:nvPr/>
        </p:nvSpPr>
        <p:spPr>
          <a:xfrm>
            <a:off x="569030" y="2162253"/>
            <a:ext cx="11423100" cy="27959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Mở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chuyện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1386840" algn="l"/>
              </a:tabLs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Nol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Bu,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mắc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lỗi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lầm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kẻ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tồi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tệ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Nhờ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tấm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lòng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khoan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Hueng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Bu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tỉnh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phúc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bây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lầm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khiến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xấu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hổ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buồn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47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5502278A-5AA4-4FA2-8B38-8AC49B15D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754" y="899411"/>
            <a:ext cx="11422505" cy="523156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E9A473-38D0-44EB-843C-4DB874C04031}"/>
              </a:ext>
            </a:extLst>
          </p:cNvPr>
          <p:cNvSpPr txBox="1"/>
          <p:nvPr/>
        </p:nvSpPr>
        <p:spPr>
          <a:xfrm>
            <a:off x="569030" y="1351508"/>
            <a:ext cx="11053940" cy="415498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tabLst>
                <a:tab pos="1386840" algn="l"/>
              </a:tabLs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diễn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biến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sự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việc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  <a:tabLst>
                <a:tab pos="1386840" algn="l"/>
              </a:tabLs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Ngay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lúc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nhỏ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mồ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mẹ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chúng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cùng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lớn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làng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nhỏ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cửa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tài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sản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mẹ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  <a:tabLst>
                <a:tab pos="1386840" algn="l"/>
              </a:tabLst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nhỏ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vốn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lam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xấu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tính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còn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thì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hiền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lành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tốt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bụng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luôn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vui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vẻ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mọi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luôn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sẵn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lòng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giúp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mọi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Lớn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dành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tài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sản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mẹ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hai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rồi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ra ở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ngoài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chòi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lúa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sườn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núi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Dù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cư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như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nhưng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phàn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nàn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oán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giận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vẫn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chăm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chỉ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làm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(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Bổ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sung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thêm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yếu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tố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miêu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tâm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thờ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ơ,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mặc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kệ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kiểu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gì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kiếm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...)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Năm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nọ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tai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lũ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mùa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lâm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hoàn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cảnh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xin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giúp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nhưng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quát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tháo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ra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khỏi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vẫn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giận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77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E618D00-0153-4F1E-A98F-9FC179148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929390"/>
            <a:ext cx="11288190" cy="521657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911F55-0346-404D-B785-27122115DF0E}"/>
              </a:ext>
            </a:extLst>
          </p:cNvPr>
          <p:cNvSpPr txBox="1"/>
          <p:nvPr/>
        </p:nvSpPr>
        <p:spPr>
          <a:xfrm>
            <a:off x="691392" y="1451815"/>
            <a:ext cx="11021518" cy="4154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Mùa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đông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lạnh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lẽo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qua,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mùa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xuân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ấm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áp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nhà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đôi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nhạn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tổ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đẻ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rồi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ấp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nuôi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nấng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non.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buổi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sáng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trăn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trườn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ăn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non,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thấy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vậy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liền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trăn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non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rơi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xuống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đất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gãy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chân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Vợ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bôi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thôi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bó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vết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non.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Mùa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đình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non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đinhg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tránh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rét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Mà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xuân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đến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bó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lành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chân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bay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tổ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chỗ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cũ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nhạn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nhả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hạt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bầu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vui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mừng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đem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gieo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mảnh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đát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nhỏ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Cây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bầu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hái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bầu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bổ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bạc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tiền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đá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quý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tuôn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ra.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Nhà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giàu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</a:pP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đồn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ngạc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đến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nhà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mắng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trận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nghĩ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ăn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cướp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lấy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hết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cải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đem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6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043BEF8-2AD7-4E06-85EC-AAEBEF6C1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809469"/>
            <a:ext cx="11288190" cy="55913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A34EBB-7A4D-48B3-9E7B-CF8E552218E6}"/>
              </a:ext>
            </a:extLst>
          </p:cNvPr>
          <p:cNvSpPr txBox="1"/>
          <p:nvPr/>
        </p:nvSpPr>
        <p:spPr>
          <a:xfrm>
            <a:off x="642405" y="1334125"/>
            <a:ext cx="11109884" cy="460468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tốn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đầu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đuôi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câu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chuyện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lòng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bắt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nhạn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bẻ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gẫy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rồi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cùng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thuốc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băng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Mùa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trước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nhạn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bay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đòi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mang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nhiều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hạt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bầu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Mùa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xuân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con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chim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nhạn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ấy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bay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hạt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bầu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trồng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cây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bầu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ra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tận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bổ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tưng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bầu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nhưng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thấy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bạc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châu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báu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gì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phát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ra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ánh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chớp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kéo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theo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tiếng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nổ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sĩ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lực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lưỡng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vung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gậy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đánh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trận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thì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bọn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cướp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biển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xông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lấy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tài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sản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cửa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...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rồi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đi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bổ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bầu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cuối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cùng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thì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bọn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yêu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lũ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lượt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trừng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thói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xấu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tham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lam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Cuối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cùng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trở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thành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mày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333333"/>
              </a:buClr>
              <a:buSzPts val="1400"/>
              <a:buFont typeface="Times New Roman" panose="02020603050405020304" pitchFamily="18" charset="0"/>
              <a:buChar char="-"/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 tin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nghèo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hàn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Hueng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Bu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chạy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đình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cùng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hận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khóc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nức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nở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bổ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sung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yếu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tố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miêu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tả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tâm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8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A8972BDD-0327-42B7-9151-63E5F0EFE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455" y="556989"/>
            <a:ext cx="3320483" cy="62883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B17B26B-E4E8-4D13-A0E2-42AB07FF7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020" y="1717857"/>
            <a:ext cx="11123298" cy="4428109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0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884420"/>
            <a:ext cx="11123298" cy="479685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B9917A-3754-4189-9953-AC68030294B4}"/>
              </a:ext>
            </a:extLst>
          </p:cNvPr>
          <p:cNvSpPr txBox="1"/>
          <p:nvPr/>
        </p:nvSpPr>
        <p:spPr>
          <a:xfrm>
            <a:off x="638387" y="1125459"/>
            <a:ext cx="6108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Chọn lời kể phù hợp: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48A7EA-AE03-41F1-9A3C-D7CD62E8A3B9}"/>
              </a:ext>
            </a:extLst>
          </p:cNvPr>
          <p:cNvSpPr txBox="1"/>
          <p:nvPr/>
        </p:nvSpPr>
        <p:spPr>
          <a:xfrm>
            <a:off x="569029" y="1663351"/>
            <a:ext cx="110539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Đóng vai một nhân vật cụ thể: giới tính, tuổi tác, địa chỉ... của nhân vật để lựa chọn lời kể phù hợp.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Tính chất lời kể: vui, buồn, thân mật, nghiêm trang... phải phù hợp với nội dung và bối cảnh kể.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D7F0D6-10DE-4774-B0CA-486A5D1A238F}"/>
              </a:ext>
            </a:extLst>
          </p:cNvPr>
          <p:cNvSpPr txBox="1"/>
          <p:nvPr/>
        </p:nvSpPr>
        <p:spPr>
          <a:xfrm>
            <a:off x="638387" y="3343843"/>
            <a:ext cx="108234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Ghi những nội dung chính của câu chuyện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87DC5B-AAEE-4F2E-B6F5-BD6296858F1F}"/>
              </a:ext>
            </a:extLst>
          </p:cNvPr>
          <p:cNvSpPr txBox="1"/>
          <p:nvPr/>
        </p:nvSpPr>
        <p:spPr>
          <a:xfrm>
            <a:off x="638387" y="3881735"/>
            <a:ext cx="110539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Cần ghi nhớ và tôn trọng những chi tiết đã biết về nhân vật cũng như cốt truyện gốc.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Dự kiến những yếu tố, chi tiết sẽ được sáng tạo thêm.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Có thể lập một bản tóm tắt các sự kiện, tình tiết theo thứ tự trước sau để dễ dàng ghi 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ớ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và kể lại.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2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004340"/>
            <a:ext cx="11119387" cy="440710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5BC5EF-D878-4B4B-8712-3A63C7FF28FD}"/>
              </a:ext>
            </a:extLst>
          </p:cNvPr>
          <p:cNvSpPr txBox="1"/>
          <p:nvPr/>
        </p:nvSpPr>
        <p:spPr>
          <a:xfrm>
            <a:off x="655983" y="1446550"/>
            <a:ext cx="3200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ý,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A11C32-1A50-43A8-A468-7FA82C52C32B}"/>
              </a:ext>
            </a:extLst>
          </p:cNvPr>
          <p:cNvSpPr txBox="1"/>
          <p:nvPr/>
        </p:nvSpPr>
        <p:spPr>
          <a:xfrm>
            <a:off x="655983" y="2090172"/>
            <a:ext cx="1061499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(SV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SV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sao?Em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Ý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84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064C14D9-54C1-4BD1-87BB-926CC6885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58" y="960854"/>
            <a:ext cx="11092883" cy="538693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B5899-C106-4DC7-B934-00FEF09D3E31}"/>
              </a:ext>
            </a:extLst>
          </p:cNvPr>
          <p:cNvSpPr txBox="1"/>
          <p:nvPr/>
        </p:nvSpPr>
        <p:spPr>
          <a:xfrm>
            <a:off x="649357" y="1524000"/>
            <a:ext cx="10893286" cy="41814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Lập dàn ý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Mở bài: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Đóng vai nhân vật để giới thiệu sơ lược về mình và câu chuyện định kể.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Thân bài: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Kể diễn biến câu chuyện: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Xuất thân của các nhân vật.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Hoàn cảnh diễn ra câu chuyện.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Diễn biến chính: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SV1:      + SV2:    + SV3: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65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418054"/>
            <a:ext cx="10973396" cy="429319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E785D0-FBD3-44A7-9CA5-4A4FD89AC960}"/>
              </a:ext>
            </a:extLst>
          </p:cNvPr>
          <p:cNvSpPr txBox="1"/>
          <p:nvPr/>
        </p:nvSpPr>
        <p:spPr>
          <a:xfrm>
            <a:off x="649574" y="2168590"/>
            <a:ext cx="10892852" cy="1695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sửa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cách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bổ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sung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chỗ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thiếu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rút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nghiệm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78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8733C9-9C9E-4C65-8233-64EA2820CC75}"/>
              </a:ext>
            </a:extLst>
          </p:cNvPr>
          <p:cNvSpPr txBox="1"/>
          <p:nvPr/>
        </p:nvSpPr>
        <p:spPr>
          <a:xfrm>
            <a:off x="4628213" y="117894"/>
            <a:ext cx="6108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kiểm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3EC383-0AE1-45C2-B3BC-F52655500008}"/>
              </a:ext>
            </a:extLst>
          </p:cNvPr>
          <p:cNvSpPr txBox="1"/>
          <p:nvPr/>
        </p:nvSpPr>
        <p:spPr>
          <a:xfrm>
            <a:off x="2926830" y="614414"/>
            <a:ext cx="75213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1386840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GV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cung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cấp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công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cụ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rubric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đánh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giá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kĩ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năng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BF1152-ACF8-49E1-BC44-38961C985D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003046"/>
              </p:ext>
            </p:extLst>
          </p:nvPr>
        </p:nvGraphicFramePr>
        <p:xfrm>
          <a:off x="224851" y="1319133"/>
          <a:ext cx="11782269" cy="53996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01786">
                  <a:extLst>
                    <a:ext uri="{9D8B030D-6E8A-4147-A177-3AD203B41FA5}">
                      <a16:colId xmlns:a16="http://schemas.microsoft.com/office/drawing/2014/main" val="2757843290"/>
                    </a:ext>
                  </a:extLst>
                </a:gridCol>
                <a:gridCol w="7041746">
                  <a:extLst>
                    <a:ext uri="{9D8B030D-6E8A-4147-A177-3AD203B41FA5}">
                      <a16:colId xmlns:a16="http://schemas.microsoft.com/office/drawing/2014/main" val="2979227864"/>
                    </a:ext>
                  </a:extLst>
                </a:gridCol>
                <a:gridCol w="2638737">
                  <a:extLst>
                    <a:ext uri="{9D8B030D-6E8A-4147-A177-3AD203B41FA5}">
                      <a16:colId xmlns:a16="http://schemas.microsoft.com/office/drawing/2014/main" val="1566112546"/>
                    </a:ext>
                  </a:extLst>
                </a:gridCol>
              </a:tblGrid>
              <a:tr h="603875">
                <a:tc>
                  <a:txBody>
                    <a:bodyPr/>
                    <a:lstStyle/>
                    <a:p>
                      <a:pPr algn="ctr">
                        <a:tabLst>
                          <a:tab pos="1386840" algn="l"/>
                        </a:tabLst>
                      </a:pPr>
                      <a:r>
                        <a:rPr lang="en-US" sz="2000" b="1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Các phần kiểm tra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386840" algn="l"/>
                        </a:tabLst>
                      </a:pPr>
                      <a:r>
                        <a:rPr lang="en-US" sz="2000" b="1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Yêu cầu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386840" algn="l"/>
                        </a:tabLst>
                      </a:pPr>
                      <a:r>
                        <a:rPr lang="en-US" sz="2000" b="1" dirty="0" err="1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2000" b="1" dirty="0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b="1" dirty="0" err="1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chỉnh</a:t>
                      </a:r>
                      <a:r>
                        <a:rPr lang="en-US" sz="2000" b="1" dirty="0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sửa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465282"/>
                  </a:ext>
                </a:extLst>
              </a:tr>
              <a:tr h="751760">
                <a:tc>
                  <a:txBody>
                    <a:bodyPr/>
                    <a:lstStyle/>
                    <a:p>
                      <a:pPr algn="ctr">
                        <a:tabLst>
                          <a:tab pos="1386840" algn="l"/>
                        </a:tabLst>
                      </a:pPr>
                      <a:r>
                        <a:rPr lang="en-US" sz="2000" b="1" i="1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Người kể chuyện là nhân vật nào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ai? (</a:t>
                      </a:r>
                      <a:r>
                        <a:rPr lang="en-US" sz="20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0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0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20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0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0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0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0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hợp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 Nếu chưa đúng yêu cầu thì chỉnh lại.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295350"/>
                  </a:ext>
                </a:extLst>
              </a:tr>
              <a:tr h="603875">
                <a:tc>
                  <a:txBody>
                    <a:bodyPr/>
                    <a:lstStyle/>
                    <a:p>
                      <a:pPr algn="ctr">
                        <a:tabLst>
                          <a:tab pos="1386840" algn="l"/>
                        </a:tabLst>
                      </a:pPr>
                      <a:r>
                        <a:rPr lang="en-US" sz="2000" b="1" i="1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Mở bài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Đóng vai nhân vật để giới thiệu sơ lược về mình và câu chuyện định kể.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sung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069718"/>
                  </a:ext>
                </a:extLst>
              </a:tr>
              <a:tr h="2443219">
                <a:tc>
                  <a:txBody>
                    <a:bodyPr/>
                    <a:lstStyle/>
                    <a:p>
                      <a:pPr algn="ctr">
                        <a:tabLst>
                          <a:tab pos="1386840" algn="l"/>
                        </a:tabLst>
                      </a:pPr>
                      <a:r>
                        <a:rPr lang="en-US" sz="2000" b="1" i="1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Thân bài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việc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?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nhưng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thoát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lệch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gốc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Bộc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lộ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 Kiểm tra lại từng ý, chưa chuẩn cần bổ sung, điều chỉnh.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061309"/>
                  </a:ext>
                </a:extLst>
              </a:tr>
              <a:tr h="375879">
                <a:tc>
                  <a:txBody>
                    <a:bodyPr/>
                    <a:lstStyle/>
                    <a:p>
                      <a:pPr algn="ctr">
                        <a:tabLst>
                          <a:tab pos="1386840" algn="l"/>
                        </a:tabLst>
                      </a:pPr>
                      <a:r>
                        <a:rPr lang="en-US" sz="2000" b="1" i="1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Kết bài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 Cảm nghĩ, đánh giá, bộc lộ cảm xúc về sự kiện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 Nếu thiếu thì bổ sung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007608"/>
                  </a:ext>
                </a:extLst>
              </a:tr>
              <a:tr h="603875">
                <a:tc>
                  <a:txBody>
                    <a:bodyPr/>
                    <a:lstStyle/>
                    <a:p>
                      <a:pPr algn="ctr">
                        <a:tabLst>
                          <a:tab pos="1386840" algn="l"/>
                        </a:tabLst>
                      </a:pPr>
                      <a:r>
                        <a:rPr lang="en-US" sz="2000" b="1" i="1">
                          <a:solidFill>
                            <a:srgbClr val="008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Cách thức trình bày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 Bố cục, chính tả, diễn đạt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386840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mắc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sửa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lại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77" marR="607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118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00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6671</Words>
  <Application>Microsoft Office PowerPoint</Application>
  <PresentationFormat>Widescreen</PresentationFormat>
  <Paragraphs>217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游ゴシック</vt:lpstr>
      <vt:lpstr>Arial</vt:lpstr>
      <vt:lpstr>Calibri</vt:lpstr>
      <vt:lpstr>Calibri Light</vt:lpstr>
      <vt:lpstr>Cambria</vt:lpstr>
      <vt:lpstr>Constantia</vt:lpstr>
      <vt:lpstr>MS Mincho</vt:lpstr>
      <vt:lpstr>Noto Sans Symbols</vt:lpstr>
      <vt:lpstr>Times New Roman</vt:lpstr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</cp:revision>
  <dcterms:created xsi:type="dcterms:W3CDTF">2021-08-07T03:37:32Z</dcterms:created>
  <dcterms:modified xsi:type="dcterms:W3CDTF">2021-11-14T15:48:47Z</dcterms:modified>
</cp:coreProperties>
</file>