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21" r:id="rId3"/>
    <p:sldId id="303" r:id="rId4"/>
    <p:sldId id="322" r:id="rId5"/>
    <p:sldId id="304" r:id="rId6"/>
    <p:sldId id="306" r:id="rId7"/>
    <p:sldId id="307" r:id="rId8"/>
    <p:sldId id="308" r:id="rId9"/>
    <p:sldId id="260" r:id="rId10"/>
    <p:sldId id="315" r:id="rId11"/>
    <p:sldId id="316" r:id="rId12"/>
    <p:sldId id="317" r:id="rId13"/>
    <p:sldId id="319" r:id="rId14"/>
    <p:sldId id="320" r:id="rId15"/>
    <p:sldId id="31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4" autoAdjust="0"/>
    <p:restoredTop sz="94660"/>
  </p:normalViewPr>
  <p:slideViewPr>
    <p:cSldViewPr snapToGrid="0">
      <p:cViewPr>
        <p:scale>
          <a:sx n="50" d="100"/>
          <a:sy n="50" d="100"/>
        </p:scale>
        <p:origin x="1560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B6891-54F7-A19B-F75A-9202820BB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F9DE8-5971-A4E3-7A54-6C7F699B9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C4B95-A5F8-49EA-1BFF-9B53791D1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7D9D-5031-49C5-817E-912544DADD3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F5C0D-F607-4D54-8A9C-47D1DDE99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BBA7B-5DDE-F049-D665-BA3B388E7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9BFA-66EE-4F72-9A35-608D3F607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7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34F5B-165B-919D-7AF9-F5B77E624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9884E-2D86-7C4C-E3CD-A5F96C391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CCCAA-D9AB-9675-ADD8-E2007BF1C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7D9D-5031-49C5-817E-912544DADD3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9C4D9-8340-4A35-BFDD-DE96D18D9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0F652-FE3C-E913-FF14-BDE20378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9BFA-66EE-4F72-9A35-608D3F607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3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189DAC-0B13-8FB6-1667-4AD7E4C2A0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A2E8B-536F-3205-02B8-7C13F16D6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67326-A168-1C1A-AE14-1A0176B09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7D9D-5031-49C5-817E-912544DADD3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99867-AFC4-620D-3619-E8B4768E1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C6098-03B6-0086-6D44-CBEE8279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9BFA-66EE-4F72-9A35-608D3F607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22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406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87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D7368-308A-7896-C7E9-F58EFEFCE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714D-7D9F-5E35-FAEF-4EF0E95E2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0003E-D767-327E-44AA-70E4F3EEE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7D9D-5031-49C5-817E-912544DADD3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86DBB-7D4D-CED3-0F86-80B09A842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022C9-588E-EB7D-B243-5D01A1F2B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9BFA-66EE-4F72-9A35-608D3F607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4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53599-0EFF-0CF4-D402-D8247546C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06064-A0F8-43C2-0DF2-95023E2EF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6BD7B-6443-A1F7-B137-AA56946ED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7D9D-5031-49C5-817E-912544DADD3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57DAA-592F-EE06-2EF1-D74FFD722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A5A12-26DB-B601-2148-304CE3F8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9BFA-66EE-4F72-9A35-608D3F607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0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EA5C8-99E3-4A3C-B3D7-0B96FA29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BE658-0D08-8C24-C1A5-049E12F13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D360F-E295-4C80-E673-46892A9EA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6D2C4-4C55-66D2-53CF-FECAF898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7D9D-5031-49C5-817E-912544DADD3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58254-F00A-2CF3-1AE4-729693D4D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998A9-82FC-EED5-7E62-99AF798D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9BFA-66EE-4F72-9A35-608D3F607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8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3A98B-1315-8197-09D1-FA82C15BE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FBC7B-A888-AC00-326F-5E2B6B912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F8470-36D4-9891-EE92-63345E621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914FC6-188E-CBC2-4478-91A89C658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CA3B98-5D55-1B49-CF40-4FCF963BD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51B6E8-C2A1-617F-C1FD-04AEF7F2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7D9D-5031-49C5-817E-912544DADD3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3ABC20-9D24-2BE9-C10D-0D992D2E9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29EAFE-228A-2A2E-8709-9FBCD1F0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9BFA-66EE-4F72-9A35-608D3F607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2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C759-FDD8-D7F8-F33E-C310197F0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3957D4-933A-DECE-71E0-47C4235EA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7D9D-5031-49C5-817E-912544DADD3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C367A-C144-8524-FFC8-9E63D8D61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C50466-76E0-ACE3-B6AC-0110E4B72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9BFA-66EE-4F72-9A35-608D3F607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8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6021C2-644C-3A01-CBD5-EC223F39B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7D9D-5031-49C5-817E-912544DADD3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06FD78-D874-A548-342C-B15DAEB1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E43A2-D706-D175-61EC-39FE962B3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9BFA-66EE-4F72-9A35-608D3F607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9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18B0D-F5DB-CF3E-1C9C-BD831B0B0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26C08-1C24-0724-EF60-053C5A8B9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666E2-9A8E-8291-20B7-A9D73289D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4A70F-C970-C95D-CD92-86304B6A1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7D9D-5031-49C5-817E-912544DADD3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32AC2-F545-29FF-B717-D78F2293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13047-BDF1-6218-A547-6BF1E82B6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9BFA-66EE-4F72-9A35-608D3F607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5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D784-7F92-AD8A-1976-95D6BD13C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8ED995-4EDE-E848-A031-A7113101D6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1E56E-F700-1579-0392-7A6171495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A6E29-FE32-5524-FFCD-194E9D8A8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7D9D-5031-49C5-817E-912544DADD3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39C68-581A-BBCC-0C87-8DD7CAD55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4CC9E-A599-4D3B-14DB-07A4964A9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9BFA-66EE-4F72-9A35-608D3F607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3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B20A0-F068-B173-4C5D-C3FF8333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50854-E2A9-1643-7F27-560003CD2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868AE-D32D-13B3-C25E-E7A9BAE81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17D9D-5031-49C5-817E-912544DADD3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0B9F-FAF1-344A-2F0F-3AF8F2F08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08352-EFF0-3CC5-8AEC-9072ED2F5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F9BFA-66EE-4F72-9A35-608D3F607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9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8.emf"/><Relationship Id="rId17" Type="http://schemas.openxmlformats.org/officeDocument/2006/relationships/image" Target="../media/image12.png"/><Relationship Id="rId2" Type="http://schemas.openxmlformats.org/officeDocument/2006/relationships/image" Target="../media/image13.jpeg"/><Relationship Id="rId16" Type="http://schemas.openxmlformats.org/officeDocument/2006/relationships/image" Target="../media/image20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wmf"/><Relationship Id="rId18" Type="http://schemas.openxmlformats.org/officeDocument/2006/relationships/oleObject" Target="../embeddings/oleObject110.bin"/><Relationship Id="rId26" Type="http://schemas.openxmlformats.org/officeDocument/2006/relationships/image" Target="../media/image12.png"/><Relationship Id="rId3" Type="http://schemas.openxmlformats.org/officeDocument/2006/relationships/image" Target="../media/image21.png"/><Relationship Id="rId21" Type="http://schemas.openxmlformats.org/officeDocument/2006/relationships/image" Target="../media/image29.png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26.wmf"/><Relationship Id="rId25" Type="http://schemas.openxmlformats.org/officeDocument/2006/relationships/image" Target="../media/image28.wmf"/><Relationship Id="rId2" Type="http://schemas.openxmlformats.org/officeDocument/2006/relationships/image" Target="../media/image13.jpeg"/><Relationship Id="rId16" Type="http://schemas.openxmlformats.org/officeDocument/2006/relationships/oleObject" Target="../embeddings/oleObject11.bin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1.emf"/><Relationship Id="rId24" Type="http://schemas.openxmlformats.org/officeDocument/2006/relationships/oleObject" Target="../embeddings/oleObject13.bin"/><Relationship Id="rId5" Type="http://schemas.openxmlformats.org/officeDocument/2006/relationships/image" Target="../media/image23.png"/><Relationship Id="rId15" Type="http://schemas.openxmlformats.org/officeDocument/2006/relationships/image" Target="../media/image22.emf"/><Relationship Id="rId23" Type="http://schemas.openxmlformats.org/officeDocument/2006/relationships/image" Target="../media/image27.wmf"/><Relationship Id="rId10" Type="http://schemas.openxmlformats.org/officeDocument/2006/relationships/oleObject" Target="../embeddings/oleObject80.bin"/><Relationship Id="rId19" Type="http://schemas.openxmlformats.org/officeDocument/2006/relationships/image" Target="../media/image23.emf"/><Relationship Id="rId4" Type="http://schemas.openxmlformats.org/officeDocument/2006/relationships/image" Target="../media/image22.png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12.png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2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wmf"/><Relationship Id="rId11" Type="http://schemas.openxmlformats.org/officeDocument/2006/relationships/image" Target="../media/image240.pn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10" Type="http://schemas.openxmlformats.org/officeDocument/2006/relationships/image" Target="../media/image32.emf"/><Relationship Id="rId4" Type="http://schemas.openxmlformats.org/officeDocument/2006/relationships/image" Target="../media/image27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4.gif"/><Relationship Id="rId7" Type="http://schemas.openxmlformats.org/officeDocument/2006/relationships/image" Target="../media/image38.gif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11" Type="http://schemas.openxmlformats.org/officeDocument/2006/relationships/image" Target="../media/image42.pn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BE617E-1728-6EC9-AB3C-851E64BB2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A9FF572-83EC-9381-5999-C8EC99E75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345" y="1628097"/>
            <a:ext cx="12191999" cy="2945153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BÁO CÁO CỦA NHÓM 8</a:t>
            </a:r>
            <a:b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XÂY DỰNG MA TRẬN, ĐẶC TẢ </a:t>
            </a:r>
            <a:br>
              <a:rPr 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KIỂM TRA HỌC KÌ 2 MÔN TOÁN - LỚP 7</a:t>
            </a:r>
            <a:endParaRPr lang="en-US" sz="3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5535582-9143-EFA5-74CF-9D5E0BE21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3307" y="204263"/>
            <a:ext cx="10058400" cy="1255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algn="ctr">
              <a:lnSpc>
                <a:spcPct val="100000"/>
              </a:lnSpc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5796B2-D8C7-CE86-FB2D-C86C80CF83F7}"/>
              </a:ext>
            </a:extLst>
          </p:cNvPr>
          <p:cNvCxnSpPr/>
          <p:nvPr/>
        </p:nvCxnSpPr>
        <p:spPr>
          <a:xfrm>
            <a:off x="4353218" y="1329526"/>
            <a:ext cx="348369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CB055E1-21CC-8BFA-B91B-9AA5F6D2599E}"/>
              </a:ext>
            </a:extLst>
          </p:cNvPr>
          <p:cNvSpPr txBox="1"/>
          <p:nvPr/>
        </p:nvSpPr>
        <p:spPr>
          <a:xfrm>
            <a:off x="2334964" y="5091043"/>
            <a:ext cx="7780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TP.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68266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Powerpoint màu sáng">
            <a:extLst>
              <a:ext uri="{FF2B5EF4-FFF2-40B4-BE49-F238E27FC236}">
                <a16:creationId xmlns:a16="http://schemas.microsoft.com/office/drawing/2014/main" id="{565545D6-D9D5-0E4F-DFDB-2E1562ABB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540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6BBBF0-5E41-4059-37A5-ACC4A2120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357874"/>
            <a:ext cx="9696450" cy="5957200"/>
          </a:xfrm>
          <a:prstGeom prst="rect">
            <a:avLst/>
          </a:prstGeom>
        </p:spPr>
      </p:pic>
      <p:pic>
        <p:nvPicPr>
          <p:cNvPr id="6" name="Picture 4" descr="Blank Realistic Closed Spiral Notebook Isolated On White Background  Vertical Copybook Template Mock Up Of Organizer Or Diary Vector Stock  Illustration - Download Image Now - iStock">
            <a:extLst>
              <a:ext uri="{FF2B5EF4-FFF2-40B4-BE49-F238E27FC236}">
                <a16:creationId xmlns:a16="http://schemas.microsoft.com/office/drawing/2014/main" id="{DA40FC7E-19A6-D7A8-468B-B9A6B3D74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810" y="-22209"/>
            <a:ext cx="65622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Male Teacher PNG Free Download | PNG All">
            <a:extLst>
              <a:ext uri="{FF2B5EF4-FFF2-40B4-BE49-F238E27FC236}">
                <a16:creationId xmlns:a16="http://schemas.microsoft.com/office/drawing/2014/main" id="{848A029B-64F6-BA0A-36AA-22B44C546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80" y="4839718"/>
            <a:ext cx="1383507" cy="17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2700D3-2CFC-5AF1-8623-50D34191C5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0401" y="209549"/>
            <a:ext cx="6400799" cy="655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9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0.26328 -0.029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64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999+ Hình nền slide Powerpoint vừa đẹp vừa chuyên nghiệp">
            <a:extLst>
              <a:ext uri="{FF2B5EF4-FFF2-40B4-BE49-F238E27FC236}">
                <a16:creationId xmlns:a16="http://schemas.microsoft.com/office/drawing/2014/main" id="{5BE221F0-C4AE-C02E-7B9E-B74AEEB27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30" y="0"/>
            <a:ext cx="83330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D5F01B-AE26-1B5E-6A00-B45805DF72FD}"/>
              </a:ext>
            </a:extLst>
          </p:cNvPr>
          <p:cNvSpPr txBox="1"/>
          <p:nvPr/>
        </p:nvSpPr>
        <p:spPr>
          <a:xfrm>
            <a:off x="5683250" y="358850"/>
            <a:ext cx="200578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17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(2,5 </a:t>
            </a:r>
            <a:r>
              <a:rPr lang="en-US" sz="17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7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322223-9593-C64F-7D8C-A75F52FA700E}"/>
              </a:ext>
            </a:extLst>
          </p:cNvPr>
          <p:cNvSpPr txBox="1"/>
          <p:nvPr/>
        </p:nvSpPr>
        <p:spPr>
          <a:xfrm>
            <a:off x="6762749" y="17587"/>
            <a:ext cx="3514187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200"/>
              </a:spcAft>
            </a:pPr>
            <a:r>
              <a:rPr lang="en-US" sz="1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 CHẤM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0F26D0-84E7-1AB6-5CED-534D63B50258}"/>
              </a:ext>
            </a:extLst>
          </p:cNvPr>
          <p:cNvGrpSpPr/>
          <p:nvPr/>
        </p:nvGrpSpPr>
        <p:grpSpPr>
          <a:xfrm>
            <a:off x="5714279" y="768994"/>
            <a:ext cx="6922608" cy="5585928"/>
            <a:chOff x="5714279" y="768994"/>
            <a:chExt cx="6922608" cy="5585928"/>
          </a:xfrm>
        </p:grpSpPr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A6493B9F-30F5-9F21-263D-075708BE502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0781822"/>
                </p:ext>
              </p:extLst>
            </p:nvPr>
          </p:nvGraphicFramePr>
          <p:xfrm>
            <a:off x="6299423" y="768994"/>
            <a:ext cx="565836" cy="565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90419" imgH="391160" progId="Equation.DSMT4">
                    <p:embed/>
                  </p:oleObj>
                </mc:Choice>
                <mc:Fallback>
                  <p:oleObj name="Equation" r:id="rId3" imgW="390419" imgH="391160" progId="Equation.DSMT4">
                    <p:embed/>
                    <p:pic>
                      <p:nvPicPr>
                        <p:cNvPr id="15" name="Object 14">
                          <a:extLst>
                            <a:ext uri="{FF2B5EF4-FFF2-40B4-BE49-F238E27FC236}">
                              <a16:creationId xmlns:a16="http://schemas.microsoft.com/office/drawing/2014/main" id="{12B2913B-C6F6-D87E-BDB5-DD746F7322F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299423" y="768994"/>
                          <a:ext cx="565836" cy="5658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4AC146-9A5C-EABB-4F18-9D52CEC6A22F}"/>
                </a:ext>
              </a:extLst>
            </p:cNvPr>
            <p:cNvSpPr txBox="1"/>
            <p:nvPr/>
          </p:nvSpPr>
          <p:spPr>
            <a:xfrm>
              <a:off x="7610834" y="857021"/>
              <a:ext cx="1226983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(0,75 đ)</a:t>
              </a:r>
              <a:endParaRPr lang="en-US" sz="1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E2E428-C49D-7FE5-57B3-B18A691A40FA}"/>
                </a:ext>
              </a:extLst>
            </p:cNvPr>
            <p:cNvSpPr txBox="1"/>
            <p:nvPr/>
          </p:nvSpPr>
          <p:spPr>
            <a:xfrm>
              <a:off x="5714279" y="821221"/>
              <a:ext cx="706641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  <a:endParaRPr lang="en-US" sz="17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1D1523-D9A1-EAB9-9D12-E2A026A5C9D8}"/>
                </a:ext>
              </a:extLst>
            </p:cNvPr>
            <p:cNvSpPr txBox="1"/>
            <p:nvPr/>
          </p:nvSpPr>
          <p:spPr>
            <a:xfrm>
              <a:off x="5720538" y="1434959"/>
              <a:ext cx="597936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  <a:endParaRPr lang="en-US" sz="17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1B1167-40B0-6E1B-8004-4567237C327E}"/>
                </a:ext>
              </a:extLst>
            </p:cNvPr>
            <p:cNvSpPr txBox="1"/>
            <p:nvPr/>
          </p:nvSpPr>
          <p:spPr>
            <a:xfrm>
              <a:off x="5726979" y="2025230"/>
              <a:ext cx="905911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  <a:endPara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E48400-4A49-B40F-36D2-23DEBD6DD172}"/>
                </a:ext>
              </a:extLst>
            </p:cNvPr>
            <p:cNvSpPr txBox="1"/>
            <p:nvPr/>
          </p:nvSpPr>
          <p:spPr>
            <a:xfrm>
              <a:off x="5729520" y="4273229"/>
              <a:ext cx="586310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7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7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endParaRPr lang="en-US" sz="17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9DF1C131-E825-B7CC-4450-95502CEEE4A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9657954"/>
                </p:ext>
              </p:extLst>
            </p:nvPr>
          </p:nvGraphicFramePr>
          <p:xfrm>
            <a:off x="6293042" y="1334830"/>
            <a:ext cx="1022757" cy="599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666411" imgH="391160" progId="Equation.DSMT4">
                    <p:embed/>
                  </p:oleObj>
                </mc:Choice>
                <mc:Fallback>
                  <p:oleObj name="Equation" r:id="rId5" imgW="666411" imgH="391160" progId="Equation.DSMT4">
                    <p:embed/>
                    <p:pic>
                      <p:nvPicPr>
                        <p:cNvPr id="17" name="Object 16">
                          <a:extLst>
                            <a:ext uri="{FF2B5EF4-FFF2-40B4-BE49-F238E27FC236}">
                              <a16:creationId xmlns:a16="http://schemas.microsoft.com/office/drawing/2014/main" id="{57D0B88C-E69F-5B54-75D5-D89C745563E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293042" y="1334830"/>
                          <a:ext cx="1022757" cy="59904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E51AF1-B5ED-2694-DAD9-834737A219F3}"/>
                </a:ext>
              </a:extLst>
            </p:cNvPr>
            <p:cNvSpPr txBox="1"/>
            <p:nvPr/>
          </p:nvSpPr>
          <p:spPr>
            <a:xfrm>
              <a:off x="7634023" y="1407196"/>
              <a:ext cx="1226983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(0,5 đ)</a:t>
              </a:r>
              <a:endParaRPr lang="en-US" sz="1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FC2863F-4319-BB92-4D5C-A291FECD5820}"/>
                </a:ext>
              </a:extLst>
            </p:cNvPr>
            <p:cNvSpPr txBox="1"/>
            <p:nvPr/>
          </p:nvSpPr>
          <p:spPr>
            <a:xfrm>
              <a:off x="5988465" y="2032487"/>
              <a:ext cx="4889500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Áp</a:t>
              </a:r>
              <a:r>
                <a:rPr lang="en-US" sz="17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17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17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chất</a:t>
              </a:r>
              <a:r>
                <a:rPr lang="en-US" sz="17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17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dãy</a:t>
              </a:r>
              <a:r>
                <a:rPr lang="en-US" sz="17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tỉ</a:t>
              </a:r>
              <a:r>
                <a:rPr lang="en-US" sz="17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17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17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17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ta </a:t>
              </a:r>
              <a:r>
                <a:rPr lang="en-US" sz="17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17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5F912C46-A141-342C-FF36-2C8756553E2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6778267"/>
                </p:ext>
              </p:extLst>
            </p:nvPr>
          </p:nvGraphicFramePr>
          <p:xfrm>
            <a:off x="6557760" y="2398607"/>
            <a:ext cx="2350993" cy="6383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437534" imgH="391160" progId="Equation.DSMT4">
                    <p:embed/>
                  </p:oleObj>
                </mc:Choice>
                <mc:Fallback>
                  <p:oleObj name="Equation" r:id="rId7" imgW="1437534" imgH="391160" progId="Equation.DSMT4">
                    <p:embed/>
                    <p:pic>
                      <p:nvPicPr>
                        <p:cNvPr id="21" name="Object 20">
                          <a:extLst>
                            <a:ext uri="{FF2B5EF4-FFF2-40B4-BE49-F238E27FC236}">
                              <a16:creationId xmlns:a16="http://schemas.microsoft.com/office/drawing/2014/main" id="{C68FF4FD-527F-5712-E9F9-6ADB5250217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557760" y="2398607"/>
                          <a:ext cx="2350993" cy="63834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1F0E6A4B-DCF1-B509-EEFC-67AB28E1352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2283617"/>
                </p:ext>
              </p:extLst>
            </p:nvPr>
          </p:nvGraphicFramePr>
          <p:xfrm>
            <a:off x="6882726" y="2981588"/>
            <a:ext cx="1939529" cy="5804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304396" imgH="391160" progId="Equation.DSMT4">
                    <p:embed/>
                  </p:oleObj>
                </mc:Choice>
                <mc:Fallback>
                  <p:oleObj name="Equation" r:id="rId9" imgW="1304396" imgH="391160" progId="Equation.DSMT4">
                    <p:embed/>
                    <p:pic>
                      <p:nvPicPr>
                        <p:cNvPr id="22" name="Object 21">
                          <a:extLst>
                            <a:ext uri="{FF2B5EF4-FFF2-40B4-BE49-F238E27FC236}">
                              <a16:creationId xmlns:a16="http://schemas.microsoft.com/office/drawing/2014/main" id="{EE5FEF35-9CF0-0410-C977-DA13BCD06AD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882726" y="2981588"/>
                          <a:ext cx="1939529" cy="58044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3E1E3EFF-C958-708A-C4B3-45B108E954A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2068230"/>
                </p:ext>
              </p:extLst>
            </p:nvPr>
          </p:nvGraphicFramePr>
          <p:xfrm>
            <a:off x="6863349" y="3548587"/>
            <a:ext cx="1840429" cy="5804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237827" imgH="391160" progId="Equation.DSMT4">
                    <p:embed/>
                  </p:oleObj>
                </mc:Choice>
                <mc:Fallback>
                  <p:oleObj name="Equation" r:id="rId11" imgW="1237827" imgH="391160" progId="Equation.DSMT4">
                    <p:embed/>
                    <p:pic>
                      <p:nvPicPr>
                        <p:cNvPr id="23" name="Object 22">
                          <a:extLst>
                            <a:ext uri="{FF2B5EF4-FFF2-40B4-BE49-F238E27FC236}">
                              <a16:creationId xmlns:a16="http://schemas.microsoft.com/office/drawing/2014/main" id="{8FD7D9E5-B2AE-D8D4-CDF1-D64AE37E269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863349" y="3548587"/>
                          <a:ext cx="1840429" cy="58044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624880-362A-8EBA-5128-8AD376DACEAE}"/>
                </a:ext>
              </a:extLst>
            </p:cNvPr>
            <p:cNvSpPr txBox="1"/>
            <p:nvPr/>
          </p:nvSpPr>
          <p:spPr>
            <a:xfrm>
              <a:off x="5952180" y="3065807"/>
              <a:ext cx="988280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Suy</a:t>
              </a:r>
              <a:r>
                <a:rPr lang="en-US" sz="17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17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368E7C-9407-DAF0-FB38-4D6052172682}"/>
                </a:ext>
              </a:extLst>
            </p:cNvPr>
            <p:cNvSpPr txBox="1"/>
            <p:nvPr/>
          </p:nvSpPr>
          <p:spPr>
            <a:xfrm>
              <a:off x="9304472" y="2516745"/>
              <a:ext cx="1226983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(0,25 đ)</a:t>
              </a:r>
              <a:endParaRPr lang="en-US" sz="1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A47EA1E-E004-5E93-8CE4-CE2568BB41CA}"/>
                </a:ext>
              </a:extLst>
            </p:cNvPr>
            <p:cNvSpPr txBox="1"/>
            <p:nvPr/>
          </p:nvSpPr>
          <p:spPr>
            <a:xfrm>
              <a:off x="9304471" y="3352181"/>
              <a:ext cx="1226983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(0,25 đ)</a:t>
              </a:r>
              <a:endParaRPr lang="en-US" sz="1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4510560-AF66-EEB5-A770-DB91EA9361F4}"/>
                </a:ext>
              </a:extLst>
            </p:cNvPr>
            <p:cNvSpPr txBox="1"/>
            <p:nvPr/>
          </p:nvSpPr>
          <p:spPr>
            <a:xfrm>
              <a:off x="6005950" y="4284923"/>
              <a:ext cx="6017446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thời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gian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7 </a:t>
              </a:r>
              <a:r>
                <a:rPr lang="en-US" sz="17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máy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cày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cày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xong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đồng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x </a:t>
              </a:r>
              <a:r>
                <a:rPr lang="en-US" sz="17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(x &gt; 0)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70BAF5-3B97-D4AF-EDBC-02375F143818}"/>
                </a:ext>
              </a:extLst>
            </p:cNvPr>
            <p:cNvSpPr txBox="1"/>
            <p:nvPr/>
          </p:nvSpPr>
          <p:spPr>
            <a:xfrm>
              <a:off x="6022715" y="4685754"/>
              <a:ext cx="5724786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máy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cày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thời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gian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cày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đại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lượng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tỉ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lệ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nghịch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endPara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F287B34-2C4C-796E-F7AE-62E81075E95D}"/>
                </a:ext>
              </a:extLst>
            </p:cNvPr>
            <p:cNvSpPr txBox="1"/>
            <p:nvPr/>
          </p:nvSpPr>
          <p:spPr>
            <a:xfrm>
              <a:off x="11409904" y="4286407"/>
              <a:ext cx="1226983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(0,25 đ)</a:t>
              </a:r>
              <a:endParaRPr lang="en-US" sz="1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8" name="Object 27">
              <a:extLst>
                <a:ext uri="{FF2B5EF4-FFF2-40B4-BE49-F238E27FC236}">
                  <a16:creationId xmlns:a16="http://schemas.microsoft.com/office/drawing/2014/main" id="{BEC24D2F-6B22-EA27-D20E-8291862471F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217013"/>
                </p:ext>
              </p:extLst>
            </p:nvPr>
          </p:nvGraphicFramePr>
          <p:xfrm>
            <a:off x="7294207" y="5074679"/>
            <a:ext cx="979166" cy="2776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637984" imgH="181340" progId="Equation.DSMT4">
                    <p:embed/>
                  </p:oleObj>
                </mc:Choice>
                <mc:Fallback>
                  <p:oleObj name="Equation" r:id="rId13" imgW="637984" imgH="181340" progId="Equation.DSMT4">
                    <p:embed/>
                    <p:pic>
                      <p:nvPicPr>
                        <p:cNvPr id="33" name="Object 32">
                          <a:extLst>
                            <a:ext uri="{FF2B5EF4-FFF2-40B4-BE49-F238E27FC236}">
                              <a16:creationId xmlns:a16="http://schemas.microsoft.com/office/drawing/2014/main" id="{CD4FEEF7-6F26-AD45-9D15-FE96E0FDDF3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7294207" y="5074679"/>
                          <a:ext cx="979166" cy="27767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>
              <a:extLst>
                <a:ext uri="{FF2B5EF4-FFF2-40B4-BE49-F238E27FC236}">
                  <a16:creationId xmlns:a16="http://schemas.microsoft.com/office/drawing/2014/main" id="{733E7A39-E654-1C52-F609-32E501C14B3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2053835"/>
                </p:ext>
              </p:extLst>
            </p:nvPr>
          </p:nvGraphicFramePr>
          <p:xfrm>
            <a:off x="6896551" y="5398426"/>
            <a:ext cx="1576092" cy="6039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018688" imgH="391160" progId="Equation.DSMT4">
                    <p:embed/>
                  </p:oleObj>
                </mc:Choice>
                <mc:Fallback>
                  <p:oleObj name="Equation" r:id="rId15" imgW="1018688" imgH="391160" progId="Equation.DSMT4">
                    <p:embed/>
                    <p:pic>
                      <p:nvPicPr>
                        <p:cNvPr id="34" name="Object 33">
                          <a:extLst>
                            <a:ext uri="{FF2B5EF4-FFF2-40B4-BE49-F238E27FC236}">
                              <a16:creationId xmlns:a16="http://schemas.microsoft.com/office/drawing/2014/main" id="{3596F119-A2BA-8CEA-54ED-EA0519DB8DF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896551" y="5398426"/>
                          <a:ext cx="1576092" cy="6039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4ABC5B5-6773-52B9-B42B-F8257333017A}"/>
                </a:ext>
              </a:extLst>
            </p:cNvPr>
            <p:cNvSpPr txBox="1"/>
            <p:nvPr/>
          </p:nvSpPr>
          <p:spPr>
            <a:xfrm>
              <a:off x="8703778" y="5053443"/>
              <a:ext cx="1226983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(0,25 đ)</a:t>
              </a:r>
              <a:endParaRPr lang="en-US" sz="1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6347D4-3D8F-E307-5E33-1966024C74FC}"/>
                </a:ext>
              </a:extLst>
            </p:cNvPr>
            <p:cNvSpPr txBox="1"/>
            <p:nvPr/>
          </p:nvSpPr>
          <p:spPr>
            <a:xfrm>
              <a:off x="6044465" y="6000979"/>
              <a:ext cx="4637635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Vậy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7 </a:t>
              </a:r>
              <a:r>
                <a:rPr lang="en-US" sz="17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máy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cày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cày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xong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đồng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15 </a:t>
              </a:r>
              <a:r>
                <a:rPr lang="en-US" sz="17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303AAC9-C3DE-50F2-2347-9DB31C4C1AA9}"/>
                </a:ext>
              </a:extLst>
            </p:cNvPr>
            <p:cNvSpPr txBox="1"/>
            <p:nvPr/>
          </p:nvSpPr>
          <p:spPr>
            <a:xfrm>
              <a:off x="10607942" y="6000979"/>
              <a:ext cx="1030926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(0,25 đ)</a:t>
              </a:r>
              <a:endParaRPr lang="en-US" sz="1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eft Brace 34">
              <a:extLst>
                <a:ext uri="{FF2B5EF4-FFF2-40B4-BE49-F238E27FC236}">
                  <a16:creationId xmlns:a16="http://schemas.microsoft.com/office/drawing/2014/main" id="{2B1CF880-24BD-A4FF-B80A-E4B1EFCAA627}"/>
                </a:ext>
              </a:extLst>
            </p:cNvPr>
            <p:cNvSpPr/>
            <p:nvPr/>
          </p:nvSpPr>
          <p:spPr>
            <a:xfrm>
              <a:off x="6651940" y="3105020"/>
              <a:ext cx="160609" cy="919721"/>
            </a:xfrm>
            <a:prstGeom prst="leftBrac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FAF85DE-A049-2438-65B1-EBCDB631033F}"/>
              </a:ext>
            </a:extLst>
          </p:cNvPr>
          <p:cNvCxnSpPr/>
          <p:nvPr/>
        </p:nvCxnSpPr>
        <p:spPr>
          <a:xfrm>
            <a:off x="5676900" y="0"/>
            <a:ext cx="0" cy="6902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84F5EBF-F38D-165B-67E7-ABF6EB2F5F6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28765" y="0"/>
            <a:ext cx="5685567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0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999+ Hình nền slide Powerpoint vừa đẹp vừa chuyên nghiệp">
            <a:extLst>
              <a:ext uri="{FF2B5EF4-FFF2-40B4-BE49-F238E27FC236}">
                <a16:creationId xmlns:a16="http://schemas.microsoft.com/office/drawing/2014/main" id="{B42999D8-3A59-FB7C-5F31-33F640A04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30" y="0"/>
            <a:ext cx="83330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322223-9593-C64F-7D8C-A75F52FA700E}"/>
              </a:ext>
            </a:extLst>
          </p:cNvPr>
          <p:cNvSpPr txBox="1"/>
          <p:nvPr/>
        </p:nvSpPr>
        <p:spPr>
          <a:xfrm>
            <a:off x="6762749" y="17587"/>
            <a:ext cx="3514187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200"/>
              </a:spcAft>
            </a:pPr>
            <a:r>
              <a:rPr lang="en-US" sz="1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 CHẤM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CA86903-BE42-78C6-D6B5-FB561BB933F3}"/>
              </a:ext>
            </a:extLst>
          </p:cNvPr>
          <p:cNvSpPr txBox="1"/>
          <p:nvPr/>
        </p:nvSpPr>
        <p:spPr>
          <a:xfrm>
            <a:off x="5746355" y="428680"/>
            <a:ext cx="200578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17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(1,25 </a:t>
            </a:r>
            <a:r>
              <a:rPr lang="en-US" sz="17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7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69A8DB2-2662-66D2-27DE-77CDDDE56A5A}"/>
              </a:ext>
            </a:extLst>
          </p:cNvPr>
          <p:cNvSpPr txBox="1"/>
          <p:nvPr/>
        </p:nvSpPr>
        <p:spPr>
          <a:xfrm>
            <a:off x="5734095" y="1985841"/>
            <a:ext cx="200578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17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(1,75 </a:t>
            </a:r>
            <a:r>
              <a:rPr lang="en-US" sz="17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7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E84860A-42DC-63FA-813D-240DE043F1E7}"/>
              </a:ext>
            </a:extLst>
          </p:cNvPr>
          <p:cNvCxnSpPr/>
          <p:nvPr/>
        </p:nvCxnSpPr>
        <p:spPr>
          <a:xfrm>
            <a:off x="5676900" y="0"/>
            <a:ext cx="0" cy="6902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FD96F404-0FBD-28B0-9402-C713997EF4EA}"/>
              </a:ext>
            </a:extLst>
          </p:cNvPr>
          <p:cNvSpPr txBox="1"/>
          <p:nvPr/>
        </p:nvSpPr>
        <p:spPr>
          <a:xfrm>
            <a:off x="5746355" y="4646405"/>
            <a:ext cx="2005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(1,0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0D3F80-08A0-40E0-E810-0CB4CEE970E5}"/>
              </a:ext>
            </a:extLst>
          </p:cNvPr>
          <p:cNvGrpSpPr/>
          <p:nvPr/>
        </p:nvGrpSpPr>
        <p:grpSpPr>
          <a:xfrm>
            <a:off x="5809170" y="764381"/>
            <a:ext cx="5891498" cy="1093639"/>
            <a:chOff x="5809170" y="707231"/>
            <a:chExt cx="5891498" cy="10936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2905E000-CA66-8071-DEA9-BD32D408407E}"/>
                    </a:ext>
                  </a:extLst>
                </p:cNvPr>
                <p:cNvSpPr txBox="1"/>
                <p:nvPr/>
              </p:nvSpPr>
              <p:spPr>
                <a:xfrm>
                  <a:off x="6073493" y="726173"/>
                  <a:ext cx="3022097" cy="3539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0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17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700" i="0">
                            <a:latin typeface="Cambria Math" panose="02040503050406030204" pitchFamily="18" charset="0"/>
                          </a:rPr>
                          <m:t>=−6</m:t>
                        </m:r>
                        <m:sSup>
                          <m:sSupPr>
                            <m:ctrlPr>
                              <a:rPr lang="en-US" sz="17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700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700" i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7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7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700" i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700" i="0">
                            <a:latin typeface="Cambria Math" panose="02040503050406030204" pitchFamily="18" charset="0"/>
                          </a:rPr>
                          <m:t>−9</m:t>
                        </m:r>
                      </m:oMath>
                    </m:oMathPara>
                  </a14:m>
                  <a:endParaRPr lang="en-US" sz="1700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2905E000-CA66-8071-DEA9-BD32D40840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3493" y="726173"/>
                  <a:ext cx="3022097" cy="3539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8EBA947-CDF7-F0D6-9260-011DDD76AFAC}"/>
                </a:ext>
              </a:extLst>
            </p:cNvPr>
            <p:cNvSpPr txBox="1"/>
            <p:nvPr/>
          </p:nvSpPr>
          <p:spPr>
            <a:xfrm>
              <a:off x="5809170" y="724978"/>
              <a:ext cx="372703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endParaRPr lang="en-US" sz="17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96D3CEB-2DA2-563B-7E3A-AA534D898C7B}"/>
                </a:ext>
              </a:extLst>
            </p:cNvPr>
            <p:cNvSpPr txBox="1"/>
            <p:nvPr/>
          </p:nvSpPr>
          <p:spPr>
            <a:xfrm>
              <a:off x="5819349" y="1098924"/>
              <a:ext cx="464630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  <a:endPara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5ACE814-06E0-82E3-5DBF-19695D862C56}"/>
                </a:ext>
              </a:extLst>
            </p:cNvPr>
            <p:cNvSpPr txBox="1"/>
            <p:nvPr/>
          </p:nvSpPr>
          <p:spPr>
            <a:xfrm>
              <a:off x="6182753" y="1104986"/>
              <a:ext cx="3086393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/>
                <a:t>Ta </a:t>
              </a:r>
              <a:r>
                <a:rPr lang="en-US" sz="1700" dirty="0" err="1"/>
                <a:t>có</a:t>
              </a:r>
              <a:r>
                <a:rPr lang="en-US" sz="1700" dirty="0"/>
                <a:t>: P(2) = 4 </a:t>
              </a:r>
              <a:r>
                <a:rPr lang="en-US" sz="1700" b="1" dirty="0">
                  <a:latin typeface="Calibri" panose="020F0502020204030204" pitchFamily="34" charset="0"/>
                  <a:cs typeface="Times New Roman" panose="02020603050405020304" pitchFamily="18" charset="0"/>
                </a:rPr>
                <a:t>– 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1700" baseline="30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1700" dirty="0"/>
                <a:t> = 0</a:t>
              </a:r>
              <a:endPara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BAD5A286-8193-4F00-BC9A-F23DA03E13AC}"/>
                    </a:ext>
                  </a:extLst>
                </p:cNvPr>
                <p:cNvSpPr txBox="1"/>
                <p:nvPr/>
              </p:nvSpPr>
              <p:spPr>
                <a:xfrm>
                  <a:off x="6173163" y="1446927"/>
                  <a:ext cx="4641728" cy="3539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:r>
                    <a:rPr lang="en-US" sz="1700" dirty="0" err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Vậy</a:t>
                  </a:r>
                  <a:r>
                    <a:rPr lang="en-US" sz="17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17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7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=−2</m:t>
                      </m:r>
                    </m:oMath>
                  </a14:m>
                  <a:r>
                    <a:rPr lang="vi-VN" sz="17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là một nghiệm của đa thức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17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vi-VN" sz="17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</m:d>
                    </m:oMath>
                  </a14:m>
                  <a:endParaRPr lang="en-US" sz="17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BAD5A286-8193-4F00-BC9A-F23DA03E13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3163" y="1446927"/>
                  <a:ext cx="4641728" cy="353943"/>
                </a:xfrm>
                <a:prstGeom prst="rect">
                  <a:avLst/>
                </a:prstGeom>
                <a:blipFill>
                  <a:blip r:embed="rId4"/>
                  <a:stretch>
                    <a:fillRect l="-920" t="-5172" b="-224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746DF2B-7702-A251-472D-7C315B0D8AE0}"/>
                </a:ext>
              </a:extLst>
            </p:cNvPr>
            <p:cNvSpPr txBox="1"/>
            <p:nvPr/>
          </p:nvSpPr>
          <p:spPr>
            <a:xfrm>
              <a:off x="9095590" y="707231"/>
              <a:ext cx="1030926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(0,5 đ)</a:t>
              </a:r>
              <a:endParaRPr lang="en-US" sz="1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F11F220-BAD3-8894-361A-9DD139671D26}"/>
                </a:ext>
              </a:extLst>
            </p:cNvPr>
            <p:cNvSpPr txBox="1"/>
            <p:nvPr/>
          </p:nvSpPr>
          <p:spPr>
            <a:xfrm>
              <a:off x="10669742" y="1070393"/>
              <a:ext cx="1030926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(0,5 đ)</a:t>
              </a:r>
              <a:endParaRPr lang="en-US" sz="1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B466D62-C2D7-A708-EFA3-8BDD6C6980A4}"/>
                </a:ext>
              </a:extLst>
            </p:cNvPr>
            <p:cNvSpPr txBox="1"/>
            <p:nvPr/>
          </p:nvSpPr>
          <p:spPr>
            <a:xfrm>
              <a:off x="10669742" y="1442083"/>
              <a:ext cx="1030926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(0,25 đ)</a:t>
              </a:r>
              <a:endParaRPr lang="en-US" sz="1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5446C6-ECD9-5CA7-C40C-4D397C1BD6DA}"/>
              </a:ext>
            </a:extLst>
          </p:cNvPr>
          <p:cNvGrpSpPr/>
          <p:nvPr/>
        </p:nvGrpSpPr>
        <p:grpSpPr>
          <a:xfrm>
            <a:off x="5807105" y="2333666"/>
            <a:ext cx="5299193" cy="2229559"/>
            <a:chOff x="5807105" y="2748681"/>
            <a:chExt cx="5299193" cy="222955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0725B6A-3DD7-8404-5F40-11A1AF33E0D5}"/>
                </a:ext>
              </a:extLst>
            </p:cNvPr>
            <p:cNvSpPr txBox="1"/>
            <p:nvPr/>
          </p:nvSpPr>
          <p:spPr>
            <a:xfrm>
              <a:off x="5807105" y="2764808"/>
              <a:ext cx="381793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endPara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919AD2A-94CE-6B78-9E8A-4B9D2D2FB299}"/>
                </a:ext>
              </a:extLst>
            </p:cNvPr>
            <p:cNvSpPr txBox="1"/>
            <p:nvPr/>
          </p:nvSpPr>
          <p:spPr>
            <a:xfrm>
              <a:off x="5809840" y="3575030"/>
              <a:ext cx="476669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  <a:endPara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0F011CD6-9E96-8BA4-00D2-81D26285D1FD}"/>
                    </a:ext>
                  </a:extLst>
                </p:cNvPr>
                <p:cNvSpPr txBox="1"/>
                <p:nvPr/>
              </p:nvSpPr>
              <p:spPr>
                <a:xfrm>
                  <a:off x="6015995" y="3557982"/>
                  <a:ext cx="3194751" cy="3539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:r>
                    <a:rPr lang="en-US" sz="1700" dirty="0">
                      <a:solidFill>
                        <a:srgbClr val="836967"/>
                      </a:solidFill>
                    </a:rPr>
                    <a:t>M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17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7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17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7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7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17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7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7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1700" dirty="0"/>
                </a:p>
              </p:txBody>
            </p:sp>
          </mc:Choice>
          <mc:Fallback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0F011CD6-9E96-8BA4-00D2-81D26285D1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5995" y="3557982"/>
                  <a:ext cx="3194751" cy="353943"/>
                </a:xfrm>
                <a:prstGeom prst="rect">
                  <a:avLst/>
                </a:prstGeom>
                <a:blipFill>
                  <a:blip r:embed="rId5"/>
                  <a:stretch>
                    <a:fillRect l="-1336" t="-6897" b="-224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0" name="Object 69">
                  <a:extLst>
                    <a:ext uri="{FF2B5EF4-FFF2-40B4-BE49-F238E27FC236}">
                      <a16:creationId xmlns:a16="http://schemas.microsoft.com/office/drawing/2014/main" id="{2E727EAD-4A0B-11FE-D4E0-00CB6F7FADE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35272077"/>
                    </p:ext>
                  </p:extLst>
                </p:nvPr>
              </p:nvGraphicFramePr>
              <p:xfrm>
                <a:off x="6251575" y="3901165"/>
                <a:ext cx="2257425" cy="3794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6" imgW="1511280" imgH="253800" progId="Equation.DSMT4">
                        <p:embed/>
                      </p:oleObj>
                    </mc:Choice>
                    <mc:Fallback>
                      <p:oleObj name="Equation" r:id="rId6" imgW="1511280" imgH="253800" progId="Equation.DSMT4">
                        <p:embed/>
                        <p:pic>
                          <p:nvPicPr>
                            <p:cNvPr id="57" name="Object 56">
                              <a:extLst>
                                <a:ext uri="{FF2B5EF4-FFF2-40B4-BE49-F238E27FC236}">
                                  <a16:creationId xmlns:a16="http://schemas.microsoft.com/office/drawing/2014/main" id="{7F6D499E-753D-89B7-091B-92639BE12B39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251575" y="3901165"/>
                              <a:ext cx="2257425" cy="37941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0" name="Object 69">
                  <a:extLst>
                    <a:ext uri="{FF2B5EF4-FFF2-40B4-BE49-F238E27FC236}">
                      <a16:creationId xmlns:a16="http://schemas.microsoft.com/office/drawing/2014/main" id="{2E727EAD-4A0B-11FE-D4E0-00CB6F7FADE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49661232"/>
                    </p:ext>
                  </p:extLst>
                </p:nvPr>
              </p:nvGraphicFramePr>
              <p:xfrm>
                <a:off x="5980883" y="3912159"/>
                <a:ext cx="2799752" cy="35559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0" imgW="1875451" imgH="238301" progId="Equation.DSMT4">
                        <p:embed/>
                      </p:oleObj>
                    </mc:Choice>
                    <mc:Fallback>
                      <p:oleObj name="Equation" r:id="rId10" imgW="1875451" imgH="238301" progId="Equation.DSMT4">
                        <p:embed/>
                        <p:pic>
                          <p:nvPicPr>
                            <p:cNvPr id="57" name="Object 56">
                              <a:extLst>
                                <a:ext uri="{FF2B5EF4-FFF2-40B4-BE49-F238E27FC236}">
                                  <a16:creationId xmlns:a16="http://schemas.microsoft.com/office/drawing/2014/main" id="{7F6D499E-753D-89B7-091B-92639BE12B39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980883" y="3912159"/>
                              <a:ext cx="2799752" cy="35559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1" name="Object 70">
                  <a:extLst>
                    <a:ext uri="{FF2B5EF4-FFF2-40B4-BE49-F238E27FC236}">
                      <a16:creationId xmlns:a16="http://schemas.microsoft.com/office/drawing/2014/main" id="{EB009997-CA35-C51B-FE5F-90A872DE42D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17506287"/>
                    </p:ext>
                  </p:extLst>
                </p:nvPr>
              </p:nvGraphicFramePr>
              <p:xfrm>
                <a:off x="5949950" y="4259940"/>
                <a:ext cx="3813175" cy="3413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2" imgW="2552400" imgH="228600" progId="Equation.DSMT4">
                        <p:embed/>
                      </p:oleObj>
                    </mc:Choice>
                    <mc:Fallback>
                      <p:oleObj name="Equation" r:id="rId12" imgW="2552400" imgH="228600" progId="Equation.DSMT4">
                        <p:embed/>
                        <p:pic>
                          <p:nvPicPr>
                            <p:cNvPr id="58" name="Object 57">
                              <a:extLst>
                                <a:ext uri="{FF2B5EF4-FFF2-40B4-BE49-F238E27FC236}">
                                  <a16:creationId xmlns:a16="http://schemas.microsoft.com/office/drawing/2014/main" id="{C94D5A5B-DCEB-CFFC-1E9A-8081EA7B6C53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949950" y="4259940"/>
                              <a:ext cx="3813175" cy="34131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1" name="Object 70">
                  <a:extLst>
                    <a:ext uri="{FF2B5EF4-FFF2-40B4-BE49-F238E27FC236}">
                      <a16:creationId xmlns:a16="http://schemas.microsoft.com/office/drawing/2014/main" id="{EB009997-CA35-C51B-FE5F-90A872DE42D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22775964"/>
                    </p:ext>
                  </p:extLst>
                </p:nvPr>
              </p:nvGraphicFramePr>
              <p:xfrm>
                <a:off x="5980883" y="4253126"/>
                <a:ext cx="3752760" cy="35559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4" imgW="2513436" imgH="238301" progId="Equation.DSMT4">
                        <p:embed/>
                      </p:oleObj>
                    </mc:Choice>
                    <mc:Fallback>
                      <p:oleObj name="Equation" r:id="rId14" imgW="2513436" imgH="238301" progId="Equation.DSMT4">
                        <p:embed/>
                        <p:pic>
                          <p:nvPicPr>
                            <p:cNvPr id="58" name="Object 57">
                              <a:extLst>
                                <a:ext uri="{FF2B5EF4-FFF2-40B4-BE49-F238E27FC236}">
                                  <a16:creationId xmlns:a16="http://schemas.microsoft.com/office/drawing/2014/main" id="{C94D5A5B-DCEB-CFFC-1E9A-8081EA7B6C53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980883" y="4253126"/>
                              <a:ext cx="3752760" cy="35559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2" name="Object 71">
                  <a:extLst>
                    <a:ext uri="{FF2B5EF4-FFF2-40B4-BE49-F238E27FC236}">
                      <a16:creationId xmlns:a16="http://schemas.microsoft.com/office/drawing/2014/main" id="{92677C8E-C8CD-DFED-1F2A-E8CCD593479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17266461"/>
                    </p:ext>
                  </p:extLst>
                </p:nvPr>
              </p:nvGraphicFramePr>
              <p:xfrm>
                <a:off x="5962650" y="4602840"/>
                <a:ext cx="2692400" cy="3413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6" imgW="1803240" imgH="228600" progId="Equation.DSMT4">
                        <p:embed/>
                      </p:oleObj>
                    </mc:Choice>
                    <mc:Fallback>
                      <p:oleObj name="Equation" r:id="rId16" imgW="1803240" imgH="228600" progId="Equation.DSMT4">
                        <p:embed/>
                        <p:pic>
                          <p:nvPicPr>
                            <p:cNvPr id="59" name="Object 58">
                              <a:extLst>
                                <a:ext uri="{FF2B5EF4-FFF2-40B4-BE49-F238E27FC236}">
                                  <a16:creationId xmlns:a16="http://schemas.microsoft.com/office/drawing/2014/main" id="{D60B050A-E67D-FDF8-405B-E216DB6FB547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962650" y="4602840"/>
                              <a:ext cx="2692400" cy="34131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2" name="Object 71">
                  <a:extLst>
                    <a:ext uri="{FF2B5EF4-FFF2-40B4-BE49-F238E27FC236}">
                      <a16:creationId xmlns:a16="http://schemas.microsoft.com/office/drawing/2014/main" id="{92677C8E-C8CD-DFED-1F2A-E8CCD593479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44473272"/>
                    </p:ext>
                  </p:extLst>
                </p:nvPr>
              </p:nvGraphicFramePr>
              <p:xfrm>
                <a:off x="5986358" y="4596693"/>
                <a:ext cx="2643290" cy="35559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8" imgW="1770740" imgH="238301" progId="Equation.DSMT4">
                        <p:embed/>
                      </p:oleObj>
                    </mc:Choice>
                    <mc:Fallback>
                      <p:oleObj name="Equation" r:id="rId18" imgW="1770740" imgH="238301" progId="Equation.DSMT4">
                        <p:embed/>
                        <p:pic>
                          <p:nvPicPr>
                            <p:cNvPr id="59" name="Object 58">
                              <a:extLst>
                                <a:ext uri="{FF2B5EF4-FFF2-40B4-BE49-F238E27FC236}">
                                  <a16:creationId xmlns:a16="http://schemas.microsoft.com/office/drawing/2014/main" id="{D60B050A-E67D-FDF8-405B-E216DB6FB547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986358" y="4596693"/>
                              <a:ext cx="2643290" cy="35559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0E1B754-F04C-AEED-689D-247F7CE9A5BC}"/>
                </a:ext>
              </a:extLst>
            </p:cNvPr>
            <p:cNvSpPr txBox="1"/>
            <p:nvPr/>
          </p:nvSpPr>
          <p:spPr>
            <a:xfrm>
              <a:off x="9273899" y="3148953"/>
              <a:ext cx="1030926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(0,25 đ)</a:t>
              </a:r>
              <a:endParaRPr lang="en-US" sz="1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100D054-3D01-6D61-97BF-BE8CCBBB684F}"/>
                </a:ext>
              </a:extLst>
            </p:cNvPr>
            <p:cNvSpPr txBox="1"/>
            <p:nvPr/>
          </p:nvSpPr>
          <p:spPr>
            <a:xfrm>
              <a:off x="10075372" y="4624297"/>
              <a:ext cx="1030926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(0,5 đ)</a:t>
              </a:r>
              <a:endParaRPr lang="en-US" sz="1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58C6581-838E-9E74-3DF4-9BE5E00FB28F}"/>
                </a:ext>
              </a:extLst>
            </p:cNvPr>
            <p:cNvSpPr txBox="1"/>
            <p:nvPr/>
          </p:nvSpPr>
          <p:spPr>
            <a:xfrm>
              <a:off x="10060769" y="3904778"/>
              <a:ext cx="1030926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(0,25 đ)</a:t>
              </a:r>
              <a:endParaRPr lang="en-US" sz="1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45C6403-427A-CC4B-96BC-34D620BB06D9}"/>
                </a:ext>
              </a:extLst>
            </p:cNvPr>
            <p:cNvSpPr txBox="1"/>
            <p:nvPr/>
          </p:nvSpPr>
          <p:spPr>
            <a:xfrm>
              <a:off x="10060769" y="4263768"/>
              <a:ext cx="1030926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(0,25 đ)</a:t>
              </a:r>
              <a:endParaRPr lang="en-US" sz="1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2834EA67-E741-0F17-9847-2E519249869A}"/>
                    </a:ext>
                  </a:extLst>
                </p:cNvPr>
                <p:cNvSpPr txBox="1"/>
                <p:nvPr/>
              </p:nvSpPr>
              <p:spPr>
                <a:xfrm>
                  <a:off x="6171703" y="2771195"/>
                  <a:ext cx="3034364" cy="3539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14:m>
                    <m:oMath xmlns:m="http://schemas.openxmlformats.org/officeDocument/2006/math">
                      <m:r>
                        <a:rPr lang="vi-VN" sz="17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1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17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1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1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 sz="17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1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1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17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17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7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−5</m:t>
                      </m:r>
                    </m:oMath>
                  </a14:m>
                  <a:r>
                    <a:rPr lang="vi-VN" sz="17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	</a:t>
                  </a:r>
                  <a:endParaRPr lang="en-US" sz="17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2834EA67-E741-0F17-9847-2E51924986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1703" y="2771195"/>
                  <a:ext cx="3034364" cy="353943"/>
                </a:xfrm>
                <a:prstGeom prst="rect">
                  <a:avLst/>
                </a:prstGeom>
                <a:blipFill>
                  <a:blip r:embed="rId20"/>
                  <a:stretch>
                    <a:fillRect t="-6897" b="-224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C8737F5-0960-43FE-25BA-8290A71BF1CF}"/>
                    </a:ext>
                  </a:extLst>
                </p:cNvPr>
                <p:cNvSpPr txBox="1"/>
                <p:nvPr/>
              </p:nvSpPr>
              <p:spPr>
                <a:xfrm>
                  <a:off x="6171703" y="3123588"/>
                  <a:ext cx="3086393" cy="3539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:r>
                    <a:rPr lang="en-US" sz="17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</a:t>
                  </a:r>
                  <a:r>
                    <a:rPr lang="vi-VN" sz="17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ậc của đa thức </a:t>
                  </a:r>
                  <a14:m>
                    <m:oMath xmlns:m="http://schemas.openxmlformats.org/officeDocument/2006/math">
                      <m:r>
                        <a:rPr lang="vi-VN" sz="17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vi-VN" sz="17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7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7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17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1700" dirty="0" err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là</a:t>
                  </a:r>
                  <a:r>
                    <a:rPr lang="en-US" sz="17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3</a:t>
                  </a:r>
                  <a:endParaRPr lang="en-US" sz="17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C8737F5-0960-43FE-25BA-8290A71BF1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1703" y="3123588"/>
                  <a:ext cx="3086393" cy="353943"/>
                </a:xfrm>
                <a:prstGeom prst="rect">
                  <a:avLst/>
                </a:prstGeom>
                <a:blipFill>
                  <a:blip r:embed="rId21"/>
                  <a:stretch>
                    <a:fillRect l="-1183" t="-6897" b="-224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F62599-24CC-E65B-A17A-ECA203D4CA3E}"/>
                </a:ext>
              </a:extLst>
            </p:cNvPr>
            <p:cNvSpPr txBox="1"/>
            <p:nvPr/>
          </p:nvSpPr>
          <p:spPr>
            <a:xfrm>
              <a:off x="9244871" y="2748681"/>
              <a:ext cx="1030926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(0,5 đ)</a:t>
              </a:r>
              <a:endParaRPr lang="en-US" sz="1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59E7B0-328B-5DDA-F842-2B7E2C2867CC}"/>
              </a:ext>
            </a:extLst>
          </p:cNvPr>
          <p:cNvGrpSpPr/>
          <p:nvPr/>
        </p:nvGrpSpPr>
        <p:grpSpPr>
          <a:xfrm>
            <a:off x="5811602" y="4958757"/>
            <a:ext cx="6416683" cy="1497698"/>
            <a:chOff x="5811602" y="5139733"/>
            <a:chExt cx="6416683" cy="1497698"/>
          </a:xfrm>
        </p:grpSpPr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id="{394DD8D9-BC2B-B111-4D29-977D6AF282E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4029159"/>
                </p:ext>
              </p:extLst>
            </p:nvPr>
          </p:nvGraphicFramePr>
          <p:xfrm>
            <a:off x="8561994" y="6040531"/>
            <a:ext cx="5969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393480" imgH="393480" progId="Equation.DSMT4">
                    <p:embed/>
                  </p:oleObj>
                </mc:Choice>
                <mc:Fallback>
                  <p:oleObj name="Equation" r:id="rId22" imgW="393480" imgH="393480" progId="Equation.DSMT4">
                    <p:embed/>
                    <p:pic>
                      <p:nvPicPr>
                        <p:cNvPr id="102" name="Object 101">
                          <a:extLst>
                            <a:ext uri="{FF2B5EF4-FFF2-40B4-BE49-F238E27FC236}">
                              <a16:creationId xmlns:a16="http://schemas.microsoft.com/office/drawing/2014/main" id="{D294F4E3-8DF7-4E47-534F-024D70D4D45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8561994" y="6040531"/>
                          <a:ext cx="596900" cy="596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3B4E1A0-272A-515A-67C1-AA2841B5F0D2}"/>
                </a:ext>
              </a:extLst>
            </p:cNvPr>
            <p:cNvGrpSpPr/>
            <p:nvPr/>
          </p:nvGrpSpPr>
          <p:grpSpPr>
            <a:xfrm>
              <a:off x="5811602" y="5139733"/>
              <a:ext cx="6416683" cy="1336026"/>
              <a:chOff x="5811602" y="5139733"/>
              <a:chExt cx="6416683" cy="1336026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391C9D0-8C87-AE11-F8FC-4A8772FFDF6A}"/>
                  </a:ext>
                </a:extLst>
              </p:cNvPr>
              <p:cNvGrpSpPr/>
              <p:nvPr/>
            </p:nvGrpSpPr>
            <p:grpSpPr>
              <a:xfrm>
                <a:off x="5811602" y="5139733"/>
                <a:ext cx="6416683" cy="579438"/>
                <a:chOff x="5811602" y="5357443"/>
                <a:chExt cx="6416683" cy="579438"/>
              </a:xfrm>
            </p:grpSpPr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04909AF6-AF92-8FE2-3759-B4D8BEB361DC}"/>
                    </a:ext>
                  </a:extLst>
                </p:cNvPr>
                <p:cNvSpPr txBox="1"/>
                <p:nvPr/>
              </p:nvSpPr>
              <p:spPr>
                <a:xfrm>
                  <a:off x="5811602" y="5433681"/>
                  <a:ext cx="513381" cy="3539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7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a)</a:t>
                  </a:r>
                  <a:endParaRPr lang="en-US" sz="17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7F564519-6027-6268-577D-F976B1AC5851}"/>
                    </a:ext>
                  </a:extLst>
                </p:cNvPr>
                <p:cNvSpPr txBox="1"/>
                <p:nvPr/>
              </p:nvSpPr>
              <p:spPr>
                <a:xfrm>
                  <a:off x="6069880" y="5442871"/>
                  <a:ext cx="4340649" cy="3539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:r>
                    <a:rPr lang="en-US" sz="17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X</a:t>
                  </a:r>
                  <a:r>
                    <a:rPr lang="vi-VN" sz="17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ác suất của biến cố bạn</a:t>
                  </a:r>
                  <a:r>
                    <a:rPr lang="en-US" sz="17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170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nam</a:t>
                  </a:r>
                  <a:r>
                    <a:rPr lang="vi-VN" sz="17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được chọn </a:t>
                  </a:r>
                  <a:r>
                    <a:rPr lang="en-US" sz="170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là</a:t>
                  </a:r>
                  <a:r>
                    <a:rPr lang="en-US" sz="17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: </a:t>
                  </a:r>
                  <a:endParaRPr lang="en-US" sz="17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99" name="Object 98">
                  <a:extLst>
                    <a:ext uri="{FF2B5EF4-FFF2-40B4-BE49-F238E27FC236}">
                      <a16:creationId xmlns:a16="http://schemas.microsoft.com/office/drawing/2014/main" id="{EC68B415-5492-FB42-606F-4194EC76B93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61562627"/>
                    </p:ext>
                  </p:extLst>
                </p:nvPr>
              </p:nvGraphicFramePr>
              <p:xfrm>
                <a:off x="10044269" y="5357443"/>
                <a:ext cx="676275" cy="5794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24" imgW="457200" imgH="393480" progId="Equation.DSMT4">
                        <p:embed/>
                      </p:oleObj>
                    </mc:Choice>
                    <mc:Fallback>
                      <p:oleObj name="Equation" r:id="rId24" imgW="457200" imgH="393480" progId="Equation.DSMT4">
                        <p:embed/>
                        <p:pic>
                          <p:nvPicPr>
                            <p:cNvPr id="33" name="Object 32">
                              <a:extLst>
                                <a:ext uri="{FF2B5EF4-FFF2-40B4-BE49-F238E27FC236}">
                                  <a16:creationId xmlns:a16="http://schemas.microsoft.com/office/drawing/2014/main" id="{D5C787CE-5116-8C32-A8CD-D00ACB4FD5C2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2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044269" y="5357443"/>
                              <a:ext cx="676275" cy="57943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D0190D16-B522-A41E-B879-4909C42047C7}"/>
                    </a:ext>
                  </a:extLst>
                </p:cNvPr>
                <p:cNvSpPr txBox="1"/>
                <p:nvPr/>
              </p:nvSpPr>
              <p:spPr>
                <a:xfrm>
                  <a:off x="11197359" y="5475802"/>
                  <a:ext cx="1030926" cy="3539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:r>
                    <a:rPr lang="en-US" sz="1700" dirty="0">
                      <a:solidFill>
                        <a:srgbClr val="FF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(0,5 đ)</a:t>
                  </a:r>
                  <a:endParaRPr lang="en-US" sz="17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594A37-DD12-D130-6420-16310CE90FB6}"/>
                  </a:ext>
                </a:extLst>
              </p:cNvPr>
              <p:cNvSpPr txBox="1"/>
              <p:nvPr/>
            </p:nvSpPr>
            <p:spPr>
              <a:xfrm>
                <a:off x="6015642" y="5722270"/>
                <a:ext cx="5575301" cy="3539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17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lẻ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6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x</a:t>
                </a:r>
                <a:r>
                  <a:rPr lang="vi-VN" sz="17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ác suất của biến cố gieo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endPara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7FD2B75-6B6C-9229-40A8-97C32A398C1F}"/>
                  </a:ext>
                </a:extLst>
              </p:cNvPr>
              <p:cNvSpPr txBox="1"/>
              <p:nvPr/>
            </p:nvSpPr>
            <p:spPr>
              <a:xfrm>
                <a:off x="5839309" y="5707187"/>
                <a:ext cx="513381" cy="3539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17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endParaRPr lang="en-US" sz="17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5E4937-35BB-E2B0-19B2-4EA6F654F040}"/>
                  </a:ext>
                </a:extLst>
              </p:cNvPr>
              <p:cNvSpPr txBox="1"/>
              <p:nvPr/>
            </p:nvSpPr>
            <p:spPr>
              <a:xfrm>
                <a:off x="6072794" y="6104622"/>
                <a:ext cx="5575301" cy="3539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vi-VN" sz="17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 có số chấm là số lẻ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endPara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6E2A6F-0BA7-8B41-3095-AA2A31B7D3F6}"/>
                  </a:ext>
                </a:extLst>
              </p:cNvPr>
              <p:cNvSpPr txBox="1"/>
              <p:nvPr/>
            </p:nvSpPr>
            <p:spPr>
              <a:xfrm>
                <a:off x="9380889" y="6121816"/>
                <a:ext cx="1030926" cy="3539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17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(0,5 đ)</a:t>
                </a:r>
                <a:endParaRPr lang="en-US" sz="17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AA1FDE9-4131-F283-546A-28C1141F3FC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-28765" y="0"/>
            <a:ext cx="5685567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4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5" grpId="0"/>
      <p:bldP spid="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2" descr="999+ Hình nền slide Powerpoint vừa đẹp vừa chuyên nghiệp">
            <a:extLst>
              <a:ext uri="{FF2B5EF4-FFF2-40B4-BE49-F238E27FC236}">
                <a16:creationId xmlns:a16="http://schemas.microsoft.com/office/drawing/2014/main" id="{771B5562-DD79-B24F-06A8-D1D4F4E6E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30" y="0"/>
            <a:ext cx="83330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322223-9593-C64F-7D8C-A75F52FA700E}"/>
              </a:ext>
            </a:extLst>
          </p:cNvPr>
          <p:cNvSpPr txBox="1"/>
          <p:nvPr/>
        </p:nvSpPr>
        <p:spPr>
          <a:xfrm>
            <a:off x="6762749" y="17587"/>
            <a:ext cx="3514187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200"/>
              </a:spcAft>
            </a:pPr>
            <a:r>
              <a:rPr lang="en-US" sz="1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 CHẤM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E84860A-42DC-63FA-813D-240DE043F1E7}"/>
              </a:ext>
            </a:extLst>
          </p:cNvPr>
          <p:cNvCxnSpPr/>
          <p:nvPr/>
        </p:nvCxnSpPr>
        <p:spPr>
          <a:xfrm>
            <a:off x="5676900" y="0"/>
            <a:ext cx="0" cy="6902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85F663D-56E6-5136-F772-09621F77EFC1}"/>
              </a:ext>
            </a:extLst>
          </p:cNvPr>
          <p:cNvSpPr txBox="1"/>
          <p:nvPr/>
        </p:nvSpPr>
        <p:spPr>
          <a:xfrm>
            <a:off x="5753506" y="413935"/>
            <a:ext cx="200578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17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 (1,0 </a:t>
            </a:r>
            <a:r>
              <a:rPr lang="en-US" sz="17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7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E3CF322-E1A8-1916-852D-0B3FEC1E4509}"/>
              </a:ext>
            </a:extLst>
          </p:cNvPr>
          <p:cNvGrpSpPr/>
          <p:nvPr/>
        </p:nvGrpSpPr>
        <p:grpSpPr>
          <a:xfrm>
            <a:off x="5780378" y="3163874"/>
            <a:ext cx="5352676" cy="1769428"/>
            <a:chOff x="5780378" y="3163874"/>
            <a:chExt cx="5352676" cy="17694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4AB37D-1610-2EDE-457A-2873DA34933D}"/>
                </a:ext>
              </a:extLst>
            </p:cNvPr>
            <p:cNvSpPr txBox="1"/>
            <p:nvPr/>
          </p:nvSpPr>
          <p:spPr>
            <a:xfrm>
              <a:off x="5780378" y="3163874"/>
              <a:ext cx="513381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7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17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92258D-27EB-5C83-B66B-CAD327D2E50E}"/>
                </a:ext>
              </a:extLst>
            </p:cNvPr>
            <p:cNvSpPr txBox="1"/>
            <p:nvPr/>
          </p:nvSpPr>
          <p:spPr>
            <a:xfrm>
              <a:off x="6006792" y="3195260"/>
              <a:ext cx="3231551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Xét</a:t>
              </a:r>
              <a:r>
                <a:rPr lang="en-US" sz="17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ABC </a:t>
              </a:r>
              <a:r>
                <a:rPr lang="en-US" sz="17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vuông</a:t>
              </a:r>
              <a:r>
                <a:rPr lang="en-US" sz="1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17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tại</a:t>
              </a:r>
              <a:r>
                <a:rPr lang="en-US" sz="1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 A, ta </a:t>
              </a:r>
              <a:r>
                <a:rPr lang="en-US" sz="17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có</a:t>
              </a:r>
              <a:r>
                <a:rPr lang="en-US" sz="1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: </a:t>
              </a:r>
              <a:endPara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2D4F51-0A25-DA2C-05C9-2EBC1734B831}"/>
                </a:ext>
              </a:extLst>
            </p:cNvPr>
            <p:cNvSpPr txBox="1"/>
            <p:nvPr/>
          </p:nvSpPr>
          <p:spPr>
            <a:xfrm>
              <a:off x="5990768" y="3908580"/>
              <a:ext cx="1890248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7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Xét</a:t>
              </a:r>
              <a:r>
                <a:rPr lang="en-US" sz="1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ABC, ta </a:t>
              </a:r>
              <a:r>
                <a:rPr lang="en-US" sz="17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có</a:t>
              </a:r>
              <a:r>
                <a:rPr lang="en-US" sz="1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: </a:t>
              </a:r>
              <a:endPara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id="{43120D67-B456-1403-F04B-193FB14CABC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6785403"/>
                </p:ext>
              </p:extLst>
            </p:nvPr>
          </p:nvGraphicFramePr>
          <p:xfrm>
            <a:off x="8845549" y="3192398"/>
            <a:ext cx="101917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799920" imgH="241200" progId="Equation.DSMT4">
                    <p:embed/>
                  </p:oleObj>
                </mc:Choice>
                <mc:Fallback>
                  <p:oleObj name="Equation" r:id="rId3" imgW="79992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845549" y="3192398"/>
                          <a:ext cx="1019175" cy="307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46249487-A4FF-91E2-3AC1-42F94E96E38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9346017"/>
                </p:ext>
              </p:extLst>
            </p:nvPr>
          </p:nvGraphicFramePr>
          <p:xfrm>
            <a:off x="7122969" y="3512015"/>
            <a:ext cx="2748743" cy="307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158920" imgH="241200" progId="Equation.DSMT4">
                    <p:embed/>
                  </p:oleObj>
                </mc:Choice>
                <mc:Fallback>
                  <p:oleObj name="Equation" r:id="rId5" imgW="215892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122969" y="3512015"/>
                          <a:ext cx="2748743" cy="3072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D806E3AE-0E29-B97F-32C2-E7D5050B3A8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8470899"/>
                </p:ext>
              </p:extLst>
            </p:nvPr>
          </p:nvGraphicFramePr>
          <p:xfrm>
            <a:off x="7723908" y="3920186"/>
            <a:ext cx="1632163" cy="400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95280" imgH="317160" progId="Equation.DSMT4">
                    <p:embed/>
                  </p:oleObj>
                </mc:Choice>
                <mc:Fallback>
                  <p:oleObj name="Equation" r:id="rId7" imgW="1295280" imgH="317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723908" y="3920186"/>
                          <a:ext cx="1632163" cy="4000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A7E742-7583-72A6-0DAE-C4B7D34D9AF4}"/>
                </a:ext>
              </a:extLst>
            </p:cNvPr>
            <p:cNvSpPr txBox="1"/>
            <p:nvPr/>
          </p:nvSpPr>
          <p:spPr>
            <a:xfrm>
              <a:off x="7175241" y="4275291"/>
              <a:ext cx="1775038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 AB &gt; AC </a:t>
              </a:r>
              <a:endPara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E620D9E-8807-9FCB-C4E0-4AE5854A2E39}"/>
                </a:ext>
              </a:extLst>
            </p:cNvPr>
            <p:cNvSpPr txBox="1"/>
            <p:nvPr/>
          </p:nvSpPr>
          <p:spPr>
            <a:xfrm>
              <a:off x="9956989" y="3188093"/>
              <a:ext cx="1030926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(0,5 đ)</a:t>
              </a:r>
              <a:endParaRPr lang="en-US" sz="1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55C0129-DC37-017C-65DC-8D1763A17660}"/>
                </a:ext>
              </a:extLst>
            </p:cNvPr>
            <p:cNvSpPr txBox="1"/>
            <p:nvPr/>
          </p:nvSpPr>
          <p:spPr>
            <a:xfrm>
              <a:off x="9964245" y="3501860"/>
              <a:ext cx="1030926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(0,25 đ)</a:t>
              </a:r>
              <a:endParaRPr lang="en-US" sz="1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26E0A0E-7755-D881-8078-C577866F57B9}"/>
                </a:ext>
              </a:extLst>
            </p:cNvPr>
            <p:cNvSpPr txBox="1"/>
            <p:nvPr/>
          </p:nvSpPr>
          <p:spPr>
            <a:xfrm>
              <a:off x="9544936" y="3909951"/>
              <a:ext cx="1030926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(0,25 đ)</a:t>
              </a:r>
              <a:endParaRPr lang="en-US" sz="1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062E6BD-0826-972D-B215-260FCCB4A127}"/>
                </a:ext>
              </a:extLst>
            </p:cNvPr>
            <p:cNvSpPr txBox="1"/>
            <p:nvPr/>
          </p:nvSpPr>
          <p:spPr>
            <a:xfrm>
              <a:off x="9551570" y="4283596"/>
              <a:ext cx="1030926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(0,25 đ)</a:t>
              </a:r>
              <a:endParaRPr lang="en-US" sz="1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F8A5C12-E0FF-7B4A-E82F-917323C24610}"/>
                </a:ext>
              </a:extLst>
            </p:cNvPr>
            <p:cNvSpPr txBox="1"/>
            <p:nvPr/>
          </p:nvSpPr>
          <p:spPr>
            <a:xfrm>
              <a:off x="6214833" y="4579359"/>
              <a:ext cx="4918221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en-US" sz="17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quan</a:t>
              </a:r>
              <a:r>
                <a:rPr lang="en-US" sz="1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17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hệ</a:t>
              </a:r>
              <a:r>
                <a:rPr lang="en-US" sz="1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17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giữa</a:t>
              </a:r>
              <a:r>
                <a:rPr lang="en-US" sz="1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17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góc</a:t>
              </a:r>
              <a:r>
                <a:rPr lang="en-US" sz="1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17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và</a:t>
              </a:r>
              <a:r>
                <a:rPr lang="en-US" sz="1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17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cạnh</a:t>
              </a:r>
              <a:r>
                <a:rPr lang="en-US" sz="1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17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đối</a:t>
              </a:r>
              <a:r>
                <a:rPr lang="en-US" sz="1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17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diện</a:t>
              </a:r>
              <a:r>
                <a:rPr lang="en-US" sz="1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17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trong</a:t>
              </a:r>
              <a:r>
                <a:rPr lang="en-US" sz="1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 tam </a:t>
              </a:r>
              <a:r>
                <a:rPr lang="en-US" sz="17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giác</a:t>
              </a:r>
              <a:r>
                <a:rPr lang="en-US" sz="1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endPara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314FC17-CA9F-742E-ED6D-8C43B098D1A3}"/>
              </a:ext>
            </a:extLst>
          </p:cNvPr>
          <p:cNvGrpSpPr/>
          <p:nvPr/>
        </p:nvGrpSpPr>
        <p:grpSpPr>
          <a:xfrm>
            <a:off x="5780378" y="5062227"/>
            <a:ext cx="5059763" cy="1799859"/>
            <a:chOff x="5780378" y="5062227"/>
            <a:chExt cx="5059763" cy="179985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B73C02-8E6A-2EEE-BF3C-9A604A1118C7}"/>
                </a:ext>
              </a:extLst>
            </p:cNvPr>
            <p:cNvSpPr txBox="1"/>
            <p:nvPr/>
          </p:nvSpPr>
          <p:spPr>
            <a:xfrm>
              <a:off x="5780378" y="5062227"/>
              <a:ext cx="513381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  <a:endParaRPr lang="en-US" sz="17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941B56-9064-F3E9-A2AA-D3C3B5191A57}"/>
                </a:ext>
              </a:extLst>
            </p:cNvPr>
            <p:cNvSpPr txBox="1"/>
            <p:nvPr/>
          </p:nvSpPr>
          <p:spPr>
            <a:xfrm>
              <a:off x="6035820" y="5093613"/>
              <a:ext cx="3311379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Xét</a:t>
              </a:r>
              <a:r>
                <a:rPr lang="en-US" sz="1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sz="1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ABH </a:t>
              </a:r>
              <a:r>
                <a:rPr lang="en-US" sz="1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1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sz="1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DBH, ta </a:t>
              </a:r>
              <a:r>
                <a:rPr lang="en-US" sz="1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en-US" sz="1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</a:t>
              </a:r>
              <a:endPara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4BB13A9-2F28-A008-D064-CC890013DF87}"/>
                </a:ext>
              </a:extLst>
            </p:cNvPr>
            <p:cNvSpPr txBox="1"/>
            <p:nvPr/>
          </p:nvSpPr>
          <p:spPr>
            <a:xfrm>
              <a:off x="6289190" y="5412796"/>
              <a:ext cx="3871172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fr-FR" sz="1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AH = HD (H là </a:t>
              </a:r>
              <a:r>
                <a:rPr lang="fr-FR" sz="1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trung</a:t>
              </a:r>
              <a:r>
                <a:rPr lang="fr-FR" sz="1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1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điểm</a:t>
              </a:r>
              <a:r>
                <a:rPr lang="fr-FR" sz="1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1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fr-FR" sz="1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AD)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B02B435-5015-D07E-953A-6BE538556787}"/>
                    </a:ext>
                  </a:extLst>
                </p:cNvPr>
                <p:cNvSpPr txBox="1"/>
                <p:nvPr/>
              </p:nvSpPr>
              <p:spPr>
                <a:xfrm>
                  <a:off x="6269231" y="5760870"/>
                  <a:ext cx="2287300" cy="36272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:r>
                    <a:rPr lang="en-US" sz="17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7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𝐴𝐻𝐵</m:t>
                          </m:r>
                        </m:e>
                      </m:acc>
                      <m:r>
                        <a:rPr lang="en-US" sz="17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𝐷𝐻𝐵</m:t>
                          </m:r>
                        </m:e>
                      </m:acc>
                      <m:r>
                        <a:rPr lang="en-US" sz="17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endParaRPr lang="en-US" sz="17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B02B435-5015-D07E-953A-6BE5385567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9231" y="5760870"/>
                  <a:ext cx="2287300" cy="362728"/>
                </a:xfrm>
                <a:prstGeom prst="rect">
                  <a:avLst/>
                </a:prstGeom>
                <a:blipFill>
                  <a:blip r:embed="rId11"/>
                  <a:stretch>
                    <a:fillRect r="-9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73600AC-D1ED-B07A-4532-DE2A090DECB8}"/>
                </a:ext>
              </a:extLst>
            </p:cNvPr>
            <p:cNvSpPr txBox="1"/>
            <p:nvPr/>
          </p:nvSpPr>
          <p:spPr>
            <a:xfrm>
              <a:off x="6269231" y="6103215"/>
              <a:ext cx="2025682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fr-FR" sz="1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BH là </a:t>
              </a:r>
              <a:r>
                <a:rPr lang="fr-FR" sz="1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cạnh</a:t>
              </a:r>
              <a:r>
                <a:rPr lang="fr-FR" sz="1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1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chung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E8A5587-3F6E-0B62-CD6D-329D37F8F1DE}"/>
                </a:ext>
              </a:extLst>
            </p:cNvPr>
            <p:cNvSpPr txBox="1"/>
            <p:nvPr/>
          </p:nvSpPr>
          <p:spPr>
            <a:xfrm>
              <a:off x="6147674" y="6433382"/>
              <a:ext cx="3871172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</a:t>
              </a:r>
              <a:r>
                <a:rPr lang="fr-FR" sz="1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sz="1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ABH = 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sz="1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DBH (</a:t>
              </a:r>
              <a:r>
                <a:rPr lang="en-US" sz="1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c.g.c</a:t>
              </a:r>
              <a:r>
                <a:rPr lang="en-US" sz="1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)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4" name="Left Brace 33">
              <a:extLst>
                <a:ext uri="{FF2B5EF4-FFF2-40B4-BE49-F238E27FC236}">
                  <a16:creationId xmlns:a16="http://schemas.microsoft.com/office/drawing/2014/main" id="{EA5D4289-793B-73D7-5375-D6051807B6E1}"/>
                </a:ext>
              </a:extLst>
            </p:cNvPr>
            <p:cNvSpPr/>
            <p:nvPr/>
          </p:nvSpPr>
          <p:spPr>
            <a:xfrm>
              <a:off x="6190391" y="5438435"/>
              <a:ext cx="160609" cy="919721"/>
            </a:xfrm>
            <a:prstGeom prst="leftBrac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1EEA7BC-92A8-D92D-1F64-A1B398329F43}"/>
                </a:ext>
              </a:extLst>
            </p:cNvPr>
            <p:cNvSpPr txBox="1"/>
            <p:nvPr/>
          </p:nvSpPr>
          <p:spPr>
            <a:xfrm>
              <a:off x="9779205" y="5434411"/>
              <a:ext cx="1030926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(0,25 đ)</a:t>
              </a:r>
              <a:endParaRPr lang="en-US" sz="1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E816F8E-53EB-03E0-7E97-9E432843552B}"/>
                </a:ext>
              </a:extLst>
            </p:cNvPr>
            <p:cNvSpPr txBox="1"/>
            <p:nvPr/>
          </p:nvSpPr>
          <p:spPr>
            <a:xfrm>
              <a:off x="9786461" y="5726407"/>
              <a:ext cx="1030926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(0,25 đ)</a:t>
              </a:r>
              <a:endParaRPr lang="en-US" sz="1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8BA2CDF-578E-3505-ECBF-784FF900D6A8}"/>
                </a:ext>
              </a:extLst>
            </p:cNvPr>
            <p:cNvSpPr txBox="1"/>
            <p:nvPr/>
          </p:nvSpPr>
          <p:spPr>
            <a:xfrm>
              <a:off x="9802581" y="6134498"/>
              <a:ext cx="1030926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(0,25 đ)</a:t>
              </a:r>
              <a:endParaRPr lang="en-US" sz="1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3CC077F-09F1-C183-FA17-88CC237902DC}"/>
                </a:ext>
              </a:extLst>
            </p:cNvPr>
            <p:cNvSpPr txBox="1"/>
            <p:nvPr/>
          </p:nvSpPr>
          <p:spPr>
            <a:xfrm>
              <a:off x="9809215" y="6508143"/>
              <a:ext cx="1030926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(0,25 đ)</a:t>
              </a:r>
              <a:endParaRPr lang="en-US" sz="1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B786C4ED-AFBA-F9F7-7FD2-ED8637E8C7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86282" y="445002"/>
            <a:ext cx="2356490" cy="27501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7492DE-DF87-2631-DA69-B75EFDB507E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8765" y="0"/>
            <a:ext cx="5685567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82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999+ Hình nền slide Powerpoint vừa đẹp vừa chuyên nghiệp">
            <a:extLst>
              <a:ext uri="{FF2B5EF4-FFF2-40B4-BE49-F238E27FC236}">
                <a16:creationId xmlns:a16="http://schemas.microsoft.com/office/drawing/2014/main" id="{7C8435FE-5802-F376-A556-DEEA553DF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30" y="0"/>
            <a:ext cx="83330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322223-9593-C64F-7D8C-A75F52FA700E}"/>
              </a:ext>
            </a:extLst>
          </p:cNvPr>
          <p:cNvSpPr txBox="1"/>
          <p:nvPr/>
        </p:nvSpPr>
        <p:spPr>
          <a:xfrm>
            <a:off x="6762749" y="17587"/>
            <a:ext cx="3514187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200"/>
              </a:spcAft>
            </a:pPr>
            <a:r>
              <a:rPr lang="en-US" sz="1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 CHẤM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E84860A-42DC-63FA-813D-240DE043F1E7}"/>
              </a:ext>
            </a:extLst>
          </p:cNvPr>
          <p:cNvCxnSpPr/>
          <p:nvPr/>
        </p:nvCxnSpPr>
        <p:spPr>
          <a:xfrm>
            <a:off x="5676900" y="0"/>
            <a:ext cx="0" cy="6902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85F663D-56E6-5136-F772-09621F77EFC1}"/>
              </a:ext>
            </a:extLst>
          </p:cNvPr>
          <p:cNvSpPr txBox="1"/>
          <p:nvPr/>
        </p:nvSpPr>
        <p:spPr>
          <a:xfrm>
            <a:off x="5713185" y="371530"/>
            <a:ext cx="200578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17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 (1,0 </a:t>
            </a:r>
            <a:r>
              <a:rPr lang="en-US" sz="17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7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D5DC4D8-18CA-0844-4381-25A890F32AE4}"/>
              </a:ext>
            </a:extLst>
          </p:cNvPr>
          <p:cNvGrpSpPr/>
          <p:nvPr/>
        </p:nvGrpSpPr>
        <p:grpSpPr>
          <a:xfrm>
            <a:off x="5740057" y="699890"/>
            <a:ext cx="5214793" cy="1473665"/>
            <a:chOff x="5740057" y="699890"/>
            <a:chExt cx="5214793" cy="14736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4AB37D-1610-2EDE-457A-2873DA34933D}"/>
                </a:ext>
              </a:extLst>
            </p:cNvPr>
            <p:cNvSpPr txBox="1"/>
            <p:nvPr/>
          </p:nvSpPr>
          <p:spPr>
            <a:xfrm>
              <a:off x="5740057" y="699890"/>
              <a:ext cx="513381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  <a:endParaRPr lang="en-US" sz="17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92258D-27EB-5C83-B66B-CAD327D2E50E}"/>
                </a:ext>
              </a:extLst>
            </p:cNvPr>
            <p:cNvSpPr txBox="1"/>
            <p:nvPr/>
          </p:nvSpPr>
          <p:spPr>
            <a:xfrm>
              <a:off x="5966471" y="731276"/>
              <a:ext cx="3942941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fr-FR" sz="1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Chứng</a:t>
              </a:r>
              <a:r>
                <a:rPr lang="fr-FR" sz="1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1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minh</a:t>
              </a:r>
              <a:r>
                <a:rPr lang="fr-FR" sz="1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1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được</a:t>
              </a:r>
              <a:r>
                <a:rPr lang="fr-FR" sz="1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sz="1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ABF = 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sz="1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DBE (g-c-g) </a:t>
              </a:r>
              <a:endPara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2D4F51-0A25-DA2C-05C9-2EBC1734B831}"/>
                </a:ext>
              </a:extLst>
            </p:cNvPr>
            <p:cNvSpPr txBox="1"/>
            <p:nvPr/>
          </p:nvSpPr>
          <p:spPr>
            <a:xfrm>
              <a:off x="6874803" y="1053115"/>
              <a:ext cx="3215324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 </a:t>
              </a:r>
              <a:r>
                <a:rPr lang="en-US" sz="1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BE=BF (</a:t>
              </a:r>
              <a:r>
                <a:rPr lang="en-US" sz="17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hai</a:t>
              </a:r>
              <a:r>
                <a:rPr lang="en-US" sz="1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7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cạnh</a:t>
              </a:r>
              <a:r>
                <a:rPr lang="en-US" sz="1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7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tương</a:t>
              </a:r>
              <a:r>
                <a:rPr lang="en-US" sz="1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7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ứng</a:t>
              </a:r>
              <a:r>
                <a:rPr lang="en-US" sz="1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)</a:t>
              </a:r>
              <a:endPara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A7E742-7583-72A6-0DAE-C4B7D34D9AF4}"/>
                </a:ext>
              </a:extLst>
            </p:cNvPr>
            <p:cNvSpPr txBox="1"/>
            <p:nvPr/>
          </p:nvSpPr>
          <p:spPr>
            <a:xfrm>
              <a:off x="6008916" y="1434960"/>
              <a:ext cx="2774493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7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Xét</a:t>
              </a:r>
              <a:r>
                <a:rPr lang="en-US" sz="1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sz="1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BEF </a:t>
              </a:r>
              <a:r>
                <a:rPr lang="en-US" sz="1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en-US" sz="1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BE = BF (</a:t>
              </a:r>
              <a:r>
                <a:rPr lang="en-US" sz="1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cmt</a:t>
              </a:r>
              <a:r>
                <a:rPr lang="en-US" sz="1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)</a:t>
              </a:r>
              <a:endPara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E620D9E-8807-9FCB-C4E0-4AE5854A2E39}"/>
                </a:ext>
              </a:extLst>
            </p:cNvPr>
            <p:cNvSpPr txBox="1"/>
            <p:nvPr/>
          </p:nvSpPr>
          <p:spPr>
            <a:xfrm>
              <a:off x="9916668" y="745880"/>
              <a:ext cx="1030926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(0,25 đ)</a:t>
              </a:r>
              <a:endParaRPr lang="en-US" sz="1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55C0129-DC37-017C-65DC-8D1763A17660}"/>
                </a:ext>
              </a:extLst>
            </p:cNvPr>
            <p:cNvSpPr txBox="1"/>
            <p:nvPr/>
          </p:nvSpPr>
          <p:spPr>
            <a:xfrm>
              <a:off x="9923924" y="1066904"/>
              <a:ext cx="1030926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(0,25 đ)</a:t>
              </a:r>
              <a:endParaRPr lang="en-US" sz="1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062E6BD-0826-972D-B215-260FCCB4A127}"/>
                </a:ext>
              </a:extLst>
            </p:cNvPr>
            <p:cNvSpPr txBox="1"/>
            <p:nvPr/>
          </p:nvSpPr>
          <p:spPr>
            <a:xfrm>
              <a:off x="9511249" y="1819612"/>
              <a:ext cx="1030926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(0,25 đ)</a:t>
              </a:r>
              <a:endParaRPr lang="en-US" sz="1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F8A5C12-E0FF-7B4A-E82F-917323C24610}"/>
                </a:ext>
              </a:extLst>
            </p:cNvPr>
            <p:cNvSpPr txBox="1"/>
            <p:nvPr/>
          </p:nvSpPr>
          <p:spPr>
            <a:xfrm>
              <a:off x="6008916" y="1796998"/>
              <a:ext cx="2251031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</a:t>
              </a:r>
              <a:r>
                <a:rPr lang="fr-FR" sz="1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 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sz="1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BEF </a:t>
              </a:r>
              <a:r>
                <a:rPr lang="en-US" sz="1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cân</a:t>
              </a:r>
              <a:r>
                <a:rPr lang="en-US" sz="1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tại</a:t>
              </a:r>
              <a:r>
                <a:rPr lang="en-US" sz="1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B</a:t>
              </a:r>
              <a:endPara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190906D-76CE-7A29-7F6D-3556EFCA8190}"/>
              </a:ext>
            </a:extLst>
          </p:cNvPr>
          <p:cNvGrpSpPr/>
          <p:nvPr/>
        </p:nvGrpSpPr>
        <p:grpSpPr>
          <a:xfrm>
            <a:off x="5740057" y="2307960"/>
            <a:ext cx="6263261" cy="3385225"/>
            <a:chOff x="5740057" y="2307960"/>
            <a:chExt cx="6263261" cy="338522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B73C02-8E6A-2EEE-BF3C-9A604A1118C7}"/>
                </a:ext>
              </a:extLst>
            </p:cNvPr>
            <p:cNvSpPr txBox="1"/>
            <p:nvPr/>
          </p:nvSpPr>
          <p:spPr>
            <a:xfrm>
              <a:off x="5740057" y="2307960"/>
              <a:ext cx="513381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7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17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941B56-9064-F3E9-A2AA-D3C3B5191A57}"/>
                </a:ext>
              </a:extLst>
            </p:cNvPr>
            <p:cNvSpPr txBox="1"/>
            <p:nvPr/>
          </p:nvSpPr>
          <p:spPr>
            <a:xfrm>
              <a:off x="5995499" y="2339346"/>
              <a:ext cx="3983026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7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Chứng</a:t>
              </a:r>
              <a:r>
                <a:rPr lang="en-US" sz="1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7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minh</a:t>
              </a:r>
              <a:r>
                <a:rPr lang="en-US" sz="1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7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được</a:t>
              </a:r>
              <a:r>
                <a:rPr lang="en-US" sz="1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sz="1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BEI = </a:t>
              </a:r>
              <a:r>
                <a:rPr lang="en-US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sz="1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BFI (c-c-c)</a:t>
              </a:r>
              <a:endPara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4BB13A9-2F28-A008-D064-CC890013DF87}"/>
                    </a:ext>
                  </a:extLst>
                </p:cNvPr>
                <p:cNvSpPr txBox="1"/>
                <p:nvPr/>
              </p:nvSpPr>
              <p:spPr>
                <a:xfrm>
                  <a:off x="6248869" y="2687557"/>
                  <a:ext cx="3871172" cy="36099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:r>
                    <a:rPr lang="en-US" sz="17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17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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𝐸𝐵𝐼</m:t>
                          </m:r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  <m:r>
                        <a:rPr lang="en-US" sz="17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𝐹𝐵𝐼</m:t>
                          </m:r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en-US" sz="17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(</a:t>
                  </a:r>
                  <a:r>
                    <a:rPr lang="en-US" sz="1700" dirty="0" err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hai</a:t>
                  </a:r>
                  <a:r>
                    <a:rPr lang="en-US" sz="17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1700" dirty="0" err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góc</a:t>
                  </a:r>
                  <a:r>
                    <a:rPr lang="en-US" sz="17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1700" dirty="0" err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tương</a:t>
                  </a:r>
                  <a:r>
                    <a:rPr lang="en-US" sz="17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1700" dirty="0" err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ứng</a:t>
                  </a:r>
                  <a:r>
                    <a:rPr lang="en-US" sz="17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)</a:t>
                  </a:r>
                  <a:r>
                    <a:rPr lang="en-US" sz="17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4BB13A9-2F28-A008-D064-CC890013DF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869" y="2687557"/>
                  <a:ext cx="3871172" cy="360996"/>
                </a:xfrm>
                <a:prstGeom prst="rect">
                  <a:avLst/>
                </a:prstGeom>
                <a:blipFill>
                  <a:blip r:embed="rId3"/>
                  <a:stretch>
                    <a:fillRect t="-5085" b="-237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B02B435-5015-D07E-953A-6BE538556787}"/>
                    </a:ext>
                  </a:extLst>
                </p:cNvPr>
                <p:cNvSpPr txBox="1"/>
                <p:nvPr/>
              </p:nvSpPr>
              <p:spPr>
                <a:xfrm>
                  <a:off x="6228909" y="3028374"/>
                  <a:ext cx="3800461" cy="36099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:r>
                    <a:rPr lang="en-US" sz="1700" dirty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</a:t>
                  </a:r>
                  <a:r>
                    <a:rPr lang="en-US" sz="17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BI </a:t>
                  </a:r>
                  <a:r>
                    <a:rPr lang="en-US" sz="17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17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7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tia</a:t>
                  </a:r>
                  <a:r>
                    <a:rPr lang="en-US" sz="17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7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phân</a:t>
                  </a:r>
                  <a:r>
                    <a:rPr lang="en-US" sz="17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7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17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7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17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𝐸𝐵𝐹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acc>
                    </m:oMath>
                  </a14:m>
                  <a:r>
                    <a:rPr lang="en-US" sz="17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(1)</a:t>
                  </a:r>
                  <a:endParaRPr lang="en-US" sz="17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B02B435-5015-D07E-953A-6BE5385567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8909" y="3028374"/>
                  <a:ext cx="3800461" cy="360996"/>
                </a:xfrm>
                <a:prstGeom prst="rect">
                  <a:avLst/>
                </a:prstGeom>
                <a:blipFill>
                  <a:blip r:embed="rId4"/>
                  <a:stretch>
                    <a:fillRect l="-1124" t="-5085" r="-5618" b="-237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73600AC-D1ED-B07A-4532-DE2A090DECB8}"/>
                    </a:ext>
                  </a:extLst>
                </p:cNvPr>
                <p:cNvSpPr txBox="1"/>
                <p:nvPr/>
              </p:nvSpPr>
              <p:spPr>
                <a:xfrm>
                  <a:off x="6040227" y="3421518"/>
                  <a:ext cx="5963091" cy="36272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:r>
                    <a:rPr lang="en-US" sz="17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Ta </a:t>
                  </a:r>
                  <a:r>
                    <a:rPr lang="en-US" sz="1700" dirty="0" err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có</a:t>
                  </a:r>
                  <a:r>
                    <a:rPr lang="en-US" sz="17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:</a:t>
                  </a:r>
                  <a:r>
                    <a:rPr lang="en-US" sz="1700" i="1" dirty="0">
                      <a:effectLst/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𝐴𝐵𝐻</m:t>
                          </m:r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  <m:r>
                        <a:rPr lang="en-US" sz="17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𝐷𝐵𝐻</m:t>
                          </m:r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en-US" sz="17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(</a:t>
                  </a:r>
                  <a:r>
                    <a:rPr lang="en-US" sz="17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</a:t>
                  </a:r>
                  <a:r>
                    <a:rPr lang="en-US" sz="17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ABH = </a:t>
                  </a:r>
                  <a:r>
                    <a:rPr lang="en-US" sz="17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</a:t>
                  </a:r>
                  <a:r>
                    <a:rPr lang="en-US" sz="17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DBH; </a:t>
                  </a:r>
                  <a:r>
                    <a:rPr lang="en-US" sz="170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hai</a:t>
                  </a:r>
                  <a:r>
                    <a:rPr lang="en-US" sz="17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170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góc</a:t>
                  </a:r>
                  <a:r>
                    <a:rPr lang="en-US" sz="17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170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tương</a:t>
                  </a:r>
                  <a:r>
                    <a:rPr lang="en-US" sz="17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170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ứng</a:t>
                  </a:r>
                  <a:r>
                    <a:rPr lang="en-US" sz="17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)</a:t>
                  </a:r>
                  <a:endParaRPr lang="en-US" sz="17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73600AC-D1ED-B07A-4532-DE2A090DEC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0227" y="3421518"/>
                  <a:ext cx="5963091" cy="362728"/>
                </a:xfrm>
                <a:prstGeom prst="rect">
                  <a:avLst/>
                </a:prstGeom>
                <a:blipFill>
                  <a:blip r:embed="rId5"/>
                  <a:stretch>
                    <a:fillRect t="-3333" b="-2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E8A5587-3F6E-0B62-CD6D-329D37F8F1DE}"/>
                    </a:ext>
                  </a:extLst>
                </p:cNvPr>
                <p:cNvSpPr txBox="1"/>
                <p:nvPr/>
              </p:nvSpPr>
              <p:spPr>
                <a:xfrm>
                  <a:off x="6418703" y="3804241"/>
                  <a:ext cx="3871172" cy="36272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:r>
                    <a:rPr lang="en-US" sz="17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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𝐴𝐵𝐶</m:t>
                          </m:r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  <m:r>
                        <a:rPr lang="en-US" sz="17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𝐷𝐵𝐶</m:t>
                          </m:r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en-US" sz="17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(</a:t>
                  </a:r>
                  <a:r>
                    <a:rPr lang="en-US" sz="1700" dirty="0" err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vì</a:t>
                  </a:r>
                  <a:r>
                    <a:rPr lang="en-US" sz="17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H </a:t>
                  </a:r>
                  <a:r>
                    <a:rPr lang="en-US" sz="17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sym typeface="Symbol" panose="05050102010706020507" pitchFamily="18" charset="2"/>
                    </a:rPr>
                    <a:t> BC)</a:t>
                  </a:r>
                  <a:endParaRPr lang="en-US" sz="17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E8A5587-3F6E-0B62-CD6D-329D37F8F1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8703" y="3804241"/>
                  <a:ext cx="3871172" cy="362728"/>
                </a:xfrm>
                <a:prstGeom prst="rect">
                  <a:avLst/>
                </a:prstGeom>
                <a:blipFill>
                  <a:blip r:embed="rId6"/>
                  <a:stretch>
                    <a:fillRect l="-1102" t="-3333" b="-2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E816F8E-53EB-03E0-7E97-9E432843552B}"/>
                </a:ext>
              </a:extLst>
            </p:cNvPr>
            <p:cNvSpPr txBox="1"/>
            <p:nvPr/>
          </p:nvSpPr>
          <p:spPr>
            <a:xfrm>
              <a:off x="9761473" y="3059859"/>
              <a:ext cx="1030926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(0,25 đ)</a:t>
              </a:r>
              <a:endParaRPr lang="en-US" sz="1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3CC077F-09F1-C183-FA17-88CC237902DC}"/>
                </a:ext>
              </a:extLst>
            </p:cNvPr>
            <p:cNvSpPr txBox="1"/>
            <p:nvPr/>
          </p:nvSpPr>
          <p:spPr>
            <a:xfrm>
              <a:off x="9246010" y="5323810"/>
              <a:ext cx="1030926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(0,25 đ)</a:t>
              </a:r>
              <a:endParaRPr lang="en-US" sz="1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41B8F86-59D2-351D-9301-3C047CF76498}"/>
                    </a:ext>
                  </a:extLst>
                </p:cNvPr>
                <p:cNvSpPr txBox="1"/>
                <p:nvPr/>
              </p:nvSpPr>
              <p:spPr>
                <a:xfrm>
                  <a:off x="6160495" y="4144352"/>
                  <a:ext cx="3871172" cy="36272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:r>
                    <a:rPr lang="en-US" sz="1700" dirty="0">
                      <a:sym typeface="Symbol" panose="05050102010706020507" pitchFamily="18" charset="2"/>
                    </a:rPr>
                    <a:t></a:t>
                  </a:r>
                  <a:r>
                    <a:rPr lang="en-US" sz="1700" dirty="0"/>
                    <a:t> BC </a:t>
                  </a:r>
                  <a:r>
                    <a:rPr lang="en-US" sz="1700" dirty="0" err="1"/>
                    <a:t>là</a:t>
                  </a:r>
                  <a:r>
                    <a:rPr lang="en-US" sz="1700" dirty="0"/>
                    <a:t> </a:t>
                  </a:r>
                  <a:r>
                    <a:rPr lang="en-US" sz="1700" dirty="0" err="1"/>
                    <a:t>tia</a:t>
                  </a:r>
                  <a:r>
                    <a:rPr lang="en-US" sz="1700" dirty="0"/>
                    <a:t> </a:t>
                  </a:r>
                  <a:r>
                    <a:rPr lang="en-US" sz="1700" dirty="0" err="1"/>
                    <a:t>phân</a:t>
                  </a:r>
                  <a:r>
                    <a:rPr lang="en-US" sz="1700" dirty="0"/>
                    <a:t> </a:t>
                  </a:r>
                  <a:r>
                    <a:rPr lang="en-US" sz="1700" dirty="0" err="1"/>
                    <a:t>giác</a:t>
                  </a:r>
                  <a:r>
                    <a:rPr lang="en-US" sz="1700" dirty="0"/>
                    <a:t> </a:t>
                  </a:r>
                  <a:r>
                    <a:rPr lang="en-US" sz="1700" dirty="0" err="1"/>
                    <a:t>của</a:t>
                  </a:r>
                  <a:r>
                    <a:rPr lang="en-US" sz="1700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𝐴𝐵𝐷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acc>
                    </m:oMath>
                  </a14:m>
                  <a:endParaRPr lang="en-US" sz="17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41B8F86-59D2-351D-9301-3C047CF764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0495" y="4144352"/>
                  <a:ext cx="3871172" cy="362728"/>
                </a:xfrm>
                <a:prstGeom prst="rect">
                  <a:avLst/>
                </a:prstGeom>
                <a:blipFill>
                  <a:blip r:embed="rId7"/>
                  <a:stretch>
                    <a:fillRect l="-1102" t="-5085" r="-3937" b="-237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843F496-3263-BA86-894C-0A155805EFE3}"/>
                    </a:ext>
                  </a:extLst>
                </p:cNvPr>
                <p:cNvSpPr txBox="1"/>
                <p:nvPr/>
              </p:nvSpPr>
              <p:spPr>
                <a:xfrm>
                  <a:off x="6160495" y="4526595"/>
                  <a:ext cx="4971966" cy="36099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:r>
                    <a:rPr lang="en-US" sz="1700" dirty="0">
                      <a:sym typeface="Symbol" panose="05050102010706020507" pitchFamily="18" charset="2"/>
                    </a:rPr>
                    <a:t></a:t>
                  </a:r>
                  <a:r>
                    <a:rPr lang="en-US" sz="1700" dirty="0"/>
                    <a:t> BC </a:t>
                  </a:r>
                  <a:r>
                    <a:rPr lang="en-US" sz="1700" dirty="0" err="1"/>
                    <a:t>là</a:t>
                  </a:r>
                  <a:r>
                    <a:rPr lang="en-US" sz="1700" dirty="0"/>
                    <a:t> </a:t>
                  </a:r>
                  <a:r>
                    <a:rPr lang="en-US" sz="1700" dirty="0" err="1"/>
                    <a:t>tia</a:t>
                  </a:r>
                  <a:r>
                    <a:rPr lang="en-US" sz="1700" dirty="0"/>
                    <a:t> </a:t>
                  </a:r>
                  <a:r>
                    <a:rPr lang="en-US" sz="1700" dirty="0" err="1"/>
                    <a:t>phân</a:t>
                  </a:r>
                  <a:r>
                    <a:rPr lang="en-US" sz="1700" dirty="0"/>
                    <a:t> </a:t>
                  </a:r>
                  <a:r>
                    <a:rPr lang="en-US" sz="1700" dirty="0" err="1"/>
                    <a:t>giác</a:t>
                  </a:r>
                  <a:r>
                    <a:rPr lang="en-US" sz="1700" dirty="0"/>
                    <a:t> </a:t>
                  </a:r>
                  <a:r>
                    <a:rPr lang="en-US" sz="1700" dirty="0" err="1"/>
                    <a:t>của</a:t>
                  </a:r>
                  <a:r>
                    <a:rPr lang="en-US" sz="1700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𝐸𝐵𝐹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acc>
                    </m:oMath>
                  </a14:m>
                  <a:r>
                    <a:rPr lang="en-US" sz="1700" dirty="0"/>
                    <a:t> (2) (</a:t>
                  </a:r>
                  <a:r>
                    <a:rPr lang="en-US" sz="1700" dirty="0" err="1"/>
                    <a:t>vì</a:t>
                  </a:r>
                  <a:r>
                    <a:rPr lang="en-US" sz="1700" dirty="0"/>
                    <a:t> E</a:t>
                  </a:r>
                  <a14:m>
                    <m:oMath xmlns:m="http://schemas.openxmlformats.org/officeDocument/2006/math">
                      <m:r>
                        <a:rPr lang="en-US" sz="1700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sz="1700" dirty="0"/>
                    <a:t> AB; F</a:t>
                  </a:r>
                  <a14:m>
                    <m:oMath xmlns:m="http://schemas.openxmlformats.org/officeDocument/2006/math">
                      <m:r>
                        <a:rPr lang="en-US" sz="1700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sz="1700" dirty="0"/>
                    <a:t> BD)</a:t>
                  </a:r>
                  <a:endParaRPr lang="en-US" sz="17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843F496-3263-BA86-894C-0A155805EF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0495" y="4526595"/>
                  <a:ext cx="4971966" cy="360996"/>
                </a:xfrm>
                <a:prstGeom prst="rect">
                  <a:avLst/>
                </a:prstGeom>
                <a:blipFill>
                  <a:blip r:embed="rId8"/>
                  <a:stretch>
                    <a:fillRect l="-859" t="-5085" b="-237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A904300-2BE3-614C-9D1F-8DDEA626D0FB}"/>
                </a:ext>
              </a:extLst>
            </p:cNvPr>
            <p:cNvSpPr txBox="1"/>
            <p:nvPr/>
          </p:nvSpPr>
          <p:spPr>
            <a:xfrm>
              <a:off x="6148259" y="4969867"/>
              <a:ext cx="4971966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 err="1"/>
                <a:t>Từ</a:t>
              </a:r>
              <a:r>
                <a:rPr lang="en-US" sz="1700" dirty="0"/>
                <a:t> (1), (2) </a:t>
              </a:r>
              <a:r>
                <a:rPr lang="en-US" sz="1700" dirty="0">
                  <a:sym typeface="Symbol" panose="05050102010706020507" pitchFamily="18" charset="2"/>
                </a:rPr>
                <a:t></a:t>
              </a:r>
              <a:r>
                <a:rPr lang="en-US" sz="1700" dirty="0"/>
                <a:t> Tia BI </a:t>
              </a:r>
              <a:r>
                <a:rPr lang="en-US" sz="1700" dirty="0" err="1"/>
                <a:t>trùng</a:t>
              </a:r>
              <a:r>
                <a:rPr lang="en-US" sz="1700" dirty="0"/>
                <a:t> </a:t>
              </a:r>
              <a:r>
                <a:rPr lang="en-US" sz="1700" dirty="0" err="1"/>
                <a:t>tia</a:t>
              </a:r>
              <a:r>
                <a:rPr lang="en-US" sz="1700" dirty="0"/>
                <a:t> BC</a:t>
              </a:r>
              <a:endPara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F0CF133-0419-FC33-F2BA-CCF619DD5200}"/>
                </a:ext>
              </a:extLst>
            </p:cNvPr>
            <p:cNvSpPr txBox="1"/>
            <p:nvPr/>
          </p:nvSpPr>
          <p:spPr>
            <a:xfrm>
              <a:off x="6263383" y="5339242"/>
              <a:ext cx="4971966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700" dirty="0">
                  <a:sym typeface="Symbol" panose="05050102010706020507" pitchFamily="18" charset="2"/>
                </a:rPr>
                <a:t></a:t>
              </a:r>
              <a:r>
                <a:rPr lang="en-US" sz="1700" dirty="0"/>
                <a:t> B, C, I </a:t>
              </a:r>
              <a:r>
                <a:rPr lang="en-US" sz="1700" dirty="0" err="1"/>
                <a:t>thẳng</a:t>
              </a:r>
              <a:r>
                <a:rPr lang="en-US" sz="1700" dirty="0"/>
                <a:t> </a:t>
              </a:r>
              <a:r>
                <a:rPr lang="en-US" sz="1700" dirty="0" err="1"/>
                <a:t>hàng</a:t>
              </a:r>
              <a:r>
                <a:rPr lang="en-US" sz="1700" dirty="0"/>
                <a:t>.</a:t>
              </a:r>
              <a:endPara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EAEFD94-AA50-09DA-FAAA-42ACAAB10F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8765" y="0"/>
            <a:ext cx="5685567" cy="68453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A678B67-0183-709C-2BFF-5A4980636096}"/>
              </a:ext>
            </a:extLst>
          </p:cNvPr>
          <p:cNvSpPr/>
          <p:nvPr/>
        </p:nvSpPr>
        <p:spPr>
          <a:xfrm>
            <a:off x="-23802" y="29412"/>
            <a:ext cx="5687860" cy="5247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8D283A-37A8-6643-C99A-C481E802D6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86282" y="445002"/>
            <a:ext cx="2356490" cy="275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91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-0.49284 0.119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59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4A6D04-96F8-ADC0-CA91-D33849572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1F3CD4-0B05-9973-8DD4-6C34E8522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190" y="5779638"/>
            <a:ext cx="867216" cy="950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9EB81B-A94D-4447-991E-2413A5BC1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30" y="4347214"/>
            <a:ext cx="867216" cy="950603"/>
          </a:xfrm>
          <a:prstGeom prst="rect">
            <a:avLst/>
          </a:prstGeom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69F0D83E-E321-CFAC-1FE2-10292AEF0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1" y="-29449"/>
            <a:ext cx="9932698" cy="770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10">
            <a:extLst>
              <a:ext uri="{FF2B5EF4-FFF2-40B4-BE49-F238E27FC236}">
                <a16:creationId xmlns:a16="http://schemas.microsoft.com/office/drawing/2014/main" id="{2EDCFD88-9301-9582-BDBF-5D2EE4C89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988" y="2780227"/>
            <a:ext cx="781208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 MONG NHẬN ĐƯỢC Ý KIẾN ĐÓNG GÓP TỪ QUÝ THẦY CÔ ĐỂ CHÚNG TÔI HOÀN THIỆN HƠN BÀI BÁO CÁO NGÀY HÔM NAY. </a:t>
            </a: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3A19025E-9589-63D0-70FD-95A4ADDA3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356" y="4558009"/>
            <a:ext cx="78120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C521DB-E00F-75A9-1A82-1986E0EB7A76}"/>
              </a:ext>
            </a:extLst>
          </p:cNvPr>
          <p:cNvSpPr/>
          <p:nvPr/>
        </p:nvSpPr>
        <p:spPr>
          <a:xfrm rot="5600923">
            <a:off x="1910148" y="5627054"/>
            <a:ext cx="1816543" cy="18697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DCF6E62C-0072-B7A7-9D63-106EBC82B53A}"/>
              </a:ext>
            </a:extLst>
          </p:cNvPr>
          <p:cNvSpPr/>
          <p:nvPr/>
        </p:nvSpPr>
        <p:spPr>
          <a:xfrm rot="586976" flipH="1">
            <a:off x="1919316" y="4568369"/>
            <a:ext cx="1721641" cy="670135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EF3A9C8-59E5-60E9-3BFF-25DA290729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921" y="5992530"/>
            <a:ext cx="709607" cy="759280"/>
          </a:xfrm>
          <a:prstGeom prst="rect">
            <a:avLst/>
          </a:prstGeom>
        </p:spPr>
      </p:pic>
      <p:sp>
        <p:nvSpPr>
          <p:cNvPr id="37" name="Flowchart: Summing Junction 36">
            <a:extLst>
              <a:ext uri="{FF2B5EF4-FFF2-40B4-BE49-F238E27FC236}">
                <a16:creationId xmlns:a16="http://schemas.microsoft.com/office/drawing/2014/main" id="{15BD2C40-3770-430B-315F-D915E94F5817}"/>
              </a:ext>
            </a:extLst>
          </p:cNvPr>
          <p:cNvSpPr/>
          <p:nvPr/>
        </p:nvSpPr>
        <p:spPr>
          <a:xfrm>
            <a:off x="3159012" y="4555403"/>
            <a:ext cx="115032" cy="115032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C81BDD3-FC18-3965-F42D-555C081783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90081" y="4219023"/>
            <a:ext cx="655715" cy="62817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ECD1963-363C-49C8-7383-81A73502A7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58" y="3955424"/>
            <a:ext cx="579589" cy="572634"/>
          </a:xfrm>
          <a:prstGeom prst="rect">
            <a:avLst/>
          </a:prstGeom>
        </p:spPr>
      </p:pic>
      <p:pic>
        <p:nvPicPr>
          <p:cNvPr id="40" name="Picture 6">
            <a:extLst>
              <a:ext uri="{FF2B5EF4-FFF2-40B4-BE49-F238E27FC236}">
                <a16:creationId xmlns:a16="http://schemas.microsoft.com/office/drawing/2014/main" id="{694FACDA-9F9C-97BE-B7AE-B46F3AD24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368" y="4857644"/>
            <a:ext cx="2876461" cy="191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A clock hanging from the time&#10;&#10;Description generated with very high confidence">
            <a:extLst>
              <a:ext uri="{FF2B5EF4-FFF2-40B4-BE49-F238E27FC236}">
                <a16:creationId xmlns:a16="http://schemas.microsoft.com/office/drawing/2014/main" id="{829D5046-A080-F528-1134-5F17A71D6E5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676" y="85854"/>
            <a:ext cx="1994665" cy="1994665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99D22EC6-336F-AFCD-3EDC-63865F7671D4}"/>
              </a:ext>
            </a:extLst>
          </p:cNvPr>
          <p:cNvGrpSpPr/>
          <p:nvPr/>
        </p:nvGrpSpPr>
        <p:grpSpPr>
          <a:xfrm>
            <a:off x="6247186" y="498407"/>
            <a:ext cx="49507" cy="1183034"/>
            <a:chOff x="9140233" y="914400"/>
            <a:chExt cx="146988" cy="3512457"/>
          </a:xfrm>
        </p:grpSpPr>
        <p:pic>
          <p:nvPicPr>
            <p:cNvPr id="43" name="Picture 42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95FA6644-D77C-2A2E-21F0-C2D60D733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0234" y="914400"/>
              <a:ext cx="146987" cy="2081613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E00AF93-66A7-4453-0139-DC20C54477FB}"/>
                </a:ext>
              </a:extLst>
            </p:cNvPr>
            <p:cNvSpPr/>
            <p:nvPr/>
          </p:nvSpPr>
          <p:spPr>
            <a:xfrm>
              <a:off x="9140233" y="2670628"/>
              <a:ext cx="146987" cy="1756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AF7D7FE-F0E2-2EB5-1D23-E92C2C3FC60C}"/>
              </a:ext>
            </a:extLst>
          </p:cNvPr>
          <p:cNvGrpSpPr/>
          <p:nvPr/>
        </p:nvGrpSpPr>
        <p:grpSpPr>
          <a:xfrm>
            <a:off x="6249021" y="672099"/>
            <a:ext cx="50326" cy="721386"/>
            <a:chOff x="8231112" y="1382003"/>
            <a:chExt cx="149420" cy="2141822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7940A62-FBC7-99F1-19AD-B75E0C930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1112" y="1382003"/>
              <a:ext cx="146987" cy="1360602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1329EC1-273F-80C6-B848-2D97DC1A026E}"/>
                </a:ext>
              </a:extLst>
            </p:cNvPr>
            <p:cNvSpPr/>
            <p:nvPr/>
          </p:nvSpPr>
          <p:spPr>
            <a:xfrm>
              <a:off x="8233545" y="2452914"/>
              <a:ext cx="146987" cy="10709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8" name="Freeform 66">
            <a:extLst>
              <a:ext uri="{FF2B5EF4-FFF2-40B4-BE49-F238E27FC236}">
                <a16:creationId xmlns:a16="http://schemas.microsoft.com/office/drawing/2014/main" id="{3812FECC-F941-66CE-E0D0-D8020990D55E}"/>
              </a:ext>
            </a:extLst>
          </p:cNvPr>
          <p:cNvSpPr/>
          <p:nvPr/>
        </p:nvSpPr>
        <p:spPr>
          <a:xfrm>
            <a:off x="5245806" y="89742"/>
            <a:ext cx="2032803" cy="2032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902"/>
                </a:moveTo>
                <a:cubicBezTo>
                  <a:pt x="16267" y="904"/>
                  <a:pt x="20698" y="5339"/>
                  <a:pt x="20695" y="10806"/>
                </a:cubicBezTo>
                <a:cubicBezTo>
                  <a:pt x="20693" y="16274"/>
                  <a:pt x="16259" y="20704"/>
                  <a:pt x="10791" y="20702"/>
                </a:cubicBezTo>
                <a:cubicBezTo>
                  <a:pt x="5324" y="20699"/>
                  <a:pt x="894" y="16265"/>
                  <a:pt x="896" y="10798"/>
                </a:cubicBezTo>
                <a:cubicBezTo>
                  <a:pt x="897" y="8172"/>
                  <a:pt x="1942" y="5654"/>
                  <a:pt x="3800" y="3798"/>
                </a:cubicBezTo>
                <a:cubicBezTo>
                  <a:pt x="5653" y="1937"/>
                  <a:pt x="8173" y="894"/>
                  <a:pt x="10800" y="902"/>
                </a:cubicBezTo>
                <a:close/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gradFill flip="none" rotWithShape="1"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 scaled="0"/>
          </a:gradFill>
          <a:ln w="12700" cap="flat">
            <a:noFill/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endParaRPr/>
          </a:p>
        </p:txBody>
      </p:sp>
      <p:sp>
        <p:nvSpPr>
          <p:cNvPr id="49" name="Freeform 584">
            <a:extLst>
              <a:ext uri="{FF2B5EF4-FFF2-40B4-BE49-F238E27FC236}">
                <a16:creationId xmlns:a16="http://schemas.microsoft.com/office/drawing/2014/main" id="{117FAC49-7A22-F672-E8F6-A4EBBCE03389}"/>
              </a:ext>
            </a:extLst>
          </p:cNvPr>
          <p:cNvSpPr/>
          <p:nvPr/>
        </p:nvSpPr>
        <p:spPr>
          <a:xfrm>
            <a:off x="5234056" y="81757"/>
            <a:ext cx="2046856" cy="2046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45" y="21600"/>
                  <a:pt x="0" y="16756"/>
                  <a:pt x="0" y="10800"/>
                </a:cubicBezTo>
                <a:cubicBezTo>
                  <a:pt x="0" y="4844"/>
                  <a:pt x="4844" y="0"/>
                  <a:pt x="10800" y="0"/>
                </a:cubicBezTo>
                <a:cubicBezTo>
                  <a:pt x="16756" y="0"/>
                  <a:pt x="21600" y="4844"/>
                  <a:pt x="21600" y="10800"/>
                </a:cubicBezTo>
                <a:cubicBezTo>
                  <a:pt x="21600" y="16756"/>
                  <a:pt x="16755" y="21600"/>
                  <a:pt x="10800" y="21600"/>
                </a:cubicBezTo>
                <a:close/>
              </a:path>
            </a:pathLst>
          </a:custGeom>
          <a:gradFill flip="none" rotWithShape="1">
            <a:gsLst>
              <a:gs pos="63519">
                <a:srgbClr val="424242">
                  <a:alpha val="0"/>
                </a:srgbClr>
              </a:gs>
              <a:gs pos="69844">
                <a:srgbClr val="424242">
                  <a:alpha val="36635"/>
                </a:srgbClr>
              </a:gs>
              <a:gs pos="74921">
                <a:srgbClr val="424242">
                  <a:alpha val="73271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51" name="Text Box 10">
            <a:extLst>
              <a:ext uri="{FF2B5EF4-FFF2-40B4-BE49-F238E27FC236}">
                <a16:creationId xmlns:a16="http://schemas.microsoft.com/office/drawing/2014/main" id="{D57C3362-386E-0DF2-1087-FB18B8BA2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246" y="2147780"/>
            <a:ext cx="84922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CÁM ƠN QUÝ THẦY CÔ ĐÃ LẮNG NGHE 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275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6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" dur="18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8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95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49" grpId="0" animBg="1" advAuto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4850198" y="2433300"/>
            <a:ext cx="3033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zh-CN" altLang="en-US" sz="4400" dirty="0">
              <a:solidFill>
                <a:srgbClr val="865B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1E2F301-64C4-4CDE-B909-B4A9737784F3}"/>
              </a:ext>
            </a:extLst>
          </p:cNvPr>
          <p:cNvSpPr txBox="1"/>
          <p:nvPr/>
        </p:nvSpPr>
        <p:spPr>
          <a:xfrm>
            <a:off x="3710608" y="3196242"/>
            <a:ext cx="5216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865B3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KHUNG MA TRẬN</a:t>
            </a:r>
            <a:endParaRPr lang="zh-CN" altLang="en-US" sz="4400" dirty="0">
              <a:solidFill>
                <a:srgbClr val="865B3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60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DDB4F54E-F7E8-5715-5AFD-2174D9440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500684"/>
              </p:ext>
            </p:extLst>
          </p:nvPr>
        </p:nvGraphicFramePr>
        <p:xfrm>
          <a:off x="235790" y="357505"/>
          <a:ext cx="11749176" cy="6350667"/>
        </p:xfrm>
        <a:graphic>
          <a:graphicData uri="http://schemas.openxmlformats.org/drawingml/2006/table">
            <a:tbl>
              <a:tblPr firstRow="1" firstCol="1" bandRow="1"/>
              <a:tblGrid>
                <a:gridCol w="402565">
                  <a:extLst>
                    <a:ext uri="{9D8B030D-6E8A-4147-A177-3AD203B41FA5}">
                      <a16:colId xmlns:a16="http://schemas.microsoft.com/office/drawing/2014/main" val="998140915"/>
                    </a:ext>
                  </a:extLst>
                </a:gridCol>
                <a:gridCol w="1403232">
                  <a:extLst>
                    <a:ext uri="{9D8B030D-6E8A-4147-A177-3AD203B41FA5}">
                      <a16:colId xmlns:a16="http://schemas.microsoft.com/office/drawing/2014/main" val="1985264347"/>
                    </a:ext>
                  </a:extLst>
                </a:gridCol>
                <a:gridCol w="3979651">
                  <a:extLst>
                    <a:ext uri="{9D8B030D-6E8A-4147-A177-3AD203B41FA5}">
                      <a16:colId xmlns:a16="http://schemas.microsoft.com/office/drawing/2014/main" val="253824517"/>
                    </a:ext>
                  </a:extLst>
                </a:gridCol>
                <a:gridCol w="1176180">
                  <a:extLst>
                    <a:ext uri="{9D8B030D-6E8A-4147-A177-3AD203B41FA5}">
                      <a16:colId xmlns:a16="http://schemas.microsoft.com/office/drawing/2014/main" val="3182735914"/>
                    </a:ext>
                  </a:extLst>
                </a:gridCol>
                <a:gridCol w="1204020">
                  <a:extLst>
                    <a:ext uri="{9D8B030D-6E8A-4147-A177-3AD203B41FA5}">
                      <a16:colId xmlns:a16="http://schemas.microsoft.com/office/drawing/2014/main" val="384573932"/>
                    </a:ext>
                  </a:extLst>
                </a:gridCol>
                <a:gridCol w="1118987">
                  <a:extLst>
                    <a:ext uri="{9D8B030D-6E8A-4147-A177-3AD203B41FA5}">
                      <a16:colId xmlns:a16="http://schemas.microsoft.com/office/drawing/2014/main" val="312564824"/>
                    </a:ext>
                  </a:extLst>
                </a:gridCol>
                <a:gridCol w="1151433">
                  <a:extLst>
                    <a:ext uri="{9D8B030D-6E8A-4147-A177-3AD203B41FA5}">
                      <a16:colId xmlns:a16="http://schemas.microsoft.com/office/drawing/2014/main" val="1766816345"/>
                    </a:ext>
                  </a:extLst>
                </a:gridCol>
                <a:gridCol w="1313108">
                  <a:extLst>
                    <a:ext uri="{9D8B030D-6E8A-4147-A177-3AD203B41FA5}">
                      <a16:colId xmlns:a16="http://schemas.microsoft.com/office/drawing/2014/main" val="2231009866"/>
                    </a:ext>
                  </a:extLst>
                </a:gridCol>
              </a:tblGrid>
              <a:tr h="566498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b="1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TT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lang="vi-VN" sz="1400" b="1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776" marR="78776" marT="39388" marB="393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b="1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Chương/Chủ đề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(2)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776" marR="78776" marT="39388" marB="393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b="1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 dung/đơn vị kiến thức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(3)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776" marR="78776" marT="39388" marB="393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b="1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Mức độ đánh giá</a:t>
                      </a:r>
                      <a:r>
                        <a:rPr lang="en-US" sz="1400" b="1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(4-11)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776" marR="78776" marT="39388" marB="393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b="1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Tổng % điểm</a:t>
                      </a:r>
                      <a:endParaRPr lang="en-US" sz="1400" b="0" i="0" u="none" strike="noStrike" spc="0" dirty="0"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ctr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(12)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604387"/>
                  </a:ext>
                </a:extLst>
              </a:tr>
              <a:tr h="349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b="1" i="0" u="none" strike="noStrike" spc="-4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Nhận biết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776" marR="78776" marT="39388" marB="393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b="1" i="0" u="none" strike="noStrike" spc="-4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Thông hiểu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776" marR="78776" marT="39388" marB="39388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b="1" i="0" u="none" strike="noStrike" spc="-4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Vận dụng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776" marR="78776" marT="39388" marB="39388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b="1" i="0" u="none" strike="noStrike" spc="-4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Vận dụng cao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776" marR="78776" marT="39388" marB="39388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400" b="1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63655"/>
                  </a:ext>
                </a:extLst>
              </a:tr>
              <a:tr h="603227"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400" b="1" i="0" u="none" strike="noStrike" spc="-4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1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776" marR="78776" marT="39388" marB="393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776" marR="78776" marT="39388" marB="393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1400" b="0" i="0" u="none" strike="noStrike" spc="-4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66" marR="65766" marT="9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898688"/>
                  </a:ext>
                </a:extLst>
              </a:tr>
              <a:tr h="6032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1400" b="0" i="0" u="none" strike="noStrike" spc="-4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6" marR="65766" marT="9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03149"/>
                  </a:ext>
                </a:extLst>
              </a:tr>
              <a:tr h="603227"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400" b="1" i="0" u="none" strike="noStrike" spc="-4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1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indent="-73152" algn="ctr" fontAlgn="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1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776" marR="78776" marT="39388" marB="393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776" marR="78776" marT="39388" marB="393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1400" b="0" i="0" u="none" strike="noStrike" spc="-4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6" marR="65766" marT="9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566528"/>
                  </a:ext>
                </a:extLst>
              </a:tr>
              <a:tr h="6032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1400" b="0" i="0" u="none" strike="noStrike" spc="-4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6" marR="65766" marT="9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52201"/>
                  </a:ext>
                </a:extLst>
              </a:tr>
              <a:tr h="603227"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400" b="1" i="0" u="none" strike="noStrike" spc="-4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vi-VN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776" marR="78776" marT="39388" marB="393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776" marR="78776" marT="39388" marB="393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550542"/>
                  </a:ext>
                </a:extLst>
              </a:tr>
              <a:tr h="6032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1400" b="0" i="0" u="none" strike="noStrike" spc="-4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6" marR="65766" marT="9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068755"/>
                  </a:ext>
                </a:extLst>
              </a:tr>
              <a:tr h="671573"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600" b="1" i="0" u="none" strike="noStrike" spc="-4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776" marR="78776" marT="39388" marB="39388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776" marR="78776" marT="39388" marB="39388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776943"/>
                  </a:ext>
                </a:extLst>
              </a:tr>
              <a:tr h="349514"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1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776" marR="78776" marT="39388" marB="393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1400" b="1" i="0" u="none" strike="noStrike" spc="-4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6" marR="65766" marT="9134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1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0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431003"/>
                  </a:ext>
                </a:extLst>
              </a:tr>
              <a:tr h="349514"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1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Tỉ lệ %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776" marR="78776" marT="39388" marB="393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776" marR="78776" marT="39388" marB="393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91440"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776" marR="78776" marT="39388" marB="393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4008"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776" marR="78776" marT="39388" marB="39388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776" marR="78776" marT="39388" marB="393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339541"/>
                  </a:ext>
                </a:extLst>
              </a:tr>
              <a:tr h="349514"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b="1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Tỉ lệ chung</a:t>
                      </a: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776" marR="78776" marT="39388" marB="393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776" marR="78776" marT="39388" marB="393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776" marR="78776" marT="39388" marB="393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66" marR="65766" marT="91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20947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9C48FF63-9466-60AC-5552-0F4C302ED592}"/>
              </a:ext>
            </a:extLst>
          </p:cNvPr>
          <p:cNvSpPr txBox="1"/>
          <p:nvPr/>
        </p:nvSpPr>
        <p:spPr>
          <a:xfrm>
            <a:off x="2856847" y="-34565"/>
            <a:ext cx="6937009" cy="40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529"/>
              </a:spcBef>
              <a:spcAft>
                <a:spcPts val="529"/>
              </a:spcAft>
            </a:pPr>
            <a:r>
              <a:rPr lang="vi-VN" sz="1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KHUNG MA TRẬN ĐỀ KIỂM TRA ĐỊNH KÌ</a:t>
            </a:r>
            <a:r>
              <a:rPr lang="en-US" sz="1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vi-VN" sz="1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MÔN TOÁN – LỚP </a:t>
            </a:r>
            <a:r>
              <a:rPr lang="en-US" sz="1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en-US" sz="17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35C490-4210-24FA-698F-A01325624278}"/>
              </a:ext>
            </a:extLst>
          </p:cNvPr>
          <p:cNvSpPr txBox="1"/>
          <p:nvPr/>
        </p:nvSpPr>
        <p:spPr>
          <a:xfrm>
            <a:off x="718866" y="1440037"/>
            <a:ext cx="124220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err="1"/>
              <a:t>Các</a:t>
            </a:r>
            <a:r>
              <a:rPr lang="en-US" sz="1700" b="1" dirty="0"/>
              <a:t> </a:t>
            </a:r>
            <a:r>
              <a:rPr lang="en-US" sz="1700" b="1" dirty="0" err="1"/>
              <a:t>đại</a:t>
            </a:r>
            <a:r>
              <a:rPr lang="en-US" sz="1700" b="1" dirty="0"/>
              <a:t> </a:t>
            </a:r>
            <a:r>
              <a:rPr lang="en-US" sz="1700" b="1" dirty="0" err="1"/>
              <a:t>lượng</a:t>
            </a:r>
            <a:r>
              <a:rPr lang="en-US" sz="1700" b="1" dirty="0"/>
              <a:t> </a:t>
            </a:r>
            <a:r>
              <a:rPr lang="en-US" sz="1700" b="1" dirty="0" err="1"/>
              <a:t>tỉ</a:t>
            </a:r>
            <a:r>
              <a:rPr lang="en-US" sz="1700" b="1" dirty="0"/>
              <a:t> </a:t>
            </a:r>
            <a:r>
              <a:rPr lang="en-US" sz="1700" b="1" dirty="0" err="1"/>
              <a:t>lệ</a:t>
            </a:r>
            <a:endParaRPr lang="en-US" sz="1700" b="1" dirty="0"/>
          </a:p>
          <a:p>
            <a:r>
              <a:rPr lang="en-US" sz="1700" dirty="0">
                <a:solidFill>
                  <a:srgbClr val="FF0000"/>
                </a:solidFill>
              </a:rPr>
              <a:t>(15 </a:t>
            </a:r>
            <a:r>
              <a:rPr lang="en-US" sz="1700" dirty="0" err="1">
                <a:solidFill>
                  <a:srgbClr val="FF0000"/>
                </a:solidFill>
              </a:rPr>
              <a:t>tiết</a:t>
            </a:r>
            <a:r>
              <a:rPr lang="en-US" sz="17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01365F-FC52-CB4E-6573-F3007D826195}"/>
              </a:ext>
            </a:extLst>
          </p:cNvPr>
          <p:cNvSpPr txBox="1"/>
          <p:nvPr/>
        </p:nvSpPr>
        <p:spPr>
          <a:xfrm>
            <a:off x="2053085" y="1287807"/>
            <a:ext cx="37841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/>
              <a:t>Tỉ</a:t>
            </a:r>
            <a:r>
              <a:rPr lang="en-US" sz="1700" dirty="0"/>
              <a:t> </a:t>
            </a:r>
            <a:r>
              <a:rPr lang="en-US" sz="1700" dirty="0" err="1"/>
              <a:t>lệ</a:t>
            </a:r>
            <a:r>
              <a:rPr lang="en-US" sz="1700" dirty="0"/>
              <a:t> </a:t>
            </a:r>
            <a:r>
              <a:rPr lang="en-US" sz="1700" dirty="0" err="1"/>
              <a:t>thức</a:t>
            </a:r>
            <a:r>
              <a:rPr lang="en-US" sz="1700" dirty="0"/>
              <a:t> </a:t>
            </a:r>
          </a:p>
          <a:p>
            <a:r>
              <a:rPr lang="en-US" sz="1700" dirty="0" err="1"/>
              <a:t>và</a:t>
            </a:r>
            <a:r>
              <a:rPr lang="en-US" sz="1700" dirty="0"/>
              <a:t> </a:t>
            </a:r>
            <a:r>
              <a:rPr lang="en-US" sz="1700" dirty="0" err="1"/>
              <a:t>tính</a:t>
            </a:r>
            <a:r>
              <a:rPr lang="en-US" sz="1700" dirty="0"/>
              <a:t> </a:t>
            </a:r>
            <a:r>
              <a:rPr lang="en-US" sz="1700" dirty="0" err="1"/>
              <a:t>chất</a:t>
            </a:r>
            <a:r>
              <a:rPr lang="en-US" sz="1700" dirty="0"/>
              <a:t> </a:t>
            </a:r>
            <a:r>
              <a:rPr lang="en-US" sz="1700" dirty="0" err="1"/>
              <a:t>của</a:t>
            </a:r>
            <a:r>
              <a:rPr lang="en-US" sz="1700" dirty="0"/>
              <a:t> </a:t>
            </a:r>
            <a:r>
              <a:rPr lang="en-US" sz="1700" dirty="0" err="1"/>
              <a:t>dãy</a:t>
            </a:r>
            <a:r>
              <a:rPr lang="en-US" sz="1700" dirty="0"/>
              <a:t> </a:t>
            </a:r>
            <a:r>
              <a:rPr lang="en-US" sz="1700" dirty="0" err="1"/>
              <a:t>tỉ</a:t>
            </a:r>
            <a:r>
              <a:rPr lang="en-US" sz="1700" dirty="0"/>
              <a:t> </a:t>
            </a:r>
            <a:r>
              <a:rPr lang="en-US" sz="1700" dirty="0" err="1"/>
              <a:t>số</a:t>
            </a:r>
            <a:r>
              <a:rPr lang="en-US" sz="1700" dirty="0"/>
              <a:t> </a:t>
            </a:r>
            <a:r>
              <a:rPr lang="en-US" sz="1700" dirty="0" err="1"/>
              <a:t>bằng</a:t>
            </a:r>
            <a:r>
              <a:rPr lang="en-US" sz="1700" dirty="0"/>
              <a:t> </a:t>
            </a:r>
            <a:r>
              <a:rPr lang="en-US" sz="1700" dirty="0" err="1"/>
              <a:t>nhau</a:t>
            </a:r>
            <a:endParaRPr lang="en-US" sz="1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BE15AE-212F-57B4-4DBE-89980E86A89F}"/>
              </a:ext>
            </a:extLst>
          </p:cNvPr>
          <p:cNvSpPr txBox="1"/>
          <p:nvPr/>
        </p:nvSpPr>
        <p:spPr>
          <a:xfrm>
            <a:off x="2058834" y="2002913"/>
            <a:ext cx="26799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/>
              <a:t>Giải</a:t>
            </a:r>
            <a:r>
              <a:rPr lang="en-US" sz="1700" dirty="0"/>
              <a:t> </a:t>
            </a:r>
            <a:r>
              <a:rPr lang="en-US" sz="1700" dirty="0" err="1"/>
              <a:t>toán</a:t>
            </a:r>
            <a:r>
              <a:rPr lang="en-US" sz="1700" dirty="0"/>
              <a:t> </a:t>
            </a:r>
            <a:r>
              <a:rPr lang="en-US" sz="1700" dirty="0" err="1"/>
              <a:t>về</a:t>
            </a:r>
            <a:r>
              <a:rPr lang="en-US" sz="1700" dirty="0"/>
              <a:t> </a:t>
            </a:r>
            <a:r>
              <a:rPr lang="en-US" sz="1700" dirty="0" err="1"/>
              <a:t>đại</a:t>
            </a:r>
            <a:r>
              <a:rPr lang="en-US" sz="1700" dirty="0"/>
              <a:t> </a:t>
            </a:r>
            <a:r>
              <a:rPr lang="en-US" sz="1700" dirty="0" err="1"/>
              <a:t>lượng</a:t>
            </a:r>
            <a:r>
              <a:rPr lang="en-US" sz="1700" dirty="0"/>
              <a:t> </a:t>
            </a:r>
            <a:r>
              <a:rPr lang="en-US" sz="1700" dirty="0" err="1"/>
              <a:t>tỉ</a:t>
            </a:r>
            <a:r>
              <a:rPr lang="en-US" sz="1700" dirty="0"/>
              <a:t> </a:t>
            </a:r>
            <a:r>
              <a:rPr lang="en-US" sz="1700" dirty="0" err="1"/>
              <a:t>lệ</a:t>
            </a:r>
            <a:endParaRPr lang="en-US" sz="1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547A41-8E5C-ED1D-2743-7917E235EC59}"/>
              </a:ext>
            </a:extLst>
          </p:cNvPr>
          <p:cNvSpPr txBox="1"/>
          <p:nvPr/>
        </p:nvSpPr>
        <p:spPr>
          <a:xfrm>
            <a:off x="718866" y="2642720"/>
            <a:ext cx="124220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err="1"/>
              <a:t>Biểu</a:t>
            </a:r>
            <a:r>
              <a:rPr lang="en-US" sz="1700" b="1" dirty="0"/>
              <a:t> </a:t>
            </a:r>
            <a:r>
              <a:rPr lang="en-US" sz="1700" b="1" dirty="0" err="1"/>
              <a:t>thức</a:t>
            </a:r>
            <a:r>
              <a:rPr lang="en-US" sz="1700" b="1" dirty="0"/>
              <a:t> </a:t>
            </a:r>
            <a:r>
              <a:rPr lang="en-US" sz="1700" b="1" dirty="0" err="1"/>
              <a:t>đại</a:t>
            </a:r>
            <a:r>
              <a:rPr lang="en-US" sz="1700" b="1" dirty="0"/>
              <a:t> </a:t>
            </a:r>
            <a:r>
              <a:rPr lang="en-US" sz="1700" b="1" dirty="0" err="1"/>
              <a:t>số</a:t>
            </a:r>
            <a:endParaRPr lang="en-US" sz="1700" b="1" dirty="0"/>
          </a:p>
          <a:p>
            <a:r>
              <a:rPr lang="en-US" sz="1700" dirty="0">
                <a:solidFill>
                  <a:srgbClr val="FF0000"/>
                </a:solidFill>
              </a:rPr>
              <a:t>(17 </a:t>
            </a:r>
            <a:r>
              <a:rPr lang="en-US" sz="1700" dirty="0" err="1">
                <a:solidFill>
                  <a:srgbClr val="FF0000"/>
                </a:solidFill>
              </a:rPr>
              <a:t>tiết</a:t>
            </a:r>
            <a:r>
              <a:rPr lang="en-US" sz="17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E2526-CF04-A75C-1542-226981D95DFF}"/>
              </a:ext>
            </a:extLst>
          </p:cNvPr>
          <p:cNvSpPr txBox="1"/>
          <p:nvPr/>
        </p:nvSpPr>
        <p:spPr>
          <a:xfrm>
            <a:off x="2050209" y="2606961"/>
            <a:ext cx="404579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/>
              <a:t>Đa</a:t>
            </a:r>
            <a:r>
              <a:rPr lang="en-US" sz="1700" dirty="0"/>
              <a:t> </a:t>
            </a:r>
            <a:r>
              <a:rPr lang="en-US" sz="1700" dirty="0" err="1"/>
              <a:t>thức</a:t>
            </a:r>
            <a:r>
              <a:rPr lang="en-US" sz="1700" dirty="0"/>
              <a:t> 1 </a:t>
            </a:r>
            <a:r>
              <a:rPr lang="en-US" sz="1700" dirty="0" err="1"/>
              <a:t>biến</a:t>
            </a:r>
            <a:r>
              <a:rPr lang="en-US" sz="1700" dirty="0"/>
              <a:t>, </a:t>
            </a:r>
            <a:r>
              <a:rPr lang="en-US" sz="1700" dirty="0" err="1"/>
              <a:t>nghiệm</a:t>
            </a:r>
            <a:r>
              <a:rPr lang="en-US" sz="1700" dirty="0"/>
              <a:t> </a:t>
            </a:r>
            <a:r>
              <a:rPr lang="en-US" sz="1700" dirty="0" err="1"/>
              <a:t>của</a:t>
            </a:r>
            <a:r>
              <a:rPr lang="en-US" sz="1700" dirty="0"/>
              <a:t> </a:t>
            </a:r>
            <a:r>
              <a:rPr lang="en-US" sz="1700" dirty="0" err="1"/>
              <a:t>đa</a:t>
            </a:r>
            <a:r>
              <a:rPr lang="en-US" sz="1700" dirty="0"/>
              <a:t> </a:t>
            </a:r>
            <a:r>
              <a:rPr lang="en-US" sz="1700" dirty="0" err="1"/>
              <a:t>thức</a:t>
            </a:r>
            <a:r>
              <a:rPr lang="en-US" sz="1700" dirty="0"/>
              <a:t> 1 </a:t>
            </a:r>
            <a:r>
              <a:rPr lang="en-US" sz="1700" dirty="0" err="1"/>
              <a:t>biến</a:t>
            </a:r>
            <a:endParaRPr lang="en-US" sz="1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7A9F91-D933-365E-1868-8099A2BF3C98}"/>
              </a:ext>
            </a:extLst>
          </p:cNvPr>
          <p:cNvSpPr txBox="1"/>
          <p:nvPr/>
        </p:nvSpPr>
        <p:spPr>
          <a:xfrm>
            <a:off x="2073209" y="3241553"/>
            <a:ext cx="360297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/>
              <a:t>Cộng</a:t>
            </a:r>
            <a:r>
              <a:rPr lang="en-US" sz="1700" dirty="0"/>
              <a:t>, </a:t>
            </a:r>
            <a:r>
              <a:rPr lang="en-US" sz="1700" dirty="0" err="1"/>
              <a:t>trừ</a:t>
            </a:r>
            <a:r>
              <a:rPr lang="en-US" sz="1700" dirty="0"/>
              <a:t>, </a:t>
            </a:r>
            <a:r>
              <a:rPr lang="en-US" sz="1700" dirty="0" err="1"/>
              <a:t>nhân</a:t>
            </a:r>
            <a:r>
              <a:rPr lang="en-US" sz="1700" dirty="0"/>
              <a:t>, chia </a:t>
            </a:r>
            <a:r>
              <a:rPr lang="en-US" sz="1700" dirty="0" err="1"/>
              <a:t>đa</a:t>
            </a:r>
            <a:r>
              <a:rPr lang="en-US" sz="1700" dirty="0"/>
              <a:t> </a:t>
            </a:r>
            <a:r>
              <a:rPr lang="en-US" sz="1700" dirty="0" err="1"/>
              <a:t>thức</a:t>
            </a:r>
            <a:r>
              <a:rPr lang="en-US" sz="1700" dirty="0"/>
              <a:t> 1 </a:t>
            </a:r>
            <a:r>
              <a:rPr lang="en-US" sz="1700" dirty="0" err="1"/>
              <a:t>biến</a:t>
            </a:r>
            <a:endParaRPr lang="en-US" sz="1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AB1C3C-72E6-E860-D3F8-A3ABCC461772}"/>
              </a:ext>
            </a:extLst>
          </p:cNvPr>
          <p:cNvSpPr txBox="1"/>
          <p:nvPr/>
        </p:nvSpPr>
        <p:spPr>
          <a:xfrm>
            <a:off x="701616" y="3923459"/>
            <a:ext cx="134284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err="1"/>
              <a:t>Một</a:t>
            </a:r>
            <a:r>
              <a:rPr lang="en-US" sz="1700" b="1" dirty="0"/>
              <a:t> </a:t>
            </a:r>
            <a:r>
              <a:rPr lang="en-US" sz="1700" b="1" dirty="0" err="1"/>
              <a:t>số</a:t>
            </a:r>
            <a:r>
              <a:rPr lang="en-US" sz="1700" b="1" dirty="0"/>
              <a:t> </a:t>
            </a:r>
            <a:r>
              <a:rPr lang="en-US" sz="1700" b="1" dirty="0" err="1"/>
              <a:t>yếu</a:t>
            </a:r>
            <a:r>
              <a:rPr lang="en-US" sz="1700" b="1" dirty="0"/>
              <a:t> </a:t>
            </a:r>
            <a:r>
              <a:rPr lang="en-US" sz="1700" b="1" dirty="0" err="1"/>
              <a:t>tố</a:t>
            </a:r>
            <a:r>
              <a:rPr lang="en-US" sz="1700" b="1" dirty="0"/>
              <a:t> </a:t>
            </a:r>
            <a:r>
              <a:rPr lang="en-US" sz="1700" b="1" dirty="0" err="1"/>
              <a:t>xác</a:t>
            </a:r>
            <a:r>
              <a:rPr lang="en-US" sz="1700" b="1" dirty="0"/>
              <a:t> </a:t>
            </a:r>
            <a:r>
              <a:rPr lang="en-US" sz="1700" b="1" dirty="0" err="1"/>
              <a:t>suất</a:t>
            </a:r>
            <a:endParaRPr lang="en-US" sz="1700" b="1" dirty="0"/>
          </a:p>
          <a:p>
            <a:r>
              <a:rPr lang="en-US" sz="1700" dirty="0">
                <a:solidFill>
                  <a:srgbClr val="FF0000"/>
                </a:solidFill>
              </a:rPr>
              <a:t>(9 </a:t>
            </a:r>
            <a:r>
              <a:rPr lang="en-US" sz="1700" dirty="0" err="1">
                <a:solidFill>
                  <a:srgbClr val="FF0000"/>
                </a:solidFill>
              </a:rPr>
              <a:t>tiết</a:t>
            </a:r>
            <a:r>
              <a:rPr lang="en-US" sz="17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FDE45E-48AE-DB1B-CC8C-E5AFC525D8FD}"/>
              </a:ext>
            </a:extLst>
          </p:cNvPr>
          <p:cNvSpPr txBox="1"/>
          <p:nvPr/>
        </p:nvSpPr>
        <p:spPr>
          <a:xfrm>
            <a:off x="2061715" y="3855933"/>
            <a:ext cx="10092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/>
              <a:t>Biến</a:t>
            </a:r>
            <a:r>
              <a:rPr lang="en-US" sz="1700" dirty="0"/>
              <a:t> </a:t>
            </a:r>
            <a:r>
              <a:rPr lang="en-US" sz="1700" dirty="0" err="1"/>
              <a:t>cố</a:t>
            </a:r>
            <a:endParaRPr lang="en-US" sz="1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0BDE98-EABD-D15F-0E84-710060B982BA}"/>
              </a:ext>
            </a:extLst>
          </p:cNvPr>
          <p:cNvSpPr txBox="1"/>
          <p:nvPr/>
        </p:nvSpPr>
        <p:spPr>
          <a:xfrm>
            <a:off x="2067463" y="4461497"/>
            <a:ext cx="219973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/>
              <a:t>Xác</a:t>
            </a:r>
            <a:r>
              <a:rPr lang="en-US" sz="1700" dirty="0"/>
              <a:t> </a:t>
            </a:r>
            <a:r>
              <a:rPr lang="en-US" sz="1700" dirty="0" err="1"/>
              <a:t>suất</a:t>
            </a:r>
            <a:r>
              <a:rPr lang="en-US" sz="1700" dirty="0"/>
              <a:t> </a:t>
            </a:r>
            <a:r>
              <a:rPr lang="en-US" sz="1700" dirty="0" err="1"/>
              <a:t>của</a:t>
            </a:r>
            <a:r>
              <a:rPr lang="en-US" sz="1700" dirty="0"/>
              <a:t> </a:t>
            </a:r>
            <a:r>
              <a:rPr lang="en-US" sz="1700" dirty="0" err="1"/>
              <a:t>biến</a:t>
            </a:r>
            <a:r>
              <a:rPr lang="en-US" sz="1700" dirty="0"/>
              <a:t> </a:t>
            </a:r>
            <a:r>
              <a:rPr lang="en-US" sz="1700" dirty="0" err="1"/>
              <a:t>cố</a:t>
            </a:r>
            <a:endParaRPr lang="en-US" sz="1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D157B6-F1AF-5EA0-DDFF-FD0C9519689E}"/>
              </a:ext>
            </a:extLst>
          </p:cNvPr>
          <p:cNvSpPr txBox="1"/>
          <p:nvPr/>
        </p:nvSpPr>
        <p:spPr>
          <a:xfrm>
            <a:off x="738998" y="4972327"/>
            <a:ext cx="13428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/>
              <a:t>Tam </a:t>
            </a:r>
            <a:r>
              <a:rPr lang="en-US" sz="1700" b="1" dirty="0" err="1"/>
              <a:t>giác</a:t>
            </a:r>
            <a:endParaRPr lang="en-US" sz="1700" b="1" dirty="0"/>
          </a:p>
          <a:p>
            <a:r>
              <a:rPr lang="en-US" sz="1700" dirty="0">
                <a:solidFill>
                  <a:srgbClr val="FF0000"/>
                </a:solidFill>
              </a:rPr>
              <a:t>(27 </a:t>
            </a:r>
            <a:r>
              <a:rPr lang="en-US" sz="1700" dirty="0" err="1">
                <a:solidFill>
                  <a:srgbClr val="FF0000"/>
                </a:solidFill>
              </a:rPr>
              <a:t>tiết</a:t>
            </a:r>
            <a:r>
              <a:rPr lang="en-US" sz="17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99303C-3EDA-D2AD-B41F-4DD156D6B115}"/>
              </a:ext>
            </a:extLst>
          </p:cNvPr>
          <p:cNvSpPr txBox="1"/>
          <p:nvPr/>
        </p:nvSpPr>
        <p:spPr>
          <a:xfrm>
            <a:off x="2058837" y="4949946"/>
            <a:ext cx="37783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Tam </a:t>
            </a:r>
            <a:r>
              <a:rPr lang="en-US" sz="1700" dirty="0" err="1"/>
              <a:t>giác</a:t>
            </a:r>
            <a:r>
              <a:rPr lang="en-US" sz="1700" dirty="0"/>
              <a:t> </a:t>
            </a:r>
            <a:r>
              <a:rPr lang="en-US" sz="1700" dirty="0" err="1"/>
              <a:t>bằng</a:t>
            </a:r>
            <a:r>
              <a:rPr lang="en-US" sz="1700" dirty="0"/>
              <a:t> </a:t>
            </a:r>
            <a:r>
              <a:rPr lang="en-US" sz="1700" dirty="0" err="1"/>
              <a:t>nhau</a:t>
            </a:r>
            <a:r>
              <a:rPr lang="en-US" sz="1700" dirty="0"/>
              <a:t>, tam </a:t>
            </a:r>
            <a:r>
              <a:rPr lang="en-US" sz="1700" dirty="0" err="1"/>
              <a:t>giác</a:t>
            </a:r>
            <a:r>
              <a:rPr lang="en-US" sz="1700" dirty="0"/>
              <a:t> </a:t>
            </a:r>
            <a:r>
              <a:rPr lang="en-US" sz="1700" dirty="0" err="1"/>
              <a:t>cân</a:t>
            </a:r>
            <a:r>
              <a:rPr lang="en-US" sz="1700" dirty="0"/>
              <a:t> </a:t>
            </a:r>
            <a:r>
              <a:rPr lang="en-US" sz="1700" dirty="0" err="1"/>
              <a:t>và</a:t>
            </a:r>
            <a:r>
              <a:rPr lang="en-US" sz="1700" dirty="0"/>
              <a:t> </a:t>
            </a:r>
            <a:r>
              <a:rPr lang="en-US" sz="1700" dirty="0" err="1"/>
              <a:t>quan</a:t>
            </a:r>
            <a:r>
              <a:rPr lang="en-US" sz="1700" dirty="0"/>
              <a:t> </a:t>
            </a:r>
            <a:r>
              <a:rPr lang="en-US" sz="1700" dirty="0" err="1"/>
              <a:t>hệ</a:t>
            </a:r>
            <a:r>
              <a:rPr lang="en-US" sz="1700" dirty="0"/>
              <a:t> </a:t>
            </a:r>
            <a:r>
              <a:rPr lang="en-US" sz="1700" dirty="0" err="1"/>
              <a:t>giữa</a:t>
            </a:r>
            <a:r>
              <a:rPr lang="en-US" sz="1700" dirty="0"/>
              <a:t> </a:t>
            </a:r>
            <a:r>
              <a:rPr lang="en-US" sz="1700" dirty="0" err="1"/>
              <a:t>các</a:t>
            </a:r>
            <a:r>
              <a:rPr lang="en-US" sz="1700" dirty="0"/>
              <a:t> </a:t>
            </a:r>
            <a:r>
              <a:rPr lang="en-US" sz="1700" dirty="0" err="1"/>
              <a:t>yếu</a:t>
            </a:r>
            <a:r>
              <a:rPr lang="en-US" sz="1700" dirty="0"/>
              <a:t> </a:t>
            </a:r>
            <a:r>
              <a:rPr lang="en-US" sz="1700" dirty="0" err="1"/>
              <a:t>tố</a:t>
            </a:r>
            <a:r>
              <a:rPr lang="en-US" sz="1700" dirty="0"/>
              <a:t> </a:t>
            </a:r>
            <a:r>
              <a:rPr lang="en-US" sz="1700" dirty="0" err="1"/>
              <a:t>trong</a:t>
            </a:r>
            <a:r>
              <a:rPr lang="en-US" sz="1700" dirty="0"/>
              <a:t> 1 tam </a:t>
            </a:r>
            <a:r>
              <a:rPr lang="en-US" sz="1700" dirty="0" err="1"/>
              <a:t>giác</a:t>
            </a:r>
            <a:endParaRPr lang="en-US" sz="1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540596-7B0E-290E-4836-1C6AF2DABF6D}"/>
              </a:ext>
            </a:extLst>
          </p:cNvPr>
          <p:cNvSpPr txBox="1"/>
          <p:nvPr/>
        </p:nvSpPr>
        <p:spPr>
          <a:xfrm>
            <a:off x="6162784" y="1277751"/>
            <a:ext cx="8058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1,25 đ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C66117-C1CE-7142-45A5-DA0DE14E570E}"/>
              </a:ext>
            </a:extLst>
          </p:cNvPr>
          <p:cNvSpPr txBox="1"/>
          <p:nvPr/>
        </p:nvSpPr>
        <p:spPr>
          <a:xfrm>
            <a:off x="7371372" y="1283233"/>
            <a:ext cx="8058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đ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011A50-54B2-E682-8A49-12DC72879F42}"/>
              </a:ext>
            </a:extLst>
          </p:cNvPr>
          <p:cNvSpPr txBox="1"/>
          <p:nvPr/>
        </p:nvSpPr>
        <p:spPr>
          <a:xfrm>
            <a:off x="8511730" y="1907256"/>
            <a:ext cx="8058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 đ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E14B1B-DE40-2D29-6D4D-186ED65E6487}"/>
              </a:ext>
            </a:extLst>
          </p:cNvPr>
          <p:cNvSpPr txBox="1"/>
          <p:nvPr/>
        </p:nvSpPr>
        <p:spPr>
          <a:xfrm>
            <a:off x="6168535" y="2545814"/>
            <a:ext cx="8058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đ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958DD2-DE96-8D8E-FED3-BE989CC3AC96}"/>
              </a:ext>
            </a:extLst>
          </p:cNvPr>
          <p:cNvSpPr txBox="1"/>
          <p:nvPr/>
        </p:nvSpPr>
        <p:spPr>
          <a:xfrm>
            <a:off x="7365621" y="2541648"/>
            <a:ext cx="8058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đ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AAB4E9-AB1E-EBFD-C616-26686915DE73}"/>
              </a:ext>
            </a:extLst>
          </p:cNvPr>
          <p:cNvSpPr txBox="1"/>
          <p:nvPr/>
        </p:nvSpPr>
        <p:spPr>
          <a:xfrm>
            <a:off x="8525911" y="3123320"/>
            <a:ext cx="8058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 đ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2527FF-8EF8-0AF7-39C3-D59EE19C99A0}"/>
              </a:ext>
            </a:extLst>
          </p:cNvPr>
          <p:cNvSpPr txBox="1"/>
          <p:nvPr/>
        </p:nvSpPr>
        <p:spPr>
          <a:xfrm>
            <a:off x="6174286" y="3780956"/>
            <a:ext cx="8058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đ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7DD6B7-E1A6-8E28-3E8A-09E3F0EEB42A}"/>
              </a:ext>
            </a:extLst>
          </p:cNvPr>
          <p:cNvSpPr txBox="1"/>
          <p:nvPr/>
        </p:nvSpPr>
        <p:spPr>
          <a:xfrm>
            <a:off x="6180037" y="4396509"/>
            <a:ext cx="8058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đ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301BAC-7191-30C3-1B73-9165FDB154B6}"/>
              </a:ext>
            </a:extLst>
          </p:cNvPr>
          <p:cNvSpPr txBox="1"/>
          <p:nvPr/>
        </p:nvSpPr>
        <p:spPr>
          <a:xfrm>
            <a:off x="6180037" y="5029047"/>
            <a:ext cx="8058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1,25 đ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0DFB15-0605-CAAC-7143-D2F57F77E446}"/>
              </a:ext>
            </a:extLst>
          </p:cNvPr>
          <p:cNvSpPr txBox="1"/>
          <p:nvPr/>
        </p:nvSpPr>
        <p:spPr>
          <a:xfrm>
            <a:off x="7341080" y="5029047"/>
            <a:ext cx="8058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 đ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49CA49-0936-1A41-B43B-2B8328AFC197}"/>
              </a:ext>
            </a:extLst>
          </p:cNvPr>
          <p:cNvSpPr txBox="1"/>
          <p:nvPr/>
        </p:nvSpPr>
        <p:spPr>
          <a:xfrm>
            <a:off x="8522379" y="5029047"/>
            <a:ext cx="8058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 đ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DF9065-F6F2-7F24-5494-9B0AE8A07418}"/>
              </a:ext>
            </a:extLst>
          </p:cNvPr>
          <p:cNvSpPr txBox="1"/>
          <p:nvPr/>
        </p:nvSpPr>
        <p:spPr>
          <a:xfrm>
            <a:off x="9628662" y="5034142"/>
            <a:ext cx="8058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đ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721194-63BE-3517-A6B6-EACBC5205DF2}"/>
              </a:ext>
            </a:extLst>
          </p:cNvPr>
          <p:cNvSpPr txBox="1"/>
          <p:nvPr/>
        </p:nvSpPr>
        <p:spPr>
          <a:xfrm>
            <a:off x="5975746" y="5645390"/>
            <a:ext cx="12043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16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(4đ)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C10DD0-69EF-9174-108D-EE413C4F402B}"/>
              </a:ext>
            </a:extLst>
          </p:cNvPr>
          <p:cNvSpPr txBox="1"/>
          <p:nvPr/>
        </p:nvSpPr>
        <p:spPr>
          <a:xfrm>
            <a:off x="7158574" y="5665787"/>
            <a:ext cx="12043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16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(3đ)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727146-5E6C-885A-7751-C441F84FDEC1}"/>
              </a:ext>
            </a:extLst>
          </p:cNvPr>
          <p:cNvSpPr txBox="1"/>
          <p:nvPr/>
        </p:nvSpPr>
        <p:spPr>
          <a:xfrm>
            <a:off x="8335651" y="5657721"/>
            <a:ext cx="12292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16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(2,5đ)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5E3917-6EC9-D26D-C1E0-6BCB996B4B4D}"/>
              </a:ext>
            </a:extLst>
          </p:cNvPr>
          <p:cNvSpPr txBox="1"/>
          <p:nvPr/>
        </p:nvSpPr>
        <p:spPr>
          <a:xfrm>
            <a:off x="9466720" y="5648534"/>
            <a:ext cx="12292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(0,5đ)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824504-4508-A99E-AF53-532323866026}"/>
              </a:ext>
            </a:extLst>
          </p:cNvPr>
          <p:cNvSpPr txBox="1"/>
          <p:nvPr/>
        </p:nvSpPr>
        <p:spPr>
          <a:xfrm>
            <a:off x="10941494" y="1399453"/>
            <a:ext cx="8058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17,5%</a:t>
            </a:r>
            <a:endParaRPr lang="en-US" sz="16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5F5ABF-1CA9-07F0-274A-A199D0FCEC38}"/>
              </a:ext>
            </a:extLst>
          </p:cNvPr>
          <p:cNvSpPr txBox="1"/>
          <p:nvPr/>
        </p:nvSpPr>
        <p:spPr>
          <a:xfrm>
            <a:off x="10941494" y="2028958"/>
            <a:ext cx="8058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7,5%</a:t>
            </a:r>
            <a:endParaRPr lang="en-US" sz="16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16F032-35EE-EEE1-82A4-DC97BE4F31F9}"/>
              </a:ext>
            </a:extLst>
          </p:cNvPr>
          <p:cNvSpPr txBox="1"/>
          <p:nvPr/>
        </p:nvSpPr>
        <p:spPr>
          <a:xfrm>
            <a:off x="10918511" y="2614525"/>
            <a:ext cx="8058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lang="en-US" sz="16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8AA072-B015-96D7-836D-1908652CF185}"/>
              </a:ext>
            </a:extLst>
          </p:cNvPr>
          <p:cNvSpPr txBox="1"/>
          <p:nvPr/>
        </p:nvSpPr>
        <p:spPr>
          <a:xfrm>
            <a:off x="10918511" y="3265829"/>
            <a:ext cx="8058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lang="en-US" sz="16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BEFFDF-6010-EB3B-5385-8A2D02D15588}"/>
              </a:ext>
            </a:extLst>
          </p:cNvPr>
          <p:cNvSpPr txBox="1"/>
          <p:nvPr/>
        </p:nvSpPr>
        <p:spPr>
          <a:xfrm>
            <a:off x="10901237" y="3886858"/>
            <a:ext cx="8058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lang="en-US" sz="16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4C2BB6-D5A8-C95C-54FB-1026EF815AA7}"/>
              </a:ext>
            </a:extLst>
          </p:cNvPr>
          <p:cNvSpPr txBox="1"/>
          <p:nvPr/>
        </p:nvSpPr>
        <p:spPr>
          <a:xfrm>
            <a:off x="10901237" y="4459102"/>
            <a:ext cx="8058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lang="en-US" sz="16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A1ABD1-8D81-2D9C-8427-261581CC7EBC}"/>
              </a:ext>
            </a:extLst>
          </p:cNvPr>
          <p:cNvSpPr txBox="1"/>
          <p:nvPr/>
        </p:nvSpPr>
        <p:spPr>
          <a:xfrm>
            <a:off x="10935989" y="5130436"/>
            <a:ext cx="8058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35%</a:t>
            </a:r>
            <a:endParaRPr lang="en-US" sz="16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7D158DC-EF30-FBE5-E942-377C404B8AE1}"/>
              </a:ext>
            </a:extLst>
          </p:cNvPr>
          <p:cNvSpPr txBox="1"/>
          <p:nvPr/>
        </p:nvSpPr>
        <p:spPr>
          <a:xfrm>
            <a:off x="10595588" y="5654293"/>
            <a:ext cx="140504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16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(10đ)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0DBCB91-F545-6778-02B3-88EBD9275AE2}"/>
              </a:ext>
            </a:extLst>
          </p:cNvPr>
          <p:cNvSpPr txBox="1"/>
          <p:nvPr/>
        </p:nvSpPr>
        <p:spPr>
          <a:xfrm>
            <a:off x="6174990" y="5999333"/>
            <a:ext cx="8058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lang="en-US" sz="16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D70ACF-EA41-50D6-A74D-8934876BC575}"/>
              </a:ext>
            </a:extLst>
          </p:cNvPr>
          <p:cNvSpPr txBox="1"/>
          <p:nvPr/>
        </p:nvSpPr>
        <p:spPr>
          <a:xfrm>
            <a:off x="7379192" y="5999332"/>
            <a:ext cx="8058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lang="en-US" sz="16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29EB20E-9784-0896-436E-B1089E2CE0E0}"/>
              </a:ext>
            </a:extLst>
          </p:cNvPr>
          <p:cNvSpPr txBox="1"/>
          <p:nvPr/>
        </p:nvSpPr>
        <p:spPr>
          <a:xfrm>
            <a:off x="8543799" y="5997427"/>
            <a:ext cx="8058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lang="en-US" sz="16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E54FC9E-15AD-3DBF-03EE-3C0C8D9AF0A8}"/>
              </a:ext>
            </a:extLst>
          </p:cNvPr>
          <p:cNvSpPr txBox="1"/>
          <p:nvPr/>
        </p:nvSpPr>
        <p:spPr>
          <a:xfrm>
            <a:off x="9668174" y="5997426"/>
            <a:ext cx="8058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lang="en-US" sz="16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E2B8A59-3C1E-2E03-ED72-BC77A47C7648}"/>
              </a:ext>
            </a:extLst>
          </p:cNvPr>
          <p:cNvSpPr txBox="1"/>
          <p:nvPr/>
        </p:nvSpPr>
        <p:spPr>
          <a:xfrm>
            <a:off x="6755665" y="6361365"/>
            <a:ext cx="8058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  <a:endParaRPr lang="en-US" sz="16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560BB48-9E31-B59A-333F-5D1381651812}"/>
              </a:ext>
            </a:extLst>
          </p:cNvPr>
          <p:cNvSpPr txBox="1"/>
          <p:nvPr/>
        </p:nvSpPr>
        <p:spPr>
          <a:xfrm>
            <a:off x="9124474" y="6359459"/>
            <a:ext cx="8058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lang="en-US" sz="16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9D9852-6F73-95CD-9394-56F2420C2771}"/>
              </a:ext>
            </a:extLst>
          </p:cNvPr>
          <p:cNvSpPr txBox="1"/>
          <p:nvPr/>
        </p:nvSpPr>
        <p:spPr>
          <a:xfrm>
            <a:off x="10883109" y="6351341"/>
            <a:ext cx="8058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endParaRPr lang="en-US" sz="16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C948995-C0A1-93C0-8FD0-0DEEFA742D11}"/>
              </a:ext>
            </a:extLst>
          </p:cNvPr>
          <p:cNvSpPr txBox="1"/>
          <p:nvPr/>
        </p:nvSpPr>
        <p:spPr>
          <a:xfrm>
            <a:off x="10875809" y="5982182"/>
            <a:ext cx="8058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endParaRPr lang="en-US" sz="16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0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4792139" y="2556259"/>
            <a:ext cx="3033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zh-CN" altLang="en-US" sz="4400" dirty="0">
              <a:solidFill>
                <a:srgbClr val="865B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1E2F301-64C4-4CDE-B909-B4A9737784F3}"/>
              </a:ext>
            </a:extLst>
          </p:cNvPr>
          <p:cNvSpPr txBox="1"/>
          <p:nvPr/>
        </p:nvSpPr>
        <p:spPr>
          <a:xfrm>
            <a:off x="3863328" y="3388397"/>
            <a:ext cx="4779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865B3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BẢN ĐẶC TẢ</a:t>
            </a:r>
            <a:endParaRPr lang="zh-CN" altLang="en-US" sz="4400" dirty="0">
              <a:solidFill>
                <a:srgbClr val="865B3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435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nền Powerpoint 3D, background PP đơn giản, đẹp, cute - META.vn">
            <a:extLst>
              <a:ext uri="{FF2B5EF4-FFF2-40B4-BE49-F238E27FC236}">
                <a16:creationId xmlns:a16="http://schemas.microsoft.com/office/drawing/2014/main" id="{7A4E3056-BF54-12B6-DE31-B7A51BF00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1FFFE0-53D3-E1D1-E5E3-6E49B88B6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736795"/>
              </p:ext>
            </p:extLst>
          </p:nvPr>
        </p:nvGraphicFramePr>
        <p:xfrm>
          <a:off x="189780" y="462515"/>
          <a:ext cx="11789433" cy="5218563"/>
        </p:xfrm>
        <a:graphic>
          <a:graphicData uri="http://schemas.openxmlformats.org/drawingml/2006/table">
            <a:tbl>
              <a:tblPr firstRow="1" firstCol="1" bandRow="1"/>
              <a:tblGrid>
                <a:gridCol w="449399">
                  <a:extLst>
                    <a:ext uri="{9D8B030D-6E8A-4147-A177-3AD203B41FA5}">
                      <a16:colId xmlns:a16="http://schemas.microsoft.com/office/drawing/2014/main" val="1885383272"/>
                    </a:ext>
                  </a:extLst>
                </a:gridCol>
                <a:gridCol w="986343">
                  <a:extLst>
                    <a:ext uri="{9D8B030D-6E8A-4147-A177-3AD203B41FA5}">
                      <a16:colId xmlns:a16="http://schemas.microsoft.com/office/drawing/2014/main" val="3130288031"/>
                    </a:ext>
                  </a:extLst>
                </a:gridCol>
                <a:gridCol w="1581652">
                  <a:extLst>
                    <a:ext uri="{9D8B030D-6E8A-4147-A177-3AD203B41FA5}">
                      <a16:colId xmlns:a16="http://schemas.microsoft.com/office/drawing/2014/main" val="1025558581"/>
                    </a:ext>
                  </a:extLst>
                </a:gridCol>
                <a:gridCol w="4476086">
                  <a:extLst>
                    <a:ext uri="{9D8B030D-6E8A-4147-A177-3AD203B41FA5}">
                      <a16:colId xmlns:a16="http://schemas.microsoft.com/office/drawing/2014/main" val="830367234"/>
                    </a:ext>
                  </a:extLst>
                </a:gridCol>
                <a:gridCol w="948906">
                  <a:extLst>
                    <a:ext uri="{9D8B030D-6E8A-4147-A177-3AD203B41FA5}">
                      <a16:colId xmlns:a16="http://schemas.microsoft.com/office/drawing/2014/main" val="799793555"/>
                    </a:ext>
                  </a:extLst>
                </a:gridCol>
                <a:gridCol w="983411">
                  <a:extLst>
                    <a:ext uri="{9D8B030D-6E8A-4147-A177-3AD203B41FA5}">
                      <a16:colId xmlns:a16="http://schemas.microsoft.com/office/drawing/2014/main" val="2007461126"/>
                    </a:ext>
                  </a:extLst>
                </a:gridCol>
                <a:gridCol w="1075427">
                  <a:extLst>
                    <a:ext uri="{9D8B030D-6E8A-4147-A177-3AD203B41FA5}">
                      <a16:colId xmlns:a16="http://schemas.microsoft.com/office/drawing/2014/main" val="3449962120"/>
                    </a:ext>
                  </a:extLst>
                </a:gridCol>
                <a:gridCol w="1288209">
                  <a:extLst>
                    <a:ext uri="{9D8B030D-6E8A-4147-A177-3AD203B41FA5}">
                      <a16:colId xmlns:a16="http://schemas.microsoft.com/office/drawing/2014/main" val="3876148109"/>
                    </a:ext>
                  </a:extLst>
                </a:gridCol>
              </a:tblGrid>
              <a:tr h="370815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1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TT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500" b="1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Chương/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500" b="1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 đề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1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 dung/Đơn vị kiến thức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1" i="0" u="none" strike="noStrike" spc="-4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Mức độ đánh giá </a:t>
                      </a:r>
                      <a:endParaRPr lang="vi-VN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1" i="0" u="none" strike="noStrike" spc="-4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 câu hỏi theo mức độ nhận thức</a:t>
                      </a:r>
                      <a:endParaRPr lang="vi-VN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572699"/>
                  </a:ext>
                </a:extLst>
              </a:tr>
              <a:tr h="398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785852"/>
                  </a:ext>
                </a:extLst>
              </a:tr>
              <a:tr h="2269028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500" b="0" i="0" u="none" strike="noStrike" spc="-4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58836"/>
                  </a:ext>
                </a:extLst>
              </a:tr>
              <a:tr h="21806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2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2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2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2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69655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039F3D2-2FC1-7B40-4B6E-4DCA7DF25FB9}"/>
              </a:ext>
            </a:extLst>
          </p:cNvPr>
          <p:cNvSpPr txBox="1"/>
          <p:nvPr/>
        </p:nvSpPr>
        <p:spPr>
          <a:xfrm>
            <a:off x="1265209" y="-34565"/>
            <a:ext cx="9316528" cy="421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529"/>
              </a:spcBef>
              <a:spcAft>
                <a:spcPts val="529"/>
              </a:spcAft>
            </a:pPr>
            <a:r>
              <a:rPr lang="vi-V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 ĐẶC TẢ MỨC ĐỘ ĐÁNH GIÁ 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 KIỂM TRA CUỐI KỲ II M</a:t>
            </a:r>
            <a:r>
              <a:rPr lang="vi-V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 TOÁN - LỚP 7</a:t>
            </a:r>
            <a:endParaRPr lang="en-US" sz="17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69B9F0-70D7-DCAE-F9F5-D8BBD5C174CB}"/>
              </a:ext>
            </a:extLst>
          </p:cNvPr>
          <p:cNvSpPr txBox="1"/>
          <p:nvPr/>
        </p:nvSpPr>
        <p:spPr>
          <a:xfrm>
            <a:off x="718761" y="2880318"/>
            <a:ext cx="89139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err="1"/>
              <a:t>Các</a:t>
            </a:r>
            <a:r>
              <a:rPr lang="en-US" sz="1700" b="1" dirty="0"/>
              <a:t> </a:t>
            </a:r>
            <a:r>
              <a:rPr lang="en-US" sz="1700" b="1" dirty="0" err="1"/>
              <a:t>đại</a:t>
            </a:r>
            <a:r>
              <a:rPr lang="en-US" sz="1700" b="1" dirty="0"/>
              <a:t> </a:t>
            </a:r>
            <a:r>
              <a:rPr lang="en-US" sz="1700" b="1" dirty="0" err="1"/>
              <a:t>lượng</a:t>
            </a:r>
            <a:r>
              <a:rPr lang="en-US" sz="1700" b="1" dirty="0"/>
              <a:t> </a:t>
            </a:r>
            <a:r>
              <a:rPr lang="en-US" sz="1700" b="1" dirty="0" err="1"/>
              <a:t>tỉ</a:t>
            </a:r>
            <a:r>
              <a:rPr lang="en-US" sz="1700" b="1" dirty="0"/>
              <a:t> </a:t>
            </a:r>
            <a:r>
              <a:rPr lang="en-US" sz="1700" b="1" dirty="0" err="1"/>
              <a:t>lệ</a:t>
            </a:r>
            <a:endParaRPr lang="en-US" sz="17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8A44BA-BC7E-73EA-013F-0A47BE70AB99}"/>
              </a:ext>
            </a:extLst>
          </p:cNvPr>
          <p:cNvSpPr txBox="1"/>
          <p:nvPr/>
        </p:nvSpPr>
        <p:spPr>
          <a:xfrm>
            <a:off x="1685915" y="1625999"/>
            <a:ext cx="14607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/>
              <a:t>Tỉ</a:t>
            </a:r>
            <a:r>
              <a:rPr lang="en-US" sz="1700" dirty="0"/>
              <a:t> </a:t>
            </a:r>
            <a:r>
              <a:rPr lang="en-US" sz="1700" dirty="0" err="1"/>
              <a:t>lệ</a:t>
            </a:r>
            <a:r>
              <a:rPr lang="en-US" sz="1700" dirty="0"/>
              <a:t> </a:t>
            </a:r>
            <a:r>
              <a:rPr lang="en-US" sz="1700" dirty="0" err="1"/>
              <a:t>thức</a:t>
            </a:r>
            <a:r>
              <a:rPr lang="en-US" sz="1700" dirty="0"/>
              <a:t> </a:t>
            </a:r>
            <a:r>
              <a:rPr lang="en-US" sz="1700" dirty="0" err="1"/>
              <a:t>và</a:t>
            </a:r>
            <a:r>
              <a:rPr lang="en-US" sz="1700" dirty="0"/>
              <a:t> </a:t>
            </a:r>
            <a:r>
              <a:rPr lang="en-US" sz="1700" dirty="0" err="1"/>
              <a:t>tính</a:t>
            </a:r>
            <a:r>
              <a:rPr lang="en-US" sz="1700" dirty="0"/>
              <a:t> </a:t>
            </a:r>
            <a:r>
              <a:rPr lang="en-US" sz="1700" dirty="0" err="1"/>
              <a:t>chất</a:t>
            </a:r>
            <a:r>
              <a:rPr lang="en-US" sz="1700" dirty="0"/>
              <a:t> </a:t>
            </a:r>
            <a:r>
              <a:rPr lang="en-US" sz="1700" dirty="0" err="1"/>
              <a:t>của</a:t>
            </a:r>
            <a:r>
              <a:rPr lang="en-US" sz="1700" dirty="0"/>
              <a:t> </a:t>
            </a:r>
            <a:r>
              <a:rPr lang="en-US" sz="1700" dirty="0" err="1"/>
              <a:t>dãy</a:t>
            </a:r>
            <a:r>
              <a:rPr lang="en-US" sz="1700" dirty="0"/>
              <a:t> </a:t>
            </a:r>
            <a:r>
              <a:rPr lang="en-US" sz="1700" dirty="0" err="1"/>
              <a:t>tỉ</a:t>
            </a:r>
            <a:r>
              <a:rPr lang="en-US" sz="1700" dirty="0"/>
              <a:t> </a:t>
            </a:r>
            <a:r>
              <a:rPr lang="en-US" sz="1700" dirty="0" err="1"/>
              <a:t>số</a:t>
            </a:r>
            <a:r>
              <a:rPr lang="en-US" sz="1700" dirty="0"/>
              <a:t> </a:t>
            </a:r>
            <a:r>
              <a:rPr lang="en-US" sz="1700" dirty="0" err="1"/>
              <a:t>bằng</a:t>
            </a:r>
            <a:r>
              <a:rPr lang="en-US" sz="1700" dirty="0"/>
              <a:t> </a:t>
            </a:r>
            <a:r>
              <a:rPr lang="en-US" sz="1700" dirty="0" err="1"/>
              <a:t>nhau</a:t>
            </a:r>
            <a:endParaRPr lang="en-US" sz="1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9FB7A4-06CF-7512-3370-3E3FAA8513F4}"/>
              </a:ext>
            </a:extLst>
          </p:cNvPr>
          <p:cNvSpPr txBox="1"/>
          <p:nvPr/>
        </p:nvSpPr>
        <p:spPr>
          <a:xfrm>
            <a:off x="1685915" y="3711315"/>
            <a:ext cx="14607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/>
              <a:t>Giải</a:t>
            </a:r>
            <a:r>
              <a:rPr lang="en-US" sz="1700" dirty="0"/>
              <a:t> </a:t>
            </a:r>
            <a:r>
              <a:rPr lang="en-US" sz="1700" dirty="0" err="1"/>
              <a:t>toán</a:t>
            </a:r>
            <a:r>
              <a:rPr lang="en-US" sz="1700" dirty="0"/>
              <a:t> </a:t>
            </a:r>
            <a:r>
              <a:rPr lang="en-US" sz="1700" dirty="0" err="1"/>
              <a:t>về</a:t>
            </a:r>
            <a:r>
              <a:rPr lang="en-US" sz="1700" dirty="0"/>
              <a:t> </a:t>
            </a:r>
            <a:r>
              <a:rPr lang="en-US" sz="1700" dirty="0" err="1"/>
              <a:t>đại</a:t>
            </a:r>
            <a:r>
              <a:rPr lang="en-US" sz="1700" dirty="0"/>
              <a:t> </a:t>
            </a:r>
            <a:r>
              <a:rPr lang="en-US" sz="1700" dirty="0" err="1"/>
              <a:t>lượng</a:t>
            </a:r>
            <a:r>
              <a:rPr lang="en-US" sz="1700" dirty="0"/>
              <a:t> </a:t>
            </a:r>
            <a:r>
              <a:rPr lang="en-US" sz="1700" dirty="0" err="1"/>
              <a:t>tỉ</a:t>
            </a:r>
            <a:r>
              <a:rPr lang="en-US" sz="1700" dirty="0"/>
              <a:t> </a:t>
            </a:r>
            <a:r>
              <a:rPr lang="en-US" sz="1700" dirty="0" err="1"/>
              <a:t>lệ</a:t>
            </a:r>
            <a:endParaRPr lang="en-US" sz="17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DE0811-0C73-8AAD-4D16-A5ED6E6942BF}"/>
              </a:ext>
            </a:extLst>
          </p:cNvPr>
          <p:cNvSpPr txBox="1"/>
          <p:nvPr/>
        </p:nvSpPr>
        <p:spPr>
          <a:xfrm>
            <a:off x="3239174" y="1309948"/>
            <a:ext cx="119332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>
                <a:solidFill>
                  <a:srgbClr val="FF0000"/>
                </a:solidFill>
              </a:rPr>
              <a:t>Nhận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biết</a:t>
            </a:r>
            <a:r>
              <a:rPr lang="en-US" sz="17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5B198A-8CEE-80BF-2C6A-E8B6CEFEDE69}"/>
              </a:ext>
            </a:extLst>
          </p:cNvPr>
          <p:cNvSpPr txBox="1"/>
          <p:nvPr/>
        </p:nvSpPr>
        <p:spPr>
          <a:xfrm>
            <a:off x="3227672" y="1622414"/>
            <a:ext cx="43045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Tx/>
              <a:buChar char="-"/>
            </a:pPr>
            <a:r>
              <a:rPr lang="en-US" sz="1700" dirty="0" err="1"/>
              <a:t>Nhận</a:t>
            </a:r>
            <a:r>
              <a:rPr lang="en-US" sz="1700" dirty="0"/>
              <a:t> </a:t>
            </a:r>
            <a:r>
              <a:rPr lang="en-US" sz="1700" dirty="0" err="1"/>
              <a:t>biết</a:t>
            </a:r>
            <a:r>
              <a:rPr lang="en-US" sz="1700" dirty="0"/>
              <a:t> </a:t>
            </a:r>
            <a:r>
              <a:rPr lang="en-US" sz="1700" dirty="0" err="1"/>
              <a:t>được</a:t>
            </a:r>
            <a:r>
              <a:rPr lang="en-US" sz="1700" dirty="0"/>
              <a:t> </a:t>
            </a:r>
            <a:r>
              <a:rPr lang="en-US" sz="1700" dirty="0" err="1"/>
              <a:t>tỉ</a:t>
            </a:r>
            <a:r>
              <a:rPr lang="en-US" sz="1700" dirty="0"/>
              <a:t> </a:t>
            </a:r>
            <a:r>
              <a:rPr lang="en-US" sz="1700" dirty="0" err="1"/>
              <a:t>lệ</a:t>
            </a:r>
            <a:r>
              <a:rPr lang="en-US" sz="1700" dirty="0"/>
              <a:t> </a:t>
            </a:r>
            <a:r>
              <a:rPr lang="en-US" sz="1700" dirty="0" err="1"/>
              <a:t>thức</a:t>
            </a:r>
            <a:r>
              <a:rPr lang="en-US" sz="1700" dirty="0"/>
              <a:t> </a:t>
            </a:r>
            <a:r>
              <a:rPr lang="en-US" sz="1700" dirty="0" err="1"/>
              <a:t>và</a:t>
            </a:r>
            <a:r>
              <a:rPr lang="en-US" sz="1700" dirty="0"/>
              <a:t> </a:t>
            </a:r>
            <a:r>
              <a:rPr lang="en-US" sz="1700" dirty="0" err="1"/>
              <a:t>các</a:t>
            </a:r>
            <a:r>
              <a:rPr lang="en-US" sz="1700" dirty="0"/>
              <a:t> </a:t>
            </a:r>
            <a:r>
              <a:rPr lang="en-US" sz="1700" dirty="0" err="1"/>
              <a:t>tính</a:t>
            </a:r>
            <a:r>
              <a:rPr lang="en-US" sz="1700" dirty="0"/>
              <a:t> </a:t>
            </a:r>
            <a:r>
              <a:rPr lang="en-US" sz="1700" dirty="0" err="1"/>
              <a:t>chất</a:t>
            </a:r>
            <a:r>
              <a:rPr lang="en-US" sz="1700" dirty="0"/>
              <a:t> </a:t>
            </a:r>
            <a:r>
              <a:rPr lang="en-US" sz="1700" dirty="0" err="1"/>
              <a:t>của</a:t>
            </a:r>
            <a:r>
              <a:rPr lang="en-US" sz="1700" dirty="0"/>
              <a:t> </a:t>
            </a:r>
            <a:r>
              <a:rPr lang="en-US" sz="1700" dirty="0" err="1"/>
              <a:t>tỉ</a:t>
            </a:r>
            <a:r>
              <a:rPr lang="en-US" sz="1700" dirty="0"/>
              <a:t> </a:t>
            </a:r>
            <a:r>
              <a:rPr lang="en-US" sz="1700" dirty="0" err="1"/>
              <a:t>lệ</a:t>
            </a:r>
            <a:r>
              <a:rPr lang="en-US" sz="1700" dirty="0"/>
              <a:t> </a:t>
            </a:r>
            <a:r>
              <a:rPr lang="en-US" sz="1700" dirty="0" err="1"/>
              <a:t>thức</a:t>
            </a:r>
            <a:r>
              <a:rPr lang="en-US" sz="1700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635412-68C4-8364-5CF6-D5BE03853269}"/>
              </a:ext>
            </a:extLst>
          </p:cNvPr>
          <p:cNvSpPr txBox="1"/>
          <p:nvPr/>
        </p:nvSpPr>
        <p:spPr>
          <a:xfrm>
            <a:off x="3227672" y="2172596"/>
            <a:ext cx="430458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Tx/>
              <a:buChar char="-"/>
            </a:pPr>
            <a:r>
              <a:rPr lang="en-US" sz="1700" dirty="0" err="1"/>
              <a:t>Nhận</a:t>
            </a:r>
            <a:r>
              <a:rPr lang="en-US" sz="1700" dirty="0"/>
              <a:t> </a:t>
            </a:r>
            <a:r>
              <a:rPr lang="en-US" sz="1700" dirty="0" err="1"/>
              <a:t>biết</a:t>
            </a:r>
            <a:r>
              <a:rPr lang="en-US" sz="1700" dirty="0"/>
              <a:t> </a:t>
            </a:r>
            <a:r>
              <a:rPr lang="en-US" sz="1700" dirty="0" err="1"/>
              <a:t>được</a:t>
            </a:r>
            <a:r>
              <a:rPr lang="en-US" sz="1700" dirty="0"/>
              <a:t> </a:t>
            </a:r>
            <a:r>
              <a:rPr lang="en-US" sz="1700" dirty="0" err="1"/>
              <a:t>dãy</a:t>
            </a:r>
            <a:r>
              <a:rPr lang="en-US" sz="1700" dirty="0"/>
              <a:t> </a:t>
            </a:r>
            <a:r>
              <a:rPr lang="en-US" sz="1700" dirty="0" err="1"/>
              <a:t>tỉ</a:t>
            </a:r>
            <a:r>
              <a:rPr lang="en-US" sz="1700" dirty="0"/>
              <a:t> </a:t>
            </a:r>
            <a:r>
              <a:rPr lang="en-US" sz="1700" dirty="0" err="1"/>
              <a:t>số</a:t>
            </a:r>
            <a:r>
              <a:rPr lang="en-US" sz="1700" dirty="0"/>
              <a:t> </a:t>
            </a:r>
            <a:r>
              <a:rPr lang="en-US" sz="1700" dirty="0" err="1"/>
              <a:t>bằng</a:t>
            </a:r>
            <a:r>
              <a:rPr lang="en-US" sz="1700" dirty="0"/>
              <a:t> </a:t>
            </a:r>
            <a:r>
              <a:rPr lang="en-US" sz="1700" dirty="0" err="1"/>
              <a:t>nhau</a:t>
            </a:r>
            <a:endParaRPr lang="en-US" sz="1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9EE4F8-C1DF-5792-88D2-F8C4837BFFA9}"/>
              </a:ext>
            </a:extLst>
          </p:cNvPr>
          <p:cNvSpPr txBox="1"/>
          <p:nvPr/>
        </p:nvSpPr>
        <p:spPr>
          <a:xfrm>
            <a:off x="3239174" y="2511925"/>
            <a:ext cx="144923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>
                <a:solidFill>
                  <a:srgbClr val="FF0000"/>
                </a:solidFill>
              </a:rPr>
              <a:t>Thông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hiểu</a:t>
            </a:r>
            <a:r>
              <a:rPr lang="en-US" sz="17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CD5B9B-6A92-B5A6-78D4-7E4737525669}"/>
              </a:ext>
            </a:extLst>
          </p:cNvPr>
          <p:cNvSpPr txBox="1"/>
          <p:nvPr/>
        </p:nvSpPr>
        <p:spPr>
          <a:xfrm>
            <a:off x="3227672" y="2824391"/>
            <a:ext cx="43045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Tx/>
              <a:buChar char="-"/>
            </a:pPr>
            <a:r>
              <a:rPr lang="en-US" sz="1700" dirty="0" err="1"/>
              <a:t>Tìm</a:t>
            </a:r>
            <a:r>
              <a:rPr lang="en-US" sz="1700" dirty="0"/>
              <a:t> </a:t>
            </a:r>
            <a:r>
              <a:rPr lang="en-US" sz="1700" dirty="0" err="1"/>
              <a:t>được</a:t>
            </a:r>
            <a:r>
              <a:rPr lang="en-US" sz="1700" dirty="0"/>
              <a:t> </a:t>
            </a:r>
            <a:r>
              <a:rPr lang="en-US" sz="1700" dirty="0" err="1"/>
              <a:t>x,y</a:t>
            </a:r>
            <a:r>
              <a:rPr lang="en-US" sz="1700" dirty="0"/>
              <a:t> </a:t>
            </a:r>
            <a:r>
              <a:rPr lang="en-US" sz="1700" dirty="0" err="1"/>
              <a:t>thông</a:t>
            </a:r>
            <a:r>
              <a:rPr lang="en-US" sz="1700" dirty="0"/>
              <a:t> qua </a:t>
            </a:r>
            <a:r>
              <a:rPr lang="en-US" sz="1700" dirty="0" err="1"/>
              <a:t>tính</a:t>
            </a:r>
            <a:r>
              <a:rPr lang="en-US" sz="1700" dirty="0"/>
              <a:t> </a:t>
            </a:r>
            <a:r>
              <a:rPr lang="en-US" sz="1700" dirty="0" err="1"/>
              <a:t>chất</a:t>
            </a:r>
            <a:r>
              <a:rPr lang="en-US" sz="1700" dirty="0"/>
              <a:t> </a:t>
            </a:r>
            <a:r>
              <a:rPr lang="en-US" sz="1700" dirty="0" err="1"/>
              <a:t>của</a:t>
            </a:r>
            <a:r>
              <a:rPr lang="en-US" sz="1700" dirty="0"/>
              <a:t> </a:t>
            </a:r>
            <a:r>
              <a:rPr lang="en-US" sz="1700" dirty="0" err="1"/>
              <a:t>dãy</a:t>
            </a:r>
            <a:r>
              <a:rPr lang="en-US" sz="1700" dirty="0"/>
              <a:t> </a:t>
            </a:r>
            <a:r>
              <a:rPr lang="en-US" sz="1700" dirty="0" err="1"/>
              <a:t>tỉ</a:t>
            </a:r>
            <a:r>
              <a:rPr lang="en-US" sz="1700" dirty="0"/>
              <a:t> </a:t>
            </a:r>
            <a:r>
              <a:rPr lang="en-US" sz="1700" dirty="0" err="1"/>
              <a:t>số</a:t>
            </a:r>
            <a:r>
              <a:rPr lang="en-US" sz="1700" dirty="0"/>
              <a:t> </a:t>
            </a:r>
            <a:r>
              <a:rPr lang="en-US" sz="1700" dirty="0" err="1"/>
              <a:t>bằng</a:t>
            </a:r>
            <a:r>
              <a:rPr lang="en-US" sz="1700" dirty="0"/>
              <a:t> </a:t>
            </a:r>
            <a:r>
              <a:rPr lang="en-US" sz="1700" dirty="0" err="1"/>
              <a:t>nhau</a:t>
            </a:r>
            <a:endParaRPr lang="en-US" sz="1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D8130F-5A97-E6BA-78B8-39B49F9ED26C}"/>
              </a:ext>
            </a:extLst>
          </p:cNvPr>
          <p:cNvSpPr txBox="1"/>
          <p:nvPr/>
        </p:nvSpPr>
        <p:spPr>
          <a:xfrm>
            <a:off x="240705" y="2925698"/>
            <a:ext cx="5092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61010-6A85-23B6-3D1C-BF6577EE67DA}"/>
              </a:ext>
            </a:extLst>
          </p:cNvPr>
          <p:cNvSpPr txBox="1"/>
          <p:nvPr/>
        </p:nvSpPr>
        <p:spPr>
          <a:xfrm>
            <a:off x="3210862" y="3557575"/>
            <a:ext cx="119332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>
                <a:solidFill>
                  <a:srgbClr val="FF0000"/>
                </a:solidFill>
              </a:rPr>
              <a:t>Vận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dụng</a:t>
            </a:r>
            <a:r>
              <a:rPr lang="en-US" sz="17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B1FB259-5C3E-F8E2-C709-0CFAD88DB7B7}"/>
              </a:ext>
            </a:extLst>
          </p:cNvPr>
          <p:cNvSpPr txBox="1"/>
          <p:nvPr/>
        </p:nvSpPr>
        <p:spPr>
          <a:xfrm>
            <a:off x="3199360" y="3870041"/>
            <a:ext cx="430458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Tx/>
              <a:buChar char="-"/>
            </a:pPr>
            <a:r>
              <a:rPr lang="en-US" sz="1700" dirty="0" err="1"/>
              <a:t>Giải</a:t>
            </a:r>
            <a:r>
              <a:rPr lang="en-US" sz="1700" dirty="0"/>
              <a:t> </a:t>
            </a:r>
            <a:r>
              <a:rPr lang="en-US" sz="1700" dirty="0" err="1"/>
              <a:t>được</a:t>
            </a:r>
            <a:r>
              <a:rPr lang="en-US" sz="1700" dirty="0"/>
              <a:t> 1 </a:t>
            </a:r>
            <a:r>
              <a:rPr lang="en-US" sz="1700" dirty="0" err="1"/>
              <a:t>số</a:t>
            </a:r>
            <a:r>
              <a:rPr lang="en-US" sz="1700" dirty="0"/>
              <a:t> </a:t>
            </a:r>
            <a:r>
              <a:rPr lang="en-US" sz="1700" dirty="0" err="1"/>
              <a:t>bài</a:t>
            </a:r>
            <a:r>
              <a:rPr lang="en-US" sz="1700" dirty="0"/>
              <a:t> </a:t>
            </a:r>
            <a:r>
              <a:rPr lang="en-US" sz="1700" dirty="0" err="1"/>
              <a:t>toán</a:t>
            </a:r>
            <a:r>
              <a:rPr lang="en-US" sz="1700" dirty="0"/>
              <a:t> </a:t>
            </a:r>
            <a:r>
              <a:rPr lang="en-US" sz="1700" dirty="0" err="1"/>
              <a:t>đơn</a:t>
            </a:r>
            <a:r>
              <a:rPr lang="en-US" sz="1700" dirty="0"/>
              <a:t> </a:t>
            </a:r>
            <a:r>
              <a:rPr lang="en-US" sz="1700" dirty="0" err="1"/>
              <a:t>giản</a:t>
            </a:r>
            <a:r>
              <a:rPr lang="en-US" sz="1700" dirty="0"/>
              <a:t> </a:t>
            </a:r>
            <a:r>
              <a:rPr lang="en-US" sz="1700" dirty="0" err="1"/>
              <a:t>về</a:t>
            </a:r>
            <a:r>
              <a:rPr lang="en-US" sz="1700" dirty="0"/>
              <a:t> </a:t>
            </a:r>
            <a:r>
              <a:rPr lang="en-US" sz="1700" dirty="0" err="1"/>
              <a:t>đại</a:t>
            </a:r>
            <a:r>
              <a:rPr lang="en-US" sz="1700" dirty="0"/>
              <a:t> </a:t>
            </a:r>
            <a:r>
              <a:rPr lang="en-US" sz="1700" dirty="0" err="1"/>
              <a:t>lượng</a:t>
            </a:r>
            <a:r>
              <a:rPr lang="en-US" sz="1700" dirty="0"/>
              <a:t> </a:t>
            </a:r>
            <a:r>
              <a:rPr lang="en-US" sz="1700" dirty="0" err="1"/>
              <a:t>tỉ</a:t>
            </a:r>
            <a:r>
              <a:rPr lang="en-US" sz="1700" dirty="0"/>
              <a:t> </a:t>
            </a:r>
            <a:r>
              <a:rPr lang="en-US" sz="1700" dirty="0" err="1"/>
              <a:t>lệ</a:t>
            </a:r>
            <a:r>
              <a:rPr lang="en-US" sz="1700" dirty="0"/>
              <a:t> </a:t>
            </a:r>
            <a:r>
              <a:rPr lang="en-US" sz="1700" dirty="0" err="1"/>
              <a:t>thuận</a:t>
            </a:r>
            <a:r>
              <a:rPr lang="en-US" sz="1700" dirty="0"/>
              <a:t> (</a:t>
            </a:r>
            <a:r>
              <a:rPr lang="en-US" sz="1700" dirty="0" err="1"/>
              <a:t>Ví</a:t>
            </a:r>
            <a:r>
              <a:rPr lang="en-US" sz="1700" dirty="0"/>
              <a:t> </a:t>
            </a:r>
            <a:r>
              <a:rPr lang="en-US" sz="1700" dirty="0" err="1"/>
              <a:t>dụ</a:t>
            </a:r>
            <a:r>
              <a:rPr lang="en-US" sz="1700" dirty="0"/>
              <a:t>: </a:t>
            </a:r>
            <a:r>
              <a:rPr lang="en-US" sz="1700" dirty="0" err="1"/>
              <a:t>bài</a:t>
            </a:r>
            <a:r>
              <a:rPr lang="en-US" sz="1700" dirty="0"/>
              <a:t> </a:t>
            </a:r>
            <a:r>
              <a:rPr lang="en-US" sz="1700" dirty="0" err="1"/>
              <a:t>toán</a:t>
            </a:r>
            <a:r>
              <a:rPr lang="en-US" sz="1700" dirty="0"/>
              <a:t> </a:t>
            </a:r>
            <a:r>
              <a:rPr lang="en-US" sz="1700" dirty="0" err="1"/>
              <a:t>về</a:t>
            </a:r>
            <a:r>
              <a:rPr lang="en-US" sz="1700" dirty="0"/>
              <a:t> </a:t>
            </a:r>
            <a:r>
              <a:rPr lang="en-US" sz="1700" dirty="0" err="1"/>
              <a:t>tổng</a:t>
            </a:r>
            <a:r>
              <a:rPr lang="en-US" sz="1700" dirty="0"/>
              <a:t> </a:t>
            </a:r>
            <a:r>
              <a:rPr lang="en-US" sz="1700" dirty="0" err="1"/>
              <a:t>sản</a:t>
            </a:r>
            <a:r>
              <a:rPr lang="en-US" sz="1700" dirty="0"/>
              <a:t> </a:t>
            </a:r>
            <a:r>
              <a:rPr lang="en-US" sz="1700" dirty="0" err="1"/>
              <a:t>phẩm</a:t>
            </a:r>
            <a:r>
              <a:rPr lang="en-US" sz="1700" dirty="0"/>
              <a:t> </a:t>
            </a:r>
            <a:r>
              <a:rPr lang="en-US" sz="1700" dirty="0" err="1"/>
              <a:t>thu</a:t>
            </a:r>
            <a:r>
              <a:rPr lang="en-US" sz="1700" dirty="0"/>
              <a:t> </a:t>
            </a:r>
            <a:r>
              <a:rPr lang="en-US" sz="1700" dirty="0" err="1"/>
              <a:t>được</a:t>
            </a:r>
            <a:r>
              <a:rPr lang="en-US" sz="1700" dirty="0"/>
              <a:t> </a:t>
            </a:r>
            <a:r>
              <a:rPr lang="en-US" sz="1700" dirty="0" err="1"/>
              <a:t>và</a:t>
            </a:r>
            <a:r>
              <a:rPr lang="en-US" sz="1700" dirty="0"/>
              <a:t> </a:t>
            </a:r>
            <a:r>
              <a:rPr lang="en-US" sz="1700" dirty="0" err="1"/>
              <a:t>năng</a:t>
            </a:r>
            <a:r>
              <a:rPr lang="en-US" sz="1700" dirty="0"/>
              <a:t> </a:t>
            </a:r>
            <a:r>
              <a:rPr lang="en-US" sz="1700" dirty="0" err="1"/>
              <a:t>suất</a:t>
            </a:r>
            <a:r>
              <a:rPr lang="en-US" sz="1700" dirty="0"/>
              <a:t> </a:t>
            </a:r>
            <a:r>
              <a:rPr lang="en-US" sz="1700" dirty="0" err="1"/>
              <a:t>lao</a:t>
            </a:r>
            <a:r>
              <a:rPr lang="en-US" sz="1700" dirty="0"/>
              <a:t> </a:t>
            </a:r>
            <a:r>
              <a:rPr lang="en-US" sz="1700" dirty="0" err="1"/>
              <a:t>động</a:t>
            </a:r>
            <a:r>
              <a:rPr lang="en-US" sz="1700" dirty="0"/>
              <a:t>, …)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0F14DE-E9B9-16BD-24E1-424941322B78}"/>
              </a:ext>
            </a:extLst>
          </p:cNvPr>
          <p:cNvSpPr txBox="1"/>
          <p:nvPr/>
        </p:nvSpPr>
        <p:spPr>
          <a:xfrm>
            <a:off x="3199360" y="4728000"/>
            <a:ext cx="430458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Tx/>
              <a:buChar char="-"/>
            </a:pPr>
            <a:r>
              <a:rPr lang="en-US" sz="1700" dirty="0" err="1"/>
              <a:t>Giải</a:t>
            </a:r>
            <a:r>
              <a:rPr lang="en-US" sz="1700" dirty="0"/>
              <a:t> </a:t>
            </a:r>
            <a:r>
              <a:rPr lang="en-US" sz="1700" dirty="0" err="1"/>
              <a:t>được</a:t>
            </a:r>
            <a:r>
              <a:rPr lang="en-US" sz="1700" dirty="0"/>
              <a:t> 1 </a:t>
            </a:r>
            <a:r>
              <a:rPr lang="en-US" sz="1700" dirty="0" err="1"/>
              <a:t>số</a:t>
            </a:r>
            <a:r>
              <a:rPr lang="en-US" sz="1700" dirty="0"/>
              <a:t> </a:t>
            </a:r>
            <a:r>
              <a:rPr lang="en-US" sz="1700" dirty="0" err="1"/>
              <a:t>bài</a:t>
            </a:r>
            <a:r>
              <a:rPr lang="en-US" sz="1700" dirty="0"/>
              <a:t> </a:t>
            </a:r>
            <a:r>
              <a:rPr lang="en-US" sz="1700" dirty="0" err="1"/>
              <a:t>toán</a:t>
            </a:r>
            <a:r>
              <a:rPr lang="en-US" sz="1700" dirty="0"/>
              <a:t> </a:t>
            </a:r>
            <a:r>
              <a:rPr lang="en-US" sz="1700" dirty="0" err="1"/>
              <a:t>đơn</a:t>
            </a:r>
            <a:r>
              <a:rPr lang="en-US" sz="1700" dirty="0"/>
              <a:t> </a:t>
            </a:r>
            <a:r>
              <a:rPr lang="en-US" sz="1700" dirty="0" err="1"/>
              <a:t>giản</a:t>
            </a:r>
            <a:r>
              <a:rPr lang="en-US" sz="1700" dirty="0"/>
              <a:t> </a:t>
            </a:r>
            <a:r>
              <a:rPr lang="en-US" sz="1700" dirty="0" err="1"/>
              <a:t>về</a:t>
            </a:r>
            <a:r>
              <a:rPr lang="en-US" sz="1700" dirty="0"/>
              <a:t> </a:t>
            </a:r>
            <a:r>
              <a:rPr lang="en-US" sz="1700" dirty="0" err="1"/>
              <a:t>đại</a:t>
            </a:r>
            <a:r>
              <a:rPr lang="en-US" sz="1700" dirty="0"/>
              <a:t> </a:t>
            </a:r>
            <a:r>
              <a:rPr lang="en-US" sz="1700" dirty="0" err="1"/>
              <a:t>lượng</a:t>
            </a:r>
            <a:r>
              <a:rPr lang="en-US" sz="1700" dirty="0"/>
              <a:t> </a:t>
            </a:r>
            <a:r>
              <a:rPr lang="en-US" sz="1700" dirty="0" err="1"/>
              <a:t>tỉ</a:t>
            </a:r>
            <a:r>
              <a:rPr lang="en-US" sz="1700" dirty="0"/>
              <a:t> </a:t>
            </a:r>
            <a:r>
              <a:rPr lang="en-US" sz="1700" dirty="0" err="1"/>
              <a:t>lệ</a:t>
            </a:r>
            <a:r>
              <a:rPr lang="en-US" sz="1700" dirty="0"/>
              <a:t> </a:t>
            </a:r>
            <a:r>
              <a:rPr lang="en-US" sz="1700" dirty="0" err="1"/>
              <a:t>nghịch</a:t>
            </a:r>
            <a:r>
              <a:rPr lang="en-US" sz="1700" dirty="0"/>
              <a:t> (</a:t>
            </a:r>
            <a:r>
              <a:rPr lang="en-US" sz="1700" dirty="0" err="1"/>
              <a:t>Ví</a:t>
            </a:r>
            <a:r>
              <a:rPr lang="en-US" sz="1700" dirty="0"/>
              <a:t> </a:t>
            </a:r>
            <a:r>
              <a:rPr lang="en-US" sz="1700" dirty="0" err="1"/>
              <a:t>dụ</a:t>
            </a:r>
            <a:r>
              <a:rPr lang="en-US" sz="1700" dirty="0"/>
              <a:t>: </a:t>
            </a:r>
            <a:r>
              <a:rPr lang="en-US" sz="1700" dirty="0" err="1"/>
              <a:t>bài</a:t>
            </a:r>
            <a:r>
              <a:rPr lang="en-US" sz="1700" dirty="0"/>
              <a:t> </a:t>
            </a:r>
            <a:r>
              <a:rPr lang="en-US" sz="1700" dirty="0" err="1"/>
              <a:t>toán</a:t>
            </a:r>
            <a:r>
              <a:rPr lang="en-US" sz="1700" dirty="0"/>
              <a:t> </a:t>
            </a:r>
            <a:r>
              <a:rPr lang="en-US" sz="1700" dirty="0" err="1"/>
              <a:t>về</a:t>
            </a:r>
            <a:r>
              <a:rPr lang="en-US" sz="1700" dirty="0"/>
              <a:t> </a:t>
            </a:r>
            <a:r>
              <a:rPr lang="en-US" sz="1700" dirty="0" err="1"/>
              <a:t>thời</a:t>
            </a:r>
            <a:r>
              <a:rPr lang="en-US" sz="1700" dirty="0"/>
              <a:t> </a:t>
            </a:r>
            <a:r>
              <a:rPr lang="en-US" sz="1700" dirty="0" err="1"/>
              <a:t>gian</a:t>
            </a:r>
            <a:r>
              <a:rPr lang="en-US" sz="1700" dirty="0"/>
              <a:t> </a:t>
            </a:r>
            <a:r>
              <a:rPr lang="en-US" sz="1700" dirty="0" err="1"/>
              <a:t>hoàn</a:t>
            </a:r>
            <a:r>
              <a:rPr lang="en-US" sz="1700" dirty="0"/>
              <a:t> </a:t>
            </a:r>
            <a:r>
              <a:rPr lang="en-US" sz="1700" dirty="0" err="1"/>
              <a:t>thành</a:t>
            </a:r>
            <a:r>
              <a:rPr lang="en-US" sz="1700" dirty="0"/>
              <a:t> </a:t>
            </a:r>
            <a:r>
              <a:rPr lang="en-US" sz="1700" dirty="0" err="1"/>
              <a:t>kế</a:t>
            </a:r>
            <a:r>
              <a:rPr lang="en-US" sz="1700" dirty="0"/>
              <a:t> </a:t>
            </a:r>
            <a:r>
              <a:rPr lang="en-US" sz="1700" dirty="0" err="1"/>
              <a:t>hoạch</a:t>
            </a:r>
            <a:r>
              <a:rPr lang="en-US" sz="1700" dirty="0"/>
              <a:t> </a:t>
            </a:r>
            <a:r>
              <a:rPr lang="en-US" sz="1700" dirty="0" err="1"/>
              <a:t>và</a:t>
            </a:r>
            <a:r>
              <a:rPr lang="en-US" sz="1700" dirty="0"/>
              <a:t> </a:t>
            </a:r>
            <a:r>
              <a:rPr lang="en-US" sz="1700" dirty="0" err="1"/>
              <a:t>năng</a:t>
            </a:r>
            <a:r>
              <a:rPr lang="en-US" sz="1700" dirty="0"/>
              <a:t> </a:t>
            </a:r>
            <a:r>
              <a:rPr lang="en-US" sz="1700" dirty="0" err="1"/>
              <a:t>suất</a:t>
            </a:r>
            <a:r>
              <a:rPr lang="en-US" sz="1700" dirty="0"/>
              <a:t> </a:t>
            </a:r>
            <a:r>
              <a:rPr lang="en-US" sz="1700" dirty="0" err="1"/>
              <a:t>lao</a:t>
            </a:r>
            <a:r>
              <a:rPr lang="en-US" sz="1700" dirty="0"/>
              <a:t> </a:t>
            </a:r>
            <a:r>
              <a:rPr lang="en-US" sz="1700" dirty="0" err="1"/>
              <a:t>động</a:t>
            </a:r>
            <a:r>
              <a:rPr lang="en-US" sz="1700" dirty="0"/>
              <a:t>, …)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82B0B15-88E7-A130-49EE-95772C16F5C7}"/>
              </a:ext>
            </a:extLst>
          </p:cNvPr>
          <p:cNvSpPr txBox="1"/>
          <p:nvPr/>
        </p:nvSpPr>
        <p:spPr>
          <a:xfrm>
            <a:off x="7650488" y="893777"/>
            <a:ext cx="11933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/>
              <a:t>Nhận</a:t>
            </a:r>
            <a:r>
              <a:rPr lang="en-US" sz="1500" b="1" dirty="0"/>
              <a:t> </a:t>
            </a:r>
            <a:r>
              <a:rPr lang="en-US" sz="1500" b="1" dirty="0" err="1"/>
              <a:t>biết</a:t>
            </a:r>
            <a:endParaRPr lang="en-US" sz="15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D6EF19-6460-CFCD-9862-1B841EEBD91F}"/>
              </a:ext>
            </a:extLst>
          </p:cNvPr>
          <p:cNvSpPr txBox="1"/>
          <p:nvPr/>
        </p:nvSpPr>
        <p:spPr>
          <a:xfrm>
            <a:off x="8587501" y="893777"/>
            <a:ext cx="11933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/>
              <a:t>Thông</a:t>
            </a:r>
            <a:r>
              <a:rPr lang="en-US" sz="1500" b="1" dirty="0"/>
              <a:t> </a:t>
            </a:r>
            <a:r>
              <a:rPr lang="en-US" sz="1500" b="1" dirty="0" err="1"/>
              <a:t>hiểu</a:t>
            </a:r>
            <a:endParaRPr lang="en-US" sz="15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8B4C490-52FC-10CA-62B7-7D4394EB34D0}"/>
              </a:ext>
            </a:extLst>
          </p:cNvPr>
          <p:cNvSpPr txBox="1"/>
          <p:nvPr/>
        </p:nvSpPr>
        <p:spPr>
          <a:xfrm>
            <a:off x="9643308" y="889207"/>
            <a:ext cx="11933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/>
              <a:t>Vận</a:t>
            </a:r>
            <a:r>
              <a:rPr lang="en-US" sz="1500" b="1" dirty="0"/>
              <a:t> </a:t>
            </a:r>
            <a:r>
              <a:rPr lang="en-US" sz="1500" b="1" dirty="0" err="1"/>
              <a:t>dụng</a:t>
            </a:r>
            <a:endParaRPr lang="en-US" sz="15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71FF5BB-9D1B-141B-EDD2-94C8E2F83071}"/>
              </a:ext>
            </a:extLst>
          </p:cNvPr>
          <p:cNvSpPr txBox="1"/>
          <p:nvPr/>
        </p:nvSpPr>
        <p:spPr>
          <a:xfrm>
            <a:off x="10710104" y="901005"/>
            <a:ext cx="14131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/>
              <a:t>Vận</a:t>
            </a:r>
            <a:r>
              <a:rPr lang="en-US" sz="1500" b="1" dirty="0"/>
              <a:t> </a:t>
            </a:r>
            <a:r>
              <a:rPr lang="en-US" sz="1500" b="1" dirty="0" err="1"/>
              <a:t>dụng</a:t>
            </a:r>
            <a:r>
              <a:rPr lang="en-US" sz="1500" b="1" dirty="0"/>
              <a:t> </a:t>
            </a:r>
            <a:r>
              <a:rPr lang="en-US" sz="1500" b="1" dirty="0" err="1"/>
              <a:t>cao</a:t>
            </a:r>
            <a:endParaRPr lang="en-US" sz="15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BF74695-DD83-7A10-D58A-76F0581CF0C1}"/>
              </a:ext>
            </a:extLst>
          </p:cNvPr>
          <p:cNvSpPr txBox="1"/>
          <p:nvPr/>
        </p:nvSpPr>
        <p:spPr>
          <a:xfrm>
            <a:off x="7728589" y="1648203"/>
            <a:ext cx="8058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TL</a:t>
            </a:r>
            <a:endParaRPr lang="en-US" sz="16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47BF51-34AD-EAE2-D62C-B8A1E6FA53B9}"/>
              </a:ext>
            </a:extLst>
          </p:cNvPr>
          <p:cNvSpPr txBox="1"/>
          <p:nvPr/>
        </p:nvSpPr>
        <p:spPr>
          <a:xfrm>
            <a:off x="8689200" y="2850808"/>
            <a:ext cx="8058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TL</a:t>
            </a:r>
            <a:endParaRPr lang="en-US" sz="16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FA6FB28-DCC1-5D09-244D-DBE238607E6F}"/>
              </a:ext>
            </a:extLst>
          </p:cNvPr>
          <p:cNvSpPr txBox="1"/>
          <p:nvPr/>
        </p:nvSpPr>
        <p:spPr>
          <a:xfrm>
            <a:off x="9700267" y="3962373"/>
            <a:ext cx="8058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TL</a:t>
            </a:r>
            <a:endParaRPr lang="en-US" sz="16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9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9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21" grpId="0"/>
      <p:bldP spid="22" grpId="0"/>
      <p:bldP spid="23" grpId="0"/>
      <p:bldP spid="24" grpId="0"/>
      <p:bldP spid="25" grpId="0"/>
      <p:bldP spid="26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ình nền Powerpoint 3D, background PP đơn giản, đẹp, cute - META.vn">
            <a:extLst>
              <a:ext uri="{FF2B5EF4-FFF2-40B4-BE49-F238E27FC236}">
                <a16:creationId xmlns:a16="http://schemas.microsoft.com/office/drawing/2014/main" id="{3117502A-61F6-3AF7-5113-E0422264B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7420AC-5BB0-F409-D55A-5A175E894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168955"/>
              </p:ext>
            </p:extLst>
          </p:nvPr>
        </p:nvGraphicFramePr>
        <p:xfrm>
          <a:off x="189780" y="387282"/>
          <a:ext cx="11789433" cy="6141943"/>
        </p:xfrm>
        <a:graphic>
          <a:graphicData uri="http://schemas.openxmlformats.org/drawingml/2006/table">
            <a:tbl>
              <a:tblPr firstRow="1" firstCol="1" bandRow="1"/>
              <a:tblGrid>
                <a:gridCol w="449399">
                  <a:extLst>
                    <a:ext uri="{9D8B030D-6E8A-4147-A177-3AD203B41FA5}">
                      <a16:colId xmlns:a16="http://schemas.microsoft.com/office/drawing/2014/main" val="1885383272"/>
                    </a:ext>
                  </a:extLst>
                </a:gridCol>
                <a:gridCol w="986343">
                  <a:extLst>
                    <a:ext uri="{9D8B030D-6E8A-4147-A177-3AD203B41FA5}">
                      <a16:colId xmlns:a16="http://schemas.microsoft.com/office/drawing/2014/main" val="3130288031"/>
                    </a:ext>
                  </a:extLst>
                </a:gridCol>
                <a:gridCol w="1581652">
                  <a:extLst>
                    <a:ext uri="{9D8B030D-6E8A-4147-A177-3AD203B41FA5}">
                      <a16:colId xmlns:a16="http://schemas.microsoft.com/office/drawing/2014/main" val="1025558581"/>
                    </a:ext>
                  </a:extLst>
                </a:gridCol>
                <a:gridCol w="4476086">
                  <a:extLst>
                    <a:ext uri="{9D8B030D-6E8A-4147-A177-3AD203B41FA5}">
                      <a16:colId xmlns:a16="http://schemas.microsoft.com/office/drawing/2014/main" val="830367234"/>
                    </a:ext>
                  </a:extLst>
                </a:gridCol>
                <a:gridCol w="948906">
                  <a:extLst>
                    <a:ext uri="{9D8B030D-6E8A-4147-A177-3AD203B41FA5}">
                      <a16:colId xmlns:a16="http://schemas.microsoft.com/office/drawing/2014/main" val="799793555"/>
                    </a:ext>
                  </a:extLst>
                </a:gridCol>
                <a:gridCol w="983411">
                  <a:extLst>
                    <a:ext uri="{9D8B030D-6E8A-4147-A177-3AD203B41FA5}">
                      <a16:colId xmlns:a16="http://schemas.microsoft.com/office/drawing/2014/main" val="2007461126"/>
                    </a:ext>
                  </a:extLst>
                </a:gridCol>
                <a:gridCol w="1075427">
                  <a:extLst>
                    <a:ext uri="{9D8B030D-6E8A-4147-A177-3AD203B41FA5}">
                      <a16:colId xmlns:a16="http://schemas.microsoft.com/office/drawing/2014/main" val="3449962120"/>
                    </a:ext>
                  </a:extLst>
                </a:gridCol>
                <a:gridCol w="1288209">
                  <a:extLst>
                    <a:ext uri="{9D8B030D-6E8A-4147-A177-3AD203B41FA5}">
                      <a16:colId xmlns:a16="http://schemas.microsoft.com/office/drawing/2014/main" val="3876148109"/>
                    </a:ext>
                  </a:extLst>
                </a:gridCol>
              </a:tblGrid>
              <a:tr h="318950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1" i="0" u="none" strike="noStrike" spc="-4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TT</a:t>
                      </a:r>
                      <a:endParaRPr lang="vi-VN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500" b="1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Chương/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500" b="1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 đề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1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 dung/Đơn vị kiến thức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1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Mức độ đánh giá 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1" i="0" u="none" strike="noStrike" spc="-4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 câu hỏi theo mức độ nhận thức</a:t>
                      </a:r>
                      <a:endParaRPr lang="vi-VN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572699"/>
                  </a:ext>
                </a:extLst>
              </a:tr>
              <a:tr h="38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785852"/>
                  </a:ext>
                </a:extLst>
              </a:tr>
              <a:tr h="3582230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500" b="0" i="0" u="none" strike="noStrike" spc="-4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500" b="0" i="0" u="none" strike="noStrike" spc="-2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58836"/>
                  </a:ext>
                </a:extLst>
              </a:tr>
              <a:tr h="1814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2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2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2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2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69655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8D8A3E6-E59B-6936-6500-6137515D7DE3}"/>
              </a:ext>
            </a:extLst>
          </p:cNvPr>
          <p:cNvSpPr txBox="1"/>
          <p:nvPr/>
        </p:nvSpPr>
        <p:spPr>
          <a:xfrm>
            <a:off x="1265209" y="-34565"/>
            <a:ext cx="9316528" cy="421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529"/>
              </a:spcBef>
              <a:spcAft>
                <a:spcPts val="529"/>
              </a:spcAft>
            </a:pPr>
            <a:r>
              <a:rPr lang="vi-V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 ĐẶC TẢ MỨC ĐỘ ĐÁNH GIÁ 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 KIỂM TRA CUỐI KỲ II M</a:t>
            </a:r>
            <a:r>
              <a:rPr lang="vi-V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 TOÁN - LỚP 7</a:t>
            </a:r>
            <a:endParaRPr lang="en-US" sz="17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BBC903-47D1-C643-7543-0173D93153FA}"/>
              </a:ext>
            </a:extLst>
          </p:cNvPr>
          <p:cNvSpPr txBox="1"/>
          <p:nvPr/>
        </p:nvSpPr>
        <p:spPr>
          <a:xfrm>
            <a:off x="240705" y="3326590"/>
            <a:ext cx="5092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68364A-D842-DFED-65E5-95A9C1D33B4A}"/>
              </a:ext>
            </a:extLst>
          </p:cNvPr>
          <p:cNvSpPr txBox="1"/>
          <p:nvPr/>
        </p:nvSpPr>
        <p:spPr>
          <a:xfrm>
            <a:off x="3232762" y="4814120"/>
            <a:ext cx="119332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>
                <a:solidFill>
                  <a:srgbClr val="FF0000"/>
                </a:solidFill>
              </a:rPr>
              <a:t>Vận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dụng</a:t>
            </a:r>
            <a:r>
              <a:rPr lang="en-US" sz="17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D8F4EF-F08D-C1D1-B6DC-BF9358C2B3DD}"/>
              </a:ext>
            </a:extLst>
          </p:cNvPr>
          <p:cNvSpPr txBox="1"/>
          <p:nvPr/>
        </p:nvSpPr>
        <p:spPr>
          <a:xfrm>
            <a:off x="3221260" y="5166488"/>
            <a:ext cx="43045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Tx/>
              <a:buChar char="-"/>
            </a:pPr>
            <a:r>
              <a:rPr lang="en-US" sz="1700" dirty="0" err="1"/>
              <a:t>Thực</a:t>
            </a:r>
            <a:r>
              <a:rPr lang="en-US" sz="1700" dirty="0"/>
              <a:t> </a:t>
            </a:r>
            <a:r>
              <a:rPr lang="en-US" sz="1700" dirty="0" err="1"/>
              <a:t>hiện</a:t>
            </a:r>
            <a:r>
              <a:rPr lang="en-US" sz="1700" dirty="0"/>
              <a:t> </a:t>
            </a:r>
            <a:r>
              <a:rPr lang="en-US" sz="1700" dirty="0" err="1"/>
              <a:t>được</a:t>
            </a:r>
            <a:r>
              <a:rPr lang="en-US" sz="1700" dirty="0"/>
              <a:t> </a:t>
            </a:r>
            <a:r>
              <a:rPr lang="en-US" sz="1700" dirty="0" err="1"/>
              <a:t>các</a:t>
            </a:r>
            <a:r>
              <a:rPr lang="en-US" sz="1700" dirty="0"/>
              <a:t> </a:t>
            </a:r>
            <a:r>
              <a:rPr lang="en-US" sz="1700" dirty="0" err="1"/>
              <a:t>phép</a:t>
            </a:r>
            <a:r>
              <a:rPr lang="en-US" sz="1700" dirty="0"/>
              <a:t> </a:t>
            </a:r>
            <a:r>
              <a:rPr lang="en-US" sz="1700" dirty="0" err="1"/>
              <a:t>tính</a:t>
            </a:r>
            <a:r>
              <a:rPr lang="en-US" sz="1700" dirty="0"/>
              <a:t>: </a:t>
            </a:r>
            <a:r>
              <a:rPr lang="en-US" sz="1700" dirty="0" err="1"/>
              <a:t>cộng</a:t>
            </a:r>
            <a:r>
              <a:rPr lang="en-US" sz="1700" dirty="0"/>
              <a:t>, </a:t>
            </a:r>
            <a:r>
              <a:rPr lang="en-US" sz="1700" dirty="0" err="1"/>
              <a:t>trừ</a:t>
            </a:r>
            <a:r>
              <a:rPr lang="en-US" sz="1700" dirty="0"/>
              <a:t>, </a:t>
            </a:r>
            <a:r>
              <a:rPr lang="en-US" sz="1700" dirty="0" err="1"/>
              <a:t>nhân</a:t>
            </a:r>
            <a:r>
              <a:rPr lang="en-US" sz="1700" dirty="0"/>
              <a:t>, chia </a:t>
            </a:r>
            <a:r>
              <a:rPr lang="en-US" sz="1700" dirty="0" err="1"/>
              <a:t>trong</a:t>
            </a:r>
            <a:r>
              <a:rPr lang="en-US" sz="1700" dirty="0"/>
              <a:t> </a:t>
            </a:r>
            <a:r>
              <a:rPr lang="en-US" sz="1700" dirty="0" err="1"/>
              <a:t>tập</a:t>
            </a:r>
            <a:r>
              <a:rPr lang="en-US" sz="1700" dirty="0"/>
              <a:t> </a:t>
            </a:r>
            <a:r>
              <a:rPr lang="en-US" sz="1700" dirty="0" err="1"/>
              <a:t>hợp</a:t>
            </a:r>
            <a:r>
              <a:rPr lang="en-US" sz="1700" dirty="0"/>
              <a:t> </a:t>
            </a:r>
            <a:r>
              <a:rPr lang="en-US" sz="1700" dirty="0" err="1"/>
              <a:t>các</a:t>
            </a:r>
            <a:r>
              <a:rPr lang="en-US" sz="1700" dirty="0"/>
              <a:t> </a:t>
            </a:r>
            <a:r>
              <a:rPr lang="en-US" sz="1700" dirty="0" err="1"/>
              <a:t>đa</a:t>
            </a:r>
            <a:r>
              <a:rPr lang="en-US" sz="1700" dirty="0"/>
              <a:t> </a:t>
            </a:r>
            <a:r>
              <a:rPr lang="en-US" sz="1700" dirty="0" err="1"/>
              <a:t>thức</a:t>
            </a:r>
            <a:r>
              <a:rPr lang="en-US" sz="1700" dirty="0"/>
              <a:t> 1 </a:t>
            </a:r>
            <a:r>
              <a:rPr lang="en-US" sz="1700" dirty="0" err="1"/>
              <a:t>biến</a:t>
            </a:r>
            <a:r>
              <a:rPr lang="en-US" sz="1700" dirty="0"/>
              <a:t>; </a:t>
            </a:r>
            <a:r>
              <a:rPr lang="en-US" sz="1700" dirty="0" err="1"/>
              <a:t>Vận</a:t>
            </a:r>
            <a:r>
              <a:rPr lang="en-US" sz="1700" dirty="0"/>
              <a:t> </a:t>
            </a:r>
            <a:r>
              <a:rPr lang="en-US" sz="1700" dirty="0" err="1"/>
              <a:t>dụng</a:t>
            </a:r>
            <a:r>
              <a:rPr lang="en-US" sz="1700" dirty="0"/>
              <a:t> </a:t>
            </a:r>
            <a:r>
              <a:rPr lang="en-US" sz="1700" dirty="0" err="1"/>
              <a:t>được</a:t>
            </a:r>
            <a:r>
              <a:rPr lang="en-US" sz="1700" dirty="0"/>
              <a:t> </a:t>
            </a:r>
            <a:r>
              <a:rPr lang="en-US" sz="1700" dirty="0" err="1"/>
              <a:t>những</a:t>
            </a:r>
            <a:r>
              <a:rPr lang="en-US" sz="1700" dirty="0"/>
              <a:t> </a:t>
            </a:r>
            <a:r>
              <a:rPr lang="en-US" sz="1700" dirty="0" err="1"/>
              <a:t>tính</a:t>
            </a:r>
            <a:r>
              <a:rPr lang="en-US" sz="1700" dirty="0"/>
              <a:t> </a:t>
            </a:r>
            <a:r>
              <a:rPr lang="en-US" sz="1700" dirty="0" err="1"/>
              <a:t>chất</a:t>
            </a:r>
            <a:r>
              <a:rPr lang="en-US" sz="1700" dirty="0"/>
              <a:t> </a:t>
            </a:r>
            <a:r>
              <a:rPr lang="en-US" sz="1700" dirty="0" err="1"/>
              <a:t>của</a:t>
            </a:r>
            <a:r>
              <a:rPr lang="en-US" sz="1700" dirty="0"/>
              <a:t> </a:t>
            </a:r>
            <a:r>
              <a:rPr lang="en-US" sz="1700" dirty="0" err="1"/>
              <a:t>phép</a:t>
            </a:r>
            <a:r>
              <a:rPr lang="en-US" sz="1700" dirty="0"/>
              <a:t> chia </a:t>
            </a:r>
            <a:r>
              <a:rPr lang="en-US" sz="1700" dirty="0" err="1"/>
              <a:t>đó</a:t>
            </a:r>
            <a:r>
              <a:rPr lang="en-US" sz="1700" dirty="0"/>
              <a:t> </a:t>
            </a:r>
            <a:r>
              <a:rPr lang="en-US" sz="1700" dirty="0" err="1"/>
              <a:t>trong</a:t>
            </a:r>
            <a:r>
              <a:rPr lang="en-US" sz="1700" dirty="0"/>
              <a:t> </a:t>
            </a:r>
            <a:r>
              <a:rPr lang="en-US" sz="1700" dirty="0" err="1"/>
              <a:t>tính</a:t>
            </a:r>
            <a:r>
              <a:rPr lang="en-US" sz="1700" dirty="0"/>
              <a:t> </a:t>
            </a:r>
            <a:r>
              <a:rPr lang="en-US" sz="1700" dirty="0" err="1"/>
              <a:t>toán</a:t>
            </a:r>
            <a:r>
              <a:rPr lang="en-US" sz="17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34FA55-74CE-DCE2-FEF0-4BE7DA5E7CD1}"/>
              </a:ext>
            </a:extLst>
          </p:cNvPr>
          <p:cNvSpPr txBox="1"/>
          <p:nvPr/>
        </p:nvSpPr>
        <p:spPr>
          <a:xfrm>
            <a:off x="713499" y="3162251"/>
            <a:ext cx="89139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err="1"/>
              <a:t>Biểu</a:t>
            </a:r>
            <a:r>
              <a:rPr lang="en-US" sz="1700" b="1" dirty="0"/>
              <a:t> </a:t>
            </a:r>
            <a:r>
              <a:rPr lang="en-US" sz="1700" b="1" dirty="0" err="1"/>
              <a:t>thức</a:t>
            </a:r>
            <a:r>
              <a:rPr lang="en-US" sz="1700" b="1" dirty="0"/>
              <a:t> </a:t>
            </a:r>
            <a:r>
              <a:rPr lang="en-US" sz="1700" b="1" dirty="0" err="1"/>
              <a:t>đại</a:t>
            </a:r>
            <a:r>
              <a:rPr lang="en-US" sz="1700" b="1" dirty="0"/>
              <a:t> </a:t>
            </a:r>
            <a:r>
              <a:rPr lang="en-US" sz="1700" b="1" dirty="0" err="1"/>
              <a:t>số</a:t>
            </a:r>
            <a:endParaRPr lang="en-US" sz="17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508C64-8FAE-A137-8A34-AE272AD1816F}"/>
              </a:ext>
            </a:extLst>
          </p:cNvPr>
          <p:cNvSpPr txBox="1"/>
          <p:nvPr/>
        </p:nvSpPr>
        <p:spPr>
          <a:xfrm>
            <a:off x="3226304" y="1208804"/>
            <a:ext cx="119332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>
                <a:solidFill>
                  <a:srgbClr val="FF0000"/>
                </a:solidFill>
              </a:rPr>
              <a:t>Nhận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biết</a:t>
            </a:r>
            <a:r>
              <a:rPr lang="en-US" sz="17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28990B-AA92-932C-74DA-C0B219CD4ADD}"/>
              </a:ext>
            </a:extLst>
          </p:cNvPr>
          <p:cNvSpPr txBox="1"/>
          <p:nvPr/>
        </p:nvSpPr>
        <p:spPr>
          <a:xfrm>
            <a:off x="3214802" y="1521270"/>
            <a:ext cx="44611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Tx/>
              <a:buChar char="-"/>
            </a:pPr>
            <a:r>
              <a:rPr lang="en-US" sz="1700" dirty="0" err="1"/>
              <a:t>Nhận</a:t>
            </a:r>
            <a:r>
              <a:rPr lang="en-US" sz="1700" dirty="0"/>
              <a:t> </a:t>
            </a:r>
            <a:r>
              <a:rPr lang="en-US" sz="1700" dirty="0" err="1"/>
              <a:t>biết</a:t>
            </a:r>
            <a:r>
              <a:rPr lang="en-US" sz="1700" dirty="0"/>
              <a:t> </a:t>
            </a:r>
            <a:r>
              <a:rPr lang="en-US" sz="1700" dirty="0" err="1"/>
              <a:t>khái</a:t>
            </a:r>
            <a:r>
              <a:rPr lang="en-US" sz="1700" dirty="0"/>
              <a:t> </a:t>
            </a:r>
            <a:r>
              <a:rPr lang="en-US" sz="1700" dirty="0" err="1"/>
              <a:t>niệm</a:t>
            </a:r>
            <a:r>
              <a:rPr lang="en-US" sz="1700" dirty="0"/>
              <a:t> </a:t>
            </a:r>
            <a:r>
              <a:rPr lang="en-US" sz="1700" dirty="0" err="1"/>
              <a:t>nghiệm</a:t>
            </a:r>
            <a:r>
              <a:rPr lang="en-US" sz="1700" dirty="0"/>
              <a:t> </a:t>
            </a:r>
            <a:r>
              <a:rPr lang="en-US" sz="1700" dirty="0" err="1"/>
              <a:t>của</a:t>
            </a:r>
            <a:r>
              <a:rPr lang="en-US" sz="1700" dirty="0"/>
              <a:t> </a:t>
            </a:r>
            <a:r>
              <a:rPr lang="en-US" sz="1700" dirty="0" err="1"/>
              <a:t>đa</a:t>
            </a:r>
            <a:r>
              <a:rPr lang="en-US" sz="1700" dirty="0"/>
              <a:t> </a:t>
            </a:r>
            <a:r>
              <a:rPr lang="en-US" sz="1700" dirty="0" err="1"/>
              <a:t>thức</a:t>
            </a:r>
            <a:r>
              <a:rPr lang="en-US" sz="1700" dirty="0"/>
              <a:t> 1 </a:t>
            </a:r>
            <a:r>
              <a:rPr lang="en-US" sz="1700" dirty="0" err="1"/>
              <a:t>biến</a:t>
            </a:r>
            <a:endParaRPr lang="en-US" sz="1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DAA51C-E3C1-1026-7454-81B09834EE91}"/>
              </a:ext>
            </a:extLst>
          </p:cNvPr>
          <p:cNvSpPr txBox="1"/>
          <p:nvPr/>
        </p:nvSpPr>
        <p:spPr>
          <a:xfrm>
            <a:off x="3227203" y="2788198"/>
            <a:ext cx="430458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Tx/>
              <a:buChar char="-"/>
            </a:pPr>
            <a:r>
              <a:rPr lang="en-US" sz="1700" dirty="0" err="1"/>
              <a:t>Biết</a:t>
            </a:r>
            <a:r>
              <a:rPr lang="en-US" sz="1700" dirty="0"/>
              <a:t> </a:t>
            </a:r>
            <a:r>
              <a:rPr lang="en-US" sz="1700" dirty="0" err="1"/>
              <a:t>thu</a:t>
            </a:r>
            <a:r>
              <a:rPr lang="en-US" sz="1700" dirty="0"/>
              <a:t> </a:t>
            </a:r>
            <a:r>
              <a:rPr lang="en-US" sz="1700" dirty="0" err="1"/>
              <a:t>gọn</a:t>
            </a:r>
            <a:r>
              <a:rPr lang="en-US" sz="1700" dirty="0"/>
              <a:t> </a:t>
            </a:r>
            <a:r>
              <a:rPr lang="en-US" sz="1700" dirty="0" err="1"/>
              <a:t>đa</a:t>
            </a:r>
            <a:r>
              <a:rPr lang="en-US" sz="1700" dirty="0"/>
              <a:t> </a:t>
            </a:r>
            <a:r>
              <a:rPr lang="en-US" sz="1700" dirty="0" err="1"/>
              <a:t>thức</a:t>
            </a:r>
            <a:r>
              <a:rPr lang="en-US" sz="1700" dirty="0"/>
              <a:t> 1 </a:t>
            </a:r>
            <a:r>
              <a:rPr lang="en-US" sz="1700" dirty="0" err="1"/>
              <a:t>biến</a:t>
            </a:r>
            <a:r>
              <a:rPr lang="en-US" sz="1700" dirty="0"/>
              <a:t> </a:t>
            </a:r>
            <a:r>
              <a:rPr lang="en-US" sz="1700" dirty="0" err="1"/>
              <a:t>và</a:t>
            </a:r>
            <a:r>
              <a:rPr lang="en-US" sz="1700" dirty="0"/>
              <a:t> </a:t>
            </a:r>
            <a:r>
              <a:rPr lang="en-US" sz="1700" dirty="0" err="1"/>
              <a:t>xác</a:t>
            </a:r>
            <a:r>
              <a:rPr lang="en-US" sz="1700" dirty="0"/>
              <a:t> </a:t>
            </a:r>
            <a:r>
              <a:rPr lang="en-US" sz="1700" dirty="0" err="1"/>
              <a:t>định</a:t>
            </a:r>
            <a:r>
              <a:rPr lang="en-US" sz="1700" dirty="0"/>
              <a:t> </a:t>
            </a:r>
            <a:r>
              <a:rPr lang="en-US" sz="1700" dirty="0" err="1"/>
              <a:t>được</a:t>
            </a:r>
            <a:r>
              <a:rPr lang="en-US" sz="1700" dirty="0"/>
              <a:t> </a:t>
            </a:r>
            <a:r>
              <a:rPr lang="en-US" sz="1700" dirty="0" err="1"/>
              <a:t>các</a:t>
            </a:r>
            <a:r>
              <a:rPr lang="en-US" sz="1700" dirty="0"/>
              <a:t> </a:t>
            </a:r>
            <a:r>
              <a:rPr lang="en-US" sz="1700" dirty="0" err="1"/>
              <a:t>bậc</a:t>
            </a:r>
            <a:r>
              <a:rPr lang="en-US" sz="1700" dirty="0"/>
              <a:t>, </a:t>
            </a:r>
            <a:r>
              <a:rPr lang="en-US" sz="1700" dirty="0" err="1"/>
              <a:t>hạng</a:t>
            </a:r>
            <a:r>
              <a:rPr lang="en-US" sz="1700" dirty="0"/>
              <a:t> </a:t>
            </a:r>
            <a:r>
              <a:rPr lang="en-US" sz="1700" dirty="0" err="1"/>
              <a:t>tử</a:t>
            </a:r>
            <a:r>
              <a:rPr lang="en-US" sz="1700" dirty="0"/>
              <a:t> </a:t>
            </a:r>
            <a:r>
              <a:rPr lang="en-US" sz="1700" dirty="0" err="1"/>
              <a:t>tự</a:t>
            </a:r>
            <a:r>
              <a:rPr lang="en-US" sz="1700" dirty="0"/>
              <a:t> do, </a:t>
            </a:r>
            <a:r>
              <a:rPr lang="en-US" sz="1700" dirty="0" err="1"/>
              <a:t>hạng</a:t>
            </a:r>
            <a:r>
              <a:rPr lang="en-US" sz="1700" dirty="0"/>
              <a:t> </a:t>
            </a:r>
            <a:r>
              <a:rPr lang="en-US" sz="1700" dirty="0" err="1"/>
              <a:t>tử</a:t>
            </a:r>
            <a:r>
              <a:rPr lang="en-US" sz="1700" dirty="0"/>
              <a:t> </a:t>
            </a:r>
            <a:r>
              <a:rPr lang="en-US" sz="1700" dirty="0" err="1"/>
              <a:t>cao</a:t>
            </a:r>
            <a:r>
              <a:rPr lang="en-US" sz="1700" dirty="0"/>
              <a:t> </a:t>
            </a:r>
            <a:r>
              <a:rPr lang="en-US" sz="1700" dirty="0" err="1"/>
              <a:t>nhất</a:t>
            </a:r>
            <a:r>
              <a:rPr lang="en-US" sz="1700" dirty="0"/>
              <a:t> </a:t>
            </a:r>
            <a:r>
              <a:rPr lang="en-US" sz="1700" dirty="0" err="1"/>
              <a:t>của</a:t>
            </a:r>
            <a:r>
              <a:rPr lang="en-US" sz="1700" dirty="0"/>
              <a:t> </a:t>
            </a:r>
            <a:r>
              <a:rPr lang="en-US" sz="1700" dirty="0" err="1"/>
              <a:t>đa</a:t>
            </a:r>
            <a:r>
              <a:rPr lang="en-US" sz="1700" dirty="0"/>
              <a:t> </a:t>
            </a:r>
            <a:r>
              <a:rPr lang="en-US" sz="1700" dirty="0" err="1"/>
              <a:t>thức</a:t>
            </a:r>
            <a:r>
              <a:rPr lang="en-US" sz="1700" dirty="0"/>
              <a:t> 1 </a:t>
            </a:r>
            <a:r>
              <a:rPr lang="en-US" sz="1700" dirty="0" err="1"/>
              <a:t>biến</a:t>
            </a:r>
            <a:r>
              <a:rPr lang="en-US" sz="17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E679C8-8AC0-5C63-68B1-4155DC1D14F2}"/>
              </a:ext>
            </a:extLst>
          </p:cNvPr>
          <p:cNvSpPr txBox="1"/>
          <p:nvPr/>
        </p:nvSpPr>
        <p:spPr>
          <a:xfrm>
            <a:off x="3227909" y="2477732"/>
            <a:ext cx="144923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>
                <a:solidFill>
                  <a:srgbClr val="FF0000"/>
                </a:solidFill>
              </a:rPr>
              <a:t>Thông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hiểu</a:t>
            </a:r>
            <a:r>
              <a:rPr lang="en-US" sz="17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58F728-D6C5-A7D9-DFF1-B12D44761557}"/>
              </a:ext>
            </a:extLst>
          </p:cNvPr>
          <p:cNvSpPr txBox="1"/>
          <p:nvPr/>
        </p:nvSpPr>
        <p:spPr>
          <a:xfrm>
            <a:off x="3202354" y="1861644"/>
            <a:ext cx="43045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Tx/>
              <a:buChar char="-"/>
            </a:pPr>
            <a:r>
              <a:rPr lang="en-US" sz="1700" dirty="0" err="1"/>
              <a:t>Sắp</a:t>
            </a:r>
            <a:r>
              <a:rPr lang="en-US" sz="1700" dirty="0"/>
              <a:t> </a:t>
            </a:r>
            <a:r>
              <a:rPr lang="en-US" sz="1700" dirty="0" err="1"/>
              <a:t>xếp</a:t>
            </a:r>
            <a:r>
              <a:rPr lang="en-US" sz="1700" dirty="0"/>
              <a:t> </a:t>
            </a:r>
            <a:r>
              <a:rPr lang="en-US" sz="1700" dirty="0" err="1"/>
              <a:t>đa</a:t>
            </a:r>
            <a:r>
              <a:rPr lang="en-US" sz="1700" dirty="0"/>
              <a:t> </a:t>
            </a:r>
            <a:r>
              <a:rPr lang="en-US" sz="1700" dirty="0" err="1"/>
              <a:t>thức</a:t>
            </a:r>
            <a:r>
              <a:rPr lang="en-US" sz="1700" dirty="0"/>
              <a:t> </a:t>
            </a:r>
            <a:r>
              <a:rPr lang="en-US" sz="1700" dirty="0" err="1"/>
              <a:t>theo</a:t>
            </a:r>
            <a:r>
              <a:rPr lang="en-US" sz="1700" dirty="0"/>
              <a:t> </a:t>
            </a:r>
            <a:r>
              <a:rPr lang="en-US" sz="1700" dirty="0" err="1"/>
              <a:t>lũy</a:t>
            </a:r>
            <a:r>
              <a:rPr lang="en-US" sz="1700" dirty="0"/>
              <a:t> </a:t>
            </a:r>
            <a:r>
              <a:rPr lang="en-US" sz="1700" dirty="0" err="1"/>
              <a:t>thừa</a:t>
            </a:r>
            <a:r>
              <a:rPr lang="en-US" sz="1700" dirty="0"/>
              <a:t> </a:t>
            </a:r>
            <a:r>
              <a:rPr lang="en-US" sz="1700" dirty="0" err="1"/>
              <a:t>giảm</a:t>
            </a:r>
            <a:r>
              <a:rPr lang="en-US" sz="1700" dirty="0"/>
              <a:t> </a:t>
            </a:r>
            <a:r>
              <a:rPr lang="en-US" sz="1700" dirty="0" err="1"/>
              <a:t>dần</a:t>
            </a:r>
            <a:r>
              <a:rPr lang="en-US" sz="1700" dirty="0"/>
              <a:t>, </a:t>
            </a:r>
            <a:r>
              <a:rPr lang="en-US" sz="1700" dirty="0" err="1"/>
              <a:t>tăng</a:t>
            </a:r>
            <a:r>
              <a:rPr lang="en-US" sz="1700" dirty="0"/>
              <a:t> </a:t>
            </a:r>
            <a:r>
              <a:rPr lang="en-US" sz="1700" dirty="0" err="1"/>
              <a:t>dần</a:t>
            </a:r>
            <a:r>
              <a:rPr lang="en-US" sz="1700" dirty="0"/>
              <a:t> </a:t>
            </a:r>
            <a:r>
              <a:rPr lang="en-US" sz="1700" dirty="0" err="1"/>
              <a:t>của</a:t>
            </a:r>
            <a:r>
              <a:rPr lang="en-US" sz="1700" dirty="0"/>
              <a:t> </a:t>
            </a:r>
            <a:r>
              <a:rPr lang="en-US" sz="1700" dirty="0" err="1"/>
              <a:t>biến</a:t>
            </a:r>
            <a:r>
              <a:rPr lang="en-US" sz="17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37EFC9-AA15-BE20-5967-77BBF85D801D}"/>
              </a:ext>
            </a:extLst>
          </p:cNvPr>
          <p:cNvSpPr txBox="1"/>
          <p:nvPr/>
        </p:nvSpPr>
        <p:spPr>
          <a:xfrm>
            <a:off x="3210861" y="3598152"/>
            <a:ext cx="430458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Tx/>
              <a:buChar char="-"/>
            </a:pPr>
            <a:r>
              <a:rPr lang="en-US" sz="1700" dirty="0" err="1"/>
              <a:t>Tìm</a:t>
            </a:r>
            <a:r>
              <a:rPr lang="en-US" sz="1700" dirty="0"/>
              <a:t> </a:t>
            </a:r>
            <a:r>
              <a:rPr lang="en-US" sz="1700" dirty="0" err="1"/>
              <a:t>nghiệm</a:t>
            </a:r>
            <a:r>
              <a:rPr lang="en-US" sz="1700" dirty="0"/>
              <a:t> </a:t>
            </a:r>
            <a:r>
              <a:rPr lang="en-US" sz="1700" dirty="0" err="1"/>
              <a:t>của</a:t>
            </a:r>
            <a:r>
              <a:rPr lang="en-US" sz="1700" dirty="0"/>
              <a:t> </a:t>
            </a:r>
            <a:r>
              <a:rPr lang="en-US" sz="1700" dirty="0" err="1"/>
              <a:t>đa</a:t>
            </a:r>
            <a:r>
              <a:rPr lang="en-US" sz="1700" dirty="0"/>
              <a:t> </a:t>
            </a:r>
            <a:r>
              <a:rPr lang="en-US" sz="1700" dirty="0" err="1"/>
              <a:t>thức</a:t>
            </a:r>
            <a:r>
              <a:rPr lang="en-US" sz="1700" dirty="0"/>
              <a:t> 1 </a:t>
            </a:r>
            <a:r>
              <a:rPr lang="en-US" sz="1700" dirty="0" err="1"/>
              <a:t>biến</a:t>
            </a:r>
            <a:r>
              <a:rPr lang="en-US" sz="1700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DFA809-D546-ABAB-121D-BC745E7DBC03}"/>
              </a:ext>
            </a:extLst>
          </p:cNvPr>
          <p:cNvSpPr txBox="1"/>
          <p:nvPr/>
        </p:nvSpPr>
        <p:spPr>
          <a:xfrm>
            <a:off x="1659263" y="2149385"/>
            <a:ext cx="153649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/>
              <a:t>Đa</a:t>
            </a:r>
            <a:r>
              <a:rPr lang="en-US" sz="1700" dirty="0"/>
              <a:t> </a:t>
            </a:r>
            <a:r>
              <a:rPr lang="en-US" sz="1700" dirty="0" err="1"/>
              <a:t>thức</a:t>
            </a:r>
            <a:r>
              <a:rPr lang="en-US" sz="1700" dirty="0"/>
              <a:t> 1 </a:t>
            </a:r>
            <a:r>
              <a:rPr lang="en-US" sz="1700" dirty="0" err="1"/>
              <a:t>biến</a:t>
            </a:r>
            <a:r>
              <a:rPr lang="en-US" sz="1700" dirty="0"/>
              <a:t>, </a:t>
            </a:r>
            <a:r>
              <a:rPr lang="en-US" sz="1700" dirty="0" err="1"/>
              <a:t>nghiệm</a:t>
            </a:r>
            <a:r>
              <a:rPr lang="en-US" sz="1700" dirty="0"/>
              <a:t> </a:t>
            </a:r>
            <a:r>
              <a:rPr lang="en-US" sz="1700" dirty="0" err="1"/>
              <a:t>của</a:t>
            </a:r>
            <a:r>
              <a:rPr lang="en-US" sz="1700" dirty="0"/>
              <a:t> </a:t>
            </a:r>
            <a:r>
              <a:rPr lang="en-US" sz="1700" dirty="0" err="1"/>
              <a:t>đa</a:t>
            </a:r>
            <a:r>
              <a:rPr lang="en-US" sz="1700" dirty="0"/>
              <a:t> </a:t>
            </a:r>
            <a:r>
              <a:rPr lang="en-US" sz="1700" dirty="0" err="1"/>
              <a:t>thức</a:t>
            </a:r>
            <a:r>
              <a:rPr lang="en-US" sz="1700" dirty="0"/>
              <a:t> 1 </a:t>
            </a:r>
            <a:r>
              <a:rPr lang="en-US" sz="1700" dirty="0" err="1"/>
              <a:t>biến</a:t>
            </a:r>
            <a:endParaRPr lang="en-US" sz="17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1FC9BA-66D5-EC72-6489-6BBFD314C44B}"/>
              </a:ext>
            </a:extLst>
          </p:cNvPr>
          <p:cNvSpPr txBox="1"/>
          <p:nvPr/>
        </p:nvSpPr>
        <p:spPr>
          <a:xfrm>
            <a:off x="1604899" y="4727270"/>
            <a:ext cx="16214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/>
              <a:t>Cộng</a:t>
            </a:r>
            <a:r>
              <a:rPr lang="en-US" sz="1700" dirty="0"/>
              <a:t>, </a:t>
            </a:r>
            <a:r>
              <a:rPr lang="en-US" sz="1700" dirty="0" err="1"/>
              <a:t>trừ</a:t>
            </a:r>
            <a:r>
              <a:rPr lang="en-US" sz="1700" dirty="0"/>
              <a:t>, </a:t>
            </a:r>
            <a:r>
              <a:rPr lang="en-US" sz="1700" dirty="0" err="1"/>
              <a:t>nhân</a:t>
            </a:r>
            <a:r>
              <a:rPr lang="en-US" sz="1700" dirty="0"/>
              <a:t>, chia </a:t>
            </a:r>
            <a:r>
              <a:rPr lang="en-US" sz="1700" dirty="0" err="1"/>
              <a:t>đa</a:t>
            </a:r>
            <a:r>
              <a:rPr lang="en-US" sz="1700" dirty="0"/>
              <a:t> </a:t>
            </a:r>
            <a:r>
              <a:rPr lang="en-US" sz="1700" dirty="0" err="1"/>
              <a:t>thức</a:t>
            </a:r>
            <a:r>
              <a:rPr lang="en-US" sz="1700" dirty="0"/>
              <a:t> 1 </a:t>
            </a:r>
            <a:r>
              <a:rPr lang="en-US" sz="1700" dirty="0" err="1"/>
              <a:t>biến</a:t>
            </a:r>
            <a:endParaRPr lang="en-US" sz="17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653E1F-CF1D-F2E9-1F6D-D75948682BBA}"/>
              </a:ext>
            </a:extLst>
          </p:cNvPr>
          <p:cNvSpPr txBox="1"/>
          <p:nvPr/>
        </p:nvSpPr>
        <p:spPr>
          <a:xfrm>
            <a:off x="3253925" y="3934070"/>
            <a:ext cx="119332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>
                <a:solidFill>
                  <a:srgbClr val="FF0000"/>
                </a:solidFill>
              </a:rPr>
              <a:t>Vận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dụng</a:t>
            </a:r>
            <a:r>
              <a:rPr lang="en-US" sz="17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464EA5-45FB-B250-5056-EFB0173C801B}"/>
              </a:ext>
            </a:extLst>
          </p:cNvPr>
          <p:cNvSpPr txBox="1"/>
          <p:nvPr/>
        </p:nvSpPr>
        <p:spPr>
          <a:xfrm>
            <a:off x="3242423" y="4265586"/>
            <a:ext cx="45447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Tx/>
              <a:buChar char="-"/>
            </a:pPr>
            <a:r>
              <a:rPr lang="en-US" sz="1700" dirty="0" err="1"/>
              <a:t>Tính</a:t>
            </a:r>
            <a:r>
              <a:rPr lang="en-US" sz="1700" dirty="0"/>
              <a:t> </a:t>
            </a:r>
            <a:r>
              <a:rPr lang="en-US" sz="1700" dirty="0" err="1"/>
              <a:t>giá</a:t>
            </a:r>
            <a:r>
              <a:rPr lang="en-US" sz="1700" dirty="0"/>
              <a:t> </a:t>
            </a:r>
            <a:r>
              <a:rPr lang="en-US" sz="1700" dirty="0" err="1"/>
              <a:t>trị</a:t>
            </a:r>
            <a:r>
              <a:rPr lang="en-US" sz="1700" dirty="0"/>
              <a:t> </a:t>
            </a:r>
            <a:r>
              <a:rPr lang="en-US" sz="1700" dirty="0" err="1"/>
              <a:t>của</a:t>
            </a:r>
            <a:r>
              <a:rPr lang="en-US" sz="1700" dirty="0"/>
              <a:t> </a:t>
            </a:r>
            <a:r>
              <a:rPr lang="en-US" sz="1700" dirty="0" err="1"/>
              <a:t>đa</a:t>
            </a:r>
            <a:r>
              <a:rPr lang="en-US" sz="1700" dirty="0"/>
              <a:t> </a:t>
            </a:r>
            <a:r>
              <a:rPr lang="en-US" sz="1700" dirty="0" err="1"/>
              <a:t>thức</a:t>
            </a:r>
            <a:r>
              <a:rPr lang="en-US" sz="1700" dirty="0"/>
              <a:t> </a:t>
            </a:r>
            <a:r>
              <a:rPr lang="en-US" sz="1700" dirty="0" err="1"/>
              <a:t>khi</a:t>
            </a:r>
            <a:r>
              <a:rPr lang="en-US" sz="1700" dirty="0"/>
              <a:t> </a:t>
            </a:r>
            <a:r>
              <a:rPr lang="en-US" sz="1700" dirty="0" err="1"/>
              <a:t>biết</a:t>
            </a:r>
            <a:r>
              <a:rPr lang="en-US" sz="1700" dirty="0"/>
              <a:t> </a:t>
            </a:r>
            <a:r>
              <a:rPr lang="en-US" sz="1700" dirty="0" err="1"/>
              <a:t>giá</a:t>
            </a:r>
            <a:r>
              <a:rPr lang="en-US" sz="1700" dirty="0"/>
              <a:t> </a:t>
            </a:r>
            <a:r>
              <a:rPr lang="en-US" sz="1700" dirty="0" err="1"/>
              <a:t>trị</a:t>
            </a:r>
            <a:r>
              <a:rPr lang="en-US" sz="1700" dirty="0"/>
              <a:t> </a:t>
            </a:r>
            <a:r>
              <a:rPr lang="en-US" sz="1700" dirty="0" err="1"/>
              <a:t>của</a:t>
            </a:r>
            <a:r>
              <a:rPr lang="en-US" sz="1700" dirty="0"/>
              <a:t> </a:t>
            </a:r>
            <a:r>
              <a:rPr lang="en-US" sz="1700" dirty="0" err="1"/>
              <a:t>biến</a:t>
            </a:r>
            <a:endParaRPr lang="en-US" sz="17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2711E7-F13A-4020-8B9E-CAE7BC70755E}"/>
              </a:ext>
            </a:extLst>
          </p:cNvPr>
          <p:cNvSpPr txBox="1"/>
          <p:nvPr/>
        </p:nvSpPr>
        <p:spPr>
          <a:xfrm>
            <a:off x="7650488" y="734496"/>
            <a:ext cx="11933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/>
              <a:t>Nhận</a:t>
            </a:r>
            <a:r>
              <a:rPr lang="en-US" sz="1500" b="1" dirty="0"/>
              <a:t> </a:t>
            </a:r>
            <a:r>
              <a:rPr lang="en-US" sz="1500" b="1" dirty="0" err="1"/>
              <a:t>biết</a:t>
            </a:r>
            <a:endParaRPr lang="en-US" sz="15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A41123-BFAF-0954-B031-7F89A6BFDC41}"/>
              </a:ext>
            </a:extLst>
          </p:cNvPr>
          <p:cNvSpPr txBox="1"/>
          <p:nvPr/>
        </p:nvSpPr>
        <p:spPr>
          <a:xfrm>
            <a:off x="8599300" y="734496"/>
            <a:ext cx="11933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/>
              <a:t>Thông</a:t>
            </a:r>
            <a:r>
              <a:rPr lang="en-US" sz="1500" b="1" dirty="0"/>
              <a:t> </a:t>
            </a:r>
            <a:r>
              <a:rPr lang="en-US" sz="1500" b="1" dirty="0" err="1"/>
              <a:t>hiểu</a:t>
            </a:r>
            <a:endParaRPr lang="en-US" sz="15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830F4D-E691-C466-295D-90D3C21C35F1}"/>
              </a:ext>
            </a:extLst>
          </p:cNvPr>
          <p:cNvSpPr txBox="1"/>
          <p:nvPr/>
        </p:nvSpPr>
        <p:spPr>
          <a:xfrm>
            <a:off x="9643308" y="729926"/>
            <a:ext cx="11933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/>
              <a:t>Vận</a:t>
            </a:r>
            <a:r>
              <a:rPr lang="en-US" sz="1500" b="1" dirty="0"/>
              <a:t> </a:t>
            </a:r>
            <a:r>
              <a:rPr lang="en-US" sz="1500" b="1" dirty="0" err="1"/>
              <a:t>dụng</a:t>
            </a:r>
            <a:endParaRPr lang="en-US" sz="15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CCFC2C-9DE0-1666-6197-CF6E8E6A06B8}"/>
              </a:ext>
            </a:extLst>
          </p:cNvPr>
          <p:cNvSpPr txBox="1"/>
          <p:nvPr/>
        </p:nvSpPr>
        <p:spPr>
          <a:xfrm>
            <a:off x="10710104" y="741724"/>
            <a:ext cx="14131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/>
              <a:t>Vận</a:t>
            </a:r>
            <a:r>
              <a:rPr lang="en-US" sz="1500" b="1" dirty="0"/>
              <a:t> </a:t>
            </a:r>
            <a:r>
              <a:rPr lang="en-US" sz="1500" b="1" dirty="0" err="1"/>
              <a:t>dụng</a:t>
            </a:r>
            <a:r>
              <a:rPr lang="en-US" sz="1500" b="1" dirty="0"/>
              <a:t> </a:t>
            </a:r>
            <a:r>
              <a:rPr lang="en-US" sz="1500" b="1" dirty="0" err="1"/>
              <a:t>cao</a:t>
            </a:r>
            <a:endParaRPr lang="en-US" sz="15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B764FA-2FA3-EB8D-4177-B03B76620C7F}"/>
              </a:ext>
            </a:extLst>
          </p:cNvPr>
          <p:cNvSpPr txBox="1"/>
          <p:nvPr/>
        </p:nvSpPr>
        <p:spPr>
          <a:xfrm>
            <a:off x="7787148" y="1531537"/>
            <a:ext cx="8058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TL</a:t>
            </a:r>
            <a:endParaRPr lang="en-US" sz="16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823F2E-6F8D-ABED-6FF0-612D9241197F}"/>
              </a:ext>
            </a:extLst>
          </p:cNvPr>
          <p:cNvSpPr txBox="1"/>
          <p:nvPr/>
        </p:nvSpPr>
        <p:spPr>
          <a:xfrm>
            <a:off x="8736944" y="3050762"/>
            <a:ext cx="8058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TL</a:t>
            </a:r>
            <a:endParaRPr lang="en-US" sz="16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53FA82-170D-1B86-4EEB-5E84D810F029}"/>
              </a:ext>
            </a:extLst>
          </p:cNvPr>
          <p:cNvSpPr txBox="1"/>
          <p:nvPr/>
        </p:nvSpPr>
        <p:spPr>
          <a:xfrm>
            <a:off x="9775919" y="5195242"/>
            <a:ext cx="8058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TL</a:t>
            </a:r>
            <a:endParaRPr lang="en-US" sz="16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515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4" grpId="0"/>
      <p:bldP spid="25" grpId="0"/>
      <p:bldP spid="26" grpId="0"/>
      <p:bldP spid="4" grpId="0"/>
      <p:bldP spid="10" grpId="0"/>
      <p:bldP spid="13" grpId="0"/>
      <p:bldP spid="27" grpId="0"/>
      <p:bldP spid="28" grpId="0"/>
      <p:bldP spid="30" grpId="0"/>
      <p:bldP spid="31" grpId="0"/>
      <p:bldP spid="36" grpId="0"/>
      <p:bldP spid="37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ình nền Powerpoint 3D, background PP đơn giản, đẹp, cute - META.vn">
            <a:extLst>
              <a:ext uri="{FF2B5EF4-FFF2-40B4-BE49-F238E27FC236}">
                <a16:creationId xmlns:a16="http://schemas.microsoft.com/office/drawing/2014/main" id="{700F35D8-2C3B-313C-0B2D-1C285FC80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7420AC-5BB0-F409-D55A-5A175E894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985728"/>
              </p:ext>
            </p:extLst>
          </p:nvPr>
        </p:nvGraphicFramePr>
        <p:xfrm>
          <a:off x="189780" y="466050"/>
          <a:ext cx="11789433" cy="5955429"/>
        </p:xfrm>
        <a:graphic>
          <a:graphicData uri="http://schemas.openxmlformats.org/drawingml/2006/table">
            <a:tbl>
              <a:tblPr firstRow="1" firstCol="1" bandRow="1"/>
              <a:tblGrid>
                <a:gridCol w="449399">
                  <a:extLst>
                    <a:ext uri="{9D8B030D-6E8A-4147-A177-3AD203B41FA5}">
                      <a16:colId xmlns:a16="http://schemas.microsoft.com/office/drawing/2014/main" val="1885383272"/>
                    </a:ext>
                  </a:extLst>
                </a:gridCol>
                <a:gridCol w="986343">
                  <a:extLst>
                    <a:ext uri="{9D8B030D-6E8A-4147-A177-3AD203B41FA5}">
                      <a16:colId xmlns:a16="http://schemas.microsoft.com/office/drawing/2014/main" val="3130288031"/>
                    </a:ext>
                  </a:extLst>
                </a:gridCol>
                <a:gridCol w="1581652">
                  <a:extLst>
                    <a:ext uri="{9D8B030D-6E8A-4147-A177-3AD203B41FA5}">
                      <a16:colId xmlns:a16="http://schemas.microsoft.com/office/drawing/2014/main" val="1025558581"/>
                    </a:ext>
                  </a:extLst>
                </a:gridCol>
                <a:gridCol w="4476086">
                  <a:extLst>
                    <a:ext uri="{9D8B030D-6E8A-4147-A177-3AD203B41FA5}">
                      <a16:colId xmlns:a16="http://schemas.microsoft.com/office/drawing/2014/main" val="830367234"/>
                    </a:ext>
                  </a:extLst>
                </a:gridCol>
                <a:gridCol w="948906">
                  <a:extLst>
                    <a:ext uri="{9D8B030D-6E8A-4147-A177-3AD203B41FA5}">
                      <a16:colId xmlns:a16="http://schemas.microsoft.com/office/drawing/2014/main" val="799793555"/>
                    </a:ext>
                  </a:extLst>
                </a:gridCol>
                <a:gridCol w="983411">
                  <a:extLst>
                    <a:ext uri="{9D8B030D-6E8A-4147-A177-3AD203B41FA5}">
                      <a16:colId xmlns:a16="http://schemas.microsoft.com/office/drawing/2014/main" val="2007461126"/>
                    </a:ext>
                  </a:extLst>
                </a:gridCol>
                <a:gridCol w="1075427">
                  <a:extLst>
                    <a:ext uri="{9D8B030D-6E8A-4147-A177-3AD203B41FA5}">
                      <a16:colId xmlns:a16="http://schemas.microsoft.com/office/drawing/2014/main" val="3449962120"/>
                    </a:ext>
                  </a:extLst>
                </a:gridCol>
                <a:gridCol w="1288209">
                  <a:extLst>
                    <a:ext uri="{9D8B030D-6E8A-4147-A177-3AD203B41FA5}">
                      <a16:colId xmlns:a16="http://schemas.microsoft.com/office/drawing/2014/main" val="3876148109"/>
                    </a:ext>
                  </a:extLst>
                </a:gridCol>
              </a:tblGrid>
              <a:tr h="342836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1" i="0" u="none" strike="noStrike" spc="-4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TT</a:t>
                      </a:r>
                      <a:endParaRPr lang="vi-VN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500" b="1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Chương/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500" b="1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 đề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1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 dung/Đơn vị kiến thức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1" i="0" u="none" strike="noStrike" spc="-4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Mức độ đánh giá </a:t>
                      </a:r>
                      <a:endParaRPr lang="vi-VN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1" i="0" u="none" strike="noStrike" spc="-4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 câu hỏi theo mức độ nhận thức</a:t>
                      </a:r>
                      <a:endParaRPr lang="vi-VN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572699"/>
                  </a:ext>
                </a:extLst>
              </a:tr>
              <a:tr h="429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785852"/>
                  </a:ext>
                </a:extLst>
              </a:tr>
              <a:tr h="1036195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500" b="0" i="0" u="none" strike="noStrike" spc="-4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58836"/>
                  </a:ext>
                </a:extLst>
              </a:tr>
              <a:tr h="13171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2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2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2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2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696553"/>
                  </a:ext>
                </a:extLst>
              </a:tr>
              <a:tr h="28137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500" b="0" i="0" u="none" strike="noStrike" spc="-4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50666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8D8A3E6-E59B-6936-6500-6137515D7DE3}"/>
              </a:ext>
            </a:extLst>
          </p:cNvPr>
          <p:cNvSpPr txBox="1"/>
          <p:nvPr/>
        </p:nvSpPr>
        <p:spPr>
          <a:xfrm>
            <a:off x="1265209" y="-34565"/>
            <a:ext cx="9316528" cy="421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529"/>
              </a:spcBef>
              <a:spcAft>
                <a:spcPts val="529"/>
              </a:spcAft>
            </a:pPr>
            <a:r>
              <a:rPr lang="vi-V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 ĐẶC TẢ MỨC ĐỘ ĐÁNH GIÁ 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 KIỂM TRA CUỐI KỲ II M</a:t>
            </a:r>
            <a:r>
              <a:rPr lang="vi-V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 TOÁN - LỚP 7</a:t>
            </a:r>
            <a:endParaRPr lang="en-US" sz="17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BBC903-47D1-C643-7543-0173D93153FA}"/>
              </a:ext>
            </a:extLst>
          </p:cNvPr>
          <p:cNvSpPr txBox="1"/>
          <p:nvPr/>
        </p:nvSpPr>
        <p:spPr>
          <a:xfrm>
            <a:off x="220626" y="2235550"/>
            <a:ext cx="5092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508C64-8FAE-A137-8A34-AE272AD1816F}"/>
              </a:ext>
            </a:extLst>
          </p:cNvPr>
          <p:cNvSpPr txBox="1"/>
          <p:nvPr/>
        </p:nvSpPr>
        <p:spPr>
          <a:xfrm>
            <a:off x="3224661" y="1320891"/>
            <a:ext cx="119332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>
                <a:solidFill>
                  <a:srgbClr val="FF0000"/>
                </a:solidFill>
              </a:rPr>
              <a:t>Nhận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biết</a:t>
            </a:r>
            <a:r>
              <a:rPr lang="en-US" sz="17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28990B-AA92-932C-74DA-C0B219CD4ADD}"/>
              </a:ext>
            </a:extLst>
          </p:cNvPr>
          <p:cNvSpPr txBox="1"/>
          <p:nvPr/>
        </p:nvSpPr>
        <p:spPr>
          <a:xfrm>
            <a:off x="3213159" y="1633357"/>
            <a:ext cx="44611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Tx/>
              <a:buChar char="-"/>
            </a:pPr>
            <a:r>
              <a:rPr lang="en-US" sz="1700" dirty="0" err="1"/>
              <a:t>Làm</a:t>
            </a:r>
            <a:r>
              <a:rPr lang="en-US" sz="1700" dirty="0"/>
              <a:t> </a:t>
            </a:r>
            <a:r>
              <a:rPr lang="en-US" sz="1700" dirty="0" err="1"/>
              <a:t>quen</a:t>
            </a:r>
            <a:r>
              <a:rPr lang="en-US" sz="1700" dirty="0"/>
              <a:t> </a:t>
            </a:r>
            <a:r>
              <a:rPr lang="en-US" sz="1700" dirty="0" err="1"/>
              <a:t>với</a:t>
            </a:r>
            <a:r>
              <a:rPr lang="en-US" sz="1700" dirty="0"/>
              <a:t> </a:t>
            </a:r>
            <a:r>
              <a:rPr lang="en-US" sz="1700" dirty="0" err="1"/>
              <a:t>các</a:t>
            </a:r>
            <a:r>
              <a:rPr lang="en-US" sz="1700" dirty="0"/>
              <a:t> </a:t>
            </a:r>
            <a:r>
              <a:rPr lang="en-US" sz="1700" dirty="0" err="1"/>
              <a:t>khái</a:t>
            </a:r>
            <a:r>
              <a:rPr lang="en-US" sz="1700" dirty="0"/>
              <a:t> </a:t>
            </a:r>
            <a:r>
              <a:rPr lang="en-US" sz="1700" dirty="0" err="1"/>
              <a:t>niệm</a:t>
            </a:r>
            <a:r>
              <a:rPr lang="en-US" sz="1700" dirty="0"/>
              <a:t> </a:t>
            </a:r>
            <a:r>
              <a:rPr lang="en-US" sz="1700" dirty="0" err="1"/>
              <a:t>mở</a:t>
            </a:r>
            <a:r>
              <a:rPr lang="en-US" sz="1700" dirty="0"/>
              <a:t> </a:t>
            </a:r>
            <a:r>
              <a:rPr lang="en-US" sz="1700" dirty="0" err="1"/>
              <a:t>đầu</a:t>
            </a:r>
            <a:r>
              <a:rPr lang="en-US" sz="1700" dirty="0"/>
              <a:t> </a:t>
            </a:r>
            <a:r>
              <a:rPr lang="en-US" sz="1700" dirty="0" err="1"/>
              <a:t>về</a:t>
            </a:r>
            <a:r>
              <a:rPr lang="en-US" sz="1700" dirty="0"/>
              <a:t> </a:t>
            </a:r>
            <a:r>
              <a:rPr lang="en-US" sz="1700" dirty="0" err="1"/>
              <a:t>biến</a:t>
            </a:r>
            <a:r>
              <a:rPr lang="en-US" sz="1700" dirty="0"/>
              <a:t> </a:t>
            </a:r>
            <a:r>
              <a:rPr lang="en-US" sz="1700" dirty="0" err="1"/>
              <a:t>cố</a:t>
            </a:r>
            <a:r>
              <a:rPr lang="en-US" sz="1700" dirty="0"/>
              <a:t> </a:t>
            </a:r>
            <a:r>
              <a:rPr lang="en-US" sz="1700" dirty="0" err="1"/>
              <a:t>ngẫu</a:t>
            </a:r>
            <a:r>
              <a:rPr lang="en-US" sz="1700" dirty="0"/>
              <a:t> </a:t>
            </a:r>
            <a:r>
              <a:rPr lang="en-US" sz="1700" dirty="0" err="1"/>
              <a:t>nhiên</a:t>
            </a:r>
            <a:r>
              <a:rPr lang="en-US" sz="1700" dirty="0"/>
              <a:t> </a:t>
            </a:r>
            <a:r>
              <a:rPr lang="en-US" sz="1700" dirty="0" err="1"/>
              <a:t>và</a:t>
            </a:r>
            <a:r>
              <a:rPr lang="en-US" sz="1700" dirty="0"/>
              <a:t> </a:t>
            </a:r>
            <a:r>
              <a:rPr lang="en-US" sz="1700" dirty="0" err="1"/>
              <a:t>xác</a:t>
            </a:r>
            <a:r>
              <a:rPr lang="en-US" sz="1700" dirty="0"/>
              <a:t> </a:t>
            </a:r>
            <a:r>
              <a:rPr lang="en-US" sz="1700" dirty="0" err="1"/>
              <a:t>suất</a:t>
            </a:r>
            <a:r>
              <a:rPr lang="en-US" sz="1700" dirty="0"/>
              <a:t> </a:t>
            </a:r>
            <a:r>
              <a:rPr lang="en-US" sz="1700" dirty="0" err="1"/>
              <a:t>của</a:t>
            </a:r>
            <a:r>
              <a:rPr lang="en-US" sz="1700" dirty="0"/>
              <a:t> </a:t>
            </a:r>
            <a:r>
              <a:rPr lang="en-US" sz="1700" dirty="0" err="1"/>
              <a:t>biến</a:t>
            </a:r>
            <a:r>
              <a:rPr lang="en-US" sz="1700" dirty="0"/>
              <a:t> </a:t>
            </a:r>
            <a:r>
              <a:rPr lang="en-US" sz="1700" dirty="0" err="1"/>
              <a:t>cố</a:t>
            </a:r>
            <a:r>
              <a:rPr lang="en-US" sz="1700" dirty="0"/>
              <a:t> </a:t>
            </a:r>
            <a:r>
              <a:rPr lang="en-US" sz="1700" dirty="0" err="1"/>
              <a:t>ngẫu</a:t>
            </a:r>
            <a:r>
              <a:rPr lang="en-US" sz="1700" dirty="0"/>
              <a:t> </a:t>
            </a:r>
            <a:r>
              <a:rPr lang="en-US" sz="1700" dirty="0" err="1"/>
              <a:t>nhiên</a:t>
            </a:r>
            <a:endParaRPr lang="en-US" sz="1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88F765-F39B-E517-2EF2-21B56AEF3494}"/>
              </a:ext>
            </a:extLst>
          </p:cNvPr>
          <p:cNvSpPr txBox="1"/>
          <p:nvPr/>
        </p:nvSpPr>
        <p:spPr>
          <a:xfrm>
            <a:off x="3242423" y="5187613"/>
            <a:ext cx="43045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Tx/>
              <a:buChar char="-"/>
            </a:pPr>
            <a:r>
              <a:rPr lang="en-US" sz="1700" dirty="0" err="1"/>
              <a:t>Giải</a:t>
            </a:r>
            <a:r>
              <a:rPr lang="en-US" sz="1700" dirty="0"/>
              <a:t> </a:t>
            </a:r>
            <a:r>
              <a:rPr lang="en-US" sz="1700" dirty="0" err="1"/>
              <a:t>thích</a:t>
            </a:r>
            <a:r>
              <a:rPr lang="en-US" sz="1700" dirty="0"/>
              <a:t> </a:t>
            </a:r>
            <a:r>
              <a:rPr lang="en-US" sz="1700" dirty="0" err="1"/>
              <a:t>được</a:t>
            </a:r>
            <a:r>
              <a:rPr lang="en-US" sz="1700" dirty="0"/>
              <a:t> </a:t>
            </a:r>
            <a:r>
              <a:rPr lang="en-US" sz="1700" dirty="0" err="1"/>
              <a:t>quan</a:t>
            </a:r>
            <a:r>
              <a:rPr lang="en-US" sz="1700" dirty="0"/>
              <a:t> </a:t>
            </a:r>
            <a:r>
              <a:rPr lang="en-US" sz="1700" dirty="0" err="1"/>
              <a:t>hệ</a:t>
            </a:r>
            <a:r>
              <a:rPr lang="en-US" sz="1700" dirty="0"/>
              <a:t> </a:t>
            </a:r>
            <a:r>
              <a:rPr lang="en-US" sz="1700" dirty="0" err="1"/>
              <a:t>giữa</a:t>
            </a:r>
            <a:r>
              <a:rPr lang="en-US" sz="1700" dirty="0"/>
              <a:t> </a:t>
            </a:r>
            <a:r>
              <a:rPr lang="en-US" sz="1700" dirty="0" err="1"/>
              <a:t>đường</a:t>
            </a:r>
            <a:r>
              <a:rPr lang="en-US" sz="1700" dirty="0"/>
              <a:t> </a:t>
            </a:r>
            <a:r>
              <a:rPr lang="en-US" sz="1700" dirty="0" err="1"/>
              <a:t>vuông</a:t>
            </a:r>
            <a:r>
              <a:rPr lang="en-US" sz="1700" dirty="0"/>
              <a:t> </a:t>
            </a:r>
            <a:r>
              <a:rPr lang="en-US" sz="1700" dirty="0" err="1"/>
              <a:t>góc</a:t>
            </a:r>
            <a:r>
              <a:rPr lang="en-US" sz="1700" dirty="0"/>
              <a:t> </a:t>
            </a:r>
            <a:r>
              <a:rPr lang="en-US" sz="1700" dirty="0" err="1"/>
              <a:t>và</a:t>
            </a:r>
            <a:r>
              <a:rPr lang="en-US" sz="1700" dirty="0"/>
              <a:t> </a:t>
            </a:r>
            <a:r>
              <a:rPr lang="en-US" sz="1700" dirty="0" err="1"/>
              <a:t>đường</a:t>
            </a:r>
            <a:r>
              <a:rPr lang="en-US" sz="1700" dirty="0"/>
              <a:t> </a:t>
            </a:r>
            <a:r>
              <a:rPr lang="en-US" sz="1700" dirty="0" err="1"/>
              <a:t>xiên</a:t>
            </a:r>
            <a:r>
              <a:rPr lang="en-US" sz="1700" dirty="0"/>
              <a:t> </a:t>
            </a:r>
            <a:r>
              <a:rPr lang="en-US" sz="1700" dirty="0" err="1"/>
              <a:t>dựa</a:t>
            </a:r>
            <a:r>
              <a:rPr lang="en-US" sz="1700" dirty="0"/>
              <a:t> </a:t>
            </a:r>
            <a:r>
              <a:rPr lang="en-US" sz="1700" dirty="0" err="1"/>
              <a:t>trên</a:t>
            </a:r>
            <a:r>
              <a:rPr lang="en-US" sz="1700" dirty="0"/>
              <a:t> </a:t>
            </a:r>
            <a:r>
              <a:rPr lang="en-US" sz="1700" dirty="0" err="1"/>
              <a:t>mối</a:t>
            </a:r>
            <a:r>
              <a:rPr lang="en-US" sz="1700" dirty="0"/>
              <a:t> </a:t>
            </a:r>
            <a:r>
              <a:rPr lang="en-US" sz="1700" dirty="0" err="1"/>
              <a:t>quan</a:t>
            </a:r>
            <a:r>
              <a:rPr lang="en-US" sz="1700" dirty="0"/>
              <a:t> </a:t>
            </a:r>
            <a:r>
              <a:rPr lang="en-US" sz="1700" dirty="0" err="1"/>
              <a:t>hệ</a:t>
            </a:r>
            <a:r>
              <a:rPr lang="en-US" sz="1700" dirty="0"/>
              <a:t> </a:t>
            </a:r>
            <a:r>
              <a:rPr lang="en-US" sz="1700" dirty="0" err="1"/>
              <a:t>giữa</a:t>
            </a:r>
            <a:r>
              <a:rPr lang="en-US" sz="1700" dirty="0"/>
              <a:t> </a:t>
            </a:r>
            <a:r>
              <a:rPr lang="en-US" sz="1700" dirty="0" err="1"/>
              <a:t>cạnh</a:t>
            </a:r>
            <a:r>
              <a:rPr lang="en-US" sz="1700" dirty="0"/>
              <a:t> </a:t>
            </a:r>
            <a:r>
              <a:rPr lang="en-US" sz="1700" dirty="0" err="1"/>
              <a:t>và</a:t>
            </a:r>
            <a:r>
              <a:rPr lang="en-US" sz="1700" dirty="0"/>
              <a:t> </a:t>
            </a:r>
            <a:r>
              <a:rPr lang="en-US" sz="1700" dirty="0" err="1"/>
              <a:t>góc</a:t>
            </a:r>
            <a:r>
              <a:rPr lang="en-US" sz="1700" dirty="0"/>
              <a:t> </a:t>
            </a:r>
            <a:r>
              <a:rPr lang="en-US" sz="1700" dirty="0" err="1"/>
              <a:t>đối</a:t>
            </a:r>
            <a:r>
              <a:rPr lang="en-US" sz="1700" dirty="0"/>
              <a:t> </a:t>
            </a:r>
            <a:r>
              <a:rPr lang="en-US" sz="1700" dirty="0" err="1"/>
              <a:t>trong</a:t>
            </a:r>
            <a:r>
              <a:rPr lang="en-US" sz="1700" dirty="0"/>
              <a:t> tam </a:t>
            </a:r>
            <a:r>
              <a:rPr lang="en-US" sz="1700" dirty="0" err="1"/>
              <a:t>giác</a:t>
            </a:r>
            <a:r>
              <a:rPr lang="en-US" sz="1700" dirty="0"/>
              <a:t> (</a:t>
            </a:r>
            <a:r>
              <a:rPr lang="en-US" sz="1700" dirty="0" err="1"/>
              <a:t>đối</a:t>
            </a:r>
            <a:r>
              <a:rPr lang="en-US" sz="1700" dirty="0"/>
              <a:t> </a:t>
            </a:r>
            <a:r>
              <a:rPr lang="en-US" sz="1700" dirty="0" err="1"/>
              <a:t>diện</a:t>
            </a:r>
            <a:r>
              <a:rPr lang="en-US" sz="1700" dirty="0"/>
              <a:t> </a:t>
            </a:r>
            <a:r>
              <a:rPr lang="en-US" sz="1700" dirty="0" err="1"/>
              <a:t>với</a:t>
            </a:r>
            <a:r>
              <a:rPr lang="en-US" sz="1700" dirty="0"/>
              <a:t> </a:t>
            </a:r>
            <a:r>
              <a:rPr lang="en-US" sz="1700" dirty="0" err="1"/>
              <a:t>góc</a:t>
            </a:r>
            <a:r>
              <a:rPr lang="en-US" sz="1700" dirty="0"/>
              <a:t> </a:t>
            </a:r>
            <a:r>
              <a:rPr lang="en-US" sz="1700" dirty="0" err="1"/>
              <a:t>lớn</a:t>
            </a:r>
            <a:r>
              <a:rPr lang="en-US" sz="1700" dirty="0"/>
              <a:t> </a:t>
            </a:r>
            <a:r>
              <a:rPr lang="en-US" sz="1700" dirty="0" err="1"/>
              <a:t>hơn</a:t>
            </a:r>
            <a:r>
              <a:rPr lang="en-US" sz="1700" dirty="0"/>
              <a:t> </a:t>
            </a:r>
            <a:r>
              <a:rPr lang="en-US" sz="1700" dirty="0" err="1"/>
              <a:t>là</a:t>
            </a:r>
            <a:r>
              <a:rPr lang="en-US" sz="1700" dirty="0"/>
              <a:t> </a:t>
            </a:r>
            <a:r>
              <a:rPr lang="en-US" sz="1700" dirty="0" err="1"/>
              <a:t>cạnh</a:t>
            </a:r>
            <a:r>
              <a:rPr lang="en-US" sz="1700" dirty="0"/>
              <a:t> </a:t>
            </a:r>
            <a:r>
              <a:rPr lang="en-US" sz="1700" dirty="0" err="1"/>
              <a:t>lớn</a:t>
            </a:r>
            <a:r>
              <a:rPr lang="en-US" sz="1700" dirty="0"/>
              <a:t> </a:t>
            </a:r>
            <a:r>
              <a:rPr lang="en-US" sz="1700" dirty="0" err="1"/>
              <a:t>hơn</a:t>
            </a:r>
            <a:r>
              <a:rPr lang="en-US" sz="1700" dirty="0"/>
              <a:t> </a:t>
            </a:r>
            <a:r>
              <a:rPr lang="en-US" sz="1700" dirty="0" err="1"/>
              <a:t>và</a:t>
            </a:r>
            <a:r>
              <a:rPr lang="en-US" sz="1700" dirty="0"/>
              <a:t> </a:t>
            </a:r>
            <a:r>
              <a:rPr lang="en-US" sz="1700" dirty="0" err="1"/>
              <a:t>ngược</a:t>
            </a:r>
            <a:r>
              <a:rPr lang="en-US" sz="1700" dirty="0"/>
              <a:t> </a:t>
            </a:r>
            <a:r>
              <a:rPr lang="en-US" sz="1700" dirty="0" err="1"/>
              <a:t>lại</a:t>
            </a:r>
            <a:r>
              <a:rPr lang="en-US" sz="1700" dirty="0"/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30AEE3-CD94-FDF7-C926-5E8DC14656CD}"/>
              </a:ext>
            </a:extLst>
          </p:cNvPr>
          <p:cNvSpPr txBox="1"/>
          <p:nvPr/>
        </p:nvSpPr>
        <p:spPr>
          <a:xfrm>
            <a:off x="3195758" y="4898100"/>
            <a:ext cx="144923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>
                <a:solidFill>
                  <a:srgbClr val="FF0000"/>
                </a:solidFill>
              </a:rPr>
              <a:t>Thông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hiểu</a:t>
            </a:r>
            <a:r>
              <a:rPr lang="en-US" sz="17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F232C4-C8E1-702C-02B5-8395B90BE26C}"/>
              </a:ext>
            </a:extLst>
          </p:cNvPr>
          <p:cNvSpPr txBox="1"/>
          <p:nvPr/>
        </p:nvSpPr>
        <p:spPr>
          <a:xfrm>
            <a:off x="729915" y="1850916"/>
            <a:ext cx="8735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err="1"/>
              <a:t>Một</a:t>
            </a:r>
            <a:r>
              <a:rPr lang="en-US" sz="1700" b="1" dirty="0"/>
              <a:t> </a:t>
            </a:r>
            <a:r>
              <a:rPr lang="en-US" sz="1700" b="1" dirty="0" err="1"/>
              <a:t>số</a:t>
            </a:r>
            <a:r>
              <a:rPr lang="en-US" sz="1700" b="1" dirty="0"/>
              <a:t> </a:t>
            </a:r>
            <a:r>
              <a:rPr lang="en-US" sz="1700" b="1" dirty="0" err="1"/>
              <a:t>yếu</a:t>
            </a:r>
            <a:r>
              <a:rPr lang="en-US" sz="1700" b="1" dirty="0"/>
              <a:t> </a:t>
            </a:r>
            <a:r>
              <a:rPr lang="en-US" sz="1700" b="1" dirty="0" err="1"/>
              <a:t>tố</a:t>
            </a:r>
            <a:r>
              <a:rPr lang="en-US" sz="1700" b="1" dirty="0"/>
              <a:t> </a:t>
            </a:r>
            <a:r>
              <a:rPr lang="en-US" sz="1700" b="1" dirty="0" err="1"/>
              <a:t>xác</a:t>
            </a:r>
            <a:r>
              <a:rPr lang="en-US" sz="1700" b="1" dirty="0"/>
              <a:t> </a:t>
            </a:r>
            <a:r>
              <a:rPr lang="en-US" sz="1700" b="1" dirty="0" err="1"/>
              <a:t>suất</a:t>
            </a:r>
            <a:endParaRPr lang="en-US" sz="17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DA79BC-31F4-378F-7A2B-ACEA7ED428B9}"/>
              </a:ext>
            </a:extLst>
          </p:cNvPr>
          <p:cNvSpPr txBox="1"/>
          <p:nvPr/>
        </p:nvSpPr>
        <p:spPr>
          <a:xfrm>
            <a:off x="1961103" y="1628478"/>
            <a:ext cx="10092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/>
              <a:t>Biến</a:t>
            </a:r>
            <a:r>
              <a:rPr lang="en-US" sz="1700" dirty="0"/>
              <a:t> </a:t>
            </a:r>
            <a:r>
              <a:rPr lang="en-US" sz="1700" dirty="0" err="1"/>
              <a:t>cố</a:t>
            </a:r>
            <a:endParaRPr lang="en-US" sz="1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470CDE-F7CA-BA46-A307-99D2B2CFD18B}"/>
              </a:ext>
            </a:extLst>
          </p:cNvPr>
          <p:cNvSpPr txBox="1"/>
          <p:nvPr/>
        </p:nvSpPr>
        <p:spPr>
          <a:xfrm>
            <a:off x="1840869" y="2546379"/>
            <a:ext cx="1249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/>
              <a:t>Xác</a:t>
            </a:r>
            <a:r>
              <a:rPr lang="en-US" sz="1700" dirty="0"/>
              <a:t> </a:t>
            </a:r>
            <a:r>
              <a:rPr lang="en-US" sz="1700" dirty="0" err="1"/>
              <a:t>suất</a:t>
            </a:r>
            <a:r>
              <a:rPr lang="en-US" sz="1700" dirty="0"/>
              <a:t> </a:t>
            </a:r>
            <a:r>
              <a:rPr lang="en-US" sz="1700" dirty="0" err="1"/>
              <a:t>của</a:t>
            </a:r>
            <a:r>
              <a:rPr lang="en-US" sz="1700" dirty="0"/>
              <a:t> </a:t>
            </a:r>
            <a:r>
              <a:rPr lang="en-US" sz="1700" dirty="0" err="1"/>
              <a:t>biến</a:t>
            </a:r>
            <a:r>
              <a:rPr lang="en-US" sz="1700" dirty="0"/>
              <a:t> </a:t>
            </a:r>
            <a:r>
              <a:rPr lang="en-US" sz="1700" dirty="0" err="1"/>
              <a:t>cố</a:t>
            </a:r>
            <a:endParaRPr lang="en-US" sz="1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ACC37C-2362-47B0-40FF-3BDD2A769A4C}"/>
              </a:ext>
            </a:extLst>
          </p:cNvPr>
          <p:cNvSpPr txBox="1"/>
          <p:nvPr/>
        </p:nvSpPr>
        <p:spPr>
          <a:xfrm>
            <a:off x="3207260" y="2360756"/>
            <a:ext cx="119332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>
                <a:solidFill>
                  <a:srgbClr val="FF0000"/>
                </a:solidFill>
              </a:rPr>
              <a:t>Nhận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biết</a:t>
            </a:r>
            <a:r>
              <a:rPr lang="en-US" sz="17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2E4B28-CF2E-4F95-40D8-E5C6EE2B9302}"/>
              </a:ext>
            </a:extLst>
          </p:cNvPr>
          <p:cNvSpPr txBox="1"/>
          <p:nvPr/>
        </p:nvSpPr>
        <p:spPr>
          <a:xfrm>
            <a:off x="3195758" y="2673222"/>
            <a:ext cx="446115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Tx/>
              <a:buChar char="-"/>
            </a:pPr>
            <a:r>
              <a:rPr lang="en-US" sz="1700" dirty="0" err="1"/>
              <a:t>Tính</a:t>
            </a:r>
            <a:r>
              <a:rPr lang="en-US" sz="1700" dirty="0"/>
              <a:t> </a:t>
            </a:r>
            <a:r>
              <a:rPr lang="en-US" sz="1700" dirty="0" err="1"/>
              <a:t>được</a:t>
            </a:r>
            <a:r>
              <a:rPr lang="en-US" sz="1700" dirty="0"/>
              <a:t> </a:t>
            </a:r>
            <a:r>
              <a:rPr lang="en-US" sz="1700" dirty="0" err="1"/>
              <a:t>xác</a:t>
            </a:r>
            <a:r>
              <a:rPr lang="en-US" sz="1700" dirty="0"/>
              <a:t> </a:t>
            </a:r>
            <a:r>
              <a:rPr lang="en-US" sz="1700" dirty="0" err="1"/>
              <a:t>suất</a:t>
            </a:r>
            <a:r>
              <a:rPr lang="en-US" sz="1700" dirty="0"/>
              <a:t> </a:t>
            </a:r>
            <a:r>
              <a:rPr lang="en-US" sz="1700" dirty="0" err="1"/>
              <a:t>của</a:t>
            </a:r>
            <a:r>
              <a:rPr lang="en-US" sz="1700" dirty="0"/>
              <a:t> </a:t>
            </a:r>
            <a:r>
              <a:rPr lang="en-US" sz="1700" dirty="0" err="1"/>
              <a:t>một</a:t>
            </a:r>
            <a:r>
              <a:rPr lang="en-US" sz="1700" dirty="0"/>
              <a:t> </a:t>
            </a:r>
            <a:r>
              <a:rPr lang="en-US" sz="1700" dirty="0" err="1"/>
              <a:t>biến</a:t>
            </a:r>
            <a:r>
              <a:rPr lang="en-US" sz="1700" dirty="0"/>
              <a:t> </a:t>
            </a:r>
            <a:r>
              <a:rPr lang="en-US" sz="1700" dirty="0" err="1"/>
              <a:t>cố</a:t>
            </a:r>
            <a:r>
              <a:rPr lang="en-US" sz="1700" dirty="0"/>
              <a:t> </a:t>
            </a:r>
            <a:r>
              <a:rPr lang="en-US" sz="1700" dirty="0" err="1"/>
              <a:t>ngẫu</a:t>
            </a:r>
            <a:r>
              <a:rPr lang="en-US" sz="1700" dirty="0"/>
              <a:t> </a:t>
            </a:r>
            <a:r>
              <a:rPr lang="en-US" sz="1700" dirty="0" err="1"/>
              <a:t>nhiên</a:t>
            </a:r>
            <a:r>
              <a:rPr lang="en-US" sz="1700" dirty="0"/>
              <a:t> </a:t>
            </a:r>
            <a:r>
              <a:rPr lang="en-US" sz="1700" dirty="0" err="1"/>
              <a:t>trong</a:t>
            </a:r>
            <a:r>
              <a:rPr lang="en-US" sz="1700" dirty="0"/>
              <a:t> 1 </a:t>
            </a:r>
            <a:r>
              <a:rPr lang="en-US" sz="1700" dirty="0" err="1"/>
              <a:t>số</a:t>
            </a:r>
            <a:r>
              <a:rPr lang="en-US" sz="1700" dirty="0"/>
              <a:t> </a:t>
            </a:r>
            <a:r>
              <a:rPr lang="en-US" sz="1700" dirty="0" err="1"/>
              <a:t>ví</a:t>
            </a:r>
            <a:r>
              <a:rPr lang="en-US" sz="1700" dirty="0"/>
              <a:t> </a:t>
            </a:r>
            <a:r>
              <a:rPr lang="en-US" sz="1700" dirty="0" err="1"/>
              <a:t>dụ</a:t>
            </a:r>
            <a:r>
              <a:rPr lang="en-US" sz="1700" dirty="0"/>
              <a:t> </a:t>
            </a:r>
            <a:r>
              <a:rPr lang="en-US" sz="1700" dirty="0" err="1"/>
              <a:t>đơn</a:t>
            </a:r>
            <a:r>
              <a:rPr lang="en-US" sz="1700" dirty="0"/>
              <a:t> </a:t>
            </a:r>
            <a:r>
              <a:rPr lang="en-US" sz="1700" dirty="0" err="1"/>
              <a:t>giản</a:t>
            </a:r>
            <a:r>
              <a:rPr lang="en-US" sz="1700" dirty="0"/>
              <a:t> (</a:t>
            </a:r>
            <a:r>
              <a:rPr lang="en-US" sz="1700" dirty="0" err="1"/>
              <a:t>Ví</a:t>
            </a:r>
            <a:r>
              <a:rPr lang="en-US" sz="1700" dirty="0"/>
              <a:t> </a:t>
            </a:r>
            <a:r>
              <a:rPr lang="en-US" sz="1700" dirty="0" err="1"/>
              <a:t>dụ</a:t>
            </a:r>
            <a:r>
              <a:rPr lang="en-US" sz="1700" dirty="0"/>
              <a:t>: </a:t>
            </a:r>
            <a:r>
              <a:rPr lang="en-US" sz="1700" dirty="0" err="1"/>
              <a:t>lấy</a:t>
            </a:r>
            <a:r>
              <a:rPr lang="en-US" sz="1700" dirty="0"/>
              <a:t> </a:t>
            </a:r>
            <a:r>
              <a:rPr lang="en-US" sz="1700" dirty="0" err="1"/>
              <a:t>bóng</a:t>
            </a:r>
            <a:r>
              <a:rPr lang="en-US" sz="1700" dirty="0"/>
              <a:t> </a:t>
            </a:r>
            <a:r>
              <a:rPr lang="en-US" sz="1700" dirty="0" err="1"/>
              <a:t>trong</a:t>
            </a:r>
            <a:r>
              <a:rPr lang="en-US" sz="1700" dirty="0"/>
              <a:t> </a:t>
            </a:r>
            <a:r>
              <a:rPr lang="en-US" sz="1700" dirty="0" err="1"/>
              <a:t>túi</a:t>
            </a:r>
            <a:r>
              <a:rPr lang="en-US" sz="1700" dirty="0"/>
              <a:t>, tung </a:t>
            </a:r>
            <a:r>
              <a:rPr lang="en-US" sz="1700" dirty="0" err="1"/>
              <a:t>xúc</a:t>
            </a:r>
            <a:r>
              <a:rPr lang="en-US" sz="1700" dirty="0"/>
              <a:t> </a:t>
            </a:r>
            <a:r>
              <a:rPr lang="en-US" sz="1700" dirty="0" err="1"/>
              <a:t>xắc</a:t>
            </a:r>
            <a:r>
              <a:rPr lang="en-US" sz="1700" dirty="0"/>
              <a:t>, …)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B2A3A9-BF3B-C344-DB68-DF12223A3992}"/>
              </a:ext>
            </a:extLst>
          </p:cNvPr>
          <p:cNvSpPr txBox="1"/>
          <p:nvPr/>
        </p:nvSpPr>
        <p:spPr>
          <a:xfrm>
            <a:off x="220626" y="4712049"/>
            <a:ext cx="5092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2AC1A9-8F5F-8371-3CD4-1B6EEAB41D1E}"/>
              </a:ext>
            </a:extLst>
          </p:cNvPr>
          <p:cNvSpPr txBox="1"/>
          <p:nvPr/>
        </p:nvSpPr>
        <p:spPr>
          <a:xfrm>
            <a:off x="729915" y="4568229"/>
            <a:ext cx="8735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/>
              <a:t>Tam </a:t>
            </a:r>
            <a:r>
              <a:rPr lang="en-US" sz="1700" b="1" dirty="0" err="1"/>
              <a:t>giác</a:t>
            </a:r>
            <a:endParaRPr lang="en-US" sz="17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8FF621-2D22-6F28-C4BD-85C800F20B06}"/>
              </a:ext>
            </a:extLst>
          </p:cNvPr>
          <p:cNvSpPr txBox="1"/>
          <p:nvPr/>
        </p:nvSpPr>
        <p:spPr>
          <a:xfrm>
            <a:off x="1649198" y="3711775"/>
            <a:ext cx="150078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700" dirty="0"/>
              <a:t>Tam </a:t>
            </a:r>
            <a:r>
              <a:rPr lang="en-US" sz="1700" dirty="0" err="1"/>
              <a:t>giác</a:t>
            </a:r>
            <a:r>
              <a:rPr lang="en-US" sz="1700" dirty="0"/>
              <a:t> </a:t>
            </a:r>
            <a:r>
              <a:rPr lang="en-US" sz="1700" dirty="0" err="1"/>
              <a:t>bằng</a:t>
            </a:r>
            <a:r>
              <a:rPr lang="en-US" sz="1700" dirty="0"/>
              <a:t> </a:t>
            </a:r>
            <a:r>
              <a:rPr lang="en-US" sz="1700" dirty="0" err="1"/>
              <a:t>nhau</a:t>
            </a:r>
            <a:r>
              <a:rPr lang="en-US" sz="1700" dirty="0"/>
              <a:t>. 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700" dirty="0"/>
              <a:t>Quan </a:t>
            </a:r>
            <a:r>
              <a:rPr lang="en-US" sz="1700" dirty="0" err="1"/>
              <a:t>hệ</a:t>
            </a:r>
            <a:r>
              <a:rPr lang="en-US" sz="1700" dirty="0"/>
              <a:t> </a:t>
            </a:r>
            <a:r>
              <a:rPr lang="en-US" sz="1700" dirty="0" err="1"/>
              <a:t>giữa</a:t>
            </a:r>
            <a:r>
              <a:rPr lang="en-US" sz="1700" dirty="0"/>
              <a:t> </a:t>
            </a:r>
            <a:r>
              <a:rPr lang="en-US" sz="1700" dirty="0" err="1"/>
              <a:t>các</a:t>
            </a:r>
            <a:r>
              <a:rPr lang="en-US" sz="1700" dirty="0"/>
              <a:t> </a:t>
            </a:r>
            <a:r>
              <a:rPr lang="en-US" sz="1700" dirty="0" err="1"/>
              <a:t>yếu</a:t>
            </a:r>
            <a:r>
              <a:rPr lang="en-US" sz="1700" dirty="0"/>
              <a:t> </a:t>
            </a:r>
            <a:r>
              <a:rPr lang="en-US" sz="1700" dirty="0" err="1"/>
              <a:t>tố</a:t>
            </a:r>
            <a:r>
              <a:rPr lang="en-US" sz="1700" dirty="0"/>
              <a:t> </a:t>
            </a:r>
            <a:r>
              <a:rPr lang="en-US" sz="1700" dirty="0" err="1"/>
              <a:t>trong</a:t>
            </a:r>
            <a:r>
              <a:rPr lang="en-US" sz="1700" dirty="0"/>
              <a:t> 1 tam </a:t>
            </a:r>
            <a:r>
              <a:rPr lang="en-US" sz="1700" dirty="0" err="1"/>
              <a:t>giác</a:t>
            </a:r>
            <a:r>
              <a:rPr lang="en-US" sz="1700" dirty="0"/>
              <a:t>. 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700" dirty="0" err="1"/>
              <a:t>Các</a:t>
            </a:r>
            <a:r>
              <a:rPr lang="en-US" sz="1700" dirty="0"/>
              <a:t> </a:t>
            </a:r>
            <a:r>
              <a:rPr lang="en-US" sz="1700" dirty="0" err="1"/>
              <a:t>đường</a:t>
            </a:r>
            <a:r>
              <a:rPr lang="en-US" sz="1700" dirty="0"/>
              <a:t> </a:t>
            </a:r>
            <a:r>
              <a:rPr lang="en-US" sz="1700" dirty="0" err="1"/>
              <a:t>đồng</a:t>
            </a:r>
            <a:r>
              <a:rPr lang="en-US" sz="1700" dirty="0"/>
              <a:t> </a:t>
            </a:r>
            <a:r>
              <a:rPr lang="en-US" sz="1700" dirty="0" err="1"/>
              <a:t>quy</a:t>
            </a:r>
            <a:r>
              <a:rPr lang="en-US" sz="1700" dirty="0"/>
              <a:t> </a:t>
            </a:r>
            <a:r>
              <a:rPr lang="en-US" sz="1700" dirty="0" err="1"/>
              <a:t>trong</a:t>
            </a:r>
            <a:r>
              <a:rPr lang="en-US" sz="1700" dirty="0"/>
              <a:t> 1 tam </a:t>
            </a:r>
            <a:r>
              <a:rPr lang="en-US" sz="1700" dirty="0" err="1"/>
              <a:t>giác</a:t>
            </a:r>
            <a:r>
              <a:rPr lang="en-US" sz="1700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1DB184-4E34-DCBF-CD3F-802EA00DD1E2}"/>
              </a:ext>
            </a:extLst>
          </p:cNvPr>
          <p:cNvSpPr txBox="1"/>
          <p:nvPr/>
        </p:nvSpPr>
        <p:spPr>
          <a:xfrm>
            <a:off x="3207260" y="3671783"/>
            <a:ext cx="119332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>
                <a:solidFill>
                  <a:srgbClr val="FF0000"/>
                </a:solidFill>
              </a:rPr>
              <a:t>Nhận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biết</a:t>
            </a:r>
            <a:r>
              <a:rPr lang="en-US" sz="17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D63CE4-29FC-3916-9CD5-3B0DCF60879C}"/>
              </a:ext>
            </a:extLst>
          </p:cNvPr>
          <p:cNvSpPr txBox="1"/>
          <p:nvPr/>
        </p:nvSpPr>
        <p:spPr>
          <a:xfrm>
            <a:off x="3195758" y="3984249"/>
            <a:ext cx="446115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Tx/>
              <a:buChar char="-"/>
            </a:pPr>
            <a:r>
              <a:rPr lang="en-US" sz="1700" dirty="0" err="1"/>
              <a:t>Nhận</a:t>
            </a:r>
            <a:r>
              <a:rPr lang="en-US" sz="1700" dirty="0"/>
              <a:t> </a:t>
            </a:r>
            <a:r>
              <a:rPr lang="en-US" sz="1700" dirty="0" err="1"/>
              <a:t>biết</a:t>
            </a:r>
            <a:r>
              <a:rPr lang="en-US" sz="1700" dirty="0"/>
              <a:t> </a:t>
            </a:r>
            <a:r>
              <a:rPr lang="en-US" sz="1700" dirty="0" err="1"/>
              <a:t>được</a:t>
            </a:r>
            <a:r>
              <a:rPr lang="en-US" sz="1700" dirty="0"/>
              <a:t> </a:t>
            </a:r>
            <a:r>
              <a:rPr lang="en-US" sz="1700" dirty="0" err="1"/>
              <a:t>liên</a:t>
            </a:r>
            <a:r>
              <a:rPr lang="en-US" sz="1700" dirty="0"/>
              <a:t> </a:t>
            </a:r>
            <a:r>
              <a:rPr lang="en-US" sz="1700" dirty="0" err="1"/>
              <a:t>hệ</a:t>
            </a:r>
            <a:r>
              <a:rPr lang="en-US" sz="1700" dirty="0"/>
              <a:t> </a:t>
            </a:r>
            <a:r>
              <a:rPr lang="en-US" sz="1700" dirty="0" err="1"/>
              <a:t>về</a:t>
            </a:r>
            <a:r>
              <a:rPr lang="en-US" sz="1700" dirty="0"/>
              <a:t> </a:t>
            </a:r>
            <a:r>
              <a:rPr lang="en-US" sz="1700" dirty="0" err="1"/>
              <a:t>độ</a:t>
            </a:r>
            <a:r>
              <a:rPr lang="en-US" sz="1700" dirty="0"/>
              <a:t> </a:t>
            </a:r>
            <a:r>
              <a:rPr lang="en-US" sz="1700" dirty="0" err="1"/>
              <a:t>dài</a:t>
            </a:r>
            <a:r>
              <a:rPr lang="en-US" sz="1700" dirty="0"/>
              <a:t> </a:t>
            </a:r>
            <a:r>
              <a:rPr lang="en-US" sz="1700" dirty="0" err="1"/>
              <a:t>của</a:t>
            </a:r>
            <a:r>
              <a:rPr lang="en-US" sz="1700" dirty="0"/>
              <a:t> 3 </a:t>
            </a:r>
            <a:r>
              <a:rPr lang="en-US" sz="1700" dirty="0" err="1"/>
              <a:t>cạnh</a:t>
            </a:r>
            <a:r>
              <a:rPr lang="en-US" sz="1700" dirty="0"/>
              <a:t> </a:t>
            </a:r>
            <a:r>
              <a:rPr lang="en-US" sz="1700" dirty="0" err="1"/>
              <a:t>trong</a:t>
            </a:r>
            <a:r>
              <a:rPr lang="en-US" sz="1700" dirty="0"/>
              <a:t> 1 tam </a:t>
            </a:r>
            <a:r>
              <a:rPr lang="en-US" sz="1700" dirty="0" err="1"/>
              <a:t>giác</a:t>
            </a:r>
            <a:r>
              <a:rPr lang="en-US" sz="1700" dirty="0"/>
              <a:t> </a:t>
            </a:r>
            <a:r>
              <a:rPr lang="en-US" sz="1700" dirty="0" err="1"/>
              <a:t>và</a:t>
            </a:r>
            <a:r>
              <a:rPr lang="en-US" sz="1700" dirty="0"/>
              <a:t> </a:t>
            </a:r>
            <a:r>
              <a:rPr lang="en-US" sz="1700" dirty="0" err="1"/>
              <a:t>khái</a:t>
            </a:r>
            <a:r>
              <a:rPr lang="en-US" sz="1700" dirty="0"/>
              <a:t> </a:t>
            </a:r>
            <a:r>
              <a:rPr lang="en-US" sz="1700" dirty="0" err="1"/>
              <a:t>niệm</a:t>
            </a:r>
            <a:r>
              <a:rPr lang="en-US" sz="1700" dirty="0"/>
              <a:t> </a:t>
            </a:r>
            <a:r>
              <a:rPr lang="en-US" sz="1700" dirty="0" err="1"/>
              <a:t>đường</a:t>
            </a:r>
            <a:r>
              <a:rPr lang="en-US" sz="1700" dirty="0"/>
              <a:t> </a:t>
            </a:r>
            <a:r>
              <a:rPr lang="en-US" sz="1700" dirty="0" err="1"/>
              <a:t>vuông</a:t>
            </a:r>
            <a:r>
              <a:rPr lang="en-US" sz="1700" dirty="0"/>
              <a:t> </a:t>
            </a:r>
            <a:r>
              <a:rPr lang="en-US" sz="1700" dirty="0" err="1"/>
              <a:t>góc</a:t>
            </a:r>
            <a:r>
              <a:rPr lang="en-US" sz="1700" dirty="0"/>
              <a:t>- </a:t>
            </a:r>
            <a:r>
              <a:rPr lang="en-US" sz="1700" dirty="0" err="1"/>
              <a:t>đường</a:t>
            </a:r>
            <a:r>
              <a:rPr lang="en-US" sz="1700" dirty="0"/>
              <a:t> </a:t>
            </a:r>
            <a:r>
              <a:rPr lang="en-US" sz="1700" dirty="0" err="1"/>
              <a:t>xiên</a:t>
            </a:r>
            <a:r>
              <a:rPr lang="en-US" sz="1700" dirty="0"/>
              <a:t>, 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BAE7C3-E95A-F23A-9594-FE63F5C3E43F}"/>
              </a:ext>
            </a:extLst>
          </p:cNvPr>
          <p:cNvSpPr txBox="1"/>
          <p:nvPr/>
        </p:nvSpPr>
        <p:spPr>
          <a:xfrm>
            <a:off x="7650488" y="893777"/>
            <a:ext cx="11933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/>
              <a:t>Nhận</a:t>
            </a:r>
            <a:r>
              <a:rPr lang="en-US" sz="1500" b="1" dirty="0"/>
              <a:t> </a:t>
            </a:r>
            <a:r>
              <a:rPr lang="en-US" sz="1500" b="1" dirty="0" err="1"/>
              <a:t>biết</a:t>
            </a:r>
            <a:endParaRPr lang="en-US" sz="15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705AAD-16D7-F9F3-0CD9-D7C3D5BDBDCC}"/>
              </a:ext>
            </a:extLst>
          </p:cNvPr>
          <p:cNvSpPr txBox="1"/>
          <p:nvPr/>
        </p:nvSpPr>
        <p:spPr>
          <a:xfrm>
            <a:off x="8587501" y="893777"/>
            <a:ext cx="11933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/>
              <a:t>Thông</a:t>
            </a:r>
            <a:r>
              <a:rPr lang="en-US" sz="1500" b="1" dirty="0"/>
              <a:t> </a:t>
            </a:r>
            <a:r>
              <a:rPr lang="en-US" sz="1500" b="1" dirty="0" err="1"/>
              <a:t>hiểu</a:t>
            </a:r>
            <a:endParaRPr lang="en-US" sz="15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59F2F7-AD27-6E7D-4571-CA7B0EB4DD9C}"/>
              </a:ext>
            </a:extLst>
          </p:cNvPr>
          <p:cNvSpPr txBox="1"/>
          <p:nvPr/>
        </p:nvSpPr>
        <p:spPr>
          <a:xfrm>
            <a:off x="9643308" y="889207"/>
            <a:ext cx="11933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/>
              <a:t>Vận</a:t>
            </a:r>
            <a:r>
              <a:rPr lang="en-US" sz="1500" b="1" dirty="0"/>
              <a:t> </a:t>
            </a:r>
            <a:r>
              <a:rPr lang="en-US" sz="1500" b="1" dirty="0" err="1"/>
              <a:t>dụng</a:t>
            </a:r>
            <a:endParaRPr lang="en-US" sz="15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321871-11B4-D366-9384-E4E9F79D7C90}"/>
              </a:ext>
            </a:extLst>
          </p:cNvPr>
          <p:cNvSpPr txBox="1"/>
          <p:nvPr/>
        </p:nvSpPr>
        <p:spPr>
          <a:xfrm>
            <a:off x="10710104" y="901005"/>
            <a:ext cx="14131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/>
              <a:t>Vận</a:t>
            </a:r>
            <a:r>
              <a:rPr lang="en-US" sz="1500" b="1" dirty="0"/>
              <a:t> </a:t>
            </a:r>
            <a:r>
              <a:rPr lang="en-US" sz="1500" b="1" dirty="0" err="1"/>
              <a:t>dụng</a:t>
            </a:r>
            <a:r>
              <a:rPr lang="en-US" sz="1500" b="1" dirty="0"/>
              <a:t> </a:t>
            </a:r>
            <a:r>
              <a:rPr lang="en-US" sz="1500" b="1" dirty="0" err="1"/>
              <a:t>cao</a:t>
            </a:r>
            <a:endParaRPr lang="en-US" sz="15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78EB0BA-BEDD-C7E2-62D6-AE81EBD0249E}"/>
              </a:ext>
            </a:extLst>
          </p:cNvPr>
          <p:cNvSpPr txBox="1"/>
          <p:nvPr/>
        </p:nvSpPr>
        <p:spPr>
          <a:xfrm>
            <a:off x="7746289" y="1641179"/>
            <a:ext cx="8058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TL</a:t>
            </a:r>
            <a:endParaRPr lang="en-US" sz="16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851FAB-D4C8-C847-17EF-68BCD706F738}"/>
              </a:ext>
            </a:extLst>
          </p:cNvPr>
          <p:cNvSpPr txBox="1"/>
          <p:nvPr/>
        </p:nvSpPr>
        <p:spPr>
          <a:xfrm>
            <a:off x="7746289" y="2685204"/>
            <a:ext cx="8058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TL</a:t>
            </a:r>
            <a:endParaRPr lang="en-US" sz="16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6ED5E6-6F8C-F368-F358-775ED2192967}"/>
              </a:ext>
            </a:extLst>
          </p:cNvPr>
          <p:cNvSpPr txBox="1"/>
          <p:nvPr/>
        </p:nvSpPr>
        <p:spPr>
          <a:xfrm>
            <a:off x="7746289" y="3984249"/>
            <a:ext cx="8058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TL</a:t>
            </a:r>
            <a:endParaRPr lang="en-US" sz="16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91D0BD-2042-0111-7B38-966570E7691A}"/>
              </a:ext>
            </a:extLst>
          </p:cNvPr>
          <p:cNvSpPr txBox="1"/>
          <p:nvPr/>
        </p:nvSpPr>
        <p:spPr>
          <a:xfrm>
            <a:off x="8736398" y="5183782"/>
            <a:ext cx="8058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TL</a:t>
            </a:r>
            <a:endParaRPr lang="en-US" sz="16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744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5" grpId="0"/>
      <p:bldP spid="12" grpId="0"/>
      <p:bldP spid="29" grpId="0"/>
      <p:bldP spid="5" grpId="0"/>
      <p:bldP spid="6" grpId="0"/>
      <p:bldP spid="7" grpId="0"/>
      <p:bldP spid="8" grpId="0"/>
      <p:bldP spid="9" grpId="0"/>
      <p:bldP spid="11" grpId="0"/>
      <p:bldP spid="14" grpId="0"/>
      <p:bldP spid="15" grpId="0"/>
      <p:bldP spid="16" grpId="0"/>
      <p:bldP spid="19" grpId="0"/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ình nền Powerpoint 3D, background PP đơn giản, đẹp, cute - META.vn">
            <a:extLst>
              <a:ext uri="{FF2B5EF4-FFF2-40B4-BE49-F238E27FC236}">
                <a16:creationId xmlns:a16="http://schemas.microsoft.com/office/drawing/2014/main" id="{31FB51F8-E097-44C8-6ADE-453EB7370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7420AC-5BB0-F409-D55A-5A175E894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277078"/>
              </p:ext>
            </p:extLst>
          </p:nvPr>
        </p:nvGraphicFramePr>
        <p:xfrm>
          <a:off x="201283" y="371224"/>
          <a:ext cx="11789433" cy="6296484"/>
        </p:xfrm>
        <a:graphic>
          <a:graphicData uri="http://schemas.openxmlformats.org/drawingml/2006/table">
            <a:tbl>
              <a:tblPr firstRow="1" firstCol="1" bandRow="1"/>
              <a:tblGrid>
                <a:gridCol w="449399">
                  <a:extLst>
                    <a:ext uri="{9D8B030D-6E8A-4147-A177-3AD203B41FA5}">
                      <a16:colId xmlns:a16="http://schemas.microsoft.com/office/drawing/2014/main" val="1885383272"/>
                    </a:ext>
                  </a:extLst>
                </a:gridCol>
                <a:gridCol w="986343">
                  <a:extLst>
                    <a:ext uri="{9D8B030D-6E8A-4147-A177-3AD203B41FA5}">
                      <a16:colId xmlns:a16="http://schemas.microsoft.com/office/drawing/2014/main" val="3130288031"/>
                    </a:ext>
                  </a:extLst>
                </a:gridCol>
                <a:gridCol w="1581652">
                  <a:extLst>
                    <a:ext uri="{9D8B030D-6E8A-4147-A177-3AD203B41FA5}">
                      <a16:colId xmlns:a16="http://schemas.microsoft.com/office/drawing/2014/main" val="1025558581"/>
                    </a:ext>
                  </a:extLst>
                </a:gridCol>
                <a:gridCol w="4476086">
                  <a:extLst>
                    <a:ext uri="{9D8B030D-6E8A-4147-A177-3AD203B41FA5}">
                      <a16:colId xmlns:a16="http://schemas.microsoft.com/office/drawing/2014/main" val="830367234"/>
                    </a:ext>
                  </a:extLst>
                </a:gridCol>
                <a:gridCol w="948906">
                  <a:extLst>
                    <a:ext uri="{9D8B030D-6E8A-4147-A177-3AD203B41FA5}">
                      <a16:colId xmlns:a16="http://schemas.microsoft.com/office/drawing/2014/main" val="799793555"/>
                    </a:ext>
                  </a:extLst>
                </a:gridCol>
                <a:gridCol w="983411">
                  <a:extLst>
                    <a:ext uri="{9D8B030D-6E8A-4147-A177-3AD203B41FA5}">
                      <a16:colId xmlns:a16="http://schemas.microsoft.com/office/drawing/2014/main" val="2007461126"/>
                    </a:ext>
                  </a:extLst>
                </a:gridCol>
                <a:gridCol w="1075427">
                  <a:extLst>
                    <a:ext uri="{9D8B030D-6E8A-4147-A177-3AD203B41FA5}">
                      <a16:colId xmlns:a16="http://schemas.microsoft.com/office/drawing/2014/main" val="3449962120"/>
                    </a:ext>
                  </a:extLst>
                </a:gridCol>
                <a:gridCol w="1288209">
                  <a:extLst>
                    <a:ext uri="{9D8B030D-6E8A-4147-A177-3AD203B41FA5}">
                      <a16:colId xmlns:a16="http://schemas.microsoft.com/office/drawing/2014/main" val="3876148109"/>
                    </a:ext>
                  </a:extLst>
                </a:gridCol>
              </a:tblGrid>
              <a:tr h="353935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1" i="0" u="none" strike="noStrike" spc="-4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TT</a:t>
                      </a:r>
                      <a:endParaRPr lang="vi-VN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500" b="1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Chương/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500" b="1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 đề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1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 dung/Đơn vị kiến thức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1" i="0" u="none" strike="noStrike" spc="-4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Mức độ đánh giá </a:t>
                      </a:r>
                      <a:endParaRPr lang="vi-VN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1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 câu hỏi theo mức độ nhận thức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572699"/>
                  </a:ext>
                </a:extLst>
              </a:tr>
              <a:tr h="3900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785852"/>
                  </a:ext>
                </a:extLst>
              </a:tr>
              <a:tr h="433646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500" b="0" i="0" u="none" strike="noStrike" spc="-4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500" b="0" i="0" u="none" strike="noStrike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58836"/>
                  </a:ext>
                </a:extLst>
              </a:tr>
              <a:tr h="35393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500" b="1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506664"/>
                  </a:ext>
                </a:extLst>
              </a:tr>
              <a:tr h="39125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500" b="1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Tỉ lệ %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955925"/>
                  </a:ext>
                </a:extLst>
              </a:tr>
              <a:tr h="4604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500" b="1" i="0" u="none" strike="noStrike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Tỉ lệ chung</a:t>
                      </a: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58" marR="61958" marT="30979" marB="30979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4350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8D8A3E6-E59B-6936-6500-6137515D7DE3}"/>
              </a:ext>
            </a:extLst>
          </p:cNvPr>
          <p:cNvSpPr txBox="1"/>
          <p:nvPr/>
        </p:nvSpPr>
        <p:spPr>
          <a:xfrm>
            <a:off x="1265209" y="-34565"/>
            <a:ext cx="9316528" cy="421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529"/>
              </a:spcBef>
              <a:spcAft>
                <a:spcPts val="529"/>
              </a:spcAft>
            </a:pPr>
            <a:r>
              <a:rPr lang="vi-V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 ĐẶC TẢ MỨC ĐỘ ĐÁNH GIÁ 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 KIỂM TRA CUỐI KỲ II M</a:t>
            </a:r>
            <a:r>
              <a:rPr lang="vi-V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 TOÁN - LỚP 7</a:t>
            </a:r>
            <a:endParaRPr lang="en-US" sz="17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4E00CE-FEFA-7978-0C8B-44E996EE3183}"/>
              </a:ext>
            </a:extLst>
          </p:cNvPr>
          <p:cNvSpPr txBox="1"/>
          <p:nvPr/>
        </p:nvSpPr>
        <p:spPr>
          <a:xfrm>
            <a:off x="7650488" y="822984"/>
            <a:ext cx="11933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/>
              <a:t>Nhận</a:t>
            </a:r>
            <a:r>
              <a:rPr lang="en-US" sz="1500" b="1" dirty="0"/>
              <a:t> </a:t>
            </a:r>
            <a:r>
              <a:rPr lang="en-US" sz="1500" b="1" dirty="0" err="1"/>
              <a:t>biết</a:t>
            </a:r>
            <a:endParaRPr lang="en-US" sz="15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6AC0F1-858C-AC75-27F3-798973FB55B5}"/>
              </a:ext>
            </a:extLst>
          </p:cNvPr>
          <p:cNvSpPr txBox="1"/>
          <p:nvPr/>
        </p:nvSpPr>
        <p:spPr>
          <a:xfrm>
            <a:off x="8587501" y="822984"/>
            <a:ext cx="11933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/>
              <a:t>Thông</a:t>
            </a:r>
            <a:r>
              <a:rPr lang="en-US" sz="1500" b="1" dirty="0"/>
              <a:t> </a:t>
            </a:r>
            <a:r>
              <a:rPr lang="en-US" sz="1500" b="1" dirty="0" err="1"/>
              <a:t>hiểu</a:t>
            </a:r>
            <a:endParaRPr lang="en-US" sz="15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65D471-1664-10E1-C5CC-E3ADBFA7BF34}"/>
              </a:ext>
            </a:extLst>
          </p:cNvPr>
          <p:cNvSpPr txBox="1"/>
          <p:nvPr/>
        </p:nvSpPr>
        <p:spPr>
          <a:xfrm>
            <a:off x="9643308" y="818414"/>
            <a:ext cx="11933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/>
              <a:t>Vận</a:t>
            </a:r>
            <a:r>
              <a:rPr lang="en-US" sz="1500" b="1" dirty="0"/>
              <a:t> </a:t>
            </a:r>
            <a:r>
              <a:rPr lang="en-US" sz="1500" b="1" dirty="0" err="1"/>
              <a:t>dụng</a:t>
            </a:r>
            <a:endParaRPr lang="en-US" sz="15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3E8086-E3BE-2398-3060-A3A7916D7412}"/>
              </a:ext>
            </a:extLst>
          </p:cNvPr>
          <p:cNvSpPr txBox="1"/>
          <p:nvPr/>
        </p:nvSpPr>
        <p:spPr>
          <a:xfrm>
            <a:off x="10710104" y="830212"/>
            <a:ext cx="14131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/>
              <a:t>Vận</a:t>
            </a:r>
            <a:r>
              <a:rPr lang="en-US" sz="1500" b="1" dirty="0"/>
              <a:t> </a:t>
            </a:r>
            <a:r>
              <a:rPr lang="en-US" sz="1500" b="1" dirty="0" err="1"/>
              <a:t>dụng</a:t>
            </a:r>
            <a:r>
              <a:rPr lang="en-US" sz="1500" b="1" dirty="0"/>
              <a:t> </a:t>
            </a:r>
            <a:r>
              <a:rPr lang="en-US" sz="1500" b="1" dirty="0" err="1"/>
              <a:t>cao</a:t>
            </a:r>
            <a:endParaRPr lang="en-US" sz="15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1D2FFA-EF6B-0BF0-402A-1B514C439F72}"/>
              </a:ext>
            </a:extLst>
          </p:cNvPr>
          <p:cNvSpPr txBox="1"/>
          <p:nvPr/>
        </p:nvSpPr>
        <p:spPr>
          <a:xfrm>
            <a:off x="265881" y="2369116"/>
            <a:ext cx="5092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CBB718-6E65-932C-1EC9-28BC08EDE929}"/>
              </a:ext>
            </a:extLst>
          </p:cNvPr>
          <p:cNvSpPr txBox="1"/>
          <p:nvPr/>
        </p:nvSpPr>
        <p:spPr>
          <a:xfrm>
            <a:off x="775170" y="2261581"/>
            <a:ext cx="8735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/>
              <a:t>Tam </a:t>
            </a:r>
            <a:r>
              <a:rPr lang="en-US" sz="1700" b="1" dirty="0" err="1"/>
              <a:t>giác</a:t>
            </a:r>
            <a:endParaRPr lang="en-US" sz="17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7289FC-364A-77CD-5CF2-1A305219069F}"/>
              </a:ext>
            </a:extLst>
          </p:cNvPr>
          <p:cNvSpPr txBox="1"/>
          <p:nvPr/>
        </p:nvSpPr>
        <p:spPr>
          <a:xfrm>
            <a:off x="1648682" y="1405127"/>
            <a:ext cx="150078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700" dirty="0"/>
              <a:t>Tam </a:t>
            </a:r>
            <a:r>
              <a:rPr lang="en-US" sz="1700" dirty="0" err="1"/>
              <a:t>giác</a:t>
            </a:r>
            <a:r>
              <a:rPr lang="en-US" sz="1700" dirty="0"/>
              <a:t> </a:t>
            </a:r>
            <a:r>
              <a:rPr lang="en-US" sz="1700" dirty="0" err="1"/>
              <a:t>bằng</a:t>
            </a:r>
            <a:r>
              <a:rPr lang="en-US" sz="1700" dirty="0"/>
              <a:t> </a:t>
            </a:r>
            <a:r>
              <a:rPr lang="en-US" sz="1700" dirty="0" err="1"/>
              <a:t>nhau</a:t>
            </a:r>
            <a:r>
              <a:rPr lang="en-US" sz="1700" dirty="0"/>
              <a:t>. 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700" dirty="0"/>
              <a:t>Quan </a:t>
            </a:r>
            <a:r>
              <a:rPr lang="en-US" sz="1700" dirty="0" err="1"/>
              <a:t>hệ</a:t>
            </a:r>
            <a:r>
              <a:rPr lang="en-US" sz="1700" dirty="0"/>
              <a:t> </a:t>
            </a:r>
            <a:r>
              <a:rPr lang="en-US" sz="1700" dirty="0" err="1"/>
              <a:t>giữa</a:t>
            </a:r>
            <a:r>
              <a:rPr lang="en-US" sz="1700" dirty="0"/>
              <a:t> </a:t>
            </a:r>
            <a:r>
              <a:rPr lang="en-US" sz="1700" dirty="0" err="1"/>
              <a:t>các</a:t>
            </a:r>
            <a:r>
              <a:rPr lang="en-US" sz="1700" dirty="0"/>
              <a:t> </a:t>
            </a:r>
            <a:r>
              <a:rPr lang="en-US" sz="1700" dirty="0" err="1"/>
              <a:t>yếu</a:t>
            </a:r>
            <a:r>
              <a:rPr lang="en-US" sz="1700" dirty="0"/>
              <a:t> </a:t>
            </a:r>
            <a:r>
              <a:rPr lang="en-US" sz="1700" dirty="0" err="1"/>
              <a:t>tố</a:t>
            </a:r>
            <a:r>
              <a:rPr lang="en-US" sz="1700" dirty="0"/>
              <a:t> </a:t>
            </a:r>
            <a:r>
              <a:rPr lang="en-US" sz="1700" dirty="0" err="1"/>
              <a:t>trong</a:t>
            </a:r>
            <a:r>
              <a:rPr lang="en-US" sz="1700" dirty="0"/>
              <a:t> 1 tam </a:t>
            </a:r>
            <a:r>
              <a:rPr lang="en-US" sz="1700" dirty="0" err="1"/>
              <a:t>giác</a:t>
            </a:r>
            <a:r>
              <a:rPr lang="en-US" sz="1700" dirty="0"/>
              <a:t>. 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700" dirty="0" err="1"/>
              <a:t>Các</a:t>
            </a:r>
            <a:r>
              <a:rPr lang="en-US" sz="1700" dirty="0"/>
              <a:t> </a:t>
            </a:r>
            <a:r>
              <a:rPr lang="en-US" sz="1700" dirty="0" err="1"/>
              <a:t>đường</a:t>
            </a:r>
            <a:r>
              <a:rPr lang="en-US" sz="1700" dirty="0"/>
              <a:t> </a:t>
            </a:r>
            <a:r>
              <a:rPr lang="en-US" sz="1700" dirty="0" err="1"/>
              <a:t>đồng</a:t>
            </a:r>
            <a:r>
              <a:rPr lang="en-US" sz="1700" dirty="0"/>
              <a:t> </a:t>
            </a:r>
            <a:r>
              <a:rPr lang="en-US" sz="1700" dirty="0" err="1"/>
              <a:t>quy</a:t>
            </a:r>
            <a:r>
              <a:rPr lang="en-US" sz="1700" dirty="0"/>
              <a:t> </a:t>
            </a:r>
            <a:r>
              <a:rPr lang="en-US" sz="1700" dirty="0" err="1"/>
              <a:t>trong</a:t>
            </a:r>
            <a:r>
              <a:rPr lang="en-US" sz="1700" dirty="0"/>
              <a:t> 1 tam </a:t>
            </a:r>
            <a:r>
              <a:rPr lang="en-US" sz="1700" dirty="0" err="1"/>
              <a:t>giác</a:t>
            </a:r>
            <a:r>
              <a:rPr lang="en-US" sz="1700" dirty="0"/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5F66C4-9A89-D37D-07AB-A9912790C55C}"/>
              </a:ext>
            </a:extLst>
          </p:cNvPr>
          <p:cNvSpPr txBox="1"/>
          <p:nvPr/>
        </p:nvSpPr>
        <p:spPr>
          <a:xfrm>
            <a:off x="3251656" y="1136431"/>
            <a:ext cx="119332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>
                <a:solidFill>
                  <a:srgbClr val="FF0000"/>
                </a:solidFill>
              </a:rPr>
              <a:t>Vận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dụng</a:t>
            </a:r>
            <a:r>
              <a:rPr lang="en-US" sz="17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A35826-D17C-9B80-D173-687FDAE46C2C}"/>
              </a:ext>
            </a:extLst>
          </p:cNvPr>
          <p:cNvSpPr txBox="1"/>
          <p:nvPr/>
        </p:nvSpPr>
        <p:spPr>
          <a:xfrm>
            <a:off x="3240154" y="1448897"/>
            <a:ext cx="454472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Tx/>
              <a:buChar char="-"/>
            </a:pPr>
            <a:r>
              <a:rPr lang="en-US" sz="1700" dirty="0" err="1"/>
              <a:t>Diễn</a:t>
            </a:r>
            <a:r>
              <a:rPr lang="en-US" sz="1700" dirty="0"/>
              <a:t> </a:t>
            </a:r>
            <a:r>
              <a:rPr lang="en-US" sz="1700" dirty="0" err="1"/>
              <a:t>đạt</a:t>
            </a:r>
            <a:r>
              <a:rPr lang="en-US" sz="1700" dirty="0"/>
              <a:t> </a:t>
            </a:r>
            <a:r>
              <a:rPr lang="en-US" sz="1700" dirty="0" err="1"/>
              <a:t>được</a:t>
            </a:r>
            <a:r>
              <a:rPr lang="en-US" sz="1700" dirty="0"/>
              <a:t> </a:t>
            </a:r>
            <a:r>
              <a:rPr lang="en-US" sz="1700" dirty="0" err="1"/>
              <a:t>lập</a:t>
            </a:r>
            <a:r>
              <a:rPr lang="en-US" sz="1700" dirty="0"/>
              <a:t> </a:t>
            </a:r>
            <a:r>
              <a:rPr lang="en-US" sz="1700" dirty="0" err="1"/>
              <a:t>luận</a:t>
            </a:r>
            <a:r>
              <a:rPr lang="en-US" sz="1700" dirty="0"/>
              <a:t> </a:t>
            </a:r>
            <a:r>
              <a:rPr lang="en-US" sz="1700" dirty="0" err="1"/>
              <a:t>và</a:t>
            </a:r>
            <a:r>
              <a:rPr lang="en-US" sz="1700" dirty="0"/>
              <a:t> </a:t>
            </a:r>
            <a:r>
              <a:rPr lang="en-US" sz="1700" dirty="0" err="1"/>
              <a:t>chứng</a:t>
            </a:r>
            <a:r>
              <a:rPr lang="en-US" sz="1700" dirty="0"/>
              <a:t> </a:t>
            </a:r>
            <a:r>
              <a:rPr lang="en-US" sz="1700" dirty="0" err="1"/>
              <a:t>minh</a:t>
            </a:r>
            <a:r>
              <a:rPr lang="en-US" sz="1700" dirty="0"/>
              <a:t> </a:t>
            </a:r>
            <a:r>
              <a:rPr lang="en-US" sz="1700" dirty="0" err="1"/>
              <a:t>hình</a:t>
            </a:r>
            <a:r>
              <a:rPr lang="en-US" sz="1700" dirty="0"/>
              <a:t> </a:t>
            </a:r>
            <a:r>
              <a:rPr lang="en-US" sz="1700" dirty="0" err="1"/>
              <a:t>học</a:t>
            </a:r>
            <a:r>
              <a:rPr lang="en-US" sz="1700" dirty="0"/>
              <a:t> </a:t>
            </a:r>
            <a:r>
              <a:rPr lang="en-US" sz="1700" dirty="0" err="1"/>
              <a:t>trong</a:t>
            </a:r>
            <a:r>
              <a:rPr lang="en-US" sz="1700" dirty="0"/>
              <a:t> </a:t>
            </a:r>
            <a:r>
              <a:rPr lang="en-US" sz="1700" dirty="0" err="1"/>
              <a:t>những</a:t>
            </a:r>
            <a:r>
              <a:rPr lang="en-US" sz="1700" dirty="0"/>
              <a:t> </a:t>
            </a:r>
            <a:r>
              <a:rPr lang="en-US" sz="1700" dirty="0" err="1"/>
              <a:t>trường</a:t>
            </a:r>
            <a:r>
              <a:rPr lang="en-US" sz="1700" dirty="0"/>
              <a:t> </a:t>
            </a:r>
            <a:r>
              <a:rPr lang="en-US" sz="1700" dirty="0" err="1"/>
              <a:t>hợp</a:t>
            </a:r>
            <a:r>
              <a:rPr lang="en-US" sz="1700" dirty="0"/>
              <a:t> </a:t>
            </a:r>
            <a:r>
              <a:rPr lang="en-US" sz="1700" dirty="0" err="1"/>
              <a:t>đơn</a:t>
            </a:r>
            <a:r>
              <a:rPr lang="en-US" sz="1700" dirty="0"/>
              <a:t> </a:t>
            </a:r>
            <a:r>
              <a:rPr lang="en-US" sz="1700" dirty="0" err="1"/>
              <a:t>giản</a:t>
            </a:r>
            <a:r>
              <a:rPr lang="en-US" sz="1700" dirty="0"/>
              <a:t> (</a:t>
            </a:r>
            <a:r>
              <a:rPr lang="en-US" sz="1700" dirty="0" err="1"/>
              <a:t>Ví</a:t>
            </a:r>
            <a:r>
              <a:rPr lang="en-US" sz="1700" dirty="0"/>
              <a:t> </a:t>
            </a:r>
            <a:r>
              <a:rPr lang="en-US" sz="1700" dirty="0" err="1"/>
              <a:t>dụ</a:t>
            </a:r>
            <a:r>
              <a:rPr lang="en-US" sz="1700" dirty="0"/>
              <a:t>: </a:t>
            </a:r>
            <a:r>
              <a:rPr lang="en-US" sz="1700" dirty="0" err="1"/>
              <a:t>lập</a:t>
            </a:r>
            <a:r>
              <a:rPr lang="en-US" sz="1700" dirty="0"/>
              <a:t> </a:t>
            </a:r>
            <a:r>
              <a:rPr lang="en-US" sz="1700" dirty="0" err="1"/>
              <a:t>luận</a:t>
            </a:r>
            <a:r>
              <a:rPr lang="en-US" sz="1700" dirty="0"/>
              <a:t> </a:t>
            </a:r>
            <a:r>
              <a:rPr lang="en-US" sz="1700" dirty="0" err="1"/>
              <a:t>và</a:t>
            </a:r>
            <a:r>
              <a:rPr lang="en-US" sz="1700" dirty="0"/>
              <a:t> </a:t>
            </a:r>
            <a:r>
              <a:rPr lang="en-US" sz="1700" dirty="0" err="1"/>
              <a:t>chứng</a:t>
            </a:r>
            <a:r>
              <a:rPr lang="en-US" sz="1700" dirty="0"/>
              <a:t> </a:t>
            </a:r>
            <a:r>
              <a:rPr lang="en-US" sz="1700" dirty="0" err="1"/>
              <a:t>minh</a:t>
            </a:r>
            <a:r>
              <a:rPr lang="en-US" sz="1700" dirty="0"/>
              <a:t> </a:t>
            </a:r>
            <a:r>
              <a:rPr lang="en-US" sz="1700" dirty="0" err="1"/>
              <a:t>được</a:t>
            </a:r>
            <a:r>
              <a:rPr lang="en-US" sz="1700" dirty="0"/>
              <a:t> </a:t>
            </a:r>
            <a:r>
              <a:rPr lang="en-US" sz="1700" dirty="0" err="1"/>
              <a:t>các</a:t>
            </a:r>
            <a:r>
              <a:rPr lang="en-US" sz="1700" dirty="0"/>
              <a:t> </a:t>
            </a:r>
            <a:r>
              <a:rPr lang="en-US" sz="1700" dirty="0" err="1"/>
              <a:t>đoạn</a:t>
            </a:r>
            <a:r>
              <a:rPr lang="en-US" sz="1700" dirty="0"/>
              <a:t> </a:t>
            </a:r>
            <a:r>
              <a:rPr lang="en-US" sz="1700" dirty="0" err="1"/>
              <a:t>thẳng</a:t>
            </a:r>
            <a:r>
              <a:rPr lang="en-US" sz="1700" dirty="0"/>
              <a:t> </a:t>
            </a:r>
            <a:r>
              <a:rPr lang="en-US" sz="1700" dirty="0" err="1"/>
              <a:t>bằng</a:t>
            </a:r>
            <a:r>
              <a:rPr lang="en-US" sz="1700" dirty="0"/>
              <a:t> </a:t>
            </a:r>
            <a:r>
              <a:rPr lang="en-US" sz="1700" dirty="0" err="1"/>
              <a:t>nhau</a:t>
            </a:r>
            <a:r>
              <a:rPr lang="en-US" sz="1700" dirty="0"/>
              <a:t>, </a:t>
            </a:r>
            <a:r>
              <a:rPr lang="en-US" sz="1700" dirty="0" err="1"/>
              <a:t>các</a:t>
            </a:r>
            <a:r>
              <a:rPr lang="en-US" sz="1700" dirty="0"/>
              <a:t> </a:t>
            </a:r>
            <a:r>
              <a:rPr lang="en-US" sz="1700" dirty="0" err="1"/>
              <a:t>góc</a:t>
            </a:r>
            <a:r>
              <a:rPr lang="en-US" sz="1700" dirty="0"/>
              <a:t> </a:t>
            </a:r>
            <a:r>
              <a:rPr lang="en-US" sz="1700" dirty="0" err="1"/>
              <a:t>bằng</a:t>
            </a:r>
            <a:r>
              <a:rPr lang="en-US" sz="1700" dirty="0"/>
              <a:t> </a:t>
            </a:r>
            <a:r>
              <a:rPr lang="en-US" sz="1700" dirty="0" err="1"/>
              <a:t>nhau</a:t>
            </a:r>
            <a:r>
              <a:rPr lang="en-US" sz="1700" dirty="0"/>
              <a:t> </a:t>
            </a:r>
            <a:r>
              <a:rPr lang="en-US" sz="1700" dirty="0" err="1"/>
              <a:t>từ</a:t>
            </a:r>
            <a:r>
              <a:rPr lang="en-US" sz="1700" dirty="0"/>
              <a:t> </a:t>
            </a:r>
            <a:r>
              <a:rPr lang="en-US" sz="1700" dirty="0" err="1"/>
              <a:t>các</a:t>
            </a:r>
            <a:r>
              <a:rPr lang="en-US" sz="1700" dirty="0"/>
              <a:t> </a:t>
            </a:r>
            <a:r>
              <a:rPr lang="en-US" sz="1700" dirty="0" err="1"/>
              <a:t>điều</a:t>
            </a:r>
            <a:r>
              <a:rPr lang="en-US" sz="1700" dirty="0"/>
              <a:t> </a:t>
            </a:r>
            <a:r>
              <a:rPr lang="en-US" sz="1700" dirty="0" err="1"/>
              <a:t>kiện</a:t>
            </a:r>
            <a:r>
              <a:rPr lang="en-US" sz="1700" dirty="0"/>
              <a:t> ban </a:t>
            </a:r>
            <a:r>
              <a:rPr lang="en-US" sz="1700" dirty="0" err="1"/>
              <a:t>đầu</a:t>
            </a:r>
            <a:r>
              <a:rPr lang="en-US" sz="1700" dirty="0"/>
              <a:t> </a:t>
            </a:r>
            <a:r>
              <a:rPr lang="en-US" sz="1700" dirty="0" err="1"/>
              <a:t>liên</a:t>
            </a:r>
            <a:r>
              <a:rPr lang="en-US" sz="1700" dirty="0"/>
              <a:t> </a:t>
            </a:r>
            <a:r>
              <a:rPr lang="en-US" sz="1700" dirty="0" err="1"/>
              <a:t>quan</a:t>
            </a:r>
            <a:r>
              <a:rPr lang="en-US" sz="1700" dirty="0"/>
              <a:t> </a:t>
            </a:r>
            <a:r>
              <a:rPr lang="en-US" sz="1700" dirty="0" err="1"/>
              <a:t>đến</a:t>
            </a:r>
            <a:r>
              <a:rPr lang="en-US" sz="1700" dirty="0"/>
              <a:t> tam </a:t>
            </a:r>
            <a:r>
              <a:rPr lang="en-US" sz="1700" dirty="0" err="1"/>
              <a:t>giác</a:t>
            </a:r>
            <a:r>
              <a:rPr lang="en-US" sz="1700" dirty="0"/>
              <a:t>, …)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6DBD80-BBCD-B7AE-250E-EB26BE406E40}"/>
              </a:ext>
            </a:extLst>
          </p:cNvPr>
          <p:cNvSpPr txBox="1"/>
          <p:nvPr/>
        </p:nvSpPr>
        <p:spPr>
          <a:xfrm>
            <a:off x="3251656" y="2836589"/>
            <a:ext cx="45447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Tx/>
              <a:buChar char="-"/>
            </a:pPr>
            <a:r>
              <a:rPr lang="en-US" sz="1700" dirty="0" err="1"/>
              <a:t>Giải</a:t>
            </a:r>
            <a:r>
              <a:rPr lang="en-US" sz="1700" dirty="0"/>
              <a:t> </a:t>
            </a:r>
            <a:r>
              <a:rPr lang="en-US" sz="1700" dirty="0" err="1"/>
              <a:t>quyết</a:t>
            </a:r>
            <a:r>
              <a:rPr lang="en-US" sz="1700" dirty="0"/>
              <a:t> </a:t>
            </a:r>
            <a:r>
              <a:rPr lang="en-US" sz="1700" dirty="0" err="1"/>
              <a:t>được</a:t>
            </a:r>
            <a:r>
              <a:rPr lang="en-US" sz="1700" dirty="0"/>
              <a:t> 1 </a:t>
            </a:r>
            <a:r>
              <a:rPr lang="en-US" sz="1700" dirty="0" err="1"/>
              <a:t>số</a:t>
            </a:r>
            <a:r>
              <a:rPr lang="en-US" sz="1700" dirty="0"/>
              <a:t> </a:t>
            </a:r>
            <a:r>
              <a:rPr lang="en-US" sz="1700" dirty="0" err="1"/>
              <a:t>vẫn</a:t>
            </a:r>
            <a:r>
              <a:rPr lang="en-US" sz="1700" dirty="0"/>
              <a:t> </a:t>
            </a:r>
            <a:r>
              <a:rPr lang="en-US" sz="1700" dirty="0" err="1"/>
              <a:t>đề</a:t>
            </a:r>
            <a:r>
              <a:rPr lang="en-US" sz="1700" dirty="0"/>
              <a:t> </a:t>
            </a:r>
            <a:r>
              <a:rPr lang="en-US" sz="1700" dirty="0" err="1"/>
              <a:t>thực</a:t>
            </a:r>
            <a:r>
              <a:rPr lang="en-US" sz="1700" dirty="0"/>
              <a:t> </a:t>
            </a:r>
            <a:r>
              <a:rPr lang="en-US" sz="1700" dirty="0" err="1"/>
              <a:t>tiễn</a:t>
            </a:r>
            <a:r>
              <a:rPr lang="en-US" sz="1700" dirty="0"/>
              <a:t> (</a:t>
            </a:r>
            <a:r>
              <a:rPr lang="en-US" sz="1700" i="1" dirty="0" err="1">
                <a:solidFill>
                  <a:srgbClr val="0070C0"/>
                </a:solidFill>
              </a:rPr>
              <a:t>đơn</a:t>
            </a:r>
            <a:r>
              <a:rPr lang="en-US" sz="1700" i="1" dirty="0">
                <a:solidFill>
                  <a:srgbClr val="0070C0"/>
                </a:solidFill>
              </a:rPr>
              <a:t> </a:t>
            </a:r>
            <a:r>
              <a:rPr lang="en-US" sz="1700" i="1" dirty="0" err="1">
                <a:solidFill>
                  <a:srgbClr val="0070C0"/>
                </a:solidFill>
              </a:rPr>
              <a:t>giản</a:t>
            </a:r>
            <a:r>
              <a:rPr lang="en-US" sz="1700" i="1" dirty="0">
                <a:solidFill>
                  <a:srgbClr val="0070C0"/>
                </a:solidFill>
              </a:rPr>
              <a:t>, </a:t>
            </a:r>
            <a:r>
              <a:rPr lang="en-US" sz="1700" i="1" dirty="0" err="1">
                <a:solidFill>
                  <a:srgbClr val="0070C0"/>
                </a:solidFill>
              </a:rPr>
              <a:t>quen</a:t>
            </a:r>
            <a:r>
              <a:rPr lang="en-US" sz="1700" i="1" dirty="0">
                <a:solidFill>
                  <a:srgbClr val="0070C0"/>
                </a:solidFill>
              </a:rPr>
              <a:t> </a:t>
            </a:r>
            <a:r>
              <a:rPr lang="en-US" sz="1700" i="1" dirty="0" err="1">
                <a:solidFill>
                  <a:srgbClr val="0070C0"/>
                </a:solidFill>
              </a:rPr>
              <a:t>thuộc</a:t>
            </a:r>
            <a:r>
              <a:rPr lang="en-US" sz="1700" dirty="0"/>
              <a:t>) </a:t>
            </a:r>
            <a:r>
              <a:rPr lang="en-US" sz="1700" dirty="0" err="1"/>
              <a:t>liên</a:t>
            </a:r>
            <a:r>
              <a:rPr lang="en-US" sz="1700" dirty="0"/>
              <a:t> </a:t>
            </a:r>
            <a:r>
              <a:rPr lang="en-US" sz="1700" dirty="0" err="1"/>
              <a:t>quan</a:t>
            </a:r>
            <a:r>
              <a:rPr lang="en-US" sz="1700" dirty="0"/>
              <a:t> </a:t>
            </a:r>
            <a:r>
              <a:rPr lang="en-US" sz="1700" dirty="0" err="1"/>
              <a:t>đến</a:t>
            </a:r>
            <a:r>
              <a:rPr lang="en-US" sz="1700" dirty="0"/>
              <a:t> </a:t>
            </a:r>
            <a:r>
              <a:rPr lang="en-US" sz="1700" dirty="0" err="1"/>
              <a:t>ứng</a:t>
            </a:r>
            <a:r>
              <a:rPr lang="en-US" sz="1700" dirty="0"/>
              <a:t> </a:t>
            </a:r>
            <a:r>
              <a:rPr lang="en-US" sz="1700" dirty="0" err="1"/>
              <a:t>dụng</a:t>
            </a:r>
            <a:r>
              <a:rPr lang="en-US" sz="1700" dirty="0"/>
              <a:t> </a:t>
            </a:r>
            <a:r>
              <a:rPr lang="en-US" sz="1700" dirty="0" err="1"/>
              <a:t>của</a:t>
            </a:r>
            <a:r>
              <a:rPr lang="en-US" sz="1700" dirty="0"/>
              <a:t> </a:t>
            </a:r>
            <a:r>
              <a:rPr lang="en-US" sz="1700" dirty="0" err="1"/>
              <a:t>hình</a:t>
            </a:r>
            <a:r>
              <a:rPr lang="en-US" sz="1700" dirty="0"/>
              <a:t> </a:t>
            </a:r>
            <a:r>
              <a:rPr lang="en-US" sz="1700" dirty="0" err="1"/>
              <a:t>học</a:t>
            </a:r>
            <a:r>
              <a:rPr lang="en-US" sz="1700" dirty="0"/>
              <a:t> </a:t>
            </a:r>
            <a:r>
              <a:rPr lang="en-US" sz="1700" dirty="0" err="1"/>
              <a:t>như</a:t>
            </a:r>
            <a:r>
              <a:rPr lang="en-US" sz="1700" dirty="0"/>
              <a:t>: </a:t>
            </a:r>
            <a:r>
              <a:rPr lang="en-US" sz="1700" dirty="0" err="1"/>
              <a:t>đo</a:t>
            </a:r>
            <a:r>
              <a:rPr lang="en-US" sz="1700" dirty="0"/>
              <a:t>, </a:t>
            </a:r>
            <a:r>
              <a:rPr lang="en-US" sz="1700" dirty="0" err="1"/>
              <a:t>vẽ</a:t>
            </a:r>
            <a:r>
              <a:rPr lang="en-US" sz="1700" dirty="0"/>
              <a:t>, </a:t>
            </a:r>
            <a:r>
              <a:rPr lang="en-US" sz="1700" dirty="0" err="1"/>
              <a:t>tạo</a:t>
            </a:r>
            <a:r>
              <a:rPr lang="en-US" sz="1700" dirty="0"/>
              <a:t> </a:t>
            </a:r>
            <a:r>
              <a:rPr lang="en-US" sz="1700" dirty="0" err="1"/>
              <a:t>dựng</a:t>
            </a:r>
            <a:r>
              <a:rPr lang="en-US" sz="1700" dirty="0"/>
              <a:t> </a:t>
            </a:r>
            <a:r>
              <a:rPr lang="en-US" sz="1700" dirty="0" err="1"/>
              <a:t>các</a:t>
            </a:r>
            <a:r>
              <a:rPr lang="en-US" sz="1700" dirty="0"/>
              <a:t> </a:t>
            </a:r>
            <a:r>
              <a:rPr lang="en-US" sz="1700" dirty="0" err="1"/>
              <a:t>hình</a:t>
            </a:r>
            <a:r>
              <a:rPr lang="en-US" sz="1700" dirty="0"/>
              <a:t> </a:t>
            </a:r>
            <a:r>
              <a:rPr lang="en-US" sz="1700" dirty="0" err="1"/>
              <a:t>đã</a:t>
            </a:r>
            <a:r>
              <a:rPr lang="en-US" sz="1700" dirty="0"/>
              <a:t> </a:t>
            </a:r>
            <a:r>
              <a:rPr lang="en-US" sz="1700" dirty="0" err="1"/>
              <a:t>học</a:t>
            </a:r>
            <a:r>
              <a:rPr lang="en-US" sz="1700" dirty="0"/>
              <a:t>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3DAB08-E9B7-783F-8010-6629314D04D3}"/>
              </a:ext>
            </a:extLst>
          </p:cNvPr>
          <p:cNvSpPr txBox="1"/>
          <p:nvPr/>
        </p:nvSpPr>
        <p:spPr>
          <a:xfrm>
            <a:off x="3251656" y="3696055"/>
            <a:ext cx="15007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>
                <a:solidFill>
                  <a:srgbClr val="FF0000"/>
                </a:solidFill>
              </a:rPr>
              <a:t>Vận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dụng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cao</a:t>
            </a:r>
            <a:r>
              <a:rPr lang="en-US" sz="17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4EDB802-11A4-AB7A-E16E-6FE875D2AE68}"/>
              </a:ext>
            </a:extLst>
          </p:cNvPr>
          <p:cNvSpPr txBox="1"/>
          <p:nvPr/>
        </p:nvSpPr>
        <p:spPr>
          <a:xfrm>
            <a:off x="3240154" y="4008521"/>
            <a:ext cx="454472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Tx/>
              <a:buChar char="-"/>
            </a:pPr>
            <a:r>
              <a:rPr lang="en-US" sz="1700" dirty="0" err="1"/>
              <a:t>Diễn</a:t>
            </a:r>
            <a:r>
              <a:rPr lang="en-US" sz="1700" dirty="0"/>
              <a:t> </a:t>
            </a:r>
            <a:r>
              <a:rPr lang="en-US" sz="1700" dirty="0" err="1"/>
              <a:t>đạt</a:t>
            </a:r>
            <a:r>
              <a:rPr lang="en-US" sz="1700" dirty="0"/>
              <a:t> </a:t>
            </a:r>
            <a:r>
              <a:rPr lang="en-US" sz="1700" dirty="0" err="1"/>
              <a:t>được</a:t>
            </a:r>
            <a:r>
              <a:rPr lang="en-US" sz="1700" dirty="0"/>
              <a:t> </a:t>
            </a:r>
            <a:r>
              <a:rPr lang="en-US" sz="1700" dirty="0" err="1"/>
              <a:t>lập</a:t>
            </a:r>
            <a:r>
              <a:rPr lang="en-US" sz="1700" dirty="0"/>
              <a:t> </a:t>
            </a:r>
            <a:r>
              <a:rPr lang="en-US" sz="1700" dirty="0" err="1"/>
              <a:t>luận</a:t>
            </a:r>
            <a:r>
              <a:rPr lang="en-US" sz="1700" dirty="0"/>
              <a:t> </a:t>
            </a:r>
            <a:r>
              <a:rPr lang="en-US" sz="1700" dirty="0" err="1"/>
              <a:t>và</a:t>
            </a:r>
            <a:r>
              <a:rPr lang="en-US" sz="1700" dirty="0"/>
              <a:t> </a:t>
            </a:r>
            <a:r>
              <a:rPr lang="en-US" sz="1700" dirty="0" err="1"/>
              <a:t>chứng</a:t>
            </a:r>
            <a:r>
              <a:rPr lang="en-US" sz="1700" dirty="0"/>
              <a:t> </a:t>
            </a:r>
            <a:r>
              <a:rPr lang="en-US" sz="1700" dirty="0" err="1"/>
              <a:t>minh</a:t>
            </a:r>
            <a:r>
              <a:rPr lang="en-US" sz="1700" dirty="0"/>
              <a:t> </a:t>
            </a:r>
            <a:r>
              <a:rPr lang="en-US" sz="1700" dirty="0" err="1"/>
              <a:t>hình</a:t>
            </a:r>
            <a:r>
              <a:rPr lang="en-US" sz="1700" dirty="0"/>
              <a:t> </a:t>
            </a:r>
            <a:r>
              <a:rPr lang="en-US" sz="1700" dirty="0" err="1"/>
              <a:t>học</a:t>
            </a:r>
            <a:r>
              <a:rPr lang="en-US" sz="1700" dirty="0"/>
              <a:t> </a:t>
            </a:r>
            <a:r>
              <a:rPr lang="en-US" sz="1700" dirty="0" err="1"/>
              <a:t>trong</a:t>
            </a:r>
            <a:r>
              <a:rPr lang="en-US" sz="1700" dirty="0"/>
              <a:t> </a:t>
            </a:r>
            <a:r>
              <a:rPr lang="en-US" sz="1700" dirty="0" err="1"/>
              <a:t>những</a:t>
            </a:r>
            <a:r>
              <a:rPr lang="en-US" sz="1700" dirty="0"/>
              <a:t> </a:t>
            </a:r>
            <a:r>
              <a:rPr lang="en-US" sz="1700" dirty="0" err="1"/>
              <a:t>trường</a:t>
            </a:r>
            <a:r>
              <a:rPr lang="en-US" sz="1700" dirty="0"/>
              <a:t> </a:t>
            </a:r>
            <a:r>
              <a:rPr lang="en-US" sz="1700" dirty="0" err="1"/>
              <a:t>hợp</a:t>
            </a:r>
            <a:r>
              <a:rPr lang="en-US" sz="1700" dirty="0"/>
              <a:t> </a:t>
            </a:r>
            <a:r>
              <a:rPr lang="en-US" sz="1700" dirty="0" err="1"/>
              <a:t>đòi</a:t>
            </a:r>
            <a:r>
              <a:rPr lang="en-US" sz="1700" dirty="0"/>
              <a:t> </a:t>
            </a:r>
            <a:r>
              <a:rPr lang="en-US" sz="1700" dirty="0" err="1"/>
              <a:t>hỏi</a:t>
            </a:r>
            <a:r>
              <a:rPr lang="en-US" sz="1700" dirty="0"/>
              <a:t> </a:t>
            </a:r>
            <a:r>
              <a:rPr lang="en-US" sz="1700" dirty="0" err="1"/>
              <a:t>khả</a:t>
            </a:r>
            <a:r>
              <a:rPr lang="en-US" sz="1700" dirty="0"/>
              <a:t> </a:t>
            </a:r>
            <a:r>
              <a:rPr lang="en-US" sz="1700" dirty="0" err="1"/>
              <a:t>năng</a:t>
            </a:r>
            <a:r>
              <a:rPr lang="en-US" sz="1700" dirty="0"/>
              <a:t> </a:t>
            </a:r>
            <a:r>
              <a:rPr lang="en-US" sz="1700" dirty="0" err="1"/>
              <a:t>tư</a:t>
            </a:r>
            <a:r>
              <a:rPr lang="en-US" sz="1700" dirty="0"/>
              <a:t> </a:t>
            </a:r>
            <a:r>
              <a:rPr lang="en-US" sz="1700" dirty="0" err="1"/>
              <a:t>duy</a:t>
            </a:r>
            <a:r>
              <a:rPr lang="en-US" sz="1700" dirty="0"/>
              <a:t>, </a:t>
            </a:r>
            <a:r>
              <a:rPr lang="en-US" sz="1700" dirty="0" err="1"/>
              <a:t>suy</a:t>
            </a:r>
            <a:r>
              <a:rPr lang="en-US" sz="1700" dirty="0"/>
              <a:t> </a:t>
            </a:r>
            <a:r>
              <a:rPr lang="en-US" sz="1700" dirty="0" err="1"/>
              <a:t>luận</a:t>
            </a:r>
            <a:r>
              <a:rPr lang="en-US" sz="1700" dirty="0"/>
              <a:t> </a:t>
            </a:r>
            <a:r>
              <a:rPr lang="en-US" sz="1700" dirty="0" err="1"/>
              <a:t>của</a:t>
            </a:r>
            <a:r>
              <a:rPr lang="en-US" sz="1700" dirty="0"/>
              <a:t> </a:t>
            </a:r>
            <a:r>
              <a:rPr lang="en-US" sz="1700" dirty="0" err="1"/>
              <a:t>học</a:t>
            </a:r>
            <a:r>
              <a:rPr lang="en-US" sz="1700" dirty="0"/>
              <a:t> </a:t>
            </a:r>
            <a:r>
              <a:rPr lang="en-US" sz="1700" dirty="0" err="1"/>
              <a:t>sinh</a:t>
            </a:r>
            <a:r>
              <a:rPr lang="en-US" sz="1700" dirty="0"/>
              <a:t> (</a:t>
            </a:r>
            <a:r>
              <a:rPr lang="en-US" sz="1700" dirty="0" err="1"/>
              <a:t>Ví</a:t>
            </a:r>
            <a:r>
              <a:rPr lang="en-US" sz="1700" dirty="0"/>
              <a:t> </a:t>
            </a:r>
            <a:r>
              <a:rPr lang="en-US" sz="1700" dirty="0" err="1"/>
              <a:t>dụ</a:t>
            </a:r>
            <a:r>
              <a:rPr lang="en-US" sz="1700" dirty="0"/>
              <a:t>: </a:t>
            </a:r>
            <a:r>
              <a:rPr lang="en-US" sz="1700" dirty="0" err="1"/>
              <a:t>chứng</a:t>
            </a:r>
            <a:r>
              <a:rPr lang="en-US" sz="1700" dirty="0"/>
              <a:t> </a:t>
            </a:r>
            <a:r>
              <a:rPr lang="en-US" sz="1700" dirty="0" err="1"/>
              <a:t>minh</a:t>
            </a:r>
            <a:r>
              <a:rPr lang="en-US" sz="1700" dirty="0"/>
              <a:t> </a:t>
            </a:r>
            <a:r>
              <a:rPr lang="en-US" sz="1700" dirty="0" err="1"/>
              <a:t>thẳng</a:t>
            </a:r>
            <a:r>
              <a:rPr lang="en-US" sz="1700" dirty="0"/>
              <a:t> </a:t>
            </a:r>
            <a:r>
              <a:rPr lang="en-US" sz="1700" dirty="0" err="1"/>
              <a:t>hàng</a:t>
            </a:r>
            <a:r>
              <a:rPr lang="en-US" sz="1700" dirty="0"/>
              <a:t>, </a:t>
            </a:r>
            <a:r>
              <a:rPr lang="en-US" sz="1700" dirty="0" err="1"/>
              <a:t>chứng</a:t>
            </a:r>
            <a:r>
              <a:rPr lang="en-US" sz="1700" dirty="0"/>
              <a:t> </a:t>
            </a:r>
            <a:r>
              <a:rPr lang="en-US" sz="1700" dirty="0" err="1"/>
              <a:t>minh</a:t>
            </a:r>
            <a:r>
              <a:rPr lang="en-US" sz="1700" dirty="0"/>
              <a:t> song </a:t>
            </a:r>
            <a:r>
              <a:rPr lang="en-US" sz="1700" dirty="0" err="1"/>
              <a:t>song</a:t>
            </a:r>
            <a:r>
              <a:rPr lang="en-US" sz="1700" dirty="0"/>
              <a:t>, </a:t>
            </a:r>
            <a:r>
              <a:rPr lang="en-US" sz="1700" dirty="0" err="1"/>
              <a:t>chứng</a:t>
            </a:r>
            <a:r>
              <a:rPr lang="en-US" sz="1700" dirty="0"/>
              <a:t> </a:t>
            </a:r>
            <a:r>
              <a:rPr lang="en-US" sz="1700" dirty="0" err="1"/>
              <a:t>minh</a:t>
            </a:r>
            <a:r>
              <a:rPr lang="en-US" sz="1700" dirty="0"/>
              <a:t> </a:t>
            </a:r>
            <a:r>
              <a:rPr lang="en-US" sz="1700" dirty="0" err="1"/>
              <a:t>đẳng</a:t>
            </a:r>
            <a:r>
              <a:rPr lang="en-US" sz="1700" dirty="0"/>
              <a:t> </a:t>
            </a:r>
            <a:r>
              <a:rPr lang="en-US" sz="1700" dirty="0" err="1"/>
              <a:t>thức</a:t>
            </a:r>
            <a:r>
              <a:rPr lang="en-US" sz="1700" dirty="0"/>
              <a:t>, …)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7FA0C0-5C1E-7128-8F34-DC80495237ED}"/>
              </a:ext>
            </a:extLst>
          </p:cNvPr>
          <p:cNvSpPr txBox="1"/>
          <p:nvPr/>
        </p:nvSpPr>
        <p:spPr>
          <a:xfrm>
            <a:off x="10984285" y="4008521"/>
            <a:ext cx="8058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TL</a:t>
            </a:r>
            <a:endParaRPr lang="en-US" sz="16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847DE7D-9DE7-1CC9-EFFB-A1FF5C823067}"/>
              </a:ext>
            </a:extLst>
          </p:cNvPr>
          <p:cNvSpPr txBox="1"/>
          <p:nvPr/>
        </p:nvSpPr>
        <p:spPr>
          <a:xfrm>
            <a:off x="9737500" y="1448897"/>
            <a:ext cx="8058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TL</a:t>
            </a:r>
            <a:endParaRPr lang="en-US" sz="16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A5F3624-4F4A-17DB-2EAA-36F0DDA18792}"/>
              </a:ext>
            </a:extLst>
          </p:cNvPr>
          <p:cNvSpPr txBox="1"/>
          <p:nvPr/>
        </p:nvSpPr>
        <p:spPr>
          <a:xfrm>
            <a:off x="7805185" y="5472852"/>
            <a:ext cx="8058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16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B93AA30-6476-26DF-2688-59768EEA5FFE}"/>
              </a:ext>
            </a:extLst>
          </p:cNvPr>
          <p:cNvSpPr txBox="1"/>
          <p:nvPr/>
        </p:nvSpPr>
        <p:spPr>
          <a:xfrm>
            <a:off x="8668917" y="5461995"/>
            <a:ext cx="8058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16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F6457F-5A1C-A6DB-94BB-4001CEE30858}"/>
              </a:ext>
            </a:extLst>
          </p:cNvPr>
          <p:cNvSpPr txBox="1"/>
          <p:nvPr/>
        </p:nvSpPr>
        <p:spPr>
          <a:xfrm>
            <a:off x="9741240" y="5449256"/>
            <a:ext cx="8058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16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972C2B-0D2D-02DB-61E3-C79F7023B03C}"/>
              </a:ext>
            </a:extLst>
          </p:cNvPr>
          <p:cNvSpPr txBox="1"/>
          <p:nvPr/>
        </p:nvSpPr>
        <p:spPr>
          <a:xfrm>
            <a:off x="10894036" y="5438399"/>
            <a:ext cx="8058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16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4666AD7-B14E-D589-AD38-3925BEAAF4D0}"/>
              </a:ext>
            </a:extLst>
          </p:cNvPr>
          <p:cNvSpPr txBox="1"/>
          <p:nvPr/>
        </p:nvSpPr>
        <p:spPr>
          <a:xfrm>
            <a:off x="7796381" y="5855045"/>
            <a:ext cx="8058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0CEB3C8-1AC3-5B75-332A-CE8D43BF0082}"/>
              </a:ext>
            </a:extLst>
          </p:cNvPr>
          <p:cNvSpPr txBox="1"/>
          <p:nvPr/>
        </p:nvSpPr>
        <p:spPr>
          <a:xfrm>
            <a:off x="8660113" y="5844188"/>
            <a:ext cx="8058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6F9EAD1-02F2-0DB6-31D8-D08A0937FB25}"/>
              </a:ext>
            </a:extLst>
          </p:cNvPr>
          <p:cNvSpPr txBox="1"/>
          <p:nvPr/>
        </p:nvSpPr>
        <p:spPr>
          <a:xfrm>
            <a:off x="9732436" y="5831449"/>
            <a:ext cx="8058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CD64D34-967E-22E6-1D82-B9BAF921828B}"/>
              </a:ext>
            </a:extLst>
          </p:cNvPr>
          <p:cNvSpPr txBox="1"/>
          <p:nvPr/>
        </p:nvSpPr>
        <p:spPr>
          <a:xfrm>
            <a:off x="10885232" y="5820592"/>
            <a:ext cx="8058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AB64332-33F4-4D66-6F12-648FC023F6BA}"/>
              </a:ext>
            </a:extLst>
          </p:cNvPr>
          <p:cNvSpPr txBox="1"/>
          <p:nvPr/>
        </p:nvSpPr>
        <p:spPr>
          <a:xfrm>
            <a:off x="8269949" y="6289624"/>
            <a:ext cx="8058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5904A0-6DDB-7643-41AF-C85ECA4FEA8F}"/>
              </a:ext>
            </a:extLst>
          </p:cNvPr>
          <p:cNvSpPr txBox="1"/>
          <p:nvPr/>
        </p:nvSpPr>
        <p:spPr>
          <a:xfrm>
            <a:off x="10259097" y="6266028"/>
            <a:ext cx="8058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354002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6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4792139" y="2556259"/>
            <a:ext cx="3033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zh-CN" altLang="en-US" sz="4400" dirty="0">
              <a:solidFill>
                <a:srgbClr val="865B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1E2F301-64C4-4CDE-B909-B4A9737784F3}"/>
              </a:ext>
            </a:extLst>
          </p:cNvPr>
          <p:cNvSpPr txBox="1"/>
          <p:nvPr/>
        </p:nvSpPr>
        <p:spPr>
          <a:xfrm>
            <a:off x="3863328" y="3388397"/>
            <a:ext cx="4779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865B3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ĐỀ KIỂM TRA</a:t>
            </a:r>
            <a:endParaRPr lang="zh-CN" altLang="en-US" sz="4400" dirty="0">
              <a:solidFill>
                <a:srgbClr val="865B3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10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814</TotalTime>
  <Words>2004</Words>
  <Application>Microsoft Office PowerPoint</Application>
  <PresentationFormat>Widescreen</PresentationFormat>
  <Paragraphs>431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Equation</vt:lpstr>
      <vt:lpstr>MathType 7.0 Equation</vt:lpstr>
      <vt:lpstr>PHẦN BÁO CÁO CỦA NHÓM 8 XÂY DỰNG MA TRẬN, ĐẶC TẢ  ĐỀ KIỂM TRA HỌC KÌ 2 MÔN TOÁN - LỚP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Đức Trung - Giáo viên</dc:creator>
  <cp:lastModifiedBy>Trần Đức Trung - Giáo viên</cp:lastModifiedBy>
  <cp:revision>106</cp:revision>
  <dcterms:created xsi:type="dcterms:W3CDTF">2022-08-29T10:46:31Z</dcterms:created>
  <dcterms:modified xsi:type="dcterms:W3CDTF">2022-09-07T06:10:31Z</dcterms:modified>
</cp:coreProperties>
</file>