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6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439" autoAdjust="0"/>
  </p:normalViewPr>
  <p:slideViewPr>
    <p:cSldViewPr>
      <p:cViewPr varScale="1">
        <p:scale>
          <a:sx n="88" d="100"/>
          <a:sy n="88" d="100"/>
        </p:scale>
        <p:origin x="-96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4E35-B26E-47D1-BF89-C9B374D09A7C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AF145-BB4C-47D4-B2BF-81DB2A9B50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4E35-B26E-47D1-BF89-C9B374D09A7C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AF145-BB4C-47D4-B2BF-81DB2A9B50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4E35-B26E-47D1-BF89-C9B374D09A7C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AF145-BB4C-47D4-B2BF-81DB2A9B50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4E35-B26E-47D1-BF89-C9B374D09A7C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AF145-BB4C-47D4-B2BF-81DB2A9B50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4E35-B26E-47D1-BF89-C9B374D09A7C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AF145-BB4C-47D4-B2BF-81DB2A9B50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4E35-B26E-47D1-BF89-C9B374D09A7C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AF145-BB4C-47D4-B2BF-81DB2A9B50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4E35-B26E-47D1-BF89-C9B374D09A7C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AF145-BB4C-47D4-B2BF-81DB2A9B50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4E35-B26E-47D1-BF89-C9B374D09A7C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AF145-BB4C-47D4-B2BF-81DB2A9B50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4E35-B26E-47D1-BF89-C9B374D09A7C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AF145-BB4C-47D4-B2BF-81DB2A9B50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4E35-B26E-47D1-BF89-C9B374D09A7C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AF145-BB4C-47D4-B2BF-81DB2A9B50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4E35-B26E-47D1-BF89-C9B374D09A7C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AF145-BB4C-47D4-B2BF-81DB2A9B50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54E35-B26E-47D1-BF89-C9B374D09A7C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AF145-BB4C-47D4-B2BF-81DB2A9B50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76200"/>
            <a:ext cx="88392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(T15)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1.Tóm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tắt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truyện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Chuyện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người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con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gái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Nam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Xương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Cảm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nhận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em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về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chi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sau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Vũ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Nương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ngồi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trên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</a:t>
            </a:r>
            <a:r>
              <a:rPr kumimoji="0" lang="es-E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ột</a:t>
            </a:r>
            <a:r>
              <a:rPr kumimoji="0" lang="es-E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s-E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chiếc</a:t>
            </a:r>
            <a:r>
              <a:rPr kumimoji="0" lang="es-E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k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iệu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hoa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đứng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ở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giữa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dòng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theo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sau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đến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năm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mươi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chiếc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xe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cờ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tán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võng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lọng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rực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rỡ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đầy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sông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lúc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ẩn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lúc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hiện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Rồi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trong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chốc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lát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bóng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nàng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loang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loáng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mờ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nhạt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mà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biến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mất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52400" y="2514600"/>
            <a:ext cx="8991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Kết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thúc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tác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phẩm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câu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nói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Vũ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Nương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tạ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tình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chàng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thiếp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chẳng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thể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trở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về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nhân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gian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được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nữa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Theo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em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thể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kết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thúc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khác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được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ko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Giả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sử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viết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lại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phần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kết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em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sẽ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viết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ntn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Vì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sao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em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lại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chọn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kết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thúc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đó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4038600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4.Vẻ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đẹp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tâm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hồn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Vũ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Nương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qua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lời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thoại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sau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“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Thiếp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cảm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ơn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đức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Linh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phi.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Đã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thề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chết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cũng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ko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bỏ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tạ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tình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chàng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thiếp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chẳng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thể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trở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về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nhân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gian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được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nữa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76200" y="5181600"/>
            <a:ext cx="8763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5.Khi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nhận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định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về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Vũ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Nương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ý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kiến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cho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rằng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Cuộc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đời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VN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tuy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ngắn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ngủi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nhưng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nàng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đã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kịp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làm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tròn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nghĩa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vụ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phận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đàn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Làm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con,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làm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dâu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làm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vợ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làm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mẹ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Bằng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sự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hiểu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biết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mình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em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hãy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làm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sáng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tỏ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ý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kiến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trên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" y="0"/>
            <a:ext cx="8305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Đề 1:</a:t>
            </a:r>
            <a:r>
              <a:rPr kumimoji="0" lang="nl-NL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nl-NL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Cảm nhận của em về nhân vật Vũ Nương trong tác phẩm </a:t>
            </a:r>
            <a:r>
              <a:rPr kumimoji="0" lang="nl-NL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"Chuyện người con gái Nam Xương"</a:t>
            </a:r>
            <a:r>
              <a:rPr kumimoji="0" lang="nl-NL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của Nguyễn Dữ.</a:t>
            </a:r>
            <a:endParaRPr kumimoji="0" lang="nl-N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800" y="841712"/>
            <a:ext cx="8305800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a. Mở bài: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Giới thiệu khái quát về tác giả, tác phẩm.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Vẻ đẹp, đức hạnh và số phận của Vũ Nương.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b. Thân bài: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Vũ Nương là người phụ nữ đẹp.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Phẩm hạnh của Vũ Nương: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Thuỷ chung, yêu thương chồng (khi xa chồng ...)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Mẹ hiền (một mình nuôi con nhỏ ...)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Dâu thảo (tận tình chăm sóc mẹ già lúc yếu đau, lo thuốc thang ...)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Những nguyên nhân dẫn đến bi kịch của Vũ Nương.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Cuộc hôn nhân bất bình đẳng.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Tính cách và cách cư sử hồ đồ, độc đoán của Trương Sinh.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Tình huống bất ngờ (lời của đứa trẻ thơ ...)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Kết cục của bi kịch là cái chết oan nghiệt của Vũ Nương.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Ý nghĩa của bi kịch: Tố cáo xã hội phong kiến.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Giá trị nhân đạo của tác phẩm.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b. Kết bài: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Khẳng định lại phẩm chất, vẻ đẹp của Vũ Nương.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Khẳng định lại giá trị nội dung, nghệ thuật của tác phẩm.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" grpId="0"/>
      <p:bldP spid="30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(T16)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6.Nguyên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nhân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nào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dẫn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đến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chết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oan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khuất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Vũ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Nương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1066800"/>
            <a:ext cx="8763000" cy="138499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Tìm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những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yếu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tố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kì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ảo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trong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truyện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Việc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đưa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những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yếu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tố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kì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ảo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một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câu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chuyện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quen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thuộc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tác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giả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nhằm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thể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hiện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điều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gì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52400" y="2819400"/>
            <a:ext cx="599234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76575" algn="ctr"/>
                <a:tab pos="5091113" algn="l"/>
                <a:tab pos="5653088" algn="l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8: Chi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tiết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“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bóng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vào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câu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chuyện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76575" algn="ctr"/>
                <a:tab pos="5091113" algn="l"/>
                <a:tab pos="5653088" algn="l"/>
              </a:tabLst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1" y="3733800"/>
            <a:ext cx="8763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9.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Vũ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Nương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trong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Chuyện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người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con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gái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Nam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Xương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tượng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người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phụ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nữ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đẹp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trong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văn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chương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VN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thế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kỉ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XVI.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Dựa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vào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tác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phẩm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em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hãy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làm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rõ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ý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kiến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trên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" y="76201"/>
            <a:ext cx="914399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Đề 1 </a:t>
            </a:r>
            <a:r>
              <a:rPr kumimoji="0" lang="nl-N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nl-NL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Cảm nhận của em về văn bản "</a:t>
            </a:r>
            <a:r>
              <a:rPr kumimoji="0" lang="nl-NL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Chuyện người con gái Nam Xương</a:t>
            </a:r>
            <a:r>
              <a:rPr kumimoji="0" lang="nl-NL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 của Nguyễn Dữ.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152400"/>
            <a:ext cx="8991600" cy="6894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a. </a:t>
            </a:r>
            <a:r>
              <a:rPr kumimoji="0" lang="nl-NL" sz="1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Mở bài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Giới thiệu khái quát về tác giả, tác phẩm.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Nêu giá trị nhân đạo, hiện thực và nghệ thuật đặc sắc của truyện.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b. </a:t>
            </a:r>
            <a:r>
              <a:rPr kumimoji="0" lang="nl-NL" sz="1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Thân bài: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7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Giá trị hiện thực: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Tố cáo xã hội phong kiến bất công, thối nát ...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Chàng Trương đang sống bên gia đình hạnh phúc phải đi lính.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Mẹ già nhớ thương, sầu não, lâm bệnh qua đời.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Người vợ phải gánh vác công việc gia đình.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Người phụ nữ là nạn nhân của lễ giáo phong kiến bất công.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Vũ Thị Thiết là một người thuỷ chung, yêu thương chồng con, có hiếu với mẹ ...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Trương Sinh là người đa nghi, hồ đồ, độc đoán -&gt; đẩy Vũ Nương đến cái chết thảm thương.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Hiểu ra sự thật Trương Sinh ân hận thì đã muộn.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7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Giá trị nhân đạo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Đề cao, ca ngợi phẩm hạnh cao quý của người phụ nữ qua hình ảnh Vũ Nương.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Đảm đang: Thay chồng gánh vác việc nhà...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Hiếu thảo, tôn kính mẹ chồng ...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Chung thuỷ: Một lòng, một dạ chờ chồng ...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7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Giá trị nghệ thuật: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Ngôn ngữ, nhân vật.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Kịch tính trong truyện bất ngờ.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Yếu tố hoang đường kỳ ảo.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nl-NL" sz="1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Kết bài: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Khẳng định lại giá trị nội dung của truyện.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Truyện là bài học nhân sinh sâu sắc về hạnh phúc gia đình.</a:t>
            </a:r>
            <a:endParaRPr kumimoji="0" lang="nl-NL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" grpId="0"/>
      <p:bldP spid="205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885</Words>
  <Application>Microsoft Office PowerPoint</Application>
  <PresentationFormat>On-screen Show (4:3)</PresentationFormat>
  <Paragraphs>61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4</cp:revision>
  <dcterms:created xsi:type="dcterms:W3CDTF">2021-10-01T00:11:43Z</dcterms:created>
  <dcterms:modified xsi:type="dcterms:W3CDTF">2021-10-01T00:27:39Z</dcterms:modified>
</cp:coreProperties>
</file>