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82" r:id="rId18"/>
    <p:sldId id="272" r:id="rId19"/>
    <p:sldId id="283" r:id="rId20"/>
    <p:sldId id="274" r:id="rId21"/>
    <p:sldId id="275" r:id="rId22"/>
    <p:sldId id="276" r:id="rId23"/>
    <p:sldId id="277" r:id="rId24"/>
    <p:sldId id="278" r:id="rId25"/>
    <p:sldId id="281" r:id="rId26"/>
    <p:sldId id="279" r:id="rId27"/>
  </p:sldIdLst>
  <p:sldSz cx="12192000" cy="6858000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7"/>
    <p:restoredTop sz="94650"/>
  </p:normalViewPr>
  <p:slideViewPr>
    <p:cSldViewPr snapToGrid="0">
      <p:cViewPr varScale="1">
        <p:scale>
          <a:sx n="109" d="100"/>
          <a:sy n="109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/>
            <a:t>Food and </a:t>
          </a:r>
          <a:r>
            <a:rPr lang="en-US" sz="3800" kern="1200" dirty="0" smtClean="0"/>
            <a:t>Drink </a:t>
          </a:r>
          <a:endParaRPr lang="en-US" sz="3800" kern="1200" dirty="0"/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0" i="0" u="none" strike="noStrike" kern="1200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sz="38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sz="38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148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6573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452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43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44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4021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129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297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342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0479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353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572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581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197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325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948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4830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759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198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899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8797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177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12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8.jpg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notesSlide" Target="../notesSlides/notes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5" Type="http://schemas.microsoft.com/office/2007/relationships/media" Target="../media/media3.mp3"/><Relationship Id="rId10" Type="http://schemas.openxmlformats.org/officeDocument/2006/relationships/audio" Target="../media/media1.mp3"/><Relationship Id="rId4" Type="http://schemas.openxmlformats.org/officeDocument/2006/relationships/audio" Target="../media/media4.mp3"/><Relationship Id="rId9" Type="http://schemas.microsoft.com/office/2007/relationships/media" Target="../media/media1.mp3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665303" y="1882367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shrimp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898581" y="4120217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1743896" y="3273846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6564" y="2098262"/>
            <a:ext cx="4469280" cy="281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296" y="33934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787967" y="1833952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lemonade (n)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106140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1795346" y="3207488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11400" y="1717013"/>
            <a:ext cx="2556477" cy="38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140" y="3296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662268" y="173916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mineral 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4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971131" y="385898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chất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629498" y="2932544"/>
            <a:ext cx="27341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mɪnərəl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5" name="Google Shape;22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68" y="1969792"/>
            <a:ext cx="4795264" cy="348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iner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131" y="30169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1540195950"/>
              </p:ext>
            </p:extLst>
          </p:nvPr>
        </p:nvGraphicFramePr>
        <p:xfrm>
          <a:off x="1280160" y="1524000"/>
          <a:ext cx="9399925" cy="4233625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roast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fry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/fraɪ/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shrimp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/ʃrɪmp/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25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lemonade</a:t>
                      </a:r>
                      <a:endParaRPr sz="25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/leməˈneɪd/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 chanh  </a:t>
                      </a:r>
                      <a:endParaRPr sz="25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mineral</a:t>
                      </a:r>
                      <a:endParaRPr sz="25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/ˈmɪnərəl/</a:t>
                      </a:r>
                      <a:endParaRPr sz="25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miner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5083187"/>
            <a:ext cx="609600" cy="609600"/>
          </a:xfrm>
          <a:prstGeom prst="rect">
            <a:avLst/>
          </a:prstGeom>
        </p:spPr>
      </p:pic>
      <p:pic>
        <p:nvPicPr>
          <p:cNvPr id="6" name="lemonade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4351773"/>
            <a:ext cx="609600" cy="609600"/>
          </a:xfrm>
          <a:prstGeom prst="rect">
            <a:avLst/>
          </a:prstGeom>
        </p:spPr>
      </p:pic>
      <p:pic>
        <p:nvPicPr>
          <p:cNvPr id="7" name="shrimp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3620359"/>
            <a:ext cx="609600" cy="609600"/>
          </a:xfrm>
          <a:prstGeom prst="rect">
            <a:avLst/>
          </a:prstGeom>
        </p:spPr>
      </p:pic>
      <p:pic>
        <p:nvPicPr>
          <p:cNvPr id="8" name="fry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2792271"/>
            <a:ext cx="609600" cy="609600"/>
          </a:xfrm>
          <a:prstGeom prst="rect">
            <a:avLst/>
          </a:prstGeom>
        </p:spPr>
      </p:pic>
      <p:pic>
        <p:nvPicPr>
          <p:cNvPr id="9" name="roast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69" y="20608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4435147" y="416710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2782" y="323917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4"/>
          <p:cNvSpPr txBox="1"/>
          <p:nvPr/>
        </p:nvSpPr>
        <p:spPr>
          <a:xfrm>
            <a:off x="4787234" y="529379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5665041" y="1375963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5647264" y="2231399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1048192" y="1371036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2748992" y="223139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048191" y="3137916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14"/>
          <p:cNvCxnSpPr/>
          <p:nvPr/>
        </p:nvCxnSpPr>
        <p:spPr>
          <a:xfrm>
            <a:off x="2925464" y="1652297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49" name="Google Shape;249;p14"/>
          <p:cNvCxnSpPr>
            <a:stCxn id="246" idx="1"/>
            <a:endCxn id="247" idx="0"/>
          </p:cNvCxnSpPr>
          <p:nvPr/>
        </p:nvCxnSpPr>
        <p:spPr>
          <a:xfrm flipH="1">
            <a:off x="2023592" y="2559101"/>
            <a:ext cx="725400" cy="578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0" name="Google Shape;250;p14"/>
          <p:cNvSpPr/>
          <p:nvPr/>
        </p:nvSpPr>
        <p:spPr>
          <a:xfrm>
            <a:off x="5650729" y="3023355"/>
            <a:ext cx="5465180" cy="84590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questions.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282936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539852" y="3429000"/>
            <a:ext cx="5686777" cy="2284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get students interested in the topic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set the context 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To help Ss understand the main idea of the text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id="{D8E478C5-6C8C-AD4C-A681-FFFBB13C0E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739"/>
          <a:stretch/>
        </p:blipFill>
        <p:spPr>
          <a:xfrm>
            <a:off x="6359743" y="2175415"/>
            <a:ext cx="5341836" cy="4177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LEAD-IN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6">
            <a:alphaModFix/>
          </a:blip>
          <a:srcRect b="7739"/>
          <a:stretch/>
        </p:blipFill>
        <p:spPr>
          <a:xfrm>
            <a:off x="6359743" y="1990346"/>
            <a:ext cx="5341836" cy="417709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1008026" y="3294082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F90A2B-5EDD-D147-94A7-D4F0F875916D}"/>
              </a:ext>
            </a:extLst>
          </p:cNvPr>
          <p:cNvSpPr/>
          <p:nvPr/>
        </p:nvSpPr>
        <p:spPr>
          <a:xfrm>
            <a:off x="934995" y="3669479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8525" y="11507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5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 the words and phrases about food and drink in the conversation and write them in the correct columns.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develop Ss'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 of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21EFC-F725-F843-AE97-5BB9B126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00" y="2429349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239930" y="1041026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2</a:t>
              </a:r>
              <a:endParaRPr sz="3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26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 txBox="1"/>
          <p:nvPr/>
        </p:nvSpPr>
        <p:spPr>
          <a:xfrm>
            <a:off x="487067" y="277379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06" name="Google Shape;306;p18"/>
          <p:cNvGraphicFramePr/>
          <p:nvPr>
            <p:extLst/>
          </p:nvPr>
        </p:nvGraphicFramePr>
        <p:xfrm>
          <a:off x="235228" y="2102477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619763" y="1750836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112343" y="2009263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679129" y="1738752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601893" y="2491661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6047" y="2505805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150341" y="25108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362270" y="2003553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192927" y="2856731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195047" y="20022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186047" y="3150173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578826" y="2235207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171046" y="3435506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607153" y="2487924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804435" y="2490680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144231" y="3438382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258042" y="2725029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86047" y="3788842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6104677" y="3718529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186047" y="4083069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585949" y="3435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981730" y="4082462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329443" y="2514960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404375" y="494913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918219" y="2510897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585994" y="3952168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329443" y="2865668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627504" y="4210203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329443" y="318770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522282" y="4193711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378581" y="3450851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843827" y="5150364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24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334537" y="2665684"/>
            <a:ext cx="5059269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Ss deeply understand the text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scanning and intensive reading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6C14E-6C58-4D4C-8B0C-A36F77E8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2" y="2164262"/>
            <a:ext cx="6063619" cy="3410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FF77FC-B505-C949-8D45-00AA70A5753B}"/>
              </a:ext>
            </a:extLst>
          </p:cNvPr>
          <p:cNvGrpSpPr/>
          <p:nvPr/>
        </p:nvGrpSpPr>
        <p:grpSpPr>
          <a:xfrm>
            <a:off x="278307" y="1238157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4619763" y="1456922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245323" y="2003652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2070855" y="2002409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619763" y="2249065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455945" y="277093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742351" y="2233737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537554" y="2766641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82694" y="2777107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904618" y="3542317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772557" y="5094379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870143" y="4283843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174343" y="4333177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92294" y="5098763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820401" y="5108457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215966" y="5365480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98776" y="4324754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322108" y="2000921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119782" y="2493504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87479" y="2238015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95629" y="3013388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280356" y="428384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571236" y="4296940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95318" y="4565609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440172" y="4663542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451700" y="5700909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91991" y="2295675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468795" y="3883793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480549" y="30731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2620724"/>
            <a:ext cx="4592147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16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talking about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and drink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team working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give students authentic practice in using target language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688" y="1904367"/>
            <a:ext cx="6632134" cy="441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830956"/>
            <a:chOff x="132951" y="1060159"/>
            <a:chExt cx="11274747" cy="830956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5557" y="1997839"/>
            <a:ext cx="1093595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Divide the class into 2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main groups:</a:t>
            </a:r>
          </a:p>
          <a:p>
            <a:pPr marL="8064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1: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 </a:t>
            </a: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guide</a:t>
            </a:r>
          </a:p>
          <a:p>
            <a:pPr marL="566738" lvl="0" indent="-288925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Discuss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list all of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food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Viet Nam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using some suggested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questions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(What kinds of food are most popular? What ingredients are there? What is the food like? …)</a:t>
            </a:r>
            <a:endParaRPr lang="en-US" sz="2400" b="1" i="1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0645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2:</a:t>
            </a:r>
            <a:r>
              <a:rPr lang="en-US" sz="2400" i="0" u="none" strike="noStrike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visitors </a:t>
            </a:r>
            <a:r>
              <a:rPr lang="en-US" sz="240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visit Vietnam for the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  <a:r>
              <a:rPr lang="en-US" sz="2400" b="0" i="0" u="none" strike="noStrike" cap="none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time)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9588" lvl="6"/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Think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of, discuss and list as many questions to ask 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Vietnamese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food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possible.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i="0" u="none" strike="noStrike" cap="none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Each tour guide pairs with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French visitor. Role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play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talking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about the most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favourite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 in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 Nam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Talk about your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food (for a minute)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 the exercises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the 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569F7A-0133-6B42-9439-7DD9848CBC8E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C50F1-5A78-584F-8799-931564086185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31172" y="5982406"/>
            <a:ext cx="531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691376" y="1805792"/>
            <a:ext cx="9889539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 gain: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An overview about the topic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Vocabulary to talk about food and drink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Develop healthy eating habits and awareness of balanced diets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Be proud of the homeland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/>
          <p:nvPr/>
        </p:nvSpPr>
        <p:spPr>
          <a:xfrm>
            <a:off x="4567839" y="1690182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977081" y="5025024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64749" y="892558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2168880" y="1753034"/>
            <a:ext cx="1950733" cy="57120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464749" y="2656677"/>
            <a:ext cx="1883768" cy="48885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LEAD-IN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977774" y="3760703"/>
            <a:ext cx="1999307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546137" y="928316"/>
            <a:ext cx="7039976" cy="549697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4536646" y="1775198"/>
            <a:ext cx="7049466" cy="5490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Vocabulary</a:t>
            </a:r>
            <a:endParaRPr sz="20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4513665" y="2575535"/>
            <a:ext cx="7072447" cy="5344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1: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Answer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questions.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31471" y="3296756"/>
            <a:ext cx="7054641" cy="120022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2: Find the words and phrases about food and drink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write them in the correct columns.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3: Read the conversation again and tick (✓) T </a:t>
            </a:r>
            <a:r>
              <a:rPr lang="en-US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 F.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6" name="Google Shape;126;p4"/>
          <p:cNvCxnSpPr>
            <a:cxnSpLocks/>
          </p:cNvCxnSpPr>
          <p:nvPr/>
        </p:nvCxnSpPr>
        <p:spPr>
          <a:xfrm>
            <a:off x="2348516" y="1238632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" name="Google Shape;127;p4"/>
          <p:cNvCxnSpPr>
            <a:cxnSpLocks/>
            <a:stCxn id="119" idx="1"/>
            <a:endCxn id="120" idx="0"/>
          </p:cNvCxnSpPr>
          <p:nvPr/>
        </p:nvCxnSpPr>
        <p:spPr>
          <a:xfrm rot="10800000" flipV="1">
            <a:off x="1406634" y="2038635"/>
            <a:ext cx="762247" cy="618041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8" name="Google Shape;128;p4"/>
          <p:cNvCxnSpPr>
            <a:cxnSpLocks/>
            <a:stCxn id="120" idx="3"/>
            <a:endCxn id="121" idx="0"/>
          </p:cNvCxnSpPr>
          <p:nvPr/>
        </p:nvCxnSpPr>
        <p:spPr>
          <a:xfrm>
            <a:off x="2348517" y="2901106"/>
            <a:ext cx="628911" cy="859597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2" name="Google Shape;132;p4"/>
          <p:cNvSpPr/>
          <p:nvPr/>
        </p:nvSpPr>
        <p:spPr>
          <a:xfrm>
            <a:off x="464748" y="4682543"/>
            <a:ext cx="1883768" cy="68496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Google Shape;133;p4"/>
          <p:cNvCxnSpPr>
            <a:cxnSpLocks/>
            <a:stCxn id="121" idx="1"/>
            <a:endCxn id="132" idx="0"/>
          </p:cNvCxnSpPr>
          <p:nvPr/>
        </p:nvCxnSpPr>
        <p:spPr>
          <a:xfrm rot="10800000" flipV="1">
            <a:off x="1406632" y="4072445"/>
            <a:ext cx="571142" cy="610098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" name="Google Shape;134;p4"/>
          <p:cNvSpPr/>
          <p:nvPr/>
        </p:nvSpPr>
        <p:spPr>
          <a:xfrm>
            <a:off x="4524229" y="5860040"/>
            <a:ext cx="7061883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Wrap-up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Homework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A8C586-35E6-8841-A122-D7173250EF6E}"/>
              </a:ext>
            </a:extLst>
          </p:cNvPr>
          <p:cNvGrpSpPr/>
          <p:nvPr/>
        </p:nvGrpSpPr>
        <p:grpSpPr>
          <a:xfrm>
            <a:off x="2451799" y="-119604"/>
            <a:ext cx="6017287" cy="1267393"/>
            <a:chOff x="2451799" y="87226"/>
            <a:chExt cx="6017287" cy="1267393"/>
          </a:xfrm>
        </p:grpSpPr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6E26BCD-00E3-1D4D-88A7-75AA34D277CE}"/>
                </a:ext>
              </a:extLst>
            </p:cNvPr>
            <p:cNvSpPr/>
            <p:nvPr/>
          </p:nvSpPr>
          <p:spPr>
            <a:xfrm>
              <a:off x="3082326" y="408150"/>
              <a:ext cx="5386760" cy="520842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101;p2">
              <a:extLst>
                <a:ext uri="{FF2B5EF4-FFF2-40B4-BE49-F238E27FC236}">
                  <a16:creationId xmlns:a16="http://schemas.microsoft.com/office/drawing/2014/main" id="{586189F6-06DB-C248-94DF-7834C5B57F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51799" y="87226"/>
              <a:ext cx="1348398" cy="1267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18707B0-4FC5-334E-B9EA-9986672FB038}"/>
                </a:ext>
              </a:extLst>
            </p:cNvPr>
            <p:cNvSpPr txBox="1"/>
            <p:nvPr/>
          </p:nvSpPr>
          <p:spPr>
            <a:xfrm>
              <a:off x="3779898" y="413043"/>
              <a:ext cx="4590938" cy="518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32;p4"/>
          <p:cNvSpPr/>
          <p:nvPr/>
        </p:nvSpPr>
        <p:spPr>
          <a:xfrm>
            <a:off x="1235724" y="5893126"/>
            <a:ext cx="1846602" cy="6136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4;p4"/>
          <p:cNvSpPr/>
          <p:nvPr/>
        </p:nvSpPr>
        <p:spPr>
          <a:xfrm>
            <a:off x="4542117" y="4706019"/>
            <a:ext cx="7043996" cy="102723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Task 4: Work in pairs. Think about your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 Then ask your partner about his or her </a:t>
            </a:r>
            <a:r>
              <a:rPr lang="en-GB" sz="20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favourite </a:t>
            </a:r>
            <a:r>
              <a:rPr lang="en-GB" sz="20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food and drink.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Google Shape;133;p4"/>
          <p:cNvCxnSpPr>
            <a:cxnSpLocks/>
            <a:stCxn id="132" idx="3"/>
            <a:endCxn id="24" idx="3"/>
          </p:cNvCxnSpPr>
          <p:nvPr/>
        </p:nvCxnSpPr>
        <p:spPr>
          <a:xfrm>
            <a:off x="2348516" y="5025024"/>
            <a:ext cx="733810" cy="1174904"/>
          </a:xfrm>
          <a:prstGeom prst="curvedConnector3">
            <a:avLst>
              <a:gd name="adj1" fmla="val 131152"/>
            </a:avLst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259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Aims of the stage: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activate students’ knowledge on the topic of the unit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enhance students’ skills of cooperating with teammates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5" name="Google Shape;145;p5" descr="Original NESTLÉ® TOLL HOUSE® Chocolate Chip Cookie Recipe"/>
          <p:cNvPicPr preferRelativeResize="0"/>
          <p:nvPr/>
        </p:nvPicPr>
        <p:blipFill rotWithShape="1">
          <a:blip r:embed="rId4">
            <a:alphaModFix/>
          </a:blip>
          <a:srcRect t="7479"/>
          <a:stretch/>
        </p:blipFill>
        <p:spPr>
          <a:xfrm>
            <a:off x="547509" y="2424251"/>
            <a:ext cx="4673717" cy="2882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</a:t>
            </a:r>
            <a:r>
              <a:rPr lang="en-US" sz="36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game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pairs: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facing each other.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turns to throw a ball of paper to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as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saying a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noun. </a:t>
            </a:r>
            <a:endParaRPr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partner catches </a:t>
            </a:r>
            <a:r>
              <a:rPr lang="en-US" sz="2000" b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ball, say immediately if the noun is edible or </a:t>
            </a:r>
            <a:r>
              <a:rPr lang="en-US" sz="2000" b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inedible, then repeat the procedure.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Example:</a:t>
            </a:r>
            <a:endParaRPr sz="2000" b="1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(throwing) - Egg.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 (catching) - Edible. (throwing) - Book. </a:t>
            </a:r>
            <a:endParaRPr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(catching) - Inedible. (throwing) House …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8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reading &amp; listening task</a:t>
            </a: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66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6600" b="1" i="0" u="none" strike="noStrike" cap="none" dirty="0" smtClean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4400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4230" y="1734847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733" y="3040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602253" y="1692253"/>
            <a:ext cx="5231128" cy="11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fry (v)</a:t>
            </a:r>
            <a:endParaRPr sz="66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1065850" y="384253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2201469" y="3046475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4400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7476" y="1852588"/>
            <a:ext cx="3722337" cy="37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9822" y="32033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1356</Words>
  <PresentationFormat>Widescreen</PresentationFormat>
  <Paragraphs>294</Paragraphs>
  <Slides>26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Open Sans</vt:lpstr>
      <vt:lpstr>Arial</vt:lpstr>
      <vt:lpstr>Times New Roman</vt:lpstr>
      <vt:lpstr>Courier New</vt:lpstr>
      <vt:lpstr>Calibri</vt:lpstr>
      <vt:lpstr>Wingdings</vt:lpstr>
      <vt:lpstr>Cutive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2023-08-11T09:49:57Z</dcterms:modified>
</cp:coreProperties>
</file>