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5"/>
  </p:notesMasterIdLst>
  <p:sldIdLst>
    <p:sldId id="362" r:id="rId2"/>
    <p:sldId id="256" r:id="rId3"/>
    <p:sldId id="302" r:id="rId4"/>
    <p:sldId id="279" r:id="rId5"/>
    <p:sldId id="361" r:id="rId6"/>
    <p:sldId id="316" r:id="rId7"/>
    <p:sldId id="350" r:id="rId8"/>
    <p:sldId id="351" r:id="rId9"/>
    <p:sldId id="352" r:id="rId10"/>
    <p:sldId id="353" r:id="rId11"/>
    <p:sldId id="354" r:id="rId12"/>
    <p:sldId id="355" r:id="rId13"/>
    <p:sldId id="356" r:id="rId14"/>
    <p:sldId id="283" r:id="rId15"/>
    <p:sldId id="357" r:id="rId16"/>
    <p:sldId id="298" r:id="rId17"/>
    <p:sldId id="358" r:id="rId18"/>
    <p:sldId id="327" r:id="rId19"/>
    <p:sldId id="325" r:id="rId20"/>
    <p:sldId id="313" r:id="rId21"/>
    <p:sldId id="314" r:id="rId22"/>
    <p:sldId id="330" r:id="rId23"/>
    <p:sldId id="27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6649"/>
    <a:srgbClr val="0070C0"/>
    <a:srgbClr val="E8F6F8"/>
    <a:srgbClr val="C0E6EA"/>
    <a:srgbClr val="62C8CE"/>
    <a:srgbClr val="05A0B8"/>
    <a:srgbClr val="7192A9"/>
    <a:srgbClr val="F47D5F"/>
    <a:srgbClr val="0FB7BD"/>
    <a:srgbClr val="F266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5" autoAdjust="0"/>
    <p:restoredTop sz="94660"/>
  </p:normalViewPr>
  <p:slideViewPr>
    <p:cSldViewPr snapToGrid="0" showGuides="1">
      <p:cViewPr varScale="1">
        <p:scale>
          <a:sx n="112" d="100"/>
          <a:sy n="112" d="100"/>
        </p:scale>
        <p:origin x="30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extLst>
      <p:ext uri="{BB962C8B-B14F-4D97-AF65-F5344CB8AC3E}">
        <p14:creationId xmlns:p14="http://schemas.microsoft.com/office/powerpoint/2010/main" val="2137059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3322037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1775529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905225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851256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3759693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2104374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2811498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2309995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extLst>
      <p:ext uri="{BB962C8B-B14F-4D97-AF65-F5344CB8AC3E}">
        <p14:creationId xmlns:p14="http://schemas.microsoft.com/office/powerpoint/2010/main" val="572682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68622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extLst>
      <p:ext uri="{BB962C8B-B14F-4D97-AF65-F5344CB8AC3E}">
        <p14:creationId xmlns:p14="http://schemas.microsoft.com/office/powerpoint/2010/main" val="520399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1370143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690114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712597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1747778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2416909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3060597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2629071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11/7/2023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4.jpe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5.jpeg"/><Relationship Id="rId5" Type="http://schemas.openxmlformats.org/officeDocument/2006/relationships/image" Target="../media/image9.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6.jpeg"/><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7.jpeg"/><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media" Target="../media/media8.mp3"/><Relationship Id="rId18" Type="http://schemas.openxmlformats.org/officeDocument/2006/relationships/notesSlide" Target="../notesSlides/notesSlide12.xml"/><Relationship Id="rId3" Type="http://schemas.microsoft.com/office/2007/relationships/media" Target="../media/media2.mp3"/><Relationship Id="rId7" Type="http://schemas.microsoft.com/office/2007/relationships/media" Target="../media/media4.mp3"/><Relationship Id="rId12" Type="http://schemas.openxmlformats.org/officeDocument/2006/relationships/audio" Target="../media/media6.mp3"/><Relationship Id="rId17" Type="http://schemas.openxmlformats.org/officeDocument/2006/relationships/slideLayout" Target="../slideLayouts/slideLayout2.xml"/><Relationship Id="rId2" Type="http://schemas.openxmlformats.org/officeDocument/2006/relationships/audio" Target="../media/media1.mp3"/><Relationship Id="rId16" Type="http://schemas.openxmlformats.org/officeDocument/2006/relationships/audio" Target="../media/media7.mp3"/><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5" Type="http://schemas.microsoft.com/office/2007/relationships/media" Target="../media/media3.mp3"/><Relationship Id="rId15" Type="http://schemas.microsoft.com/office/2007/relationships/media" Target="../media/media7.mp3"/><Relationship Id="rId10" Type="http://schemas.openxmlformats.org/officeDocument/2006/relationships/audio" Target="../media/media5.mp3"/><Relationship Id="rId19" Type="http://schemas.openxmlformats.org/officeDocument/2006/relationships/image" Target="../media/image9.png"/><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audio" Target="../media/media8.mp3"/></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9.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25.png"/><Relationship Id="rId5" Type="http://schemas.openxmlformats.org/officeDocument/2006/relationships/image" Target="../media/image9.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3.wdp"/><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1408" y="18288"/>
            <a:ext cx="9144000" cy="6839712"/>
          </a:xfrm>
          <a:prstGeom prst="rect">
            <a:avLst/>
          </a:prstGeom>
        </p:spPr>
      </p:pic>
    </p:spTree>
    <p:extLst>
      <p:ext uri="{BB962C8B-B14F-4D97-AF65-F5344CB8AC3E}">
        <p14:creationId xmlns:p14="http://schemas.microsoft.com/office/powerpoint/2010/main" val="29703021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557727" y="1664724"/>
            <a:ext cx="6354785" cy="1418174"/>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smtClean="0">
                <a:solidFill>
                  <a:srgbClr val="AD4F0F"/>
                </a:solidFill>
              </a:rPr>
              <a:t>creative </a:t>
            </a:r>
            <a:r>
              <a:rPr lang="en-US" sz="6000" b="1" dirty="0" smtClean="0">
                <a:solidFill>
                  <a:srgbClr val="AD4F0F"/>
                </a:solidFill>
                <a:cs typeface="Calibri" panose="020F0502020204030204" pitchFamily="34" charset="0"/>
              </a:rPr>
              <a:t>(</a:t>
            </a:r>
            <a:r>
              <a:rPr lang="en-US" sz="6000" b="1" dirty="0">
                <a:solidFill>
                  <a:srgbClr val="AD4F0F"/>
                </a:solidFill>
                <a:cs typeface="Calibri" panose="020F0502020204030204" pitchFamily="34" charset="0"/>
              </a:rPr>
              <a:t>adj)</a:t>
            </a:r>
          </a:p>
        </p:txBody>
      </p:sp>
      <p:sp>
        <p:nvSpPr>
          <p:cNvPr id="12" name="Rectangle 11"/>
          <p:cNvSpPr/>
          <p:nvPr/>
        </p:nvSpPr>
        <p:spPr>
          <a:xfrm>
            <a:off x="1584726" y="4925651"/>
            <a:ext cx="4050892" cy="830997"/>
          </a:xfrm>
          <a:prstGeom prst="rect">
            <a:avLst/>
          </a:prstGeom>
        </p:spPr>
        <p:txBody>
          <a:bodyPr wrap="square">
            <a:spAutoFit/>
          </a:bodyPr>
          <a:lstStyle/>
          <a:p>
            <a:pPr lvl="0" algn="ctr"/>
            <a:r>
              <a:rPr lang="en-US" sz="4800" dirty="0" err="1"/>
              <a:t>sáng</a:t>
            </a:r>
            <a:r>
              <a:rPr lang="en-US" sz="4800" dirty="0"/>
              <a:t> </a:t>
            </a:r>
            <a:r>
              <a:rPr lang="en-US" sz="4800" dirty="0" err="1"/>
              <a:t>tạo</a:t>
            </a:r>
            <a:endParaRPr lang="en-US" sz="6600" dirty="0"/>
          </a:p>
        </p:txBody>
      </p:sp>
      <p:sp>
        <p:nvSpPr>
          <p:cNvPr id="2" name="Rectangle 1"/>
          <p:cNvSpPr/>
          <p:nvPr/>
        </p:nvSpPr>
        <p:spPr>
          <a:xfrm>
            <a:off x="2222613" y="3588776"/>
            <a:ext cx="2775119" cy="830997"/>
          </a:xfrm>
          <a:prstGeom prst="rect">
            <a:avLst/>
          </a:prstGeom>
        </p:spPr>
        <p:txBody>
          <a:bodyPr wrap="none">
            <a:spAutoFit/>
          </a:bodyPr>
          <a:lstStyle/>
          <a:p>
            <a:pPr algn="ctr"/>
            <a:r>
              <a:rPr lang="en-US" sz="4800" b="1" dirty="0">
                <a:solidFill>
                  <a:schemeClr val="accent5">
                    <a:lumMod val="50000"/>
                  </a:schemeClr>
                </a:solidFill>
              </a:rPr>
              <a:t>/</a:t>
            </a:r>
            <a:r>
              <a:rPr lang="en-US" sz="4800" b="1" dirty="0" err="1">
                <a:solidFill>
                  <a:schemeClr val="accent5">
                    <a:lumMod val="50000"/>
                  </a:schemeClr>
                </a:solidFill>
              </a:rPr>
              <a:t>kriˈeɪtɪv</a:t>
            </a:r>
            <a:r>
              <a:rPr lang="en-US" sz="4800" b="1" dirty="0">
                <a:solidFill>
                  <a:schemeClr val="accent5">
                    <a:lumMod val="50000"/>
                  </a:schemeClr>
                </a:solidFill>
              </a:rPr>
              <a:t>/</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10" name="creative__gb_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54700" y="3760593"/>
            <a:ext cx="487363" cy="487363"/>
          </a:xfrm>
          <a:prstGeom prst="rect">
            <a:avLst/>
          </a:prstGeom>
        </p:spPr>
      </p:pic>
      <p:pic>
        <p:nvPicPr>
          <p:cNvPr id="4098" name="Picture 2" descr="Creative Design Images - Free Download on Freepi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2512" y="2731029"/>
            <a:ext cx="4604614" cy="3067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009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20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0"/>
                </p:tgtEl>
              </p:cMediaNode>
            </p:audio>
          </p:childTnLst>
        </p:cTn>
      </p:par>
    </p:tnLst>
    <p:bldLst>
      <p:bldP spid="7"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872492" y="1767186"/>
            <a:ext cx="5231128" cy="1418174"/>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smtClean="0">
                <a:solidFill>
                  <a:srgbClr val="AD4F0F"/>
                </a:solidFill>
              </a:rPr>
              <a:t>shy </a:t>
            </a:r>
            <a:r>
              <a:rPr lang="en-US" sz="6000" b="1" dirty="0" smtClean="0">
                <a:solidFill>
                  <a:srgbClr val="AD4F0F"/>
                </a:solidFill>
                <a:cs typeface="Calibri" panose="020F0502020204030204" pitchFamily="34" charset="0"/>
              </a:rPr>
              <a:t>(</a:t>
            </a:r>
            <a:r>
              <a:rPr lang="en-US" sz="6000" b="1" dirty="0">
                <a:solidFill>
                  <a:srgbClr val="AD4F0F"/>
                </a:solidFill>
                <a:cs typeface="Calibri" panose="020F0502020204030204" pitchFamily="34" charset="0"/>
              </a:rPr>
              <a:t>adj)</a:t>
            </a:r>
          </a:p>
        </p:txBody>
      </p:sp>
      <p:sp>
        <p:nvSpPr>
          <p:cNvPr id="12" name="Rectangle 11"/>
          <p:cNvSpPr/>
          <p:nvPr/>
        </p:nvSpPr>
        <p:spPr>
          <a:xfrm>
            <a:off x="1373710" y="4589255"/>
            <a:ext cx="4050892" cy="830997"/>
          </a:xfrm>
          <a:prstGeom prst="rect">
            <a:avLst/>
          </a:prstGeom>
        </p:spPr>
        <p:txBody>
          <a:bodyPr wrap="square">
            <a:spAutoFit/>
          </a:bodyPr>
          <a:lstStyle/>
          <a:p>
            <a:pPr lvl="0" algn="ctr"/>
            <a:r>
              <a:rPr lang="en-US" sz="4800" dirty="0" err="1"/>
              <a:t>nhút</a:t>
            </a:r>
            <a:r>
              <a:rPr lang="en-US" sz="4800" dirty="0"/>
              <a:t> </a:t>
            </a:r>
            <a:r>
              <a:rPr lang="en-US" sz="4800" dirty="0" err="1"/>
              <a:t>nhát</a:t>
            </a:r>
            <a:endParaRPr lang="en-US" sz="6600" dirty="0"/>
          </a:p>
        </p:txBody>
      </p:sp>
      <p:sp>
        <p:nvSpPr>
          <p:cNvPr id="2" name="Rectangle 1"/>
          <p:cNvSpPr/>
          <p:nvPr/>
        </p:nvSpPr>
        <p:spPr>
          <a:xfrm>
            <a:off x="2714513" y="3478779"/>
            <a:ext cx="1369286" cy="830997"/>
          </a:xfrm>
          <a:prstGeom prst="rect">
            <a:avLst/>
          </a:prstGeom>
        </p:spPr>
        <p:txBody>
          <a:bodyPr wrap="none">
            <a:spAutoFit/>
          </a:bodyPr>
          <a:lstStyle/>
          <a:p>
            <a:pPr algn="ctr"/>
            <a:r>
              <a:rPr lang="en-US" sz="4800" b="1" dirty="0">
                <a:solidFill>
                  <a:schemeClr val="accent5">
                    <a:lumMod val="50000"/>
                  </a:schemeClr>
                </a:solidFill>
              </a:rPr>
              <a:t>/</a:t>
            </a:r>
            <a:r>
              <a:rPr lang="en-US" sz="4800" b="1" dirty="0" err="1">
                <a:solidFill>
                  <a:schemeClr val="accent5">
                    <a:lumMod val="50000"/>
                  </a:schemeClr>
                </a:solidFill>
              </a:rPr>
              <a:t>ʃaɪ</a:t>
            </a:r>
            <a:r>
              <a:rPr lang="en-US" sz="4800" b="1" dirty="0">
                <a:solidFill>
                  <a:schemeClr val="accent5">
                    <a:lumMod val="50000"/>
                  </a:schemeClr>
                </a:solidFill>
              </a:rPr>
              <a:t>/</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10" name="shy__gb_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1158" y="3643625"/>
            <a:ext cx="487363" cy="487362"/>
          </a:xfrm>
          <a:prstGeom prst="rect">
            <a:avLst/>
          </a:prstGeom>
        </p:spPr>
      </p:pic>
      <p:pic>
        <p:nvPicPr>
          <p:cNvPr id="5122" name="Picture 2" descr="Các Vấn Đề Căng Thẳng Chăm Sóc Trẻ Em Các Vấn Đề Về Mối Quan Hệ Vợ Chồng  Nuôi Dạy Con Cái Ảnh Hưởng Đến Trạng Thái Tâm Lý Của Trẻ Cậ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3147" y="2383394"/>
            <a:ext cx="5829300" cy="3276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96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07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0"/>
                </p:tgtEl>
              </p:cMediaNode>
            </p:audio>
          </p:childTnLst>
        </p:cTn>
      </p:par>
    </p:tnLst>
    <p:bldLst>
      <p:bldP spid="7"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942830" y="1907863"/>
            <a:ext cx="5231128" cy="1418174"/>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kind </a:t>
            </a:r>
            <a:r>
              <a:rPr lang="en-US" sz="6000" b="1" dirty="0" smtClean="0">
                <a:solidFill>
                  <a:srgbClr val="AD4F0F"/>
                </a:solidFill>
                <a:cs typeface="Calibri" panose="020F0502020204030204" pitchFamily="34" charset="0"/>
              </a:rPr>
              <a:t>(</a:t>
            </a:r>
            <a:r>
              <a:rPr lang="en-US" sz="6000" b="1" dirty="0">
                <a:solidFill>
                  <a:srgbClr val="AD4F0F"/>
                </a:solidFill>
                <a:cs typeface="Calibri" panose="020F0502020204030204" pitchFamily="34" charset="0"/>
              </a:rPr>
              <a:t>adj)</a:t>
            </a:r>
          </a:p>
        </p:txBody>
      </p:sp>
      <p:sp>
        <p:nvSpPr>
          <p:cNvPr id="12" name="Rectangle 11"/>
          <p:cNvSpPr/>
          <p:nvPr/>
        </p:nvSpPr>
        <p:spPr>
          <a:xfrm>
            <a:off x="1444048" y="4729932"/>
            <a:ext cx="4050892" cy="830997"/>
          </a:xfrm>
          <a:prstGeom prst="rect">
            <a:avLst/>
          </a:prstGeom>
        </p:spPr>
        <p:txBody>
          <a:bodyPr wrap="square">
            <a:spAutoFit/>
          </a:bodyPr>
          <a:lstStyle/>
          <a:p>
            <a:pPr lvl="0" algn="ctr"/>
            <a:r>
              <a:rPr lang="en-US" sz="4800" dirty="0" err="1"/>
              <a:t>tốt</a:t>
            </a:r>
            <a:r>
              <a:rPr lang="en-US" sz="4800" dirty="0"/>
              <a:t> </a:t>
            </a:r>
            <a:r>
              <a:rPr lang="en-US" sz="4800" dirty="0" err="1"/>
              <a:t>bụng</a:t>
            </a:r>
            <a:endParaRPr lang="en-US" sz="6600" dirty="0"/>
          </a:p>
        </p:txBody>
      </p:sp>
      <p:sp>
        <p:nvSpPr>
          <p:cNvPr id="2" name="Rectangle 1"/>
          <p:cNvSpPr/>
          <p:nvPr/>
        </p:nvSpPr>
        <p:spPr>
          <a:xfrm>
            <a:off x="2385447" y="3619456"/>
            <a:ext cx="2168094" cy="830997"/>
          </a:xfrm>
          <a:prstGeom prst="rect">
            <a:avLst/>
          </a:prstGeom>
        </p:spPr>
        <p:txBody>
          <a:bodyPr wrap="none">
            <a:spAutoFit/>
          </a:bodyPr>
          <a:lstStyle/>
          <a:p>
            <a:pPr algn="ctr"/>
            <a:r>
              <a:rPr lang="en-US" sz="4800" b="1" dirty="0">
                <a:solidFill>
                  <a:schemeClr val="accent5">
                    <a:lumMod val="50000"/>
                  </a:schemeClr>
                </a:solidFill>
              </a:rPr>
              <a:t>/</a:t>
            </a:r>
            <a:r>
              <a:rPr lang="en-US" sz="4800" b="1" dirty="0" err="1">
                <a:solidFill>
                  <a:schemeClr val="accent5">
                    <a:lumMod val="50000"/>
                  </a:schemeClr>
                </a:solidFill>
              </a:rPr>
              <a:t>kaɪnd</a:t>
            </a:r>
            <a:r>
              <a:rPr lang="en-US" sz="4800" b="1" dirty="0">
                <a:solidFill>
                  <a:schemeClr val="accent5">
                    <a:lumMod val="50000"/>
                  </a:schemeClr>
                </a:solidFill>
              </a:rPr>
              <a:t>/</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10" name="kind__gb_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0367" y="3784303"/>
            <a:ext cx="487362" cy="487362"/>
          </a:xfrm>
          <a:prstGeom prst="rect">
            <a:avLst/>
          </a:prstGeom>
        </p:spPr>
      </p:pic>
      <p:pic>
        <p:nvPicPr>
          <p:cNvPr id="6146" name="Picture 2" descr="The psychology of kindness | Lowveld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2912" y="2317596"/>
            <a:ext cx="5230735" cy="3243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66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96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0"/>
                </p:tgtEl>
              </p:cMediaNode>
            </p:audio>
          </p:childTnLst>
        </p:cTn>
      </p:par>
    </p:tnLst>
    <p:bldLst>
      <p:bldP spid="7"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872492" y="2145255"/>
            <a:ext cx="5231128" cy="1418174"/>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smtClean="0">
                <a:solidFill>
                  <a:srgbClr val="AD4F0F"/>
                </a:solidFill>
              </a:rPr>
              <a:t>clever </a:t>
            </a:r>
            <a:r>
              <a:rPr lang="en-US" sz="6000" b="1" dirty="0" smtClean="0">
                <a:solidFill>
                  <a:srgbClr val="AD4F0F"/>
                </a:solidFill>
                <a:cs typeface="Calibri" panose="020F0502020204030204" pitchFamily="34" charset="0"/>
              </a:rPr>
              <a:t>(</a:t>
            </a:r>
            <a:r>
              <a:rPr lang="en-US" sz="6000" b="1" dirty="0">
                <a:solidFill>
                  <a:srgbClr val="AD4F0F"/>
                </a:solidFill>
                <a:cs typeface="Calibri" panose="020F0502020204030204" pitchFamily="34" charset="0"/>
              </a:rPr>
              <a:t>adj)</a:t>
            </a:r>
          </a:p>
        </p:txBody>
      </p:sp>
      <p:sp>
        <p:nvSpPr>
          <p:cNvPr id="12" name="Rectangle 11"/>
          <p:cNvSpPr/>
          <p:nvPr/>
        </p:nvSpPr>
        <p:spPr>
          <a:xfrm>
            <a:off x="1373710" y="4967324"/>
            <a:ext cx="4050892" cy="830997"/>
          </a:xfrm>
          <a:prstGeom prst="rect">
            <a:avLst/>
          </a:prstGeom>
        </p:spPr>
        <p:txBody>
          <a:bodyPr wrap="square">
            <a:spAutoFit/>
          </a:bodyPr>
          <a:lstStyle/>
          <a:p>
            <a:pPr lvl="0" algn="ctr"/>
            <a:r>
              <a:rPr lang="en-US" sz="4800" dirty="0" err="1"/>
              <a:t>thông</a:t>
            </a:r>
            <a:r>
              <a:rPr lang="en-US" sz="4800" dirty="0"/>
              <a:t> minh</a:t>
            </a:r>
            <a:endParaRPr lang="en-US" sz="6600" dirty="0"/>
          </a:p>
        </p:txBody>
      </p:sp>
      <p:sp>
        <p:nvSpPr>
          <p:cNvPr id="2" name="Rectangle 1"/>
          <p:cNvSpPr/>
          <p:nvPr/>
        </p:nvSpPr>
        <p:spPr>
          <a:xfrm>
            <a:off x="1974631" y="3856848"/>
            <a:ext cx="2849050" cy="830997"/>
          </a:xfrm>
          <a:prstGeom prst="rect">
            <a:avLst/>
          </a:prstGeom>
        </p:spPr>
        <p:txBody>
          <a:bodyPr wrap="none">
            <a:spAutoFit/>
          </a:bodyPr>
          <a:lstStyle/>
          <a:p>
            <a:pPr algn="ctr"/>
            <a:r>
              <a:rPr lang="en-US" sz="4800" b="1" dirty="0">
                <a:solidFill>
                  <a:schemeClr val="accent5">
                    <a:lumMod val="50000"/>
                  </a:schemeClr>
                </a:solidFill>
              </a:rPr>
              <a:t>/ˈ</a:t>
            </a:r>
            <a:r>
              <a:rPr lang="en-US" sz="4800" b="1" dirty="0" err="1">
                <a:solidFill>
                  <a:schemeClr val="accent5">
                    <a:lumMod val="50000"/>
                  </a:schemeClr>
                </a:solidFill>
              </a:rPr>
              <a:t>klevə</a:t>
            </a:r>
            <a:r>
              <a:rPr lang="en-US" sz="4800" b="1" dirty="0">
                <a:solidFill>
                  <a:schemeClr val="accent5">
                    <a:lumMod val="50000"/>
                  </a:schemeClr>
                </a:solidFill>
              </a:rPr>
              <a:t>(r)/</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10" name="clever__gb_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2" y="4028664"/>
            <a:ext cx="487362" cy="487363"/>
          </a:xfrm>
          <a:prstGeom prst="rect">
            <a:avLst/>
          </a:prstGeom>
        </p:spPr>
      </p:pic>
      <p:pic>
        <p:nvPicPr>
          <p:cNvPr id="7172" name="Picture 4" descr="Clever Stock Illustrations – 62,456 Clever Stock Illustrations, Vectors &amp;  Clipart - Dreamsti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8397" y="1915682"/>
            <a:ext cx="4225964" cy="4225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8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88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0"/>
                </p:tgtEl>
              </p:cMediaNode>
            </p:audio>
          </p:childTnLst>
        </p:cTn>
      </p:par>
    </p:tnLst>
    <p:bldLst>
      <p:bldP spid="7"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172" y="-7620"/>
            <a:ext cx="12192000" cy="1083309"/>
            <a:chOff x="7620" y="-7620"/>
            <a:chExt cx="12192000" cy="1083309"/>
          </a:xfrm>
        </p:grpSpPr>
        <p:sp>
          <p:nvSpPr>
            <p:cNvPr id="13" name="Round Single Corner Rectangle 1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 Single Corner Rectangle 1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p:cNvGraphicFramePr>
            <a:graphicFrameLocks noGrp="1"/>
          </p:cNvGraphicFramePr>
          <p:nvPr>
            <p:extLst>
              <p:ext uri="{D42A27DB-BD31-4B8C-83A1-F6EECF244321}">
                <p14:modId xmlns:p14="http://schemas.microsoft.com/office/powerpoint/2010/main" val="3873412074"/>
              </p:ext>
            </p:extLst>
          </p:nvPr>
        </p:nvGraphicFramePr>
        <p:xfrm>
          <a:off x="1079799" y="1274652"/>
          <a:ext cx="10646036" cy="5179937"/>
        </p:xfrm>
        <a:graphic>
          <a:graphicData uri="http://schemas.openxmlformats.org/drawingml/2006/table">
            <a:tbl>
              <a:tblPr firstRow="1" bandRow="1">
                <a:tableStyleId>{5DA37D80-6434-44D0-A028-1B22A696006F}</a:tableStyleId>
              </a:tblPr>
              <a:tblGrid>
                <a:gridCol w="3425248">
                  <a:extLst>
                    <a:ext uri="{9D8B030D-6E8A-4147-A177-3AD203B41FA5}">
                      <a16:colId xmlns:a16="http://schemas.microsoft.com/office/drawing/2014/main" val="20000"/>
                    </a:ext>
                  </a:extLst>
                </a:gridCol>
                <a:gridCol w="3943497">
                  <a:extLst>
                    <a:ext uri="{9D8B030D-6E8A-4147-A177-3AD203B41FA5}">
                      <a16:colId xmlns:a16="http://schemas.microsoft.com/office/drawing/2014/main" val="20001"/>
                    </a:ext>
                  </a:extLst>
                </a:gridCol>
                <a:gridCol w="3277291">
                  <a:extLst>
                    <a:ext uri="{9D8B030D-6E8A-4147-A177-3AD203B41FA5}">
                      <a16:colId xmlns:a16="http://schemas.microsoft.com/office/drawing/2014/main" val="20002"/>
                    </a:ext>
                  </a:extLst>
                </a:gridCol>
              </a:tblGrid>
              <a:tr h="594881">
                <a:tc>
                  <a:txBody>
                    <a:bodyPr/>
                    <a:lstStyle/>
                    <a:p>
                      <a:pPr algn="ctr"/>
                      <a:r>
                        <a:rPr lang="en-US" sz="2800" b="1" dirty="0">
                          <a:solidFill>
                            <a:srgbClr val="05A0B8"/>
                          </a:solidFill>
                        </a:rPr>
                        <a:t>New words</a:t>
                      </a:r>
                    </a:p>
                  </a:txBody>
                  <a:tcPr anchor="ctr"/>
                </a:tc>
                <a:tc>
                  <a:txBody>
                    <a:bodyPr/>
                    <a:lstStyle/>
                    <a:p>
                      <a:pPr algn="ctr"/>
                      <a:r>
                        <a:rPr lang="en-US" sz="2800" b="1" dirty="0">
                          <a:solidFill>
                            <a:srgbClr val="05A0B8"/>
                          </a:solidFill>
                        </a:rPr>
                        <a:t>Pronunciation</a:t>
                      </a:r>
                    </a:p>
                  </a:txBody>
                  <a:tcPr anchor="ctr"/>
                </a:tc>
                <a:tc>
                  <a:txBody>
                    <a:bodyPr/>
                    <a:lstStyle/>
                    <a:p>
                      <a:pPr algn="ctr"/>
                      <a:r>
                        <a:rPr lang="en-US" sz="2800" b="1" dirty="0">
                          <a:solidFill>
                            <a:srgbClr val="05A0B8"/>
                          </a:solidFill>
                        </a:rPr>
                        <a:t>Meaning</a:t>
                      </a:r>
                    </a:p>
                  </a:txBody>
                  <a:tcPr anchor="ctr"/>
                </a:tc>
                <a:extLst>
                  <a:ext uri="{0D108BD9-81ED-4DB2-BD59-A6C34878D82A}">
                    <a16:rowId xmlns:a16="http://schemas.microsoft.com/office/drawing/2014/main" val="10000"/>
                  </a:ext>
                </a:extLst>
              </a:tr>
              <a:tr h="573132">
                <a:tc>
                  <a:txBody>
                    <a:bodyPr/>
                    <a:lstStyle/>
                    <a:p>
                      <a:pPr marL="107950" marR="0" indent="-107950">
                        <a:spcBef>
                          <a:spcPts val="0"/>
                        </a:spcBef>
                        <a:spcAft>
                          <a:spcPts val="0"/>
                        </a:spcAft>
                      </a:pPr>
                      <a:r>
                        <a:rPr lang="en-US" sz="3000" dirty="0">
                          <a:effectLst/>
                        </a:rPr>
                        <a:t>1. confident (</a:t>
                      </a:r>
                      <a:r>
                        <a:rPr lang="en-US" sz="3000" dirty="0" err="1">
                          <a:effectLst/>
                        </a:rPr>
                        <a:t>adj</a:t>
                      </a:r>
                      <a:r>
                        <a:rPr lang="en-US" sz="3000" dirty="0">
                          <a:effectLst/>
                        </a:rPr>
                        <a:t>)</a:t>
                      </a:r>
                      <a:endParaRPr lang="en-US" sz="30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3000" dirty="0">
                          <a:effectLst/>
                        </a:rPr>
                        <a:t>/ˈ</a:t>
                      </a:r>
                      <a:r>
                        <a:rPr lang="en-US" sz="3000" dirty="0" err="1">
                          <a:effectLst/>
                        </a:rPr>
                        <a:t>kɒnfɪd</a:t>
                      </a:r>
                      <a:r>
                        <a:rPr lang="en-US" sz="3000" dirty="0">
                          <a:effectLst/>
                        </a:rPr>
                        <a:t>(ə)</a:t>
                      </a:r>
                      <a:r>
                        <a:rPr lang="en-US" sz="3000" dirty="0" err="1">
                          <a:effectLst/>
                        </a:rPr>
                        <a:t>nt</a:t>
                      </a:r>
                      <a:r>
                        <a:rPr lang="en-US" sz="3000" dirty="0">
                          <a:effectLst/>
                        </a:rPr>
                        <a:t>/</a:t>
                      </a:r>
                      <a:endParaRPr lang="en-US" sz="30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3000">
                          <a:effectLst/>
                        </a:rPr>
                        <a:t>tự tin</a:t>
                      </a:r>
                      <a:endParaRPr lang="en-US" sz="30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10001"/>
                  </a:ext>
                </a:extLst>
              </a:tr>
              <a:tr h="573132">
                <a:tc>
                  <a:txBody>
                    <a:bodyPr/>
                    <a:lstStyle/>
                    <a:p>
                      <a:pPr marL="0" marR="0">
                        <a:spcBef>
                          <a:spcPts val="0"/>
                        </a:spcBef>
                        <a:spcAft>
                          <a:spcPts val="0"/>
                        </a:spcAft>
                      </a:pPr>
                      <a:r>
                        <a:rPr lang="en-US" sz="3000" dirty="0">
                          <a:effectLst/>
                        </a:rPr>
                        <a:t>2. caring (</a:t>
                      </a:r>
                      <a:r>
                        <a:rPr lang="en-US" sz="3000" dirty="0" err="1">
                          <a:effectLst/>
                        </a:rPr>
                        <a:t>adj</a:t>
                      </a:r>
                      <a:r>
                        <a:rPr lang="en-US" sz="3000" dirty="0">
                          <a:effectLst/>
                        </a:rPr>
                        <a:t>)</a:t>
                      </a:r>
                      <a:endParaRPr lang="en-US" sz="30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3000" dirty="0">
                          <a:effectLst/>
                        </a:rPr>
                        <a:t>/ˈ</a:t>
                      </a:r>
                      <a:r>
                        <a:rPr lang="en-US" sz="3000" dirty="0" err="1">
                          <a:effectLst/>
                        </a:rPr>
                        <a:t>keərɪŋ</a:t>
                      </a:r>
                      <a:r>
                        <a:rPr lang="en-US" sz="3000" dirty="0">
                          <a:effectLst/>
                        </a:rPr>
                        <a:t>/</a:t>
                      </a:r>
                      <a:endParaRPr lang="en-US" sz="30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3000">
                          <a:effectLst/>
                        </a:rPr>
                        <a:t>quan tâm</a:t>
                      </a:r>
                      <a:endParaRPr lang="en-US" sz="30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2917693607"/>
                  </a:ext>
                </a:extLst>
              </a:tr>
              <a:tr h="573132">
                <a:tc>
                  <a:txBody>
                    <a:bodyPr/>
                    <a:lstStyle/>
                    <a:p>
                      <a:pPr marL="0" marR="0">
                        <a:spcBef>
                          <a:spcPts val="0"/>
                        </a:spcBef>
                        <a:spcAft>
                          <a:spcPts val="0"/>
                        </a:spcAft>
                      </a:pPr>
                      <a:r>
                        <a:rPr lang="en-US" sz="3000" dirty="0">
                          <a:effectLst/>
                        </a:rPr>
                        <a:t>3. active (</a:t>
                      </a:r>
                      <a:r>
                        <a:rPr lang="en-US" sz="3000" dirty="0" err="1">
                          <a:effectLst/>
                        </a:rPr>
                        <a:t>adj</a:t>
                      </a:r>
                      <a:r>
                        <a:rPr lang="en-US" sz="3000" dirty="0">
                          <a:effectLst/>
                        </a:rPr>
                        <a:t>)</a:t>
                      </a:r>
                      <a:endParaRPr lang="en-US" sz="30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3000" dirty="0">
                          <a:effectLst/>
                        </a:rPr>
                        <a:t>/ˈ</a:t>
                      </a:r>
                      <a:r>
                        <a:rPr lang="en-US" sz="3000" dirty="0" err="1">
                          <a:effectLst/>
                        </a:rPr>
                        <a:t>æktɪv</a:t>
                      </a:r>
                      <a:r>
                        <a:rPr lang="en-US" sz="3000" dirty="0">
                          <a:effectLst/>
                        </a:rPr>
                        <a:t>/</a:t>
                      </a:r>
                      <a:endParaRPr lang="en-US" sz="30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3000" dirty="0" err="1">
                          <a:effectLst/>
                        </a:rPr>
                        <a:t>năng</a:t>
                      </a:r>
                      <a:r>
                        <a:rPr lang="en-US" sz="3000" dirty="0">
                          <a:effectLst/>
                        </a:rPr>
                        <a:t> động</a:t>
                      </a:r>
                      <a:endParaRPr lang="en-US" sz="30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3573729430"/>
                  </a:ext>
                </a:extLst>
              </a:tr>
              <a:tr h="573132">
                <a:tc>
                  <a:txBody>
                    <a:bodyPr/>
                    <a:lstStyle/>
                    <a:p>
                      <a:pPr marL="0" marR="0">
                        <a:spcBef>
                          <a:spcPts val="0"/>
                        </a:spcBef>
                        <a:spcAft>
                          <a:spcPts val="0"/>
                        </a:spcAft>
                      </a:pPr>
                      <a:r>
                        <a:rPr lang="en-US" sz="3000" dirty="0">
                          <a:effectLst/>
                        </a:rPr>
                        <a:t>4. careful (</a:t>
                      </a:r>
                      <a:r>
                        <a:rPr lang="en-US" sz="3000" dirty="0" err="1">
                          <a:effectLst/>
                        </a:rPr>
                        <a:t>adj</a:t>
                      </a:r>
                      <a:r>
                        <a:rPr lang="en-US" sz="3000" dirty="0">
                          <a:effectLst/>
                        </a:rPr>
                        <a:t>)</a:t>
                      </a:r>
                      <a:endParaRPr lang="en-US" sz="30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3000">
                          <a:effectLst/>
                        </a:rPr>
                        <a:t>/</a:t>
                      </a:r>
                      <a:r>
                        <a:rPr lang="en-US" sz="3000" smtClean="0">
                          <a:effectLst/>
                        </a:rPr>
                        <a:t>ˈkeəfl/</a:t>
                      </a:r>
                      <a:endParaRPr lang="en-US" sz="30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3000" dirty="0" err="1">
                          <a:effectLst/>
                        </a:rPr>
                        <a:t>cẩn</a:t>
                      </a:r>
                      <a:r>
                        <a:rPr lang="en-US" sz="3000" dirty="0">
                          <a:effectLst/>
                        </a:rPr>
                        <a:t> </a:t>
                      </a:r>
                      <a:r>
                        <a:rPr lang="en-US" sz="3000" dirty="0" err="1">
                          <a:effectLst/>
                        </a:rPr>
                        <a:t>thận</a:t>
                      </a:r>
                      <a:endParaRPr lang="en-US" sz="30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706804270"/>
                  </a:ext>
                </a:extLst>
              </a:tr>
              <a:tr h="573132">
                <a:tc>
                  <a:txBody>
                    <a:bodyPr/>
                    <a:lstStyle/>
                    <a:p>
                      <a:pPr marL="0" marR="0">
                        <a:spcBef>
                          <a:spcPts val="0"/>
                        </a:spcBef>
                        <a:spcAft>
                          <a:spcPts val="0"/>
                        </a:spcAft>
                      </a:pPr>
                      <a:r>
                        <a:rPr lang="en-US" sz="3000" dirty="0">
                          <a:effectLst/>
                        </a:rPr>
                        <a:t>5. creative (</a:t>
                      </a:r>
                      <a:r>
                        <a:rPr lang="en-US" sz="3000" dirty="0" err="1">
                          <a:effectLst/>
                        </a:rPr>
                        <a:t>adj</a:t>
                      </a:r>
                      <a:r>
                        <a:rPr lang="en-US" sz="3000" dirty="0">
                          <a:effectLst/>
                        </a:rPr>
                        <a:t>)</a:t>
                      </a:r>
                      <a:endParaRPr lang="en-US" sz="30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3000" dirty="0">
                          <a:effectLst/>
                        </a:rPr>
                        <a:t>/</a:t>
                      </a:r>
                      <a:r>
                        <a:rPr lang="en-US" sz="3000" dirty="0" err="1">
                          <a:effectLst/>
                        </a:rPr>
                        <a:t>kriˈeɪtɪv</a:t>
                      </a:r>
                      <a:r>
                        <a:rPr lang="en-US" sz="3000" dirty="0">
                          <a:effectLst/>
                        </a:rPr>
                        <a:t>/</a:t>
                      </a:r>
                      <a:endParaRPr lang="en-US" sz="30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3000" dirty="0" err="1">
                          <a:effectLst/>
                        </a:rPr>
                        <a:t>sáng</a:t>
                      </a:r>
                      <a:r>
                        <a:rPr lang="en-US" sz="3000" dirty="0">
                          <a:effectLst/>
                        </a:rPr>
                        <a:t> </a:t>
                      </a:r>
                      <a:r>
                        <a:rPr lang="en-US" sz="3000" dirty="0" err="1">
                          <a:effectLst/>
                        </a:rPr>
                        <a:t>tạo</a:t>
                      </a:r>
                      <a:endParaRPr lang="en-US" sz="30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3180407096"/>
                  </a:ext>
                </a:extLst>
              </a:tr>
              <a:tr h="573132">
                <a:tc>
                  <a:txBody>
                    <a:bodyPr/>
                    <a:lstStyle/>
                    <a:p>
                      <a:pPr marL="0" marR="0">
                        <a:spcBef>
                          <a:spcPts val="0"/>
                        </a:spcBef>
                        <a:spcAft>
                          <a:spcPts val="0"/>
                        </a:spcAft>
                      </a:pPr>
                      <a:r>
                        <a:rPr lang="en-US" sz="3000" dirty="0">
                          <a:effectLst/>
                        </a:rPr>
                        <a:t>6. shy (</a:t>
                      </a:r>
                      <a:r>
                        <a:rPr lang="en-US" sz="3000" dirty="0" err="1">
                          <a:effectLst/>
                        </a:rPr>
                        <a:t>adj</a:t>
                      </a:r>
                      <a:r>
                        <a:rPr lang="en-US" sz="3000" dirty="0">
                          <a:effectLst/>
                        </a:rPr>
                        <a:t>)</a:t>
                      </a:r>
                      <a:endParaRPr lang="en-US" sz="30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3000" dirty="0">
                          <a:effectLst/>
                        </a:rPr>
                        <a:t>/</a:t>
                      </a:r>
                      <a:r>
                        <a:rPr lang="en-US" sz="3000" dirty="0" err="1">
                          <a:effectLst/>
                        </a:rPr>
                        <a:t>ʃaɪ</a:t>
                      </a:r>
                      <a:r>
                        <a:rPr lang="en-US" sz="3000" dirty="0">
                          <a:effectLst/>
                        </a:rPr>
                        <a:t>/</a:t>
                      </a:r>
                      <a:endParaRPr lang="en-US" sz="30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3000" dirty="0" err="1">
                          <a:effectLst/>
                        </a:rPr>
                        <a:t>nhút</a:t>
                      </a:r>
                      <a:r>
                        <a:rPr lang="en-US" sz="3000" dirty="0">
                          <a:effectLst/>
                        </a:rPr>
                        <a:t> </a:t>
                      </a:r>
                      <a:r>
                        <a:rPr lang="en-US" sz="3000" dirty="0" err="1">
                          <a:effectLst/>
                        </a:rPr>
                        <a:t>nhát</a:t>
                      </a:r>
                      <a:endParaRPr lang="en-US" sz="30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1291661295"/>
                  </a:ext>
                </a:extLst>
              </a:tr>
              <a:tr h="573132">
                <a:tc>
                  <a:txBody>
                    <a:bodyPr/>
                    <a:lstStyle/>
                    <a:p>
                      <a:pPr marL="0" marR="0">
                        <a:spcBef>
                          <a:spcPts val="0"/>
                        </a:spcBef>
                        <a:spcAft>
                          <a:spcPts val="0"/>
                        </a:spcAft>
                      </a:pPr>
                      <a:r>
                        <a:rPr lang="en-US" sz="3000" dirty="0">
                          <a:effectLst/>
                        </a:rPr>
                        <a:t>7. kind (</a:t>
                      </a:r>
                      <a:r>
                        <a:rPr lang="en-US" sz="3000" dirty="0" err="1">
                          <a:effectLst/>
                        </a:rPr>
                        <a:t>adj</a:t>
                      </a:r>
                      <a:r>
                        <a:rPr lang="en-US" sz="3000" dirty="0">
                          <a:effectLst/>
                        </a:rPr>
                        <a:t>)</a:t>
                      </a:r>
                      <a:endParaRPr lang="en-US" sz="30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3000">
                          <a:effectLst/>
                        </a:rPr>
                        <a:t>/kaɪnd/</a:t>
                      </a:r>
                      <a:endParaRPr lang="en-US" sz="30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3000" dirty="0" err="1">
                          <a:effectLst/>
                        </a:rPr>
                        <a:t>tốt</a:t>
                      </a:r>
                      <a:r>
                        <a:rPr lang="en-US" sz="3000" dirty="0">
                          <a:effectLst/>
                        </a:rPr>
                        <a:t> </a:t>
                      </a:r>
                      <a:r>
                        <a:rPr lang="en-US" sz="3000" dirty="0" err="1">
                          <a:effectLst/>
                        </a:rPr>
                        <a:t>bụng</a:t>
                      </a:r>
                      <a:endParaRPr lang="en-US" sz="30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2540701821"/>
                  </a:ext>
                </a:extLst>
              </a:tr>
              <a:tr h="573132">
                <a:tc>
                  <a:txBody>
                    <a:bodyPr/>
                    <a:lstStyle/>
                    <a:p>
                      <a:pPr marL="0" marR="0">
                        <a:spcBef>
                          <a:spcPts val="0"/>
                        </a:spcBef>
                        <a:spcAft>
                          <a:spcPts val="0"/>
                        </a:spcAft>
                      </a:pPr>
                      <a:r>
                        <a:rPr lang="en-US" sz="3000" dirty="0">
                          <a:effectLst/>
                        </a:rPr>
                        <a:t>8. clever (</a:t>
                      </a:r>
                      <a:r>
                        <a:rPr lang="en-US" sz="3000" dirty="0" err="1">
                          <a:effectLst/>
                        </a:rPr>
                        <a:t>adj</a:t>
                      </a:r>
                      <a:r>
                        <a:rPr lang="en-US" sz="3000" dirty="0">
                          <a:effectLst/>
                        </a:rPr>
                        <a:t>)</a:t>
                      </a:r>
                      <a:endParaRPr lang="en-US" sz="30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3000">
                          <a:effectLst/>
                        </a:rPr>
                        <a:t>/ˈklevə(r)/</a:t>
                      </a:r>
                      <a:endParaRPr lang="en-US" sz="30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3000" dirty="0" err="1">
                          <a:effectLst/>
                        </a:rPr>
                        <a:t>thông</a:t>
                      </a:r>
                      <a:r>
                        <a:rPr lang="en-US" sz="3000" dirty="0">
                          <a:effectLst/>
                        </a:rPr>
                        <a:t> minh</a:t>
                      </a:r>
                      <a:endParaRPr lang="en-US" sz="30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1819581271"/>
                  </a:ext>
                </a:extLst>
              </a:tr>
            </a:tbl>
          </a:graphicData>
        </a:graphic>
      </p:graphicFrame>
      <p:sp>
        <p:nvSpPr>
          <p:cNvPr id="6" name="TextBox 5"/>
          <p:cNvSpPr txBox="1"/>
          <p:nvPr/>
        </p:nvSpPr>
        <p:spPr>
          <a:xfrm>
            <a:off x="499767" y="193087"/>
            <a:ext cx="4132696" cy="646331"/>
          </a:xfrm>
          <a:prstGeom prst="rect">
            <a:avLst/>
          </a:prstGeom>
          <a:noFill/>
          <a:effectLst/>
        </p:spPr>
        <p:txBody>
          <a:bodyPr wrap="square" rtlCol="0">
            <a:spAutoFit/>
          </a:bodyPr>
          <a:lstStyle/>
          <a:p>
            <a:r>
              <a:rPr lang="en-US" sz="3600" b="1" smtClean="0">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3" name="xconfident__gb_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461169" y="1796681"/>
            <a:ext cx="487363" cy="487362"/>
          </a:xfrm>
          <a:prstGeom prst="rect">
            <a:avLst/>
          </a:prstGeom>
        </p:spPr>
      </p:pic>
      <p:pic>
        <p:nvPicPr>
          <p:cNvPr id="4" name="caring__gb_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61169" y="2377025"/>
            <a:ext cx="487363" cy="487362"/>
          </a:xfrm>
          <a:prstGeom prst="rect">
            <a:avLst/>
          </a:prstGeom>
        </p:spPr>
      </p:pic>
      <p:pic>
        <p:nvPicPr>
          <p:cNvPr id="5" name="active__gb_2">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461169" y="2957369"/>
            <a:ext cx="487362" cy="487362"/>
          </a:xfrm>
          <a:prstGeom prst="rect">
            <a:avLst/>
          </a:prstGeom>
        </p:spPr>
      </p:pic>
      <p:pic>
        <p:nvPicPr>
          <p:cNvPr id="7" name="careful__gb_1">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461169" y="3537713"/>
            <a:ext cx="487363" cy="487363"/>
          </a:xfrm>
          <a:prstGeom prst="rect">
            <a:avLst/>
          </a:prstGeom>
        </p:spPr>
      </p:pic>
      <p:pic>
        <p:nvPicPr>
          <p:cNvPr id="8" name="creative__gb_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461169" y="4118058"/>
            <a:ext cx="487363" cy="487363"/>
          </a:xfrm>
          <a:prstGeom prst="rect">
            <a:avLst/>
          </a:prstGeom>
        </p:spPr>
      </p:pic>
      <p:pic>
        <p:nvPicPr>
          <p:cNvPr id="9" name="shy__gb_2">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9"/>
          <a:stretch>
            <a:fillRect/>
          </a:stretch>
        </p:blipFill>
        <p:spPr>
          <a:xfrm>
            <a:off x="461169" y="4698403"/>
            <a:ext cx="487363" cy="487362"/>
          </a:xfrm>
          <a:prstGeom prst="rect">
            <a:avLst/>
          </a:prstGeom>
        </p:spPr>
      </p:pic>
      <p:pic>
        <p:nvPicPr>
          <p:cNvPr id="10" name="clever__gb_1">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9"/>
          <a:stretch>
            <a:fillRect/>
          </a:stretch>
        </p:blipFill>
        <p:spPr>
          <a:xfrm>
            <a:off x="461169" y="5859093"/>
            <a:ext cx="487362" cy="487363"/>
          </a:xfrm>
          <a:prstGeom prst="rect">
            <a:avLst/>
          </a:prstGeom>
        </p:spPr>
      </p:pic>
      <p:pic>
        <p:nvPicPr>
          <p:cNvPr id="17" name="kind__gb_2">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19"/>
          <a:stretch>
            <a:fillRect/>
          </a:stretch>
        </p:blipFill>
        <p:spPr>
          <a:xfrm>
            <a:off x="461169" y="5278747"/>
            <a:ext cx="487362" cy="487362"/>
          </a:xfrm>
          <a:prstGeom prst="rect">
            <a:avLst/>
          </a:prstGeom>
        </p:spPr>
      </p:pic>
    </p:spTree>
    <p:extLst>
      <p:ext uri="{BB962C8B-B14F-4D97-AF65-F5344CB8AC3E}">
        <p14:creationId xmlns:p14="http://schemas.microsoft.com/office/powerpoint/2010/main" val="176998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40"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44" fill="hold"/>
                                        <p:tgtEl>
                                          <p:spTgt spid="5"/>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09" fill="hold"/>
                                        <p:tgtEl>
                                          <p:spTgt spid="7"/>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201" fill="hold"/>
                                        <p:tgtEl>
                                          <p:spTgt spid="8"/>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071" fill="hold"/>
                                        <p:tgtEl>
                                          <p:spTgt spid="9"/>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966" fill="hold"/>
                                        <p:tgtEl>
                                          <p:spTgt spid="17"/>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88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3"/>
                </p:tgtEl>
              </p:cMediaNode>
            </p:audio>
            <p:audio>
              <p:cMediaNode vol="80000">
                <p:cTn id="36" fill="hold" display="0">
                  <p:stCondLst>
                    <p:cond delay="indefinite"/>
                  </p:stCondLst>
                  <p:endCondLst>
                    <p:cond evt="onStopAudio" delay="0">
                      <p:tgtEl>
                        <p:sldTgt/>
                      </p:tgtEl>
                    </p:cond>
                  </p:endCondLst>
                </p:cTn>
                <p:tgtEl>
                  <p:spTgt spid="4"/>
                </p:tgtEl>
              </p:cMediaNode>
            </p:audio>
            <p:audio>
              <p:cMediaNode vol="80000">
                <p:cTn id="37" fill="hold" display="0">
                  <p:stCondLst>
                    <p:cond delay="indefinite"/>
                  </p:stCondLst>
                  <p:endCondLst>
                    <p:cond evt="onStopAudio" delay="0">
                      <p:tgtEl>
                        <p:sldTgt/>
                      </p:tgtEl>
                    </p:cond>
                  </p:endCondLst>
                </p:cTn>
                <p:tgtEl>
                  <p:spTgt spid="5"/>
                </p:tgtEl>
              </p:cMediaNode>
            </p:audio>
            <p:audio>
              <p:cMediaNode vol="80000">
                <p:cTn id="38" fill="hold" display="0">
                  <p:stCondLst>
                    <p:cond delay="indefinite"/>
                  </p:stCondLst>
                  <p:endCondLst>
                    <p:cond evt="onStopAudio" delay="0">
                      <p:tgtEl>
                        <p:sldTgt/>
                      </p:tgtEl>
                    </p:cond>
                  </p:endCondLst>
                </p:cTn>
                <p:tgtEl>
                  <p:spTgt spid="7"/>
                </p:tgtEl>
              </p:cMediaNode>
            </p:audio>
            <p:audio>
              <p:cMediaNode vol="80000">
                <p:cTn id="39" fill="hold" display="0">
                  <p:stCondLst>
                    <p:cond delay="indefinite"/>
                  </p:stCondLst>
                  <p:endCondLst>
                    <p:cond evt="onStopAudio" delay="0">
                      <p:tgtEl>
                        <p:sldTgt/>
                      </p:tgtEl>
                    </p:cond>
                  </p:endCondLst>
                </p:cTn>
                <p:tgtEl>
                  <p:spTgt spid="8"/>
                </p:tgtEl>
              </p:cMediaNode>
            </p:audio>
            <p:audio>
              <p:cMediaNode vol="80000">
                <p:cTn id="40" fill="hold" display="0">
                  <p:stCondLst>
                    <p:cond delay="indefinite"/>
                  </p:stCondLst>
                  <p:endCondLst>
                    <p:cond evt="onStopAudio" delay="0">
                      <p:tgtEl>
                        <p:sldTgt/>
                      </p:tgtEl>
                    </p:cond>
                  </p:endCondLst>
                </p:cTn>
                <p:tgtEl>
                  <p:spTgt spid="9"/>
                </p:tgtEl>
              </p:cMediaNode>
            </p:audio>
            <p:audio>
              <p:cMediaNode vol="80000">
                <p:cTn id="41" fill="hold" display="0">
                  <p:stCondLst>
                    <p:cond delay="indefinite"/>
                  </p:stCondLst>
                  <p:endCondLst>
                    <p:cond evt="onStopAudio" delay="0">
                      <p:tgtEl>
                        <p:sldTgt/>
                      </p:tgtEl>
                    </p:cond>
                  </p:endCondLst>
                </p:cTn>
                <p:tgtEl>
                  <p:spTgt spid="10"/>
                </p:tgtEl>
              </p:cMediaNode>
            </p:audio>
            <p:audio>
              <p:cMediaNode vol="80000">
                <p:cTn id="42" fill="hold" display="0">
                  <p:stCondLst>
                    <p:cond delay="indefinite"/>
                  </p:stCondLst>
                  <p:endCondLst>
                    <p:cond evt="onStopAudio" delay="0">
                      <p:tgtEl>
                        <p:sldTgt/>
                      </p:tgtEl>
                    </p:cond>
                  </p:endCondLst>
                </p:cTn>
                <p:tgtEl>
                  <p:spTgt spid="1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a:xfrm>
            <a:off x="655472" y="2944229"/>
            <a:ext cx="10391973" cy="1658930"/>
          </a:xfrm>
          <a:prstGeom prst="roundRect">
            <a:avLst/>
          </a:prstGeom>
          <a:solidFill>
            <a:srgbClr val="EAF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04278C07-7617-4DD7-A5BD-66BF632DF56C}"/>
              </a:ext>
            </a:extLst>
          </p:cNvPr>
          <p:cNvSpPr/>
          <p:nvPr/>
        </p:nvSpPr>
        <p:spPr>
          <a:xfrm>
            <a:off x="1409070" y="3737365"/>
            <a:ext cx="1563407" cy="527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919A8AB-129C-44A5-9DC5-2FCA743F347B}"/>
              </a:ext>
            </a:extLst>
          </p:cNvPr>
          <p:cNvSpPr/>
          <p:nvPr/>
        </p:nvSpPr>
        <p:spPr>
          <a:xfrm>
            <a:off x="6750258" y="3151019"/>
            <a:ext cx="1488801" cy="49077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4278C07-7617-4DD7-A5BD-66BF632DF56C}"/>
              </a:ext>
            </a:extLst>
          </p:cNvPr>
          <p:cNvSpPr/>
          <p:nvPr/>
        </p:nvSpPr>
        <p:spPr>
          <a:xfrm>
            <a:off x="6650314" y="3737365"/>
            <a:ext cx="1803218" cy="527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1172" y="-7620"/>
            <a:ext cx="12192000" cy="1083309"/>
            <a:chOff x="7620" y="-7620"/>
            <a:chExt cx="12192000" cy="1083309"/>
          </a:xfrm>
        </p:grpSpPr>
        <p:sp>
          <p:nvSpPr>
            <p:cNvPr id="29" name="Round Single Corner Rectangle 28"/>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ound Single Corner Rectangle 30"/>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60083" y="1119068"/>
            <a:ext cx="10338245" cy="954107"/>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Use the adjectives in the box to complete the sentences. </a:t>
            </a:r>
          </a:p>
          <a:p>
            <a:r>
              <a:rPr lang="en-US" sz="2800" b="1" dirty="0">
                <a:effectLst>
                  <a:glow rad="88900">
                    <a:schemeClr val="bg1"/>
                  </a:glow>
                </a:effectLst>
                <a:cs typeface="Arial" panose="020B0604020202020204" pitchFamily="34" charset="0"/>
              </a:rPr>
              <a:t>Pay attention to the highlighted  words / phrases. </a:t>
            </a:r>
          </a:p>
        </p:txBody>
      </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2" name="Rounded Rectangle 31"/>
          <p:cNvSpPr/>
          <p:nvPr/>
        </p:nvSpPr>
        <p:spPr>
          <a:xfrm>
            <a:off x="604692" y="1210786"/>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657477" y="1090535"/>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6" name="Rounded Rectangle 15"/>
          <p:cNvSpPr/>
          <p:nvPr/>
        </p:nvSpPr>
        <p:spPr>
          <a:xfrm>
            <a:off x="1673518" y="2146061"/>
            <a:ext cx="9110086" cy="624676"/>
          </a:xfrm>
          <a:prstGeom prst="roundRect">
            <a:avLst/>
          </a:prstGeom>
          <a:solidFill>
            <a:srgbClr val="AF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061499" y="2162700"/>
            <a:ext cx="1313030" cy="553998"/>
          </a:xfrm>
          <a:prstGeom prst="rect">
            <a:avLst/>
          </a:prstGeom>
          <a:noFill/>
        </p:spPr>
        <p:txBody>
          <a:bodyPr wrap="square" rtlCol="0">
            <a:spAutoFit/>
          </a:bodyPr>
          <a:lstStyle/>
          <a:p>
            <a:pPr algn="ctr"/>
            <a:r>
              <a:rPr lang="en-US" sz="3000" dirty="0" smtClean="0"/>
              <a:t>careful</a:t>
            </a:r>
            <a:endParaRPr lang="en-US" sz="3000" dirty="0"/>
          </a:p>
        </p:txBody>
      </p:sp>
      <p:sp>
        <p:nvSpPr>
          <p:cNvPr id="21" name="TextBox 20"/>
          <p:cNvSpPr txBox="1"/>
          <p:nvPr/>
        </p:nvSpPr>
        <p:spPr>
          <a:xfrm>
            <a:off x="3374529" y="2161292"/>
            <a:ext cx="1313030" cy="553998"/>
          </a:xfrm>
          <a:prstGeom prst="rect">
            <a:avLst/>
          </a:prstGeom>
          <a:noFill/>
        </p:spPr>
        <p:txBody>
          <a:bodyPr wrap="square" rtlCol="0">
            <a:spAutoFit/>
          </a:bodyPr>
          <a:lstStyle/>
          <a:p>
            <a:pPr algn="ctr"/>
            <a:r>
              <a:rPr lang="en-US" sz="3000" dirty="0"/>
              <a:t>clever</a:t>
            </a:r>
          </a:p>
        </p:txBody>
      </p:sp>
      <p:sp>
        <p:nvSpPr>
          <p:cNvPr id="22" name="TextBox 21"/>
          <p:cNvSpPr txBox="1"/>
          <p:nvPr/>
        </p:nvSpPr>
        <p:spPr>
          <a:xfrm>
            <a:off x="4687559" y="2162700"/>
            <a:ext cx="1313030" cy="553998"/>
          </a:xfrm>
          <a:prstGeom prst="rect">
            <a:avLst/>
          </a:prstGeom>
          <a:noFill/>
        </p:spPr>
        <p:txBody>
          <a:bodyPr wrap="square" rtlCol="0">
            <a:spAutoFit/>
          </a:bodyPr>
          <a:lstStyle/>
          <a:p>
            <a:pPr algn="ctr"/>
            <a:r>
              <a:rPr lang="en-US" sz="3000" dirty="0"/>
              <a:t>shy</a:t>
            </a:r>
          </a:p>
        </p:txBody>
      </p:sp>
      <p:sp>
        <p:nvSpPr>
          <p:cNvPr id="25" name="TextBox 24"/>
          <p:cNvSpPr txBox="1"/>
          <p:nvPr/>
        </p:nvSpPr>
        <p:spPr>
          <a:xfrm>
            <a:off x="8626648" y="2159884"/>
            <a:ext cx="1406027" cy="553998"/>
          </a:xfrm>
          <a:prstGeom prst="rect">
            <a:avLst/>
          </a:prstGeom>
          <a:noFill/>
        </p:spPr>
        <p:txBody>
          <a:bodyPr wrap="square" rtlCol="0">
            <a:spAutoFit/>
          </a:bodyPr>
          <a:lstStyle/>
          <a:p>
            <a:pPr algn="ctr"/>
            <a:r>
              <a:rPr lang="en-US" sz="3000" dirty="0"/>
              <a:t>friendly</a:t>
            </a:r>
          </a:p>
        </p:txBody>
      </p:sp>
      <p:sp>
        <p:nvSpPr>
          <p:cNvPr id="27" name="Rounded Rectangle 26"/>
          <p:cNvSpPr/>
          <p:nvPr/>
        </p:nvSpPr>
        <p:spPr>
          <a:xfrm>
            <a:off x="2599257" y="4799286"/>
            <a:ext cx="8899071" cy="1882809"/>
          </a:xfrm>
          <a:prstGeom prst="roundRect">
            <a:avLst/>
          </a:prstGeom>
          <a:solidFill>
            <a:srgbClr val="BDE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813592" y="3126111"/>
            <a:ext cx="587411" cy="584775"/>
          </a:xfrm>
          <a:prstGeom prst="rect">
            <a:avLst/>
          </a:prstGeom>
          <a:noFill/>
        </p:spPr>
        <p:txBody>
          <a:bodyPr wrap="square" rtlCol="0">
            <a:spAutoFit/>
          </a:bodyPr>
          <a:lstStyle/>
          <a:p>
            <a:r>
              <a:rPr lang="en-US" sz="3200" b="1" dirty="0">
                <a:solidFill>
                  <a:srgbClr val="0070C0"/>
                </a:solidFill>
              </a:rPr>
              <a:t>1.</a:t>
            </a:r>
          </a:p>
        </p:txBody>
      </p:sp>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2057" y="2882703"/>
            <a:ext cx="1561547" cy="1600588"/>
          </a:xfrm>
          <a:prstGeom prst="rect">
            <a:avLst/>
          </a:prstGeom>
        </p:spPr>
      </p:pic>
      <p:sp>
        <p:nvSpPr>
          <p:cNvPr id="37" name="TextBox 36"/>
          <p:cNvSpPr txBox="1"/>
          <p:nvPr/>
        </p:nvSpPr>
        <p:spPr>
          <a:xfrm>
            <a:off x="4944164" y="5207047"/>
            <a:ext cx="580399" cy="584775"/>
          </a:xfrm>
          <a:prstGeom prst="rect">
            <a:avLst/>
          </a:prstGeom>
          <a:noFill/>
        </p:spPr>
        <p:txBody>
          <a:bodyPr wrap="square" rtlCol="0">
            <a:spAutoFit/>
          </a:bodyPr>
          <a:lstStyle/>
          <a:p>
            <a:r>
              <a:rPr lang="en-US" sz="3200" b="1" dirty="0">
                <a:solidFill>
                  <a:srgbClr val="0070C0"/>
                </a:solidFill>
              </a:rPr>
              <a:t>2.</a:t>
            </a:r>
          </a:p>
        </p:txBody>
      </p:sp>
      <p:pic>
        <p:nvPicPr>
          <p:cNvPr id="39" name="Picture 38"/>
          <p:cNvPicPr>
            <a:picLocks noChangeAspect="1"/>
          </p:cNvPicPr>
          <p:nvPr/>
        </p:nvPicPr>
        <p:blipFill rotWithShape="1">
          <a:blip r:embed="rId4" cstate="print">
            <a:extLst>
              <a:ext uri="{28A0092B-C50C-407E-A947-70E740481C1C}">
                <a14:useLocalDpi xmlns:a14="http://schemas.microsoft.com/office/drawing/2010/main" val="0"/>
              </a:ext>
            </a:extLst>
          </a:blip>
          <a:srcRect r="10003"/>
          <a:stretch/>
        </p:blipFill>
        <p:spPr>
          <a:xfrm>
            <a:off x="2599257" y="4768269"/>
            <a:ext cx="2104040" cy="1891418"/>
          </a:xfrm>
          <a:prstGeom prst="roundRect">
            <a:avLst/>
          </a:prstGeom>
        </p:spPr>
      </p:pic>
      <p:sp>
        <p:nvSpPr>
          <p:cNvPr id="40" name="TextBox 39">
            <a:extLst>
              <a:ext uri="{FF2B5EF4-FFF2-40B4-BE49-F238E27FC236}">
                <a16:creationId xmlns:a16="http://schemas.microsoft.com/office/drawing/2014/main" id="{BC74B8E6-429B-445D-92A3-D27D42D96EF7}"/>
              </a:ext>
            </a:extLst>
          </p:cNvPr>
          <p:cNvSpPr txBox="1"/>
          <p:nvPr/>
        </p:nvSpPr>
        <p:spPr>
          <a:xfrm>
            <a:off x="3431163" y="3126111"/>
            <a:ext cx="1708535" cy="553998"/>
          </a:xfrm>
          <a:prstGeom prst="rect">
            <a:avLst/>
          </a:prstGeom>
          <a:noFill/>
        </p:spPr>
        <p:txBody>
          <a:bodyPr wrap="square" rtlCol="0">
            <a:spAutoFit/>
          </a:bodyPr>
          <a:lstStyle/>
          <a:p>
            <a:pPr algn="ctr"/>
            <a:r>
              <a:rPr lang="en-US" sz="3000" b="1" dirty="0">
                <a:solidFill>
                  <a:srgbClr val="00B050"/>
                </a:solidFill>
              </a:rPr>
              <a:t>creative</a:t>
            </a:r>
          </a:p>
        </p:txBody>
      </p:sp>
      <p:sp>
        <p:nvSpPr>
          <p:cNvPr id="41" name="TextBox 40">
            <a:extLst>
              <a:ext uri="{FF2B5EF4-FFF2-40B4-BE49-F238E27FC236}">
                <a16:creationId xmlns:a16="http://schemas.microsoft.com/office/drawing/2014/main" id="{0BE9AA3C-5E21-4073-BC78-D7026978261E}"/>
              </a:ext>
            </a:extLst>
          </p:cNvPr>
          <p:cNvSpPr txBox="1"/>
          <p:nvPr/>
        </p:nvSpPr>
        <p:spPr>
          <a:xfrm>
            <a:off x="6702097" y="5155916"/>
            <a:ext cx="1313030" cy="584775"/>
          </a:xfrm>
          <a:prstGeom prst="rect">
            <a:avLst/>
          </a:prstGeom>
          <a:noFill/>
        </p:spPr>
        <p:txBody>
          <a:bodyPr wrap="square" rtlCol="0">
            <a:spAutoFit/>
          </a:bodyPr>
          <a:lstStyle/>
          <a:p>
            <a:pPr algn="ctr"/>
            <a:r>
              <a:rPr lang="en-US" sz="3200" b="1" dirty="0">
                <a:solidFill>
                  <a:srgbClr val="00B050"/>
                </a:solidFill>
              </a:rPr>
              <a:t>kind</a:t>
            </a:r>
          </a:p>
        </p:txBody>
      </p:sp>
      <p:sp>
        <p:nvSpPr>
          <p:cNvPr id="46" name="Rectangle 45">
            <a:extLst>
              <a:ext uri="{FF2B5EF4-FFF2-40B4-BE49-F238E27FC236}">
                <a16:creationId xmlns:a16="http://schemas.microsoft.com/office/drawing/2014/main" id="{82F8AC67-3E2E-40CA-B6C9-07AF390A9D13}"/>
              </a:ext>
            </a:extLst>
          </p:cNvPr>
          <p:cNvSpPr/>
          <p:nvPr/>
        </p:nvSpPr>
        <p:spPr>
          <a:xfrm>
            <a:off x="6941137" y="5771708"/>
            <a:ext cx="3247892" cy="50390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5524563" y="5198394"/>
            <a:ext cx="5845630" cy="1077218"/>
          </a:xfrm>
          <a:prstGeom prst="rect">
            <a:avLst/>
          </a:prstGeom>
          <a:noFill/>
        </p:spPr>
        <p:txBody>
          <a:bodyPr wrap="square" rtlCol="0">
            <a:spAutoFit/>
          </a:bodyPr>
          <a:lstStyle/>
          <a:p>
            <a:r>
              <a:rPr lang="en-US" sz="3200" dirty="0"/>
              <a:t>Nam </a:t>
            </a:r>
            <a:r>
              <a:rPr lang="en-US" sz="3200" dirty="0" smtClean="0"/>
              <a:t>is _____ . </a:t>
            </a:r>
            <a:endParaRPr lang="en-US" sz="3200" dirty="0"/>
          </a:p>
          <a:p>
            <a:r>
              <a:rPr lang="en-US" sz="3200" dirty="0"/>
              <a:t>He likes helping his friends.</a:t>
            </a:r>
          </a:p>
        </p:txBody>
      </p:sp>
      <p:sp>
        <p:nvSpPr>
          <p:cNvPr id="49" name="TextBox 48"/>
          <p:cNvSpPr txBox="1"/>
          <p:nvPr/>
        </p:nvSpPr>
        <p:spPr>
          <a:xfrm>
            <a:off x="5907284" y="2161291"/>
            <a:ext cx="1127999" cy="553998"/>
          </a:xfrm>
          <a:prstGeom prst="rect">
            <a:avLst/>
          </a:prstGeom>
          <a:noFill/>
        </p:spPr>
        <p:txBody>
          <a:bodyPr wrap="square" rtlCol="0">
            <a:spAutoFit/>
          </a:bodyPr>
          <a:lstStyle/>
          <a:p>
            <a:pPr algn="ctr"/>
            <a:r>
              <a:rPr lang="en-US" sz="3000" dirty="0"/>
              <a:t>kind</a:t>
            </a:r>
          </a:p>
        </p:txBody>
      </p:sp>
      <p:sp>
        <p:nvSpPr>
          <p:cNvPr id="50" name="TextBox 49"/>
          <p:cNvSpPr txBox="1"/>
          <p:nvPr/>
        </p:nvSpPr>
        <p:spPr>
          <a:xfrm>
            <a:off x="7069736" y="2160368"/>
            <a:ext cx="1498061" cy="553998"/>
          </a:xfrm>
          <a:prstGeom prst="rect">
            <a:avLst/>
          </a:prstGeom>
          <a:noFill/>
        </p:spPr>
        <p:txBody>
          <a:bodyPr wrap="square" rtlCol="0">
            <a:spAutoFit/>
          </a:bodyPr>
          <a:lstStyle/>
          <a:p>
            <a:pPr algn="ctr"/>
            <a:r>
              <a:rPr lang="en-US" sz="3000" dirty="0"/>
              <a:t>creative</a:t>
            </a:r>
          </a:p>
        </p:txBody>
      </p:sp>
      <p:sp>
        <p:nvSpPr>
          <p:cNvPr id="35" name="TextBox 34"/>
          <p:cNvSpPr txBox="1"/>
          <p:nvPr/>
        </p:nvSpPr>
        <p:spPr>
          <a:xfrm>
            <a:off x="1401003" y="3006796"/>
            <a:ext cx="7557212" cy="1372683"/>
          </a:xfrm>
          <a:prstGeom prst="rect">
            <a:avLst/>
          </a:prstGeom>
          <a:noFill/>
        </p:spPr>
        <p:txBody>
          <a:bodyPr wrap="square" rtlCol="0">
            <a:spAutoFit/>
          </a:bodyPr>
          <a:lstStyle/>
          <a:p>
            <a:pPr>
              <a:lnSpc>
                <a:spcPct val="130000"/>
              </a:lnSpc>
            </a:pPr>
            <a:r>
              <a:rPr lang="en-US" sz="3200" dirty="0"/>
              <a:t>Mina is very </a:t>
            </a:r>
            <a:r>
              <a:rPr lang="en-US" sz="3200" dirty="0" smtClean="0"/>
              <a:t>_______ </a:t>
            </a:r>
            <a:r>
              <a:rPr lang="en-US" sz="3200" dirty="0"/>
              <a:t>. She likes drawing pictures. She always has lots of new ideas.</a:t>
            </a:r>
          </a:p>
        </p:txBody>
      </p:sp>
    </p:spTree>
    <p:extLst>
      <p:ext uri="{BB962C8B-B14F-4D97-AF65-F5344CB8AC3E}">
        <p14:creationId xmlns:p14="http://schemas.microsoft.com/office/powerpoint/2010/main" val="147587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par>
                          <p:cTn id="9" fill="hold">
                            <p:stCondLst>
                              <p:cond delay="0"/>
                            </p:stCondLst>
                            <p:childTnLst>
                              <p:par>
                                <p:cTn id="10" presetID="9" presetClass="emph" presetSubtype="0" grpId="0" nodeType="afterEffect">
                                  <p:stCondLst>
                                    <p:cond delay="500"/>
                                  </p:stCondLst>
                                  <p:childTnLst>
                                    <p:set>
                                      <p:cBhvr>
                                        <p:cTn id="11" dur="indefinite"/>
                                        <p:tgtEl>
                                          <p:spTgt spid="50"/>
                                        </p:tgtEl>
                                        <p:attrNameLst>
                                          <p:attrName>style.opacity</p:attrName>
                                        </p:attrNameLst>
                                      </p:cBhvr>
                                      <p:to>
                                        <p:strVal val="0.25"/>
                                      </p:to>
                                    </p:set>
                                    <p:animEffect filter="image" prLst="opacity: 0.25">
                                      <p:cBhvr rctx="IE">
                                        <p:cTn id="12" dur="indefinite"/>
                                        <p:tgtEl>
                                          <p:spTgt spid="50"/>
                                        </p:tgtEl>
                                      </p:cBhvr>
                                    </p:animEffect>
                                  </p:childTnLst>
                                </p:cTn>
                              </p:par>
                              <p:par>
                                <p:cTn id="13" presetID="9" presetClass="emph" presetSubtype="0" grpId="0" nodeType="withEffect">
                                  <p:stCondLst>
                                    <p:cond delay="500"/>
                                  </p:stCondLst>
                                  <p:childTnLst>
                                    <p:set>
                                      <p:cBhvr>
                                        <p:cTn id="14" dur="indefinite"/>
                                        <p:tgtEl>
                                          <p:spTgt spid="49"/>
                                        </p:tgtEl>
                                        <p:attrNameLst>
                                          <p:attrName>style.opacity</p:attrName>
                                        </p:attrNameLst>
                                      </p:cBhvr>
                                      <p:to>
                                        <p:strVal val="0.25"/>
                                      </p:to>
                                    </p:set>
                                    <p:animEffect filter="image" prLst="opacity: 0.25">
                                      <p:cBhvr rctx="IE">
                                        <p:cTn id="15" dur="indefinite"/>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9" grpId="0"/>
      <p:bldP spid="5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1172" y="-7620"/>
            <a:ext cx="12192000" cy="1083309"/>
            <a:chOff x="7620" y="-7620"/>
            <a:chExt cx="12192000" cy="1083309"/>
          </a:xfrm>
        </p:grpSpPr>
        <p:sp>
          <p:nvSpPr>
            <p:cNvPr id="29" name="Round Single Corner Rectangle 28"/>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ound Single Corner Rectangle 30"/>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60083" y="1119068"/>
            <a:ext cx="10338245" cy="954107"/>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Use the adjectives in the box to complete the sentences. </a:t>
            </a:r>
          </a:p>
          <a:p>
            <a:r>
              <a:rPr lang="en-US" sz="2800" b="1" dirty="0">
                <a:effectLst>
                  <a:glow rad="88900">
                    <a:schemeClr val="bg1"/>
                  </a:glow>
                </a:effectLst>
                <a:cs typeface="Arial" panose="020B0604020202020204" pitchFamily="34" charset="0"/>
              </a:rPr>
              <a:t>Pay attention to the highlighted  words / phrases. </a:t>
            </a:r>
          </a:p>
        </p:txBody>
      </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2" name="Rounded Rectangle 31"/>
          <p:cNvSpPr/>
          <p:nvPr/>
        </p:nvSpPr>
        <p:spPr>
          <a:xfrm>
            <a:off x="604692" y="1210786"/>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657477" y="1090535"/>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6" name="Rounded Rectangle 15"/>
          <p:cNvSpPr/>
          <p:nvPr/>
        </p:nvSpPr>
        <p:spPr>
          <a:xfrm>
            <a:off x="1673518" y="2146061"/>
            <a:ext cx="9110086" cy="624676"/>
          </a:xfrm>
          <a:prstGeom prst="roundRect">
            <a:avLst/>
          </a:prstGeom>
          <a:solidFill>
            <a:srgbClr val="AF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061499" y="2162700"/>
            <a:ext cx="1313030" cy="553998"/>
          </a:xfrm>
          <a:prstGeom prst="rect">
            <a:avLst/>
          </a:prstGeom>
          <a:noFill/>
        </p:spPr>
        <p:txBody>
          <a:bodyPr wrap="square" rtlCol="0">
            <a:spAutoFit/>
          </a:bodyPr>
          <a:lstStyle/>
          <a:p>
            <a:pPr algn="ctr"/>
            <a:r>
              <a:rPr lang="en-US" sz="3000" dirty="0" smtClean="0"/>
              <a:t>careful</a:t>
            </a:r>
            <a:endParaRPr lang="en-US" sz="3000" dirty="0"/>
          </a:p>
        </p:txBody>
      </p:sp>
      <p:sp>
        <p:nvSpPr>
          <p:cNvPr id="21" name="TextBox 20"/>
          <p:cNvSpPr txBox="1"/>
          <p:nvPr/>
        </p:nvSpPr>
        <p:spPr>
          <a:xfrm>
            <a:off x="3374529" y="2161292"/>
            <a:ext cx="1313030" cy="553998"/>
          </a:xfrm>
          <a:prstGeom prst="rect">
            <a:avLst/>
          </a:prstGeom>
          <a:noFill/>
        </p:spPr>
        <p:txBody>
          <a:bodyPr wrap="square" rtlCol="0">
            <a:spAutoFit/>
          </a:bodyPr>
          <a:lstStyle/>
          <a:p>
            <a:pPr algn="ctr"/>
            <a:r>
              <a:rPr lang="en-US" sz="3000" dirty="0"/>
              <a:t>clever</a:t>
            </a:r>
          </a:p>
        </p:txBody>
      </p:sp>
      <p:sp>
        <p:nvSpPr>
          <p:cNvPr id="22" name="TextBox 21"/>
          <p:cNvSpPr txBox="1"/>
          <p:nvPr/>
        </p:nvSpPr>
        <p:spPr>
          <a:xfrm>
            <a:off x="4687559" y="2162700"/>
            <a:ext cx="1313030" cy="553998"/>
          </a:xfrm>
          <a:prstGeom prst="rect">
            <a:avLst/>
          </a:prstGeom>
          <a:noFill/>
        </p:spPr>
        <p:txBody>
          <a:bodyPr wrap="square" rtlCol="0">
            <a:spAutoFit/>
          </a:bodyPr>
          <a:lstStyle/>
          <a:p>
            <a:pPr algn="ctr"/>
            <a:r>
              <a:rPr lang="en-US" sz="3000" dirty="0"/>
              <a:t>shy</a:t>
            </a:r>
          </a:p>
        </p:txBody>
      </p:sp>
      <p:sp>
        <p:nvSpPr>
          <p:cNvPr id="25" name="TextBox 24"/>
          <p:cNvSpPr txBox="1"/>
          <p:nvPr/>
        </p:nvSpPr>
        <p:spPr>
          <a:xfrm>
            <a:off x="8626648" y="2159884"/>
            <a:ext cx="1406027" cy="553998"/>
          </a:xfrm>
          <a:prstGeom prst="rect">
            <a:avLst/>
          </a:prstGeom>
          <a:noFill/>
        </p:spPr>
        <p:txBody>
          <a:bodyPr wrap="square" rtlCol="0">
            <a:spAutoFit/>
          </a:bodyPr>
          <a:lstStyle/>
          <a:p>
            <a:pPr algn="ctr"/>
            <a:r>
              <a:rPr lang="en-US" sz="3000" dirty="0"/>
              <a:t>friendly</a:t>
            </a:r>
          </a:p>
        </p:txBody>
      </p:sp>
      <p:sp>
        <p:nvSpPr>
          <p:cNvPr id="27" name="Rounded Rectangle 26"/>
          <p:cNvSpPr/>
          <p:nvPr/>
        </p:nvSpPr>
        <p:spPr>
          <a:xfrm>
            <a:off x="2599257" y="4799286"/>
            <a:ext cx="8899071" cy="1882809"/>
          </a:xfrm>
          <a:prstGeom prst="roundRect">
            <a:avLst/>
          </a:prstGeom>
          <a:solidFill>
            <a:srgbClr val="BDE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655472" y="2944229"/>
            <a:ext cx="10391973" cy="1658930"/>
          </a:xfrm>
          <a:prstGeom prst="roundRect">
            <a:avLst/>
          </a:prstGeom>
          <a:solidFill>
            <a:srgbClr val="EAF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813592" y="3126111"/>
            <a:ext cx="587411" cy="584775"/>
          </a:xfrm>
          <a:prstGeom prst="rect">
            <a:avLst/>
          </a:prstGeom>
          <a:noFill/>
        </p:spPr>
        <p:txBody>
          <a:bodyPr wrap="square" rtlCol="0">
            <a:spAutoFit/>
          </a:bodyPr>
          <a:lstStyle/>
          <a:p>
            <a:r>
              <a:rPr lang="en-US" sz="3200" b="1" dirty="0">
                <a:solidFill>
                  <a:srgbClr val="0070C0"/>
                </a:solidFill>
              </a:rPr>
              <a:t>3</a:t>
            </a:r>
            <a:r>
              <a:rPr lang="en-US" sz="3200" b="1" dirty="0" smtClean="0">
                <a:solidFill>
                  <a:srgbClr val="0070C0"/>
                </a:solidFill>
              </a:rPr>
              <a:t>.</a:t>
            </a:r>
            <a:endParaRPr lang="en-US" sz="3200" b="1" dirty="0">
              <a:solidFill>
                <a:srgbClr val="0070C0"/>
              </a:solidFill>
            </a:endParaRPr>
          </a:p>
        </p:txBody>
      </p:sp>
      <p:sp>
        <p:nvSpPr>
          <p:cNvPr id="37" name="TextBox 36"/>
          <p:cNvSpPr txBox="1"/>
          <p:nvPr/>
        </p:nvSpPr>
        <p:spPr>
          <a:xfrm>
            <a:off x="4102412" y="5201083"/>
            <a:ext cx="580399" cy="584775"/>
          </a:xfrm>
          <a:prstGeom prst="rect">
            <a:avLst/>
          </a:prstGeom>
          <a:noFill/>
        </p:spPr>
        <p:txBody>
          <a:bodyPr wrap="square" rtlCol="0">
            <a:spAutoFit/>
          </a:bodyPr>
          <a:lstStyle/>
          <a:p>
            <a:r>
              <a:rPr lang="en-US" sz="3200" b="1" dirty="0">
                <a:solidFill>
                  <a:srgbClr val="0070C0"/>
                </a:solidFill>
              </a:rPr>
              <a:t>4</a:t>
            </a:r>
            <a:r>
              <a:rPr lang="en-US" sz="3200" b="1" dirty="0" smtClean="0">
                <a:solidFill>
                  <a:srgbClr val="0070C0"/>
                </a:solidFill>
              </a:rPr>
              <a:t>.</a:t>
            </a:r>
            <a:endParaRPr lang="en-US" sz="3200" b="1" dirty="0">
              <a:solidFill>
                <a:srgbClr val="0070C0"/>
              </a:solidFill>
            </a:endParaRPr>
          </a:p>
        </p:txBody>
      </p:sp>
      <p:sp>
        <p:nvSpPr>
          <p:cNvPr id="40" name="TextBox 39">
            <a:extLst>
              <a:ext uri="{FF2B5EF4-FFF2-40B4-BE49-F238E27FC236}">
                <a16:creationId xmlns:a16="http://schemas.microsoft.com/office/drawing/2014/main" id="{BC74B8E6-429B-445D-92A3-D27D42D96EF7}"/>
              </a:ext>
            </a:extLst>
          </p:cNvPr>
          <p:cNvSpPr txBox="1"/>
          <p:nvPr/>
        </p:nvSpPr>
        <p:spPr>
          <a:xfrm>
            <a:off x="3525828" y="3161570"/>
            <a:ext cx="1708535" cy="553998"/>
          </a:xfrm>
          <a:prstGeom prst="rect">
            <a:avLst/>
          </a:prstGeom>
          <a:noFill/>
        </p:spPr>
        <p:txBody>
          <a:bodyPr wrap="square" rtlCol="0">
            <a:spAutoFit/>
          </a:bodyPr>
          <a:lstStyle/>
          <a:p>
            <a:pPr algn="ctr"/>
            <a:r>
              <a:rPr lang="en-US" sz="3000" b="1" dirty="0" smtClean="0">
                <a:solidFill>
                  <a:srgbClr val="00B050"/>
                </a:solidFill>
              </a:rPr>
              <a:t>friendly</a:t>
            </a:r>
            <a:endParaRPr lang="en-US" sz="3000" b="1" dirty="0">
              <a:solidFill>
                <a:srgbClr val="00B050"/>
              </a:solidFill>
            </a:endParaRPr>
          </a:p>
        </p:txBody>
      </p:sp>
      <p:sp>
        <p:nvSpPr>
          <p:cNvPr id="41" name="TextBox 40">
            <a:extLst>
              <a:ext uri="{FF2B5EF4-FFF2-40B4-BE49-F238E27FC236}">
                <a16:creationId xmlns:a16="http://schemas.microsoft.com/office/drawing/2014/main" id="{0BE9AA3C-5E21-4073-BC78-D7026978261E}"/>
              </a:ext>
            </a:extLst>
          </p:cNvPr>
          <p:cNvSpPr txBox="1"/>
          <p:nvPr/>
        </p:nvSpPr>
        <p:spPr>
          <a:xfrm>
            <a:off x="6329205" y="5146642"/>
            <a:ext cx="1924551" cy="584775"/>
          </a:xfrm>
          <a:prstGeom prst="rect">
            <a:avLst/>
          </a:prstGeom>
          <a:noFill/>
        </p:spPr>
        <p:txBody>
          <a:bodyPr wrap="square" rtlCol="0">
            <a:spAutoFit/>
          </a:bodyPr>
          <a:lstStyle/>
          <a:p>
            <a:pPr algn="ctr"/>
            <a:r>
              <a:rPr lang="en-US" sz="3200" b="1" dirty="0">
                <a:solidFill>
                  <a:srgbClr val="00B050"/>
                </a:solidFill>
              </a:rPr>
              <a:t>c</a:t>
            </a:r>
            <a:r>
              <a:rPr lang="en-US" sz="3200" b="1" dirty="0" smtClean="0">
                <a:solidFill>
                  <a:srgbClr val="00B050"/>
                </a:solidFill>
              </a:rPr>
              <a:t>areful</a:t>
            </a:r>
            <a:endParaRPr lang="en-US" sz="3200" b="1" dirty="0">
              <a:solidFill>
                <a:srgbClr val="00B050"/>
              </a:solidFill>
            </a:endParaRPr>
          </a:p>
        </p:txBody>
      </p:sp>
      <p:sp>
        <p:nvSpPr>
          <p:cNvPr id="46" name="TextBox 45"/>
          <p:cNvSpPr txBox="1"/>
          <p:nvPr/>
        </p:nvSpPr>
        <p:spPr>
          <a:xfrm>
            <a:off x="5874683" y="2158427"/>
            <a:ext cx="1127999" cy="584775"/>
          </a:xfrm>
          <a:prstGeom prst="rect">
            <a:avLst/>
          </a:prstGeom>
          <a:noFill/>
        </p:spPr>
        <p:txBody>
          <a:bodyPr wrap="square" rtlCol="0">
            <a:spAutoFit/>
          </a:bodyPr>
          <a:lstStyle/>
          <a:p>
            <a:pPr algn="ctr"/>
            <a:r>
              <a:rPr lang="en-US" sz="3200" dirty="0">
                <a:solidFill>
                  <a:schemeClr val="tx1">
                    <a:alpha val="25000"/>
                  </a:schemeClr>
                </a:solidFill>
              </a:rPr>
              <a:t>kind</a:t>
            </a:r>
          </a:p>
        </p:txBody>
      </p:sp>
      <p:sp>
        <p:nvSpPr>
          <p:cNvPr id="47" name="TextBox 46"/>
          <p:cNvSpPr txBox="1"/>
          <p:nvPr/>
        </p:nvSpPr>
        <p:spPr>
          <a:xfrm>
            <a:off x="7077326" y="2161035"/>
            <a:ext cx="1498061" cy="584775"/>
          </a:xfrm>
          <a:prstGeom prst="rect">
            <a:avLst/>
          </a:prstGeom>
          <a:noFill/>
        </p:spPr>
        <p:txBody>
          <a:bodyPr wrap="square" rtlCol="0">
            <a:spAutoFit/>
          </a:bodyPr>
          <a:lstStyle/>
          <a:p>
            <a:pPr algn="ctr"/>
            <a:r>
              <a:rPr lang="en-US" sz="3200" dirty="0" smtClean="0">
                <a:solidFill>
                  <a:schemeClr val="tx1">
                    <a:alpha val="25000"/>
                  </a:schemeClr>
                </a:solidFill>
              </a:rPr>
              <a:t>creative</a:t>
            </a:r>
            <a:endParaRPr lang="en-US" sz="3200" dirty="0">
              <a:solidFill>
                <a:schemeClr val="tx1">
                  <a:alpha val="25000"/>
                </a:schemeClr>
              </a:solidFill>
            </a:endParaRPr>
          </a:p>
        </p:txBody>
      </p:sp>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3972" y="2906488"/>
            <a:ext cx="1543392" cy="1734412"/>
          </a:xfrm>
          <a:prstGeom prst="rect">
            <a:avLst/>
          </a:prstGeom>
        </p:spPr>
      </p:pic>
      <p:sp>
        <p:nvSpPr>
          <p:cNvPr id="49" name="Rectangle 48">
            <a:extLst>
              <a:ext uri="{FF2B5EF4-FFF2-40B4-BE49-F238E27FC236}">
                <a16:creationId xmlns:a16="http://schemas.microsoft.com/office/drawing/2014/main" id="{B48DF391-E5D9-4865-9FB4-2CB93EF07E3C}"/>
              </a:ext>
            </a:extLst>
          </p:cNvPr>
          <p:cNvSpPr/>
          <p:nvPr/>
        </p:nvSpPr>
        <p:spPr>
          <a:xfrm>
            <a:off x="2797121" y="3820125"/>
            <a:ext cx="3622339" cy="4693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1401003" y="3006796"/>
            <a:ext cx="6992200" cy="1372683"/>
          </a:xfrm>
          <a:prstGeom prst="rect">
            <a:avLst/>
          </a:prstGeom>
          <a:noFill/>
        </p:spPr>
        <p:txBody>
          <a:bodyPr wrap="square" rtlCol="0">
            <a:spAutoFit/>
          </a:bodyPr>
          <a:lstStyle/>
          <a:p>
            <a:pPr>
              <a:lnSpc>
                <a:spcPct val="130000"/>
              </a:lnSpc>
            </a:pPr>
            <a:r>
              <a:rPr lang="en-US" sz="3200" dirty="0"/>
              <a:t>Minh </a:t>
            </a:r>
            <a:r>
              <a:rPr lang="en-US" sz="3200" dirty="0" err="1"/>
              <a:t>Duc</a:t>
            </a:r>
            <a:r>
              <a:rPr lang="en-US" sz="3200" dirty="0"/>
              <a:t> </a:t>
            </a:r>
            <a:r>
              <a:rPr lang="en-US" sz="3200" dirty="0" smtClean="0"/>
              <a:t>is ________.</a:t>
            </a:r>
            <a:endParaRPr lang="en-US" sz="3200" dirty="0"/>
          </a:p>
          <a:p>
            <a:pPr>
              <a:lnSpc>
                <a:spcPct val="130000"/>
              </a:lnSpc>
            </a:pPr>
            <a:r>
              <a:rPr lang="en-US" sz="3200" dirty="0"/>
              <a:t>He likes meeting new people.</a:t>
            </a:r>
          </a:p>
        </p:txBody>
      </p:sp>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916869" y="4945223"/>
            <a:ext cx="1361779" cy="1736871"/>
          </a:xfrm>
          <a:prstGeom prst="roundRect">
            <a:avLst/>
          </a:prstGeom>
        </p:spPr>
      </p:pic>
      <p:sp>
        <p:nvSpPr>
          <p:cNvPr id="51" name="Rectangle 50">
            <a:extLst>
              <a:ext uri="{FF2B5EF4-FFF2-40B4-BE49-F238E27FC236}">
                <a16:creationId xmlns:a16="http://schemas.microsoft.com/office/drawing/2014/main" id="{DCFE7F44-E530-4993-820A-BC5D2D2C7D34}"/>
              </a:ext>
            </a:extLst>
          </p:cNvPr>
          <p:cNvSpPr/>
          <p:nvPr/>
        </p:nvSpPr>
        <p:spPr>
          <a:xfrm>
            <a:off x="5347293" y="5796674"/>
            <a:ext cx="6022900" cy="43603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4687559" y="5192808"/>
            <a:ext cx="6682634" cy="1077218"/>
          </a:xfrm>
          <a:prstGeom prst="rect">
            <a:avLst/>
          </a:prstGeom>
          <a:noFill/>
        </p:spPr>
        <p:txBody>
          <a:bodyPr wrap="square" rtlCol="0">
            <a:spAutoFit/>
          </a:bodyPr>
          <a:lstStyle/>
          <a:p>
            <a:r>
              <a:rPr lang="en-US" sz="3200" dirty="0"/>
              <a:t>Kim is very </a:t>
            </a:r>
            <a:r>
              <a:rPr lang="en-US" sz="3200" dirty="0" smtClean="0"/>
              <a:t>______ . </a:t>
            </a:r>
            <a:endParaRPr lang="en-US" sz="3200" dirty="0"/>
          </a:p>
          <a:p>
            <a:r>
              <a:rPr lang="en-US" sz="3200" dirty="0"/>
              <a:t>She pays attention to what she’s doing.</a:t>
            </a:r>
          </a:p>
        </p:txBody>
      </p:sp>
    </p:spTree>
    <p:extLst>
      <p:ext uri="{BB962C8B-B14F-4D97-AF65-F5344CB8AC3E}">
        <p14:creationId xmlns:p14="http://schemas.microsoft.com/office/powerpoint/2010/main" val="363315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par>
                          <p:cTn id="9" fill="hold">
                            <p:stCondLst>
                              <p:cond delay="0"/>
                            </p:stCondLst>
                            <p:childTnLst>
                              <p:par>
                                <p:cTn id="10" presetID="9" presetClass="emph" presetSubtype="0" grpId="0" nodeType="afterEffect">
                                  <p:stCondLst>
                                    <p:cond delay="500"/>
                                  </p:stCondLst>
                                  <p:childTnLst>
                                    <p:set>
                                      <p:cBhvr>
                                        <p:cTn id="11" dur="indefinite"/>
                                        <p:tgtEl>
                                          <p:spTgt spid="47"/>
                                        </p:tgtEl>
                                        <p:attrNameLst>
                                          <p:attrName>style.opacity</p:attrName>
                                        </p:attrNameLst>
                                      </p:cBhvr>
                                      <p:to>
                                        <p:strVal val="0.25"/>
                                      </p:to>
                                    </p:set>
                                    <p:animEffect filter="image" prLst="opacity: 0.25">
                                      <p:cBhvr rctx="IE">
                                        <p:cTn id="12" dur="indefinite"/>
                                        <p:tgtEl>
                                          <p:spTgt spid="47"/>
                                        </p:tgtEl>
                                      </p:cBhvr>
                                    </p:animEffect>
                                  </p:childTnLst>
                                </p:cTn>
                              </p:par>
                              <p:par>
                                <p:cTn id="13" presetID="9" presetClass="emph" presetSubtype="0" grpId="0" nodeType="withEffect">
                                  <p:stCondLst>
                                    <p:cond delay="500"/>
                                  </p:stCondLst>
                                  <p:childTnLst>
                                    <p:set>
                                      <p:cBhvr>
                                        <p:cTn id="14" dur="indefinite"/>
                                        <p:tgtEl>
                                          <p:spTgt spid="46"/>
                                        </p:tgtEl>
                                        <p:attrNameLst>
                                          <p:attrName>style.opacity</p:attrName>
                                        </p:attrNameLst>
                                      </p:cBhvr>
                                      <p:to>
                                        <p:strVal val="0.25"/>
                                      </p:to>
                                    </p:set>
                                    <p:animEffect filter="image" prLst="opacity: 0.25">
                                      <p:cBhvr rctx="IE">
                                        <p:cTn id="15" dur="indefinite"/>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6" grpId="0"/>
      <p:bldP spid="4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1172" y="-7620"/>
            <a:ext cx="12192000" cy="1083309"/>
            <a:chOff x="7620" y="-7620"/>
            <a:chExt cx="12192000" cy="1083309"/>
          </a:xfrm>
        </p:grpSpPr>
        <p:sp>
          <p:nvSpPr>
            <p:cNvPr id="29" name="Round Single Corner Rectangle 28"/>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ound Single Corner Rectangle 30"/>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60083" y="1119068"/>
            <a:ext cx="10338245" cy="954107"/>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Use the adjectives in the box to complete the sentences. </a:t>
            </a:r>
          </a:p>
          <a:p>
            <a:r>
              <a:rPr lang="en-US" sz="2800" b="1" dirty="0">
                <a:effectLst>
                  <a:glow rad="88900">
                    <a:schemeClr val="bg1"/>
                  </a:glow>
                </a:effectLst>
                <a:cs typeface="Arial" panose="020B0604020202020204" pitchFamily="34" charset="0"/>
              </a:rPr>
              <a:t>Pay attention to the highlighted  words / phrases. </a:t>
            </a:r>
          </a:p>
        </p:txBody>
      </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6E553FC-6441-4829-9B37-C987ACAA1281}"/>
              </a:ext>
            </a:extLst>
          </p:cNvPr>
          <p:cNvSpPr txBox="1"/>
          <p:nvPr/>
        </p:nvSpPr>
        <p:spPr>
          <a:xfrm>
            <a:off x="10329994" y="-3227224"/>
            <a:ext cx="571500" cy="707886"/>
          </a:xfrm>
          <a:prstGeom prst="rect">
            <a:avLst/>
          </a:prstGeom>
          <a:noFill/>
        </p:spPr>
        <p:txBody>
          <a:bodyPr wrap="square" rtlCol="0">
            <a:spAutoFit/>
          </a:bodyPr>
          <a:lstStyle/>
          <a:p>
            <a:pPr algn="ctr"/>
            <a:r>
              <a:rPr lang="en-US" sz="4000" b="1" dirty="0">
                <a:solidFill>
                  <a:schemeClr val="accent2"/>
                </a:solidFill>
                <a:effectLst>
                  <a:outerShdw blurRad="38100" dist="38100" dir="2700000" algn="tl">
                    <a:srgbClr val="000000">
                      <a:alpha val="43137"/>
                    </a:srgbClr>
                  </a:outerShdw>
                </a:effectLst>
              </a:rPr>
              <a:t>F</a:t>
            </a:r>
            <a:endParaRPr lang="en-US" sz="2000" b="1" dirty="0">
              <a:solidFill>
                <a:schemeClr val="accent2"/>
              </a:solidFill>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992F4E57-B55C-45F2-8088-967F9E55E147}"/>
              </a:ext>
            </a:extLst>
          </p:cNvPr>
          <p:cNvSpPr txBox="1"/>
          <p:nvPr/>
        </p:nvSpPr>
        <p:spPr>
          <a:xfrm>
            <a:off x="10327661" y="-2354818"/>
            <a:ext cx="571500" cy="707886"/>
          </a:xfrm>
          <a:prstGeom prst="rect">
            <a:avLst/>
          </a:prstGeom>
          <a:noFill/>
        </p:spPr>
        <p:txBody>
          <a:bodyPr wrap="square" rtlCol="0">
            <a:spAutoFit/>
          </a:bodyPr>
          <a:lstStyle/>
          <a:p>
            <a:pPr algn="ctr"/>
            <a:r>
              <a:rPr lang="en-US" sz="4000" b="1" dirty="0">
                <a:solidFill>
                  <a:schemeClr val="accent2"/>
                </a:solidFill>
                <a:effectLst>
                  <a:outerShdw blurRad="38100" dist="38100" dir="2700000" algn="tl">
                    <a:srgbClr val="000000">
                      <a:alpha val="43137"/>
                    </a:srgbClr>
                  </a:outerShdw>
                </a:effectLst>
              </a:rPr>
              <a:t>T</a:t>
            </a:r>
            <a:endParaRPr lang="en-US" sz="2000" b="1" dirty="0">
              <a:solidFill>
                <a:schemeClr val="accent2"/>
              </a:solidFill>
              <a:effectLst>
                <a:outerShdw blurRad="38100" dist="38100" dir="2700000" algn="tl">
                  <a:srgbClr val="000000">
                    <a:alpha val="43137"/>
                  </a:srgbClr>
                </a:outerShdw>
              </a:effectLst>
            </a:endParaRPr>
          </a:p>
        </p:txBody>
      </p:sp>
      <p:sp>
        <p:nvSpPr>
          <p:cNvPr id="15" name="TextBox 14">
            <a:extLst>
              <a:ext uri="{FF2B5EF4-FFF2-40B4-BE49-F238E27FC236}">
                <a16:creationId xmlns:a16="http://schemas.microsoft.com/office/drawing/2014/main" id="{250E0833-0589-4F1B-BEDE-A7ED5DCDEE61}"/>
              </a:ext>
            </a:extLst>
          </p:cNvPr>
          <p:cNvSpPr txBox="1"/>
          <p:nvPr/>
        </p:nvSpPr>
        <p:spPr>
          <a:xfrm>
            <a:off x="10327661" y="-1442410"/>
            <a:ext cx="571500" cy="707886"/>
          </a:xfrm>
          <a:prstGeom prst="rect">
            <a:avLst/>
          </a:prstGeom>
          <a:noFill/>
        </p:spPr>
        <p:txBody>
          <a:bodyPr wrap="square" rtlCol="0">
            <a:spAutoFit/>
          </a:bodyPr>
          <a:lstStyle/>
          <a:p>
            <a:pPr algn="ctr"/>
            <a:r>
              <a:rPr lang="en-US" sz="4000" b="1" dirty="0">
                <a:solidFill>
                  <a:schemeClr val="accent2"/>
                </a:solidFill>
                <a:effectLst>
                  <a:outerShdw blurRad="38100" dist="38100" dir="2700000" algn="tl">
                    <a:srgbClr val="000000">
                      <a:alpha val="43137"/>
                    </a:srgbClr>
                  </a:outerShdw>
                </a:effectLst>
              </a:rPr>
              <a:t>T</a:t>
            </a:r>
            <a:endParaRPr lang="en-US" sz="2000" b="1" dirty="0">
              <a:solidFill>
                <a:schemeClr val="accent2"/>
              </a:solidFill>
              <a:effectLst>
                <a:outerShdw blurRad="38100" dist="38100" dir="2700000" algn="tl">
                  <a:srgbClr val="000000">
                    <a:alpha val="43137"/>
                  </a:srgbClr>
                </a:outerShdw>
              </a:effectLst>
            </a:endParaRPr>
          </a:p>
        </p:txBody>
      </p:sp>
      <p:sp>
        <p:nvSpPr>
          <p:cNvPr id="18" name="TextBox 17">
            <a:extLst>
              <a:ext uri="{FF2B5EF4-FFF2-40B4-BE49-F238E27FC236}">
                <a16:creationId xmlns:a16="http://schemas.microsoft.com/office/drawing/2014/main" id="{A8898FE7-B3ED-415E-BEB2-12F08D4EF5C0}"/>
              </a:ext>
            </a:extLst>
          </p:cNvPr>
          <p:cNvSpPr txBox="1"/>
          <p:nvPr/>
        </p:nvSpPr>
        <p:spPr>
          <a:xfrm>
            <a:off x="10327661" y="-500726"/>
            <a:ext cx="571500" cy="707886"/>
          </a:xfrm>
          <a:prstGeom prst="rect">
            <a:avLst/>
          </a:prstGeom>
          <a:noFill/>
        </p:spPr>
        <p:txBody>
          <a:bodyPr wrap="square" rtlCol="0">
            <a:spAutoFit/>
          </a:bodyPr>
          <a:lstStyle/>
          <a:p>
            <a:pPr algn="ctr"/>
            <a:r>
              <a:rPr lang="en-US" sz="4000" b="1" dirty="0">
                <a:solidFill>
                  <a:schemeClr val="accent2"/>
                </a:solidFill>
                <a:effectLst>
                  <a:outerShdw blurRad="38100" dist="38100" dir="2700000" algn="tl">
                    <a:srgbClr val="000000">
                      <a:alpha val="43137"/>
                    </a:srgbClr>
                  </a:outerShdw>
                </a:effectLst>
              </a:rPr>
              <a:t>T</a:t>
            </a:r>
            <a:endParaRPr lang="en-US" sz="2000" b="1" dirty="0">
              <a:solidFill>
                <a:schemeClr val="accent2"/>
              </a:solidFill>
              <a:effectLst>
                <a:outerShdw blurRad="38100" dist="38100" dir="2700000" algn="tl">
                  <a:srgbClr val="000000">
                    <a:alpha val="43137"/>
                  </a:srgbClr>
                </a:outerShdw>
              </a:effectLst>
            </a:endParaRPr>
          </a:p>
        </p:txBody>
      </p:sp>
      <p:sp>
        <p:nvSpPr>
          <p:cNvPr id="19" name="TextBox 18">
            <a:extLst>
              <a:ext uri="{FF2B5EF4-FFF2-40B4-BE49-F238E27FC236}">
                <a16:creationId xmlns:a16="http://schemas.microsoft.com/office/drawing/2014/main" id="{C17E911B-AA6D-4629-AB8A-338814213197}"/>
              </a:ext>
            </a:extLst>
          </p:cNvPr>
          <p:cNvSpPr txBox="1"/>
          <p:nvPr/>
        </p:nvSpPr>
        <p:spPr>
          <a:xfrm>
            <a:off x="10327661" y="382649"/>
            <a:ext cx="571500" cy="707886"/>
          </a:xfrm>
          <a:prstGeom prst="rect">
            <a:avLst/>
          </a:prstGeom>
          <a:noFill/>
        </p:spPr>
        <p:txBody>
          <a:bodyPr wrap="square" rtlCol="0">
            <a:spAutoFit/>
          </a:bodyPr>
          <a:lstStyle/>
          <a:p>
            <a:pPr algn="ctr"/>
            <a:r>
              <a:rPr lang="en-US" sz="4000" b="1" dirty="0">
                <a:solidFill>
                  <a:schemeClr val="accent2"/>
                </a:solidFill>
                <a:effectLst>
                  <a:outerShdw blurRad="38100" dist="38100" dir="2700000" algn="tl">
                    <a:srgbClr val="000000">
                      <a:alpha val="43137"/>
                    </a:srgbClr>
                  </a:outerShdw>
                </a:effectLst>
              </a:rPr>
              <a:t>F</a:t>
            </a:r>
            <a:endParaRPr lang="en-US" sz="2000" b="1" dirty="0">
              <a:solidFill>
                <a:schemeClr val="accent2"/>
              </a:solidFill>
              <a:effectLst>
                <a:outerShdw blurRad="38100" dist="38100" dir="2700000" algn="tl">
                  <a:srgbClr val="000000">
                    <a:alpha val="43137"/>
                  </a:srgbClr>
                </a:outerShdw>
              </a:effectLst>
            </a:endParaRPr>
          </a:p>
        </p:txBody>
      </p:sp>
      <p:sp>
        <p:nvSpPr>
          <p:cNvPr id="32" name="Rounded Rectangle 31"/>
          <p:cNvSpPr/>
          <p:nvPr/>
        </p:nvSpPr>
        <p:spPr>
          <a:xfrm>
            <a:off x="604692" y="1210786"/>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657477" y="1090535"/>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6" name="Rounded Rectangle 15"/>
          <p:cNvSpPr/>
          <p:nvPr/>
        </p:nvSpPr>
        <p:spPr>
          <a:xfrm>
            <a:off x="1673518" y="2146061"/>
            <a:ext cx="9110086" cy="624676"/>
          </a:xfrm>
          <a:prstGeom prst="roundRect">
            <a:avLst/>
          </a:prstGeom>
          <a:solidFill>
            <a:srgbClr val="AF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901862" y="2162700"/>
            <a:ext cx="1472667" cy="584775"/>
          </a:xfrm>
          <a:prstGeom prst="rect">
            <a:avLst/>
          </a:prstGeom>
          <a:noFill/>
        </p:spPr>
        <p:txBody>
          <a:bodyPr wrap="square" rtlCol="0">
            <a:spAutoFit/>
          </a:bodyPr>
          <a:lstStyle/>
          <a:p>
            <a:pPr algn="ctr"/>
            <a:r>
              <a:rPr lang="en-US" sz="3200" dirty="0" smtClean="0">
                <a:solidFill>
                  <a:schemeClr val="tx1">
                    <a:alpha val="25000"/>
                  </a:schemeClr>
                </a:solidFill>
              </a:rPr>
              <a:t>careful</a:t>
            </a:r>
            <a:endParaRPr lang="en-US" sz="3200" dirty="0">
              <a:solidFill>
                <a:schemeClr val="tx1">
                  <a:alpha val="25000"/>
                </a:schemeClr>
              </a:solidFill>
            </a:endParaRPr>
          </a:p>
        </p:txBody>
      </p:sp>
      <p:sp>
        <p:nvSpPr>
          <p:cNvPr id="21" name="TextBox 20"/>
          <p:cNvSpPr txBox="1"/>
          <p:nvPr/>
        </p:nvSpPr>
        <p:spPr>
          <a:xfrm>
            <a:off x="3374529" y="2161292"/>
            <a:ext cx="1313030" cy="553998"/>
          </a:xfrm>
          <a:prstGeom prst="rect">
            <a:avLst/>
          </a:prstGeom>
          <a:noFill/>
        </p:spPr>
        <p:txBody>
          <a:bodyPr wrap="square" rtlCol="0">
            <a:spAutoFit/>
          </a:bodyPr>
          <a:lstStyle/>
          <a:p>
            <a:pPr algn="ctr"/>
            <a:r>
              <a:rPr lang="en-US" sz="3000" dirty="0"/>
              <a:t>clever</a:t>
            </a:r>
          </a:p>
        </p:txBody>
      </p:sp>
      <p:sp>
        <p:nvSpPr>
          <p:cNvPr id="22" name="TextBox 21"/>
          <p:cNvSpPr txBox="1"/>
          <p:nvPr/>
        </p:nvSpPr>
        <p:spPr>
          <a:xfrm>
            <a:off x="4687559" y="2162700"/>
            <a:ext cx="1313030" cy="553998"/>
          </a:xfrm>
          <a:prstGeom prst="rect">
            <a:avLst/>
          </a:prstGeom>
          <a:noFill/>
        </p:spPr>
        <p:txBody>
          <a:bodyPr wrap="square" rtlCol="0">
            <a:spAutoFit/>
          </a:bodyPr>
          <a:lstStyle/>
          <a:p>
            <a:pPr algn="ctr"/>
            <a:r>
              <a:rPr lang="en-US" sz="3000" dirty="0"/>
              <a:t>shy</a:t>
            </a:r>
          </a:p>
        </p:txBody>
      </p:sp>
      <p:sp>
        <p:nvSpPr>
          <p:cNvPr id="25" name="TextBox 24"/>
          <p:cNvSpPr txBox="1"/>
          <p:nvPr/>
        </p:nvSpPr>
        <p:spPr>
          <a:xfrm>
            <a:off x="8626648" y="2159884"/>
            <a:ext cx="1701013" cy="584775"/>
          </a:xfrm>
          <a:prstGeom prst="rect">
            <a:avLst/>
          </a:prstGeom>
          <a:noFill/>
        </p:spPr>
        <p:txBody>
          <a:bodyPr wrap="square" rtlCol="0">
            <a:spAutoFit/>
          </a:bodyPr>
          <a:lstStyle/>
          <a:p>
            <a:pPr algn="ctr"/>
            <a:r>
              <a:rPr lang="en-US" sz="3200" dirty="0">
                <a:solidFill>
                  <a:schemeClr val="tx1">
                    <a:alpha val="25000"/>
                  </a:schemeClr>
                </a:solidFill>
              </a:rPr>
              <a:t>friendly</a:t>
            </a:r>
            <a:endParaRPr lang="en-US" sz="3000" dirty="0"/>
          </a:p>
        </p:txBody>
      </p:sp>
      <p:sp>
        <p:nvSpPr>
          <p:cNvPr id="33" name="Rounded Rectangle 32"/>
          <p:cNvSpPr/>
          <p:nvPr/>
        </p:nvSpPr>
        <p:spPr>
          <a:xfrm>
            <a:off x="678696" y="3041639"/>
            <a:ext cx="10391973" cy="2081545"/>
          </a:xfrm>
          <a:prstGeom prst="roundRect">
            <a:avLst/>
          </a:prstGeom>
          <a:solidFill>
            <a:srgbClr val="EAF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901238" y="3367783"/>
            <a:ext cx="587411" cy="584775"/>
          </a:xfrm>
          <a:prstGeom prst="rect">
            <a:avLst/>
          </a:prstGeom>
          <a:noFill/>
        </p:spPr>
        <p:txBody>
          <a:bodyPr wrap="square" rtlCol="0">
            <a:spAutoFit/>
          </a:bodyPr>
          <a:lstStyle/>
          <a:p>
            <a:r>
              <a:rPr lang="en-US" sz="3200" b="1" dirty="0">
                <a:solidFill>
                  <a:srgbClr val="0070C0"/>
                </a:solidFill>
              </a:rPr>
              <a:t>5</a:t>
            </a:r>
            <a:r>
              <a:rPr lang="en-US" sz="3200" b="1" dirty="0" smtClean="0">
                <a:solidFill>
                  <a:srgbClr val="0070C0"/>
                </a:solidFill>
              </a:rPr>
              <a:t>.</a:t>
            </a:r>
            <a:endParaRPr lang="en-US" sz="3200" b="1" dirty="0">
              <a:solidFill>
                <a:srgbClr val="0070C0"/>
              </a:solidFill>
            </a:endParaRPr>
          </a:p>
        </p:txBody>
      </p:sp>
      <p:sp>
        <p:nvSpPr>
          <p:cNvPr id="46" name="TextBox 45"/>
          <p:cNvSpPr txBox="1"/>
          <p:nvPr/>
        </p:nvSpPr>
        <p:spPr>
          <a:xfrm>
            <a:off x="5874683" y="2158427"/>
            <a:ext cx="1127999" cy="584775"/>
          </a:xfrm>
          <a:prstGeom prst="rect">
            <a:avLst/>
          </a:prstGeom>
          <a:noFill/>
        </p:spPr>
        <p:txBody>
          <a:bodyPr wrap="square" rtlCol="0">
            <a:spAutoFit/>
          </a:bodyPr>
          <a:lstStyle/>
          <a:p>
            <a:pPr algn="ctr"/>
            <a:r>
              <a:rPr lang="en-US" sz="3200" dirty="0">
                <a:solidFill>
                  <a:schemeClr val="tx1">
                    <a:alpha val="25000"/>
                  </a:schemeClr>
                </a:solidFill>
              </a:rPr>
              <a:t>kind</a:t>
            </a:r>
          </a:p>
        </p:txBody>
      </p:sp>
      <p:sp>
        <p:nvSpPr>
          <p:cNvPr id="47" name="TextBox 46"/>
          <p:cNvSpPr txBox="1"/>
          <p:nvPr/>
        </p:nvSpPr>
        <p:spPr>
          <a:xfrm>
            <a:off x="7077326" y="2161035"/>
            <a:ext cx="1498061" cy="584775"/>
          </a:xfrm>
          <a:prstGeom prst="rect">
            <a:avLst/>
          </a:prstGeom>
          <a:noFill/>
        </p:spPr>
        <p:txBody>
          <a:bodyPr wrap="square" rtlCol="0">
            <a:spAutoFit/>
          </a:bodyPr>
          <a:lstStyle/>
          <a:p>
            <a:pPr algn="ctr"/>
            <a:r>
              <a:rPr lang="en-US" sz="3200" dirty="0" smtClean="0">
                <a:solidFill>
                  <a:schemeClr val="tx1">
                    <a:alpha val="25000"/>
                  </a:schemeClr>
                </a:solidFill>
              </a:rPr>
              <a:t>creative</a:t>
            </a:r>
            <a:endParaRPr lang="en-US" sz="3200" dirty="0">
              <a:solidFill>
                <a:schemeClr val="tx1">
                  <a:alpha val="25000"/>
                </a:schemeClr>
              </a:solidFill>
            </a:endParaRPr>
          </a:p>
        </p:txBody>
      </p:sp>
      <p:sp>
        <p:nvSpPr>
          <p:cNvPr id="51" name="Rectangle 50">
            <a:extLst>
              <a:ext uri="{FF2B5EF4-FFF2-40B4-BE49-F238E27FC236}">
                <a16:creationId xmlns:a16="http://schemas.microsoft.com/office/drawing/2014/main" id="{DCFE7F44-E530-4993-820A-BC5D2D2C7D34}"/>
              </a:ext>
            </a:extLst>
          </p:cNvPr>
          <p:cNvSpPr/>
          <p:nvPr/>
        </p:nvSpPr>
        <p:spPr>
          <a:xfrm>
            <a:off x="2252268" y="4019990"/>
            <a:ext cx="5464961" cy="4800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542" y="2843940"/>
            <a:ext cx="3140619" cy="2124470"/>
          </a:xfrm>
          <a:prstGeom prst="rect">
            <a:avLst/>
          </a:prstGeom>
        </p:spPr>
      </p:pic>
      <p:sp>
        <p:nvSpPr>
          <p:cNvPr id="40" name="TextBox 39">
            <a:extLst>
              <a:ext uri="{FF2B5EF4-FFF2-40B4-BE49-F238E27FC236}">
                <a16:creationId xmlns:a16="http://schemas.microsoft.com/office/drawing/2014/main" id="{BC74B8E6-429B-445D-92A3-D27D42D96EF7}"/>
              </a:ext>
            </a:extLst>
          </p:cNvPr>
          <p:cNvSpPr txBox="1"/>
          <p:nvPr/>
        </p:nvSpPr>
        <p:spPr>
          <a:xfrm>
            <a:off x="2510084" y="3336781"/>
            <a:ext cx="1708535" cy="553998"/>
          </a:xfrm>
          <a:prstGeom prst="rect">
            <a:avLst/>
          </a:prstGeom>
          <a:noFill/>
        </p:spPr>
        <p:txBody>
          <a:bodyPr wrap="square" rtlCol="0">
            <a:spAutoFit/>
          </a:bodyPr>
          <a:lstStyle/>
          <a:p>
            <a:pPr algn="ctr"/>
            <a:r>
              <a:rPr lang="en-US" sz="3000" b="1" dirty="0" smtClean="0">
                <a:solidFill>
                  <a:srgbClr val="00B050"/>
                </a:solidFill>
              </a:rPr>
              <a:t>clever</a:t>
            </a:r>
            <a:endParaRPr lang="en-US" sz="3000" b="1" dirty="0">
              <a:solidFill>
                <a:srgbClr val="00B050"/>
              </a:solidFill>
            </a:endParaRPr>
          </a:p>
        </p:txBody>
      </p:sp>
      <p:sp>
        <p:nvSpPr>
          <p:cNvPr id="35" name="TextBox 34"/>
          <p:cNvSpPr txBox="1"/>
          <p:nvPr/>
        </p:nvSpPr>
        <p:spPr>
          <a:xfrm>
            <a:off x="1527204" y="3219833"/>
            <a:ext cx="6992200" cy="1372683"/>
          </a:xfrm>
          <a:prstGeom prst="rect">
            <a:avLst/>
          </a:prstGeom>
          <a:noFill/>
        </p:spPr>
        <p:txBody>
          <a:bodyPr wrap="square" rtlCol="0">
            <a:spAutoFit/>
          </a:bodyPr>
          <a:lstStyle/>
          <a:p>
            <a:pPr>
              <a:lnSpc>
                <a:spcPct val="130000"/>
              </a:lnSpc>
            </a:pPr>
            <a:r>
              <a:rPr lang="en-US" sz="3200" dirty="0"/>
              <a:t>Mai is  </a:t>
            </a:r>
            <a:r>
              <a:rPr lang="en-US" sz="3200" dirty="0" smtClean="0"/>
              <a:t>______ .</a:t>
            </a:r>
            <a:endParaRPr lang="en-US" sz="3200" dirty="0"/>
          </a:p>
          <a:p>
            <a:pPr>
              <a:lnSpc>
                <a:spcPct val="130000"/>
              </a:lnSpc>
            </a:pPr>
            <a:r>
              <a:rPr lang="en-US" sz="3200" dirty="0"/>
              <a:t>She learns things quickly and easily.</a:t>
            </a:r>
          </a:p>
        </p:txBody>
      </p:sp>
    </p:spTree>
    <p:extLst>
      <p:ext uri="{BB962C8B-B14F-4D97-AF65-F5344CB8AC3E}">
        <p14:creationId xmlns:p14="http://schemas.microsoft.com/office/powerpoint/2010/main" val="16306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40"/>
                                        </p:tgtEl>
                                        <p:attrNameLst>
                                          <p:attrName>style.visibility</p:attrName>
                                        </p:attrNameLst>
                                      </p:cBhvr>
                                      <p:to>
                                        <p:strVal val="visible"/>
                                      </p:to>
                                    </p:set>
                                  </p:childTnLst>
                                </p:cTn>
                              </p:par>
                            </p:childTnLst>
                          </p:cTn>
                        </p:par>
                        <p:par>
                          <p:cTn id="30" fill="hold">
                            <p:stCondLst>
                              <p:cond delay="500"/>
                            </p:stCondLst>
                            <p:childTnLst>
                              <p:par>
                                <p:cTn id="31" presetID="9" presetClass="emph" presetSubtype="0" grpId="0" nodeType="afterEffect">
                                  <p:stCondLst>
                                    <p:cond delay="500"/>
                                  </p:stCondLst>
                                  <p:childTnLst>
                                    <p:set>
                                      <p:cBhvr>
                                        <p:cTn id="32" dur="indefinite"/>
                                        <p:tgtEl>
                                          <p:spTgt spid="47"/>
                                        </p:tgtEl>
                                        <p:attrNameLst>
                                          <p:attrName>style.opacity</p:attrName>
                                        </p:attrNameLst>
                                      </p:cBhvr>
                                      <p:to>
                                        <p:strVal val="0.25"/>
                                      </p:to>
                                    </p:set>
                                    <p:animEffect filter="image" prLst="opacity: 0.25">
                                      <p:cBhvr rctx="IE">
                                        <p:cTn id="33" dur="indefinite"/>
                                        <p:tgtEl>
                                          <p:spTgt spid="47"/>
                                        </p:tgtEl>
                                      </p:cBhvr>
                                    </p:animEffect>
                                  </p:childTnLst>
                                </p:cTn>
                              </p:par>
                              <p:par>
                                <p:cTn id="34" presetID="9" presetClass="emph" presetSubtype="0" grpId="0" nodeType="withEffect">
                                  <p:stCondLst>
                                    <p:cond delay="500"/>
                                  </p:stCondLst>
                                  <p:childTnLst>
                                    <p:set>
                                      <p:cBhvr>
                                        <p:cTn id="35" dur="indefinite"/>
                                        <p:tgtEl>
                                          <p:spTgt spid="46"/>
                                        </p:tgtEl>
                                        <p:attrNameLst>
                                          <p:attrName>style.opacity</p:attrName>
                                        </p:attrNameLst>
                                      </p:cBhvr>
                                      <p:to>
                                        <p:strVal val="0.25"/>
                                      </p:to>
                                    </p:set>
                                    <p:animEffect filter="image" prLst="opacity: 0.25">
                                      <p:cBhvr rctx="IE">
                                        <p:cTn id="36" dur="indefinite"/>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5" grpId="0"/>
      <p:bldP spid="18" grpId="0"/>
      <p:bldP spid="19" grpId="0"/>
      <p:bldP spid="46" grpId="0"/>
      <p:bldP spid="47" grpId="0"/>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1589" y="1188331"/>
            <a:ext cx="10815315" cy="830997"/>
          </a:xfrm>
          <a:prstGeom prst="rect">
            <a:avLst/>
          </a:prstGeom>
          <a:noFill/>
          <a:effectLst/>
        </p:spPr>
        <p:txBody>
          <a:bodyPr wrap="square" rtlCol="0">
            <a:spAutoFit/>
          </a:bodyPr>
          <a:lstStyle/>
          <a:p>
            <a:pPr lvl="1"/>
            <a:r>
              <a:rPr lang="en-US" sz="2400" b="1" smtClean="0">
                <a:effectLst>
                  <a:glow rad="88900">
                    <a:schemeClr val="bg1"/>
                  </a:glow>
                </a:effectLst>
                <a:cs typeface="Arial" panose="020B0604020202020204" pitchFamily="34" charset="0"/>
              </a:rPr>
              <a:t>	Friendship </a:t>
            </a:r>
            <a:r>
              <a:rPr lang="en-US" sz="2400" b="1" dirty="0">
                <a:effectLst>
                  <a:glow rad="88900">
                    <a:schemeClr val="bg1"/>
                  </a:glow>
                </a:effectLst>
                <a:cs typeface="Arial" panose="020B0604020202020204" pitchFamily="34" charset="0"/>
              </a:rPr>
              <a:t>ﬂower.</a:t>
            </a:r>
          </a:p>
          <a:p>
            <a:r>
              <a:rPr lang="en-US" sz="2400" b="1" dirty="0" smtClean="0">
                <a:effectLst>
                  <a:glow rad="88900">
                    <a:schemeClr val="bg1"/>
                  </a:glow>
                </a:effectLst>
                <a:cs typeface="Arial" panose="020B0604020202020204" pitchFamily="34" charset="0"/>
              </a:rPr>
              <a:t>Work in groups. Write two personality adjectives for each group member.</a:t>
            </a:r>
            <a:endParaRPr lang="en-US" sz="24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7279" y="2019329"/>
            <a:ext cx="4672612" cy="4484502"/>
          </a:xfrm>
          <a:prstGeom prst="rect">
            <a:avLst/>
          </a:prstGeom>
        </p:spPr>
      </p:pic>
      <p:sp>
        <p:nvSpPr>
          <p:cNvPr id="22" name="TextBox 21"/>
          <p:cNvSpPr txBox="1"/>
          <p:nvPr/>
        </p:nvSpPr>
        <p:spPr>
          <a:xfrm>
            <a:off x="4866277" y="2548523"/>
            <a:ext cx="1148443" cy="1200329"/>
          </a:xfrm>
          <a:prstGeom prst="rect">
            <a:avLst/>
          </a:prstGeom>
          <a:noFill/>
        </p:spPr>
        <p:txBody>
          <a:bodyPr wrap="square" rtlCol="0">
            <a:spAutoFit/>
          </a:bodyPr>
          <a:lstStyle/>
          <a:p>
            <a:r>
              <a:rPr lang="en-US" sz="2400" dirty="0">
                <a:solidFill>
                  <a:srgbClr val="0070C0"/>
                </a:solidFill>
                <a:latin typeface="Comic Sans MS" panose="030F0702030302020204" pitchFamily="66" charset="0"/>
              </a:rPr>
              <a:t>Minh: kind funny</a:t>
            </a:r>
          </a:p>
        </p:txBody>
      </p:sp>
      <p:pic>
        <p:nvPicPr>
          <p:cNvPr id="2" name="Picture 1"/>
          <p:cNvPicPr>
            <a:picLocks noChangeAspect="1"/>
          </p:cNvPicPr>
          <p:nvPr/>
        </p:nvPicPr>
        <p:blipFill>
          <a:blip r:embed="rId4"/>
          <a:stretch>
            <a:fillRect/>
          </a:stretch>
        </p:blipFill>
        <p:spPr>
          <a:xfrm>
            <a:off x="1184375" y="1222829"/>
            <a:ext cx="914400" cy="381000"/>
          </a:xfrm>
          <a:prstGeom prst="rect">
            <a:avLst/>
          </a:prstGeom>
        </p:spPr>
      </p:pic>
    </p:spTree>
    <p:extLst>
      <p:ext uri="{BB962C8B-B14F-4D97-AF65-F5344CB8AC3E}">
        <p14:creationId xmlns:p14="http://schemas.microsoft.com/office/powerpoint/2010/main" val="213850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p:cNvGraphicFramePr>
            <a:graphicFrameLocks noGrp="1"/>
          </p:cNvGraphicFramePr>
          <p:nvPr>
            <p:extLst>
              <p:ext uri="{D42A27DB-BD31-4B8C-83A1-F6EECF244321}">
                <p14:modId xmlns:p14="http://schemas.microsoft.com/office/powerpoint/2010/main" val="2570257660"/>
              </p:ext>
            </p:extLst>
          </p:nvPr>
        </p:nvGraphicFramePr>
        <p:xfrm>
          <a:off x="2078183" y="2075183"/>
          <a:ext cx="6832310" cy="4178035"/>
        </p:xfrm>
        <a:graphic>
          <a:graphicData uri="http://schemas.openxmlformats.org/drawingml/2006/table">
            <a:tbl>
              <a:tblPr firstRow="1" bandRow="1">
                <a:tableStyleId>{69CF1AB2-1976-4502-BF36-3FF5EA218861}</a:tableStyleId>
              </a:tblPr>
              <a:tblGrid>
                <a:gridCol w="971831">
                  <a:extLst>
                    <a:ext uri="{9D8B030D-6E8A-4147-A177-3AD203B41FA5}">
                      <a16:colId xmlns:a16="http://schemas.microsoft.com/office/drawing/2014/main" val="20000"/>
                    </a:ext>
                  </a:extLst>
                </a:gridCol>
                <a:gridCol w="2935216">
                  <a:extLst>
                    <a:ext uri="{9D8B030D-6E8A-4147-A177-3AD203B41FA5}">
                      <a16:colId xmlns:a16="http://schemas.microsoft.com/office/drawing/2014/main" val="20001"/>
                    </a:ext>
                  </a:extLst>
                </a:gridCol>
                <a:gridCol w="2925263">
                  <a:extLst>
                    <a:ext uri="{9D8B030D-6E8A-4147-A177-3AD203B41FA5}">
                      <a16:colId xmlns:a16="http://schemas.microsoft.com/office/drawing/2014/main" val="20002"/>
                    </a:ext>
                  </a:extLst>
                </a:gridCol>
              </a:tblGrid>
              <a:tr h="835607">
                <a:tc>
                  <a:txBody>
                    <a:bodyPr/>
                    <a:lstStyle/>
                    <a:p>
                      <a:pPr algn="ctr"/>
                      <a:endParaRPr lang="en-US" sz="4000" b="1">
                        <a:solidFill>
                          <a:srgbClr val="0070C0"/>
                        </a:solidFill>
                      </a:endParaRPr>
                    </a:p>
                  </a:txBody>
                  <a:tcPr anchor="ctr">
                    <a:solidFill>
                      <a:schemeClr val="accent1">
                        <a:lumMod val="60000"/>
                        <a:lumOff val="40000"/>
                      </a:schemeClr>
                    </a:solidFill>
                  </a:tcPr>
                </a:tc>
                <a:tc>
                  <a:txBody>
                    <a:bodyPr/>
                    <a:lstStyle/>
                    <a:p>
                      <a:pPr algn="ctr"/>
                      <a:r>
                        <a:rPr lang="en-US" sz="4000" b="1" dirty="0"/>
                        <a:t>/b/</a:t>
                      </a:r>
                    </a:p>
                  </a:txBody>
                  <a:tcPr anchor="ctr">
                    <a:solidFill>
                      <a:schemeClr val="accent1">
                        <a:lumMod val="60000"/>
                        <a:lumOff val="40000"/>
                      </a:schemeClr>
                    </a:solidFill>
                  </a:tcPr>
                </a:tc>
                <a:tc>
                  <a:txBody>
                    <a:bodyPr/>
                    <a:lstStyle/>
                    <a:p>
                      <a:pPr algn="ctr"/>
                      <a:r>
                        <a:rPr lang="en-US" sz="4000" b="1"/>
                        <a:t>/p/</a:t>
                      </a:r>
                      <a:endParaRPr lang="en-US" sz="4000" b="1" dirty="0"/>
                    </a:p>
                  </a:txBody>
                  <a:tcPr anchor="ctr">
                    <a:solidFill>
                      <a:schemeClr val="accent1">
                        <a:lumMod val="60000"/>
                        <a:lumOff val="40000"/>
                      </a:schemeClr>
                    </a:solidFill>
                  </a:tcPr>
                </a:tc>
                <a:extLst>
                  <a:ext uri="{0D108BD9-81ED-4DB2-BD59-A6C34878D82A}">
                    <a16:rowId xmlns:a16="http://schemas.microsoft.com/office/drawing/2014/main" val="10001"/>
                  </a:ext>
                </a:extLst>
              </a:tr>
              <a:tr h="835607">
                <a:tc>
                  <a:txBody>
                    <a:bodyPr/>
                    <a:lstStyle/>
                    <a:p>
                      <a:pPr algn="ctr"/>
                      <a:r>
                        <a:rPr lang="en-US" sz="4000" b="1">
                          <a:solidFill>
                            <a:srgbClr val="0070C0"/>
                          </a:solidFill>
                        </a:rPr>
                        <a:t>1.</a:t>
                      </a:r>
                    </a:p>
                  </a:txBody>
                  <a:tcPr anchor="ctr">
                    <a:noFill/>
                  </a:tcPr>
                </a:tc>
                <a:tc>
                  <a:txBody>
                    <a:bodyPr/>
                    <a:lstStyle/>
                    <a:p>
                      <a:pPr algn="ctr"/>
                      <a:r>
                        <a:rPr lang="en-US" sz="4000" b="0"/>
                        <a:t>big</a:t>
                      </a:r>
                    </a:p>
                  </a:txBody>
                  <a:tcPr anchor="ctr">
                    <a:noFill/>
                  </a:tcPr>
                </a:tc>
                <a:tc>
                  <a:txBody>
                    <a:bodyPr/>
                    <a:lstStyle/>
                    <a:p>
                      <a:pPr algn="ctr"/>
                      <a:r>
                        <a:rPr lang="en-US" sz="4000" b="0"/>
                        <a:t>pig</a:t>
                      </a:r>
                    </a:p>
                  </a:txBody>
                  <a:tcPr anchor="ctr">
                    <a:noFill/>
                  </a:tcPr>
                </a:tc>
                <a:extLst>
                  <a:ext uri="{0D108BD9-81ED-4DB2-BD59-A6C34878D82A}">
                    <a16:rowId xmlns:a16="http://schemas.microsoft.com/office/drawing/2014/main" val="10002"/>
                  </a:ext>
                </a:extLst>
              </a:tr>
              <a:tr h="835607">
                <a:tc>
                  <a:txBody>
                    <a:bodyPr/>
                    <a:lstStyle/>
                    <a:p>
                      <a:pPr algn="ctr"/>
                      <a:r>
                        <a:rPr lang="en-US" sz="4000" b="1">
                          <a:solidFill>
                            <a:srgbClr val="0070C0"/>
                          </a:solidFill>
                        </a:rPr>
                        <a:t>2.</a:t>
                      </a:r>
                    </a:p>
                  </a:txBody>
                  <a:tcPr anchor="ctr">
                    <a:noFill/>
                  </a:tcPr>
                </a:tc>
                <a:tc>
                  <a:txBody>
                    <a:bodyPr/>
                    <a:lstStyle/>
                    <a:p>
                      <a:pPr algn="ctr"/>
                      <a:r>
                        <a:rPr lang="en-US" sz="4000" b="0"/>
                        <a:t>bear</a:t>
                      </a:r>
                    </a:p>
                  </a:txBody>
                  <a:tcPr anchor="ctr">
                    <a:noFill/>
                  </a:tcPr>
                </a:tc>
                <a:tc>
                  <a:txBody>
                    <a:bodyPr/>
                    <a:lstStyle/>
                    <a:p>
                      <a:pPr algn="ctr"/>
                      <a:r>
                        <a:rPr lang="en-US" sz="4000" b="0"/>
                        <a:t>pear</a:t>
                      </a:r>
                    </a:p>
                  </a:txBody>
                  <a:tcPr anchor="ctr">
                    <a:noFill/>
                  </a:tcPr>
                </a:tc>
                <a:extLst>
                  <a:ext uri="{0D108BD9-81ED-4DB2-BD59-A6C34878D82A}">
                    <a16:rowId xmlns:a16="http://schemas.microsoft.com/office/drawing/2014/main" val="10003"/>
                  </a:ext>
                </a:extLst>
              </a:tr>
              <a:tr h="835607">
                <a:tc>
                  <a:txBody>
                    <a:bodyPr/>
                    <a:lstStyle/>
                    <a:p>
                      <a:pPr algn="ctr"/>
                      <a:r>
                        <a:rPr lang="en-US" sz="4000" b="1">
                          <a:solidFill>
                            <a:srgbClr val="0070C0"/>
                          </a:solidFill>
                        </a:rPr>
                        <a:t>3.</a:t>
                      </a:r>
                    </a:p>
                  </a:txBody>
                  <a:tcPr anchor="ctr">
                    <a:noFill/>
                  </a:tcPr>
                </a:tc>
                <a:tc>
                  <a:txBody>
                    <a:bodyPr/>
                    <a:lstStyle/>
                    <a:p>
                      <a:pPr algn="ctr"/>
                      <a:r>
                        <a:rPr lang="en-US" sz="4000" b="0"/>
                        <a:t>buy</a:t>
                      </a:r>
                    </a:p>
                  </a:txBody>
                  <a:tcPr anchor="ctr">
                    <a:noFill/>
                  </a:tcPr>
                </a:tc>
                <a:tc>
                  <a:txBody>
                    <a:bodyPr/>
                    <a:lstStyle/>
                    <a:p>
                      <a:pPr algn="ctr"/>
                      <a:r>
                        <a:rPr lang="en-US" sz="4000" b="0" dirty="0"/>
                        <a:t>pie</a:t>
                      </a:r>
                    </a:p>
                  </a:txBody>
                  <a:tcPr anchor="ctr">
                    <a:noFill/>
                  </a:tcPr>
                </a:tc>
                <a:extLst>
                  <a:ext uri="{0D108BD9-81ED-4DB2-BD59-A6C34878D82A}">
                    <a16:rowId xmlns:a16="http://schemas.microsoft.com/office/drawing/2014/main" val="10004"/>
                  </a:ext>
                </a:extLst>
              </a:tr>
              <a:tr h="835607">
                <a:tc>
                  <a:txBody>
                    <a:bodyPr/>
                    <a:lstStyle/>
                    <a:p>
                      <a:pPr algn="ctr"/>
                      <a:r>
                        <a:rPr lang="en-US" sz="4000" b="1">
                          <a:solidFill>
                            <a:srgbClr val="0070C0"/>
                          </a:solidFill>
                        </a:rPr>
                        <a:t>4.</a:t>
                      </a:r>
                    </a:p>
                  </a:txBody>
                  <a:tcPr anchor="ctr">
                    <a:noFill/>
                  </a:tcPr>
                </a:tc>
                <a:tc>
                  <a:txBody>
                    <a:bodyPr/>
                    <a:lstStyle/>
                    <a:p>
                      <a:pPr algn="ctr"/>
                      <a:r>
                        <a:rPr lang="en-US" sz="4000" b="0"/>
                        <a:t>robe</a:t>
                      </a:r>
                    </a:p>
                  </a:txBody>
                  <a:tcPr anchor="ctr">
                    <a:noFill/>
                  </a:tcPr>
                </a:tc>
                <a:tc>
                  <a:txBody>
                    <a:bodyPr/>
                    <a:lstStyle/>
                    <a:p>
                      <a:pPr algn="ctr"/>
                      <a:r>
                        <a:rPr lang="en-US" sz="4000" b="0" dirty="0"/>
                        <a:t>rope</a:t>
                      </a:r>
                    </a:p>
                  </a:txBody>
                  <a:tcPr anchor="ctr">
                    <a:noFill/>
                  </a:tcPr>
                </a:tc>
                <a:extLst>
                  <a:ext uri="{0D108BD9-81ED-4DB2-BD59-A6C34878D82A}">
                    <a16:rowId xmlns:a16="http://schemas.microsoft.com/office/drawing/2014/main" val="10005"/>
                  </a:ext>
                </a:extLst>
              </a:tr>
            </a:tbl>
          </a:graphicData>
        </a:graphic>
      </p:graphicFrame>
      <p:grpSp>
        <p:nvGrpSpPr>
          <p:cNvPr id="20" name="Group 19"/>
          <p:cNvGrpSpPr/>
          <p:nvPr/>
        </p:nvGrpSpPr>
        <p:grpSpPr>
          <a:xfrm>
            <a:off x="-1172" y="-7620"/>
            <a:ext cx="12192000" cy="1083309"/>
            <a:chOff x="7620" y="-7620"/>
            <a:chExt cx="12192000" cy="1083309"/>
          </a:xfrm>
        </p:grpSpPr>
        <p:sp>
          <p:nvSpPr>
            <p:cNvPr id="22" name="Round Single Corner Rectangle 21"/>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ound Single Corner Rectangle 25"/>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26018" y="1280575"/>
            <a:ext cx="10815315" cy="523220"/>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Listen and circle the words you hear. Then repeat.</a:t>
            </a:r>
          </a:p>
        </p:txBody>
      </p:sp>
      <p:sp>
        <p:nvSpPr>
          <p:cNvPr id="16" name="Rounded Rectangle 15"/>
          <p:cNvSpPr/>
          <p:nvPr/>
        </p:nvSpPr>
        <p:spPr>
          <a:xfrm>
            <a:off x="576198" y="1290971"/>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smtClean="0">
                <a:effectLst>
                  <a:glow rad="88900">
                    <a:schemeClr val="bg1"/>
                  </a:glow>
                </a:effectLst>
                <a:latin typeface="Arial" panose="020B0604020202020204" pitchFamily="34" charset="0"/>
                <a:cs typeface="Arial" panose="020B0604020202020204" pitchFamily="34" charset="0"/>
              </a:rPr>
              <a:t>PRONUNCIATION</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28" name="Bản sao của B1_17">
            <a:hlinkClick r:id="" action="ppaction://media"/>
            <a:extLst>
              <a:ext uri="{FF2B5EF4-FFF2-40B4-BE49-F238E27FC236}">
                <a16:creationId xmlns:a16="http://schemas.microsoft.com/office/drawing/2014/main" id="{F63E9953-DAD7-498B-B378-2077C8B841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30113" y="1334055"/>
            <a:ext cx="487363" cy="487363"/>
          </a:xfrm>
          <a:prstGeom prst="rect">
            <a:avLst/>
          </a:prstGeom>
        </p:spPr>
      </p:pic>
      <p:sp>
        <p:nvSpPr>
          <p:cNvPr id="29" name="Oval 28">
            <a:extLst>
              <a:ext uri="{FF2B5EF4-FFF2-40B4-BE49-F238E27FC236}">
                <a16:creationId xmlns:a16="http://schemas.microsoft.com/office/drawing/2014/main" id="{F6D4362B-201F-421A-A4E2-B12E42DFC016}"/>
              </a:ext>
            </a:extLst>
          </p:cNvPr>
          <p:cNvSpPr/>
          <p:nvPr/>
        </p:nvSpPr>
        <p:spPr>
          <a:xfrm>
            <a:off x="6916189" y="3876240"/>
            <a:ext cx="1033979" cy="629258"/>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F2B1730A-BA9C-4F5D-84AC-5F33C1196E11}"/>
              </a:ext>
            </a:extLst>
          </p:cNvPr>
          <p:cNvSpPr/>
          <p:nvPr/>
        </p:nvSpPr>
        <p:spPr>
          <a:xfrm>
            <a:off x="3997003" y="4716749"/>
            <a:ext cx="1040509" cy="609600"/>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3AEDE24F-8BB5-48A7-8772-3DB28A55C085}"/>
              </a:ext>
            </a:extLst>
          </p:cNvPr>
          <p:cNvSpPr/>
          <p:nvPr/>
        </p:nvSpPr>
        <p:spPr>
          <a:xfrm>
            <a:off x="6916189" y="5519817"/>
            <a:ext cx="1097280" cy="609600"/>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600F1DAB-C59C-431D-800C-E1E132D83382}"/>
              </a:ext>
            </a:extLst>
          </p:cNvPr>
          <p:cNvSpPr/>
          <p:nvPr/>
        </p:nvSpPr>
        <p:spPr>
          <a:xfrm>
            <a:off x="7005288" y="3109160"/>
            <a:ext cx="944880" cy="609600"/>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110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heel(1)">
                                      <p:cBhvr>
                                        <p:cTn id="7" dur="75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heel(1)">
                                      <p:cBhvr>
                                        <p:cTn id="12" dur="75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heel(1)">
                                      <p:cBhvr>
                                        <p:cTn id="17" dur="75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heel(1)">
                                      <p:cBhvr>
                                        <p:cTn id="22" dur="7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8"/>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36991" fill="hold"/>
                                        <p:tgtEl>
                                          <p:spTgt spid="28"/>
                                        </p:tgtEl>
                                      </p:cBhvr>
                                    </p:cmd>
                                  </p:childTnLst>
                                </p:cTn>
                              </p:par>
                            </p:childTnLst>
                          </p:cTn>
                        </p:par>
                      </p:childTnLst>
                    </p:cTn>
                  </p:par>
                </p:childTnLst>
              </p:cTn>
              <p:nextCondLst>
                <p:cond evt="onClick" delay="0">
                  <p:tgtEl>
                    <p:spTgt spid="28"/>
                  </p:tgtEl>
                </p:cond>
              </p:nextCondLst>
            </p:seq>
            <p:audio>
              <p:cMediaNode vol="80000">
                <p:cTn id="28" fill="hold" display="0">
                  <p:stCondLst>
                    <p:cond delay="indefinite"/>
                  </p:stCondLst>
                  <p:endCondLst>
                    <p:cond evt="onStopAudio" delay="0">
                      <p:tgtEl>
                        <p:sldTgt/>
                      </p:tgtEl>
                    </p:cond>
                  </p:endCondLst>
                </p:cTn>
                <p:tgtEl>
                  <p:spTgt spid="28"/>
                </p:tgtEl>
              </p:cMediaNode>
            </p:audio>
          </p:childTnLst>
        </p:cTn>
      </p:par>
    </p:tnLst>
    <p:bldLst>
      <p:bldP spid="29" grpId="0" animBg="1"/>
      <p:bldP spid="30" grpId="0" animBg="1"/>
      <p:bldP spid="31"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72"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2261781" y="112190"/>
            <a:ext cx="712319" cy="709214"/>
            <a:chOff x="2180974" y="148629"/>
            <a:chExt cx="712319" cy="709214"/>
          </a:xfrm>
        </p:grpSpPr>
        <p:sp>
          <p:nvSpPr>
            <p:cNvPr id="30" name="Oval 29"/>
            <p:cNvSpPr/>
            <p:nvPr/>
          </p:nvSpPr>
          <p:spPr>
            <a:xfrm>
              <a:off x="2180974" y="148629"/>
              <a:ext cx="712319" cy="709214"/>
            </a:xfrm>
            <a:prstGeom prst="ellipse">
              <a:avLst/>
            </a:prstGeom>
            <a:solidFill>
              <a:srgbClr val="F47D5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hord 30"/>
            <p:cNvSpPr/>
            <p:nvPr/>
          </p:nvSpPr>
          <p:spPr>
            <a:xfrm rot="4088942">
              <a:off x="2197459" y="160739"/>
              <a:ext cx="676824" cy="685834"/>
            </a:xfrm>
            <a:prstGeom prst="chord">
              <a:avLst>
                <a:gd name="adj1" fmla="val 2761841"/>
                <a:gd name="adj2" fmla="val 16200000"/>
              </a:avLst>
            </a:prstGeom>
            <a:solidFill>
              <a:srgbClr val="F2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3250138" y="1896087"/>
            <a:ext cx="5893861" cy="625641"/>
          </a:xfrm>
          <a:prstGeom prst="roundRect">
            <a:avLst>
              <a:gd name="adj" fmla="val 42661"/>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3836656" y="1940421"/>
            <a:ext cx="5395266" cy="523220"/>
          </a:xfrm>
          <a:prstGeom prst="rect">
            <a:avLst/>
          </a:prstGeom>
          <a:noFill/>
        </p:spPr>
        <p:txBody>
          <a:bodyPr wrap="square" rtlCol="0">
            <a:spAutoFit/>
          </a:bodyPr>
          <a:lstStyle/>
          <a:p>
            <a:r>
              <a:rPr lang="en-US" sz="2800" b="1" dirty="0">
                <a:solidFill>
                  <a:schemeClr val="bg1"/>
                </a:solidFill>
              </a:rPr>
              <a:t>LESSON </a:t>
            </a:r>
            <a:r>
              <a:rPr lang="en-US" sz="2800" b="1" dirty="0" smtClean="0">
                <a:solidFill>
                  <a:schemeClr val="bg1"/>
                </a:solidFill>
              </a:rPr>
              <a:t>2: A CLOSER LOOK 1</a:t>
            </a:r>
            <a:endParaRPr lang="en-US" sz="2800" b="1" dirty="0">
              <a:solidFill>
                <a:schemeClr val="bg1"/>
              </a:solidFill>
            </a:endParaRPr>
          </a:p>
        </p:txBody>
      </p:sp>
      <p:sp>
        <p:nvSpPr>
          <p:cNvPr id="40" name="TextBox 39"/>
          <p:cNvSpPr txBox="1"/>
          <p:nvPr/>
        </p:nvSpPr>
        <p:spPr>
          <a:xfrm>
            <a:off x="928438" y="132929"/>
            <a:ext cx="1252347"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41" name="TextBox 40"/>
          <p:cNvSpPr txBox="1"/>
          <p:nvPr/>
        </p:nvSpPr>
        <p:spPr>
          <a:xfrm>
            <a:off x="3150251" y="88279"/>
            <a:ext cx="6521108" cy="707886"/>
          </a:xfrm>
          <a:prstGeom prst="rect">
            <a:avLst/>
          </a:prstGeom>
          <a:noFill/>
        </p:spPr>
        <p:txBody>
          <a:bodyPr wrap="square" rtlCol="0">
            <a:spAutoFit/>
          </a:bodyPr>
          <a:lstStyle/>
          <a:p>
            <a:r>
              <a:rPr lang="en-US" sz="4000" b="1" dirty="0" smtClean="0">
                <a:solidFill>
                  <a:schemeClr val="bg1"/>
                </a:solidFill>
                <a:latin typeface="Myriad Pro" pitchFamily="34" charset="0"/>
              </a:rPr>
              <a:t>MY FRIENDS</a:t>
            </a:r>
            <a:endParaRPr lang="en-US" sz="4000" b="1" dirty="0">
              <a:solidFill>
                <a:schemeClr val="bg1"/>
              </a:solidFill>
              <a:latin typeface="Myriad Pro" pitchFamily="34" charset="0"/>
            </a:endParaRPr>
          </a:p>
        </p:txBody>
      </p:sp>
      <p:sp>
        <p:nvSpPr>
          <p:cNvPr id="42" name="TextBox 41"/>
          <p:cNvSpPr txBox="1"/>
          <p:nvPr/>
        </p:nvSpPr>
        <p:spPr>
          <a:xfrm>
            <a:off x="1276300" y="3793403"/>
            <a:ext cx="722440" cy="830997"/>
          </a:xfrm>
          <a:prstGeom prst="rect">
            <a:avLst/>
          </a:prstGeom>
          <a:noFill/>
        </p:spPr>
        <p:txBody>
          <a:bodyPr wrap="square" rtlCol="0">
            <a:spAutoFit/>
          </a:bodyPr>
          <a:lstStyle/>
          <a:p>
            <a:pPr algn="ctr"/>
            <a:r>
              <a:rPr lang="en-US" sz="4800" b="1" dirty="0">
                <a:solidFill>
                  <a:schemeClr val="bg1"/>
                </a:solidFill>
                <a:latin typeface="Myriad Pro" pitchFamily="34" charset="0"/>
              </a:rPr>
              <a:t>1</a:t>
            </a:r>
          </a:p>
        </p:txBody>
      </p:sp>
      <p:sp>
        <p:nvSpPr>
          <p:cNvPr id="17" name="TextBox 16"/>
          <p:cNvSpPr txBox="1"/>
          <p:nvPr/>
        </p:nvSpPr>
        <p:spPr>
          <a:xfrm>
            <a:off x="2243706" y="113518"/>
            <a:ext cx="730394"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grpSp>
        <p:nvGrpSpPr>
          <p:cNvPr id="2" name="Group 1"/>
          <p:cNvGrpSpPr/>
          <p:nvPr/>
        </p:nvGrpSpPr>
        <p:grpSpPr>
          <a:xfrm>
            <a:off x="2622990" y="1742250"/>
            <a:ext cx="994505" cy="941618"/>
            <a:chOff x="2066408" y="3458139"/>
            <a:chExt cx="994505" cy="941618"/>
          </a:xfrm>
        </p:grpSpPr>
        <p:pic>
          <p:nvPicPr>
            <p:cNvPr id="35" name="Picture 34"/>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070018" y="3458139"/>
              <a:ext cx="990895" cy="941618"/>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6408" y="3554648"/>
              <a:ext cx="990895" cy="801149"/>
            </a:xfrm>
            <a:prstGeom prst="rect">
              <a:avLst/>
            </a:prstGeom>
          </p:spPr>
        </p:pic>
      </p:grpSp>
    </p:spTree>
    <p:extLst>
      <p:ext uri="{BB962C8B-B14F-4D97-AF65-F5344CB8AC3E}">
        <p14:creationId xmlns:p14="http://schemas.microsoft.com/office/powerpoint/2010/main" val="2526211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1589" y="1167857"/>
            <a:ext cx="10815315" cy="523220"/>
          </a:xfrm>
          <a:prstGeom prst="rect">
            <a:avLst/>
          </a:prstGeom>
          <a:noFill/>
          <a:effectLst/>
        </p:spPr>
        <p:txBody>
          <a:bodyPr wrap="square" rtlCol="0">
            <a:spAutoFit/>
          </a:bodyPr>
          <a:lstStyle/>
          <a:p>
            <a:r>
              <a:rPr lang="en-US" sz="2800" b="1" dirty="0"/>
              <a:t>Listen. Then </a:t>
            </a:r>
            <a:r>
              <a:rPr lang="en-US" sz="2800" b="1" dirty="0" err="1"/>
              <a:t>practise</a:t>
            </a:r>
            <a:r>
              <a:rPr lang="en-US" sz="2800" b="1" dirty="0"/>
              <a:t> the chant. Notice the rhyme.</a:t>
            </a:r>
          </a:p>
        </p:txBody>
      </p:sp>
      <p:sp>
        <p:nvSpPr>
          <p:cNvPr id="16" name="Rounded Rectangle 15"/>
          <p:cNvSpPr/>
          <p:nvPr/>
        </p:nvSpPr>
        <p:spPr>
          <a:xfrm>
            <a:off x="628983" y="1170934"/>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81768" y="1068294"/>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PRONUNCIATION</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15" name="Bản sao của B1_18">
            <a:hlinkClick r:id="" action="ppaction://media"/>
            <a:extLst>
              <a:ext uri="{FF2B5EF4-FFF2-40B4-BE49-F238E27FC236}">
                <a16:creationId xmlns:a16="http://schemas.microsoft.com/office/drawing/2014/main" id="{FD9B06EC-12B6-48EE-BCFB-90097DE89F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75785" y="1214045"/>
            <a:ext cx="487363" cy="487363"/>
          </a:xfrm>
          <a:prstGeom prst="rect">
            <a:avLst/>
          </a:prstGeom>
        </p:spPr>
      </p:pic>
      <p:grpSp>
        <p:nvGrpSpPr>
          <p:cNvPr id="18" name="Group 17"/>
          <p:cNvGrpSpPr/>
          <p:nvPr/>
        </p:nvGrpSpPr>
        <p:grpSpPr>
          <a:xfrm>
            <a:off x="2329611" y="1549895"/>
            <a:ext cx="6529301" cy="5337207"/>
            <a:chOff x="3054017" y="1614123"/>
            <a:chExt cx="5677230" cy="4941752"/>
          </a:xfrm>
        </p:grpSpPr>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4017" y="1614123"/>
              <a:ext cx="5677230" cy="4941752"/>
            </a:xfrm>
            <a:prstGeom prst="rect">
              <a:avLst/>
            </a:prstGeom>
          </p:spPr>
        </p:pic>
        <p:sp>
          <p:nvSpPr>
            <p:cNvPr id="20" name="TextBox 19"/>
            <p:cNvSpPr txBox="1"/>
            <p:nvPr/>
          </p:nvSpPr>
          <p:spPr>
            <a:xfrm>
              <a:off x="3690075" y="1899211"/>
              <a:ext cx="4753220" cy="4629718"/>
            </a:xfrm>
            <a:prstGeom prst="rect">
              <a:avLst/>
            </a:prstGeom>
            <a:noFill/>
          </p:spPr>
          <p:txBody>
            <a:bodyPr wrap="square" rtlCol="0">
              <a:spAutoFit/>
            </a:bodyPr>
            <a:lstStyle/>
            <a:p>
              <a:pPr>
                <a:lnSpc>
                  <a:spcPct val="120000"/>
                </a:lnSpc>
              </a:pPr>
              <a:r>
                <a:rPr lang="en-US" sz="2800" dirty="0"/>
                <a:t>We’re having a picnic  </a:t>
              </a:r>
            </a:p>
            <a:p>
              <a:pPr>
                <a:lnSpc>
                  <a:spcPct val="120000"/>
                </a:lnSpc>
              </a:pPr>
              <a:r>
                <a:rPr lang="en-US" sz="2800" dirty="0"/>
                <a:t>We’re having a picnic</a:t>
              </a:r>
            </a:p>
            <a:p>
              <a:pPr>
                <a:lnSpc>
                  <a:spcPct val="120000"/>
                </a:lnSpc>
              </a:pPr>
              <a:r>
                <a:rPr lang="en-US" sz="2800" dirty="0"/>
                <a:t>Fun! Fun! Fun!</a:t>
              </a:r>
            </a:p>
            <a:p>
              <a:pPr>
                <a:lnSpc>
                  <a:spcPct val="120000"/>
                </a:lnSpc>
              </a:pPr>
              <a:r>
                <a:rPr lang="en-US" sz="2800" dirty="0"/>
                <a:t>We’re bringing some biscuits  </a:t>
              </a:r>
            </a:p>
            <a:p>
              <a:pPr>
                <a:lnSpc>
                  <a:spcPct val="120000"/>
                </a:lnSpc>
              </a:pPr>
              <a:r>
                <a:rPr lang="en-US" sz="2800" dirty="0"/>
                <a:t>We’re bringing some biscuits  </a:t>
              </a:r>
            </a:p>
            <a:p>
              <a:pPr>
                <a:lnSpc>
                  <a:spcPct val="120000"/>
                </a:lnSpc>
              </a:pPr>
              <a:r>
                <a:rPr lang="en-US" sz="2800" dirty="0"/>
                <a:t>Yum! Yum! Yum!</a:t>
              </a:r>
            </a:p>
            <a:p>
              <a:pPr>
                <a:lnSpc>
                  <a:spcPct val="120000"/>
                </a:lnSpc>
              </a:pPr>
              <a:r>
                <a:rPr lang="en-US" sz="2800" dirty="0"/>
                <a:t>We’re playing together  </a:t>
              </a:r>
            </a:p>
            <a:p>
              <a:pPr>
                <a:lnSpc>
                  <a:spcPct val="120000"/>
                </a:lnSpc>
              </a:pPr>
              <a:r>
                <a:rPr lang="en-US" sz="2800" dirty="0"/>
                <a:t>We’re playing together  </a:t>
              </a:r>
            </a:p>
            <a:p>
              <a:pPr>
                <a:lnSpc>
                  <a:spcPct val="120000"/>
                </a:lnSpc>
              </a:pPr>
              <a:r>
                <a:rPr lang="en-US" sz="2800" dirty="0"/>
                <a:t>Hurrah! Hurrah! Hurrah!</a:t>
              </a:r>
            </a:p>
          </p:txBody>
        </p:sp>
      </p:grpSp>
    </p:spTree>
    <p:extLst>
      <p:ext uri="{BB962C8B-B14F-4D97-AF65-F5344CB8AC3E}">
        <p14:creationId xmlns:p14="http://schemas.microsoft.com/office/powerpoint/2010/main" val="6265168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17" fill="hold"/>
                                        <p:tgtEl>
                                          <p:spTgt spid="15"/>
                                        </p:tgtEl>
                                      </p:cBhvr>
                                    </p:cmd>
                                  </p:childTnLst>
                                </p:cTn>
                              </p:par>
                            </p:childTnLst>
                          </p:cTn>
                        </p:par>
                      </p:childTnLst>
                    </p:cTn>
                  </p:par>
                </p:childTnLst>
              </p:cTn>
              <p:nextCondLst>
                <p:cond evt="onClick" delay="0">
                  <p:tgtEl>
                    <p:spTgt spid="15"/>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 Single Corner Rectangle 14"/>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1589" y="1280664"/>
            <a:ext cx="10815315" cy="523220"/>
          </a:xfrm>
          <a:prstGeom prst="rect">
            <a:avLst/>
          </a:prstGeom>
          <a:noFill/>
          <a:effectLst/>
        </p:spPr>
        <p:txBody>
          <a:bodyPr wrap="square" rtlCol="0">
            <a:spAutoFit/>
          </a:bodyPr>
          <a:lstStyle/>
          <a:p>
            <a:r>
              <a:rPr lang="en-US" sz="2800" b="1" smtClean="0">
                <a:effectLst>
                  <a:glow rad="88900">
                    <a:schemeClr val="bg1"/>
                  </a:glow>
                </a:effectLst>
                <a:cs typeface="Arial" panose="020B0604020202020204" pitchFamily="34" charset="0"/>
              </a:rPr>
              <a:t>Wrap-up</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985D3B7-A40A-4421-9C5F-777653C71BC7}"/>
              </a:ext>
            </a:extLst>
          </p:cNvPr>
          <p:cNvSpPr txBox="1"/>
          <p:nvPr/>
        </p:nvSpPr>
        <p:spPr>
          <a:xfrm>
            <a:off x="487067" y="2186639"/>
            <a:ext cx="11445622" cy="4247317"/>
          </a:xfrm>
          <a:prstGeom prst="rect">
            <a:avLst/>
          </a:prstGeom>
          <a:noFill/>
        </p:spPr>
        <p:txBody>
          <a:bodyPr wrap="square" rtlCol="0">
            <a:spAutoFit/>
          </a:bodyPr>
          <a:lstStyle/>
          <a:p>
            <a:pPr>
              <a:lnSpc>
                <a:spcPct val="150000"/>
              </a:lnSpc>
            </a:pPr>
            <a:r>
              <a:rPr lang="en-US" sz="3600" dirty="0"/>
              <a:t>What have we learnt in this lesson?</a:t>
            </a:r>
          </a:p>
          <a:p>
            <a:pPr marL="457200" indent="-457200">
              <a:lnSpc>
                <a:spcPct val="150000"/>
              </a:lnSpc>
              <a:buFont typeface="Wingdings" panose="05000000000000000000" pitchFamily="2" charset="2"/>
              <a:buChar char="ü"/>
            </a:pPr>
            <a:r>
              <a:rPr lang="en-US" sz="3600" dirty="0" smtClean="0"/>
              <a:t>use </a:t>
            </a:r>
            <a:r>
              <a:rPr lang="en-US" sz="3600" dirty="0"/>
              <a:t>lexical items related to body parts, appearance and personality</a:t>
            </a:r>
          </a:p>
          <a:p>
            <a:pPr marL="457200" indent="-457200">
              <a:lnSpc>
                <a:spcPct val="150000"/>
              </a:lnSpc>
              <a:buFont typeface="Wingdings" panose="05000000000000000000" pitchFamily="2" charset="2"/>
              <a:buChar char="ü"/>
            </a:pPr>
            <a:r>
              <a:rPr lang="en-US" sz="3600" smtClean="0"/>
              <a:t>correctly </a:t>
            </a:r>
            <a:r>
              <a:rPr lang="en-US" sz="3600" dirty="0"/>
              <a:t>pronounce the sound /p/ and /b/ in isolation and </a:t>
            </a:r>
            <a:r>
              <a:rPr lang="en-US" sz="3600"/>
              <a:t>in </a:t>
            </a:r>
            <a:r>
              <a:rPr lang="en-US" sz="3600" smtClean="0"/>
              <a:t>context</a:t>
            </a:r>
            <a:endParaRPr lang="en-US" sz="3600" dirty="0"/>
          </a:p>
        </p:txBody>
      </p:sp>
      <p:pic>
        <p:nvPicPr>
          <p:cNvPr id="2050" name="Picture 2" descr="Recruiting Action Plan Wrap-Up – firecrackers">
            <a:extLst>
              <a:ext uri="{FF2B5EF4-FFF2-40B4-BE49-F238E27FC236}">
                <a16:creationId xmlns:a16="http://schemas.microsoft.com/office/drawing/2014/main" id="{FE7FA83B-BF66-4478-AC2F-3619125C5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1781" y="1110314"/>
            <a:ext cx="3203942" cy="2152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72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 Single Corner Rectangle 14"/>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94043" y="1263301"/>
            <a:ext cx="10815315" cy="523220"/>
          </a:xfrm>
          <a:prstGeom prst="rect">
            <a:avLst/>
          </a:prstGeom>
          <a:noFill/>
          <a:effectLst/>
        </p:spPr>
        <p:txBody>
          <a:bodyPr wrap="square" rtlCol="0">
            <a:spAutoFit/>
          </a:bodyPr>
          <a:lstStyle/>
          <a:p>
            <a:r>
              <a:rPr lang="en-US" sz="2800" b="1" smtClean="0">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67" y="2109596"/>
            <a:ext cx="8149852" cy="837473"/>
          </a:xfrm>
          <a:prstGeom prst="rect">
            <a:avLst/>
          </a:prstGeom>
          <a:noFill/>
        </p:spPr>
        <p:txBody>
          <a:bodyPr wrap="square" rtlCol="0">
            <a:spAutoFit/>
          </a:bodyPr>
          <a:lstStyle/>
          <a:p>
            <a:pPr>
              <a:lnSpc>
                <a:spcPct val="150000"/>
              </a:lnSpc>
            </a:pPr>
            <a:r>
              <a:rPr lang="en-US" sz="3600" dirty="0"/>
              <a:t>Do the exercises in the workbook.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9560" y="3200400"/>
            <a:ext cx="3407676" cy="3407676"/>
          </a:xfrm>
          <a:prstGeom prst="rect">
            <a:avLst/>
          </a:prstGeom>
        </p:spPr>
      </p:pic>
    </p:spTree>
    <p:extLst>
      <p:ext uri="{BB962C8B-B14F-4D97-AF65-F5344CB8AC3E}">
        <p14:creationId xmlns:p14="http://schemas.microsoft.com/office/powerpoint/2010/main" val="3879579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11203" y="0"/>
            <a:ext cx="9095102" cy="6858000"/>
          </a:xfrm>
        </p:spPr>
      </p:pic>
      <p:grpSp>
        <p:nvGrpSpPr>
          <p:cNvPr id="16" name="Group 15"/>
          <p:cNvGrpSpPr/>
          <p:nvPr/>
        </p:nvGrpSpPr>
        <p:grpSpPr>
          <a:xfrm>
            <a:off x="2949901" y="3510328"/>
            <a:ext cx="6869145" cy="1877988"/>
            <a:chOff x="2949901" y="3510328"/>
            <a:chExt cx="6869145" cy="1877988"/>
          </a:xfrm>
        </p:grpSpPr>
        <p:pic>
          <p:nvPicPr>
            <p:cNvPr id="10" name="Picture 9">
              <a:extLst>
                <a:ext uri="{FF2B5EF4-FFF2-40B4-BE49-F238E27FC236}">
                  <a16:creationId xmlns:a16="http://schemas.microsoft.com/office/drawing/2014/main" id="{E879C85B-8CF1-467C-90E2-2EFA7DD634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6820" y="3510790"/>
              <a:ext cx="1327361" cy="187707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1" name="Picture 10">
              <a:extLst>
                <a:ext uri="{FF2B5EF4-FFF2-40B4-BE49-F238E27FC236}">
                  <a16:creationId xmlns:a16="http://schemas.microsoft.com/office/drawing/2014/main" id="{CA8DCC60-7CC6-4BB5-93C9-B6ABD7122B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9901" y="3510330"/>
              <a:ext cx="1319185" cy="1877986"/>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2" name="Picture 11">
              <a:extLst>
                <a:ext uri="{FF2B5EF4-FFF2-40B4-BE49-F238E27FC236}">
                  <a16:creationId xmlns:a16="http://schemas.microsoft.com/office/drawing/2014/main" id="{2953C47D-F5F3-4C8B-95AB-CB1D25CCA4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7236" y="3514195"/>
              <a:ext cx="1323683" cy="1870317"/>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3" name="Picture 12">
              <a:extLst>
                <a:ext uri="{FF2B5EF4-FFF2-40B4-BE49-F238E27FC236}">
                  <a16:creationId xmlns:a16="http://schemas.microsoft.com/office/drawing/2014/main" id="{F3DF6CF5-0997-49BE-A637-2641803BF9F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89934" y="3510328"/>
              <a:ext cx="1329112" cy="1877988"/>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4" name="Picture 13">
              <a:extLst>
                <a:ext uri="{FF2B5EF4-FFF2-40B4-BE49-F238E27FC236}">
                  <a16:creationId xmlns:a16="http://schemas.microsoft.com/office/drawing/2014/main" id="{10B541C0-B76C-43AB-9EAF-B49801DFF8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88654" y="3510329"/>
              <a:ext cx="1329112" cy="1877986"/>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grpSp>
      <p:sp>
        <p:nvSpPr>
          <p:cNvPr id="15" name="Rectangle 14"/>
          <p:cNvSpPr/>
          <p:nvPr/>
        </p:nvSpPr>
        <p:spPr>
          <a:xfrm>
            <a:off x="2949901" y="5654655"/>
            <a:ext cx="6529711" cy="707886"/>
          </a:xfrm>
          <a:prstGeom prst="rect">
            <a:avLst/>
          </a:prstGeom>
        </p:spPr>
        <p:txBody>
          <a:bodyPr wrap="square">
            <a:spAutoFit/>
          </a:bodyPr>
          <a:lstStyle/>
          <a:p>
            <a:pPr algn="ctr"/>
            <a:r>
              <a:rPr lang="en-GB" sz="2000" b="1" dirty="0">
                <a:latin typeface="Calibri" panose="020F0502020204030204" pitchFamily="34" charset="0"/>
              </a:rPr>
              <a:t>Website: </a:t>
            </a:r>
            <a:r>
              <a:rPr lang="en-GB" sz="2000" b="1" i="1" dirty="0" err="1">
                <a:latin typeface="Calibri" panose="020F0502020204030204" pitchFamily="34" charset="0"/>
              </a:rPr>
              <a:t>hoclieu.vn</a:t>
            </a:r>
            <a:endParaRPr lang="en-GB" sz="2000" dirty="0"/>
          </a:p>
          <a:p>
            <a:pPr algn="ctr"/>
            <a:r>
              <a:rPr lang="en-GB" sz="2000" b="1" dirty="0" err="1">
                <a:latin typeface="Calibri" panose="020F0502020204030204" pitchFamily="34" charset="0"/>
              </a:rPr>
              <a:t>Fanpage</a:t>
            </a:r>
            <a:r>
              <a:rPr lang="en-GB" sz="2000" b="1" dirty="0">
                <a:latin typeface="Calibri" panose="020F0502020204030204" pitchFamily="34" charset="0"/>
              </a:rPr>
              <a:t>: </a:t>
            </a:r>
            <a:r>
              <a:rPr lang="en-GB" sz="2000" b="1" i="1" dirty="0" err="1">
                <a:latin typeface="Calibri" panose="020F0502020204030204" pitchFamily="34" charset="0"/>
              </a:rPr>
              <a:t>facebook.com</a:t>
            </a:r>
            <a:r>
              <a:rPr lang="en-GB" sz="2000" b="1" i="1" dirty="0">
                <a:latin typeface="Calibri" panose="020F0502020204030204" pitchFamily="34" charset="0"/>
              </a:rPr>
              <a:t>/</a:t>
            </a:r>
            <a:r>
              <a:rPr lang="en-GB" sz="2000" b="1" i="1" dirty="0" err="1">
                <a:latin typeface="Calibri" panose="020F0502020204030204" pitchFamily="34" charset="0"/>
              </a:rPr>
              <a:t>www.tienganhglobalsuccess.vn</a:t>
            </a:r>
            <a:r>
              <a:rPr lang="en-GB" sz="2000" b="1" i="1" dirty="0">
                <a:latin typeface="Calibri" panose="020F0502020204030204" pitchFamily="34" charset="0"/>
              </a:rPr>
              <a:t>/</a:t>
            </a:r>
            <a:endParaRPr lang="en-GB" sz="2000" dirty="0"/>
          </a:p>
        </p:txBody>
      </p:sp>
    </p:spTree>
    <p:extLst>
      <p:ext uri="{BB962C8B-B14F-4D97-AF65-F5344CB8AC3E}">
        <p14:creationId xmlns:p14="http://schemas.microsoft.com/office/powerpoint/2010/main" val="3467928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34127" y="1235192"/>
            <a:ext cx="1835914" cy="61220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a typeface="Adobe Gothic Std B" panose="020B0800000000000000" pitchFamily="34" charset="-128"/>
              </a:rPr>
              <a:t>WARM-UP</a:t>
            </a:r>
            <a:endParaRPr lang="en-GB" b="1" dirty="0">
              <a:solidFill>
                <a:schemeClr val="bg1"/>
              </a:solidFill>
              <a:ea typeface="Adobe Gothic Std B" panose="020B0800000000000000" pitchFamily="34" charset="-128"/>
            </a:endParaRPr>
          </a:p>
        </p:txBody>
      </p:sp>
      <p:sp>
        <p:nvSpPr>
          <p:cNvPr id="17" name="Rounded Rectangle 16"/>
          <p:cNvSpPr/>
          <p:nvPr/>
        </p:nvSpPr>
        <p:spPr>
          <a:xfrm>
            <a:off x="2937828" y="2675035"/>
            <a:ext cx="1823414" cy="617607"/>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VOCABULARY</a:t>
            </a:r>
            <a:endParaRPr lang="en-GB" b="1" dirty="0">
              <a:solidFill>
                <a:schemeClr val="bg1"/>
              </a:solidFill>
            </a:endParaRPr>
          </a:p>
        </p:txBody>
      </p:sp>
      <p:sp>
        <p:nvSpPr>
          <p:cNvPr id="18" name="Rounded Rectangle 17"/>
          <p:cNvSpPr/>
          <p:nvPr/>
        </p:nvSpPr>
        <p:spPr>
          <a:xfrm>
            <a:off x="634127" y="4266355"/>
            <a:ext cx="1949777" cy="601447"/>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PRONUNCIATION</a:t>
            </a:r>
            <a:endParaRPr lang="en-GB" b="1" dirty="0">
              <a:solidFill>
                <a:schemeClr val="bg1"/>
              </a:solidFill>
            </a:endParaRPr>
          </a:p>
        </p:txBody>
      </p:sp>
      <p:sp>
        <p:nvSpPr>
          <p:cNvPr id="19" name="Rounded Rectangle 18"/>
          <p:cNvSpPr/>
          <p:nvPr/>
        </p:nvSpPr>
        <p:spPr>
          <a:xfrm>
            <a:off x="2951320" y="5478944"/>
            <a:ext cx="1835914" cy="601447"/>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CONSOLIDATION</a:t>
            </a:r>
            <a:endParaRPr lang="en-GB" b="1" dirty="0">
              <a:solidFill>
                <a:schemeClr val="bg1"/>
              </a:solidFill>
            </a:endParaRPr>
          </a:p>
        </p:txBody>
      </p:sp>
      <p:sp>
        <p:nvSpPr>
          <p:cNvPr id="20" name="Rectangle 19"/>
          <p:cNvSpPr/>
          <p:nvPr/>
        </p:nvSpPr>
        <p:spPr>
          <a:xfrm>
            <a:off x="5571062" y="1236025"/>
            <a:ext cx="5973046" cy="618004"/>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solidFill>
                  <a:schemeClr val="tx1"/>
                </a:solidFill>
              </a:rPr>
              <a:t>Game: Simon says</a:t>
            </a:r>
            <a:endParaRPr lang="en-GB" dirty="0">
              <a:solidFill>
                <a:schemeClr val="tx1"/>
              </a:solidFill>
            </a:endParaRPr>
          </a:p>
        </p:txBody>
      </p:sp>
      <p:sp>
        <p:nvSpPr>
          <p:cNvPr id="22" name="Rectangle 21"/>
          <p:cNvSpPr/>
          <p:nvPr/>
        </p:nvSpPr>
        <p:spPr>
          <a:xfrm>
            <a:off x="5574527" y="2178747"/>
            <a:ext cx="5987358" cy="1635347"/>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indent="-285750">
              <a:spcBef>
                <a:spcPts val="0"/>
              </a:spcBef>
              <a:spcAft>
                <a:spcPts val="0"/>
              </a:spcAft>
              <a:buFont typeface="Arial" panose="020B0604020202020204" pitchFamily="34" charset="0"/>
              <a:buChar char="•"/>
            </a:pPr>
            <a:r>
              <a:rPr lang="vi-VN" sz="1800" smtClean="0">
                <a:solidFill>
                  <a:schemeClr val="tx1"/>
                </a:solidFill>
                <a:effectLst/>
                <a:latin typeface="Calibri" panose="020F0502020204030204" pitchFamily="34" charset="0"/>
                <a:ea typeface="Calibri" panose="020F0502020204030204" pitchFamily="34" charset="0"/>
                <a:cs typeface="Calibri" panose="020F0502020204030204" pitchFamily="34" charset="0"/>
              </a:rPr>
              <a:t>Task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1: </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Match the adjectives to the </a:t>
            </a:r>
            <a:r>
              <a:rPr lang="en-US">
                <a:solidFill>
                  <a:schemeClr val="tx1"/>
                </a:solidFill>
                <a:latin typeface="Calibri" panose="020F0502020204030204" pitchFamily="34" charset="0"/>
                <a:ea typeface="Calibri" panose="020F0502020204030204" pitchFamily="34" charset="0"/>
                <a:cs typeface="Calibri" panose="020F0502020204030204" pitchFamily="34" charset="0"/>
              </a:rPr>
              <a:t>pictures</a:t>
            </a:r>
            <a:r>
              <a:rPr lang="en-US" smtClean="0">
                <a:solidFill>
                  <a:schemeClr val="tx1"/>
                </a:solidFill>
                <a:latin typeface="Calibri" panose="020F0502020204030204" pitchFamily="34" charset="0"/>
                <a:ea typeface="Calibri" panose="020F0502020204030204" pitchFamily="34" charset="0"/>
                <a:cs typeface="Calibri" panose="020F0502020204030204" pitchFamily="34" charset="0"/>
              </a:rPr>
              <a:t>.</a:t>
            </a:r>
          </a:p>
          <a:p>
            <a:pPr marL="285750" marR="0" indent="-285750">
              <a:spcBef>
                <a:spcPts val="0"/>
              </a:spcBef>
              <a:spcAft>
                <a:spcPts val="0"/>
              </a:spcAft>
              <a:buFont typeface="Arial" panose="020B0604020202020204" pitchFamily="34" charset="0"/>
              <a:buChar char="•"/>
            </a:pPr>
            <a:r>
              <a:rPr lang="en-US" smtClean="0">
                <a:solidFill>
                  <a:schemeClr val="tx1"/>
                </a:solidFill>
                <a:latin typeface="Calibri" panose="020F0502020204030204" pitchFamily="34" charset="0"/>
                <a:ea typeface="Calibri" panose="020F0502020204030204" pitchFamily="34" charset="0"/>
                <a:cs typeface="Calibri" panose="020F0502020204030204" pitchFamily="34" charset="0"/>
              </a:rPr>
              <a:t>Vocabulary teaching</a:t>
            </a:r>
            <a:endParaRPr 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Task 2: Use the adjectives in the box to complete the sentences</a:t>
            </a:r>
            <a:r>
              <a:rPr lang="en-US">
                <a:solidFill>
                  <a:schemeClr val="tx1"/>
                </a:solidFill>
                <a:latin typeface="Calibri" panose="020F0502020204030204" pitchFamily="34" charset="0"/>
                <a:cs typeface="Calibri" panose="020F0502020204030204" pitchFamily="34" charset="0"/>
              </a:rPr>
              <a:t>. </a:t>
            </a:r>
            <a:endParaRPr lang="en-US" smtClean="0">
              <a:solidFill>
                <a:schemeClr val="tx1"/>
              </a:solidFill>
              <a:latin typeface="Calibri" panose="020F0502020204030204" pitchFamily="34" charset="0"/>
              <a:cs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vi-VN" smtClean="0">
                <a:solidFill>
                  <a:schemeClr val="tx1"/>
                </a:solidFill>
                <a:latin typeface="Calibri" panose="020F0502020204030204" pitchFamily="34" charset="0"/>
                <a:cs typeface="Calibri" panose="020F0502020204030204" pitchFamily="34" charset="0"/>
              </a:rPr>
              <a:t>Task </a:t>
            </a:r>
            <a:r>
              <a:rPr lang="en-US" dirty="0">
                <a:solidFill>
                  <a:schemeClr val="tx1"/>
                </a:solidFill>
                <a:latin typeface="Calibri" panose="020F0502020204030204" pitchFamily="34" charset="0"/>
                <a:cs typeface="Calibri" panose="020F0502020204030204" pitchFamily="34" charset="0"/>
              </a:rPr>
              <a:t>3</a:t>
            </a:r>
            <a:r>
              <a:rPr lang="vi-VN">
                <a:solidFill>
                  <a:schemeClr val="tx1"/>
                </a:solidFill>
                <a:latin typeface="Calibri" panose="020F0502020204030204" pitchFamily="34" charset="0"/>
                <a:cs typeface="Calibri" panose="020F0502020204030204" pitchFamily="34" charset="0"/>
              </a:rPr>
              <a:t>: </a:t>
            </a:r>
            <a:r>
              <a:rPr lang="en-GB" smtClean="0">
                <a:solidFill>
                  <a:schemeClr val="tx1"/>
                </a:solidFill>
                <a:latin typeface="Calibri" panose="020F0502020204030204" pitchFamily="34" charset="0"/>
                <a:cs typeface="Calibri" panose="020F0502020204030204" pitchFamily="34" charset="0"/>
              </a:rPr>
              <a:t>Game: </a:t>
            </a:r>
            <a:r>
              <a:rPr lang="en-US" smtClean="0">
                <a:solidFill>
                  <a:schemeClr val="tx1"/>
                </a:solidFill>
                <a:latin typeface="Calibri" panose="020F0502020204030204" pitchFamily="34" charset="0"/>
                <a:cs typeface="Calibri" panose="020F0502020204030204" pitchFamily="34" charset="0"/>
              </a:rPr>
              <a:t>Friendship </a:t>
            </a:r>
            <a:r>
              <a:rPr lang="en-US" dirty="0">
                <a:solidFill>
                  <a:schemeClr val="tx1"/>
                </a:solidFill>
                <a:latin typeface="Calibri" panose="020F0502020204030204" pitchFamily="34" charset="0"/>
                <a:cs typeface="Calibri" panose="020F0502020204030204" pitchFamily="34" charset="0"/>
              </a:rPr>
              <a:t>ﬂower</a:t>
            </a:r>
            <a:r>
              <a:rPr lang="en-US" dirty="0" smtClean="0">
                <a:solidFill>
                  <a:schemeClr val="tx1"/>
                </a:solidFill>
                <a:latin typeface="Calibri" panose="020F0502020204030204" pitchFamily="34" charset="0"/>
                <a:cs typeface="Calibri" panose="020F0502020204030204" pitchFamily="34" charset="0"/>
              </a:rPr>
              <a:t>.</a:t>
            </a:r>
            <a:endParaRPr lang="en-US" dirty="0">
              <a:solidFill>
                <a:schemeClr val="tx1"/>
              </a:solidFill>
              <a:latin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470041" y="1541295"/>
            <a:ext cx="1379494" cy="1133740"/>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609016" y="2983839"/>
            <a:ext cx="1328812" cy="1282516"/>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stCxn id="18" idx="3"/>
            <a:endCxn id="19" idx="0"/>
          </p:cNvCxnSpPr>
          <p:nvPr/>
        </p:nvCxnSpPr>
        <p:spPr>
          <a:xfrm>
            <a:off x="2583904" y="4567079"/>
            <a:ext cx="1285373" cy="911865"/>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9" name="Rectangle 28"/>
          <p:cNvSpPr/>
          <p:nvPr/>
        </p:nvSpPr>
        <p:spPr>
          <a:xfrm>
            <a:off x="5571062" y="5437187"/>
            <a:ext cx="5973046" cy="684962"/>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Wrap-up</a:t>
            </a:r>
          </a:p>
          <a:p>
            <a:pPr marL="285750" indent="-285750">
              <a:buFont typeface="Arial" panose="020B0604020202020204" pitchFamily="34" charset="0"/>
              <a:buChar char="•"/>
            </a:pPr>
            <a:r>
              <a:rPr lang="en-US" smtClean="0">
                <a:solidFill>
                  <a:schemeClr val="tx1"/>
                </a:solidFill>
              </a:rPr>
              <a:t>Homework</a:t>
            </a:r>
            <a:endParaRPr lang="en-GB" dirty="0">
              <a:solidFill>
                <a:schemeClr val="tx1"/>
              </a:solidFill>
            </a:endParaRPr>
          </a:p>
        </p:txBody>
      </p:sp>
      <p:sp>
        <p:nvSpPr>
          <p:cNvPr id="32" name="Rounded Rectangle 31"/>
          <p:cNvSpPr/>
          <p:nvPr/>
        </p:nvSpPr>
        <p:spPr>
          <a:xfrm>
            <a:off x="3564976" y="251696"/>
            <a:ext cx="5893861" cy="625641"/>
          </a:xfrm>
          <a:prstGeom prst="roundRect">
            <a:avLst>
              <a:gd name="adj" fmla="val 42661"/>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4151494" y="296030"/>
            <a:ext cx="5395266" cy="523220"/>
          </a:xfrm>
          <a:prstGeom prst="rect">
            <a:avLst/>
          </a:prstGeom>
          <a:noFill/>
        </p:spPr>
        <p:txBody>
          <a:bodyPr wrap="square" rtlCol="0">
            <a:spAutoFit/>
          </a:bodyPr>
          <a:lstStyle/>
          <a:p>
            <a:r>
              <a:rPr lang="en-US" sz="2800" b="1">
                <a:solidFill>
                  <a:schemeClr val="bg1"/>
                </a:solidFill>
              </a:rPr>
              <a:t>LESSON 2: A CLOSER LOOK 1</a:t>
            </a:r>
            <a:endParaRPr lang="en-US" sz="2800" b="1" dirty="0">
              <a:solidFill>
                <a:schemeClr val="bg1"/>
              </a:solidFill>
            </a:endParaRPr>
          </a:p>
        </p:txBody>
      </p:sp>
      <p:grpSp>
        <p:nvGrpSpPr>
          <p:cNvPr id="34" name="Group 33"/>
          <p:cNvGrpSpPr/>
          <p:nvPr/>
        </p:nvGrpSpPr>
        <p:grpSpPr>
          <a:xfrm>
            <a:off x="2937828" y="97859"/>
            <a:ext cx="994505" cy="941618"/>
            <a:chOff x="2066408" y="3458139"/>
            <a:chExt cx="994505" cy="941618"/>
          </a:xfrm>
        </p:grpSpPr>
        <p:pic>
          <p:nvPicPr>
            <p:cNvPr id="35" name="Picture 34"/>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070018" y="3458139"/>
              <a:ext cx="990895" cy="941618"/>
            </a:xfrm>
            <a:prstGeom prst="rect">
              <a:avLst/>
            </a:prstGeom>
          </p:spPr>
        </p:pic>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6408" y="3554648"/>
              <a:ext cx="990895" cy="801149"/>
            </a:xfrm>
            <a:prstGeom prst="rect">
              <a:avLst/>
            </a:prstGeom>
          </p:spPr>
        </p:pic>
      </p:grpSp>
      <p:sp>
        <p:nvSpPr>
          <p:cNvPr id="30" name="Rectangle 29"/>
          <p:cNvSpPr/>
          <p:nvPr/>
        </p:nvSpPr>
        <p:spPr>
          <a:xfrm>
            <a:off x="5571062" y="4141459"/>
            <a:ext cx="5990823" cy="851240"/>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Arial" panose="020B0604020202020204" pitchFamily="34" charset="0"/>
              <a:buChar char="•"/>
            </a:pPr>
            <a:r>
              <a:rPr lang="vi-VN" smtClean="0">
                <a:solidFill>
                  <a:prstClr val="black"/>
                </a:solidFill>
                <a:latin typeface="Calibri" panose="020F0502020204030204" pitchFamily="34" charset="0"/>
                <a:cs typeface="Calibri" panose="020F0502020204030204" pitchFamily="34" charset="0"/>
              </a:rPr>
              <a:t>Task </a:t>
            </a:r>
            <a:r>
              <a:rPr lang="en-US" dirty="0" smtClean="0">
                <a:solidFill>
                  <a:prstClr val="black"/>
                </a:solidFill>
                <a:latin typeface="Calibri" panose="020F0502020204030204" pitchFamily="34" charset="0"/>
                <a:cs typeface="Calibri" panose="020F0502020204030204" pitchFamily="34" charset="0"/>
              </a:rPr>
              <a:t>4</a:t>
            </a:r>
            <a:r>
              <a:rPr lang="vi-VN" dirty="0" smtClean="0">
                <a:solidFill>
                  <a:prstClr val="black"/>
                </a:solidFill>
                <a:latin typeface="Calibri" panose="020F0502020204030204" pitchFamily="34" charset="0"/>
                <a:cs typeface="Calibri" panose="020F0502020204030204" pitchFamily="34" charset="0"/>
              </a:rPr>
              <a:t>:</a:t>
            </a:r>
            <a:r>
              <a:rPr lang="en-US" dirty="0">
                <a:solidFill>
                  <a:prstClr val="black"/>
                </a:solidFill>
                <a:latin typeface="Calibri" panose="020F0502020204030204" pitchFamily="34" charset="0"/>
                <a:cs typeface="Calibri" panose="020F0502020204030204" pitchFamily="34" charset="0"/>
              </a:rPr>
              <a:t> Listen and circle the words you hear. Then repeat.</a:t>
            </a:r>
          </a:p>
          <a:p>
            <a:pPr marL="285750" lvl="0" indent="-285750">
              <a:buFont typeface="Arial" panose="020B0604020202020204" pitchFamily="34" charset="0"/>
              <a:buChar char="•"/>
            </a:pPr>
            <a:r>
              <a:rPr lang="vi-VN" dirty="0" smtClean="0">
                <a:solidFill>
                  <a:prstClr val="black"/>
                </a:solidFill>
                <a:latin typeface="Calibri" panose="020F0502020204030204" pitchFamily="34" charset="0"/>
                <a:cs typeface="Calibri" panose="020F0502020204030204" pitchFamily="34" charset="0"/>
              </a:rPr>
              <a:t>Task </a:t>
            </a:r>
            <a:r>
              <a:rPr lang="vi-VN" dirty="0">
                <a:solidFill>
                  <a:prstClr val="black"/>
                </a:solidFill>
                <a:latin typeface="Calibri" panose="020F0502020204030204" pitchFamily="34" charset="0"/>
                <a:cs typeface="Calibri" panose="020F0502020204030204" pitchFamily="34" charset="0"/>
              </a:rPr>
              <a:t>5:</a:t>
            </a:r>
            <a:r>
              <a:rPr lang="en-US" dirty="0">
                <a:solidFill>
                  <a:prstClr val="black"/>
                </a:solidFill>
                <a:latin typeface="Calibri" panose="020F0502020204030204" pitchFamily="34" charset="0"/>
                <a:cs typeface="Calibri" panose="020F0502020204030204" pitchFamily="34" charset="0"/>
              </a:rPr>
              <a:t> Listen. Then </a:t>
            </a:r>
            <a:r>
              <a:rPr lang="en-US" dirty="0" err="1" smtClean="0">
                <a:solidFill>
                  <a:prstClr val="black"/>
                </a:solidFill>
                <a:latin typeface="Calibri" panose="020F0502020204030204" pitchFamily="34" charset="0"/>
                <a:cs typeface="Calibri" panose="020F0502020204030204" pitchFamily="34" charset="0"/>
              </a:rPr>
              <a:t>practise</a:t>
            </a:r>
            <a:r>
              <a:rPr lang="en-US" dirty="0" smtClean="0">
                <a:solidFill>
                  <a:prstClr val="black"/>
                </a:solidFill>
                <a:latin typeface="Calibri" panose="020F0502020204030204" pitchFamily="34" charset="0"/>
                <a:cs typeface="Calibri" panose="020F0502020204030204" pitchFamily="34" charset="0"/>
              </a:rPr>
              <a:t> </a:t>
            </a:r>
            <a:r>
              <a:rPr lang="en-US" dirty="0">
                <a:solidFill>
                  <a:prstClr val="black"/>
                </a:solidFill>
                <a:latin typeface="Calibri" panose="020F0502020204030204" pitchFamily="34" charset="0"/>
                <a:cs typeface="Calibri" panose="020F0502020204030204" pitchFamily="34" charset="0"/>
              </a:rPr>
              <a:t>the chant. Notice the rhyme.</a:t>
            </a:r>
          </a:p>
        </p:txBody>
      </p:sp>
    </p:spTree>
    <p:extLst>
      <p:ext uri="{BB962C8B-B14F-4D97-AF65-F5344CB8AC3E}">
        <p14:creationId xmlns:p14="http://schemas.microsoft.com/office/powerpoint/2010/main" val="6582018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up 18"/>
          <p:cNvGrpSpPr/>
          <p:nvPr/>
        </p:nvGrpSpPr>
        <p:grpSpPr>
          <a:xfrm>
            <a:off x="-1172" y="-7620"/>
            <a:ext cx="12192000" cy="1083309"/>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 Single Corner Rectangle 28"/>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useBgFill="1">
        <p:nvSpPr>
          <p:cNvPr id="18" name="Rectangle 17">
            <a:extLst>
              <a:ext uri="{FF2B5EF4-FFF2-40B4-BE49-F238E27FC236}">
                <a16:creationId xmlns:a16="http://schemas.microsoft.com/office/drawing/2014/main" id="{18AC8E79-ECD6-4F34-BE5A-9F5E850E850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83306"/>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D2BE1BB-2AB2-4D7E-9E27-8D245181B51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83306"/>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22A1615C-2156-4B15-BF3E-39794B37905E}"/>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80997"/>
            <a:ext cx="5378624" cy="6402614"/>
            <a:chOff x="-19221" y="197691"/>
            <a:chExt cx="5378624" cy="6402614"/>
          </a:xfrm>
        </p:grpSpPr>
        <p:sp>
          <p:nvSpPr>
            <p:cNvPr id="23" name="Freeform: Shape 22">
              <a:extLst>
                <a:ext uri="{FF2B5EF4-FFF2-40B4-BE49-F238E27FC236}">
                  <a16:creationId xmlns:a16="http://schemas.microsoft.com/office/drawing/2014/main" id="{D0AAA4B8-4E08-4663-9835-BA403F00612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CB4869D1-3E13-4881-A292-2F38ECC07BD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3FEDB7CE-BB3D-4A0D-A73F-3117044F329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A6E0C6E1-7FBF-471E-849C-A54AF1D41FF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B2BFAA38-D910-41AD-BBED-0608E4AE713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5" name="TextBox 14">
            <a:extLst>
              <a:ext uri="{FF2B5EF4-FFF2-40B4-BE49-F238E27FC236}">
                <a16:creationId xmlns:a16="http://schemas.microsoft.com/office/drawing/2014/main" id="{3620506D-D0FB-4364-9BF0-303257236434}"/>
              </a:ext>
            </a:extLst>
          </p:cNvPr>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21" name="TextBox 20">
            <a:extLst>
              <a:ext uri="{FF2B5EF4-FFF2-40B4-BE49-F238E27FC236}">
                <a16:creationId xmlns:a16="http://schemas.microsoft.com/office/drawing/2014/main" id="{A982B3A6-EACF-42EF-B0CF-D6FC910459A8}"/>
              </a:ext>
            </a:extLst>
          </p:cNvPr>
          <p:cNvSpPr txBox="1"/>
          <p:nvPr/>
        </p:nvSpPr>
        <p:spPr>
          <a:xfrm>
            <a:off x="5451894" y="2003927"/>
            <a:ext cx="6283983" cy="4031873"/>
          </a:xfrm>
          <a:prstGeom prst="rect">
            <a:avLst/>
          </a:prstGeom>
          <a:noFill/>
        </p:spPr>
        <p:txBody>
          <a:bodyPr wrap="square">
            <a:spAutoFit/>
          </a:bodyPr>
          <a:lstStyle/>
          <a:p>
            <a:pPr>
              <a:lnSpc>
                <a:spcPct val="200000"/>
              </a:lnSpc>
            </a:pPr>
            <a:r>
              <a:rPr lang="en-US" sz="3200" i="1" smtClean="0"/>
              <a:t>Rules</a:t>
            </a:r>
            <a:r>
              <a:rPr lang="en-US" sz="3200" i="1" dirty="0"/>
              <a:t>: </a:t>
            </a:r>
            <a:endParaRPr lang="en-US" sz="3200" i="1" dirty="0" smtClean="0"/>
          </a:p>
          <a:p>
            <a:pPr marL="457200" indent="-457200">
              <a:lnSpc>
                <a:spcPct val="150000"/>
              </a:lnSpc>
              <a:buFontTx/>
              <a:buChar char="-"/>
            </a:pPr>
            <a:r>
              <a:rPr lang="en-US" sz="3200" dirty="0" smtClean="0"/>
              <a:t>Students </a:t>
            </a:r>
            <a:r>
              <a:rPr lang="en-US" sz="3200" dirty="0"/>
              <a:t>have to touch the body parts that teacher calls out. </a:t>
            </a:r>
            <a:endParaRPr lang="en-US" sz="3200" dirty="0" smtClean="0"/>
          </a:p>
          <a:p>
            <a:pPr marL="457200" indent="-457200">
              <a:lnSpc>
                <a:spcPct val="150000"/>
              </a:lnSpc>
              <a:buFontTx/>
              <a:buChar char="-"/>
            </a:pPr>
            <a:r>
              <a:rPr lang="en-US" sz="3200" smtClean="0"/>
              <a:t>Who </a:t>
            </a:r>
            <a:r>
              <a:rPr lang="en-US" sz="3200" smtClean="0"/>
              <a:t>does</a:t>
            </a:r>
            <a:r>
              <a:rPr lang="en-US" sz="3200" smtClean="0"/>
              <a:t> </a:t>
            </a:r>
            <a:r>
              <a:rPr lang="en-US" sz="3200"/>
              <a:t>wrong </a:t>
            </a:r>
            <a:r>
              <a:rPr lang="en-US" sz="3200" smtClean="0"/>
              <a:t>actions </a:t>
            </a:r>
            <a:r>
              <a:rPr lang="en-US" sz="3200" dirty="0"/>
              <a:t>is out of the game</a:t>
            </a:r>
            <a:r>
              <a:rPr lang="en-US" sz="3200" dirty="0" smtClean="0"/>
              <a:t>.</a:t>
            </a:r>
            <a:endParaRPr lang="en-US" sz="3200" dirty="0"/>
          </a:p>
        </p:txBody>
      </p:sp>
      <p:sp>
        <p:nvSpPr>
          <p:cNvPr id="4" name="TextBox 3">
            <a:extLst>
              <a:ext uri="{FF2B5EF4-FFF2-40B4-BE49-F238E27FC236}">
                <a16:creationId xmlns:a16="http://schemas.microsoft.com/office/drawing/2014/main" id="{90A3E95A-3D5D-4E3E-A00D-CA3CAC576081}"/>
              </a:ext>
            </a:extLst>
          </p:cNvPr>
          <p:cNvSpPr txBox="1"/>
          <p:nvPr/>
        </p:nvSpPr>
        <p:spPr>
          <a:xfrm>
            <a:off x="5501384" y="1252214"/>
            <a:ext cx="5682431" cy="707886"/>
          </a:xfrm>
          <a:prstGeom prst="rect">
            <a:avLst/>
          </a:prstGeom>
          <a:noFill/>
        </p:spPr>
        <p:txBody>
          <a:bodyPr wrap="square" rtlCol="0">
            <a:spAutoFit/>
          </a:bodyPr>
          <a:lstStyle/>
          <a:p>
            <a:r>
              <a:rPr lang="en-US" sz="4000" b="1" dirty="0"/>
              <a:t>“Simon says” game </a:t>
            </a:r>
          </a:p>
        </p:txBody>
      </p:sp>
      <p:sp>
        <p:nvSpPr>
          <p:cNvPr id="5" name="TextBox 4">
            <a:extLst>
              <a:ext uri="{FF2B5EF4-FFF2-40B4-BE49-F238E27FC236}">
                <a16:creationId xmlns:a16="http://schemas.microsoft.com/office/drawing/2014/main" id="{337A5E1E-3CA0-4464-8CDD-31E8FAFCE4DB}"/>
              </a:ext>
            </a:extLst>
          </p:cNvPr>
          <p:cNvSpPr txBox="1"/>
          <p:nvPr/>
        </p:nvSpPr>
        <p:spPr>
          <a:xfrm>
            <a:off x="618293" y="3438902"/>
            <a:ext cx="2851659" cy="1754326"/>
          </a:xfrm>
          <a:prstGeom prst="rect">
            <a:avLst/>
          </a:prstGeom>
          <a:noFill/>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rPr>
              <a:t>Simon says</a:t>
            </a:r>
          </a:p>
        </p:txBody>
      </p:sp>
    </p:spTree>
    <p:extLst>
      <p:ext uri="{BB962C8B-B14F-4D97-AF65-F5344CB8AC3E}">
        <p14:creationId xmlns:p14="http://schemas.microsoft.com/office/powerpoint/2010/main" val="340484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barn(inVertical)">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barn(inVertical)">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barn(inVertical)">
                                      <p:cBhvr>
                                        <p:cTn id="17" dur="500"/>
                                        <p:tgtEl>
                                          <p:spTgt spid="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172" y="-7620"/>
            <a:ext cx="12192000" cy="1083309"/>
            <a:chOff x="7620" y="-7620"/>
            <a:chExt cx="12192000" cy="1083309"/>
          </a:xfrm>
        </p:grpSpPr>
        <p:sp>
          <p:nvSpPr>
            <p:cNvPr id="15" name="Round Single Corner Rectangle 14"/>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 Single Corner Rectangle 22"/>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42458" y="1244640"/>
            <a:ext cx="8022635" cy="523220"/>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Match the adjectives to the pictures.</a:t>
            </a:r>
          </a:p>
        </p:txBody>
      </p:sp>
      <p:sp>
        <p:nvSpPr>
          <p:cNvPr id="16" name="Rounded Rectangle 15"/>
          <p:cNvSpPr/>
          <p:nvPr/>
        </p:nvSpPr>
        <p:spPr>
          <a:xfrm>
            <a:off x="487067" y="1254947"/>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539852" y="1152307"/>
            <a:ext cx="397035" cy="707886"/>
          </a:xfrm>
          <a:prstGeom prst="rect">
            <a:avLst/>
          </a:prstGeom>
          <a:noFill/>
        </p:spPr>
        <p:txBody>
          <a:bodyPr wrap="square" rtlCol="0">
            <a:spAutoFit/>
          </a:bodyPr>
          <a:lstStyle/>
          <a:p>
            <a:pPr algn="ctr"/>
            <a:r>
              <a:rPr lang="vi-VN" sz="4000" b="1" smtClean="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8" name="TextBox 7"/>
          <p:cNvSpPr txBox="1"/>
          <p:nvPr/>
        </p:nvSpPr>
        <p:spPr>
          <a:xfrm>
            <a:off x="487067" y="186930"/>
            <a:ext cx="4132696" cy="646331"/>
          </a:xfrm>
          <a:prstGeom prst="rect">
            <a:avLst/>
          </a:prstGeom>
          <a:noFill/>
          <a:effectLst/>
        </p:spPr>
        <p:txBody>
          <a:bodyPr wrap="square" rtlCol="0">
            <a:spAutoFit/>
          </a:bodyPr>
          <a:lstStyle/>
          <a:p>
            <a:r>
              <a:rPr lang="en-US" sz="3600" b="1" smtClean="0">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grpSp>
        <p:nvGrpSpPr>
          <p:cNvPr id="57" name="Group 56"/>
          <p:cNvGrpSpPr/>
          <p:nvPr/>
        </p:nvGrpSpPr>
        <p:grpSpPr>
          <a:xfrm>
            <a:off x="1191465" y="1669807"/>
            <a:ext cx="2321490" cy="2013332"/>
            <a:chOff x="98989" y="1241497"/>
            <a:chExt cx="2698047" cy="2339904"/>
          </a:xfrm>
        </p:grpSpPr>
        <p:grpSp>
          <p:nvGrpSpPr>
            <p:cNvPr id="58" name="Group 57"/>
            <p:cNvGrpSpPr/>
            <p:nvPr/>
          </p:nvGrpSpPr>
          <p:grpSpPr>
            <a:xfrm>
              <a:off x="200084" y="1360715"/>
              <a:ext cx="2596952" cy="2220686"/>
              <a:chOff x="1462289" y="1774371"/>
              <a:chExt cx="2113206" cy="1807029"/>
            </a:xfrm>
          </p:grpSpPr>
          <p:sp>
            <p:nvSpPr>
              <p:cNvPr id="60" name="Rounded Rectangle 59"/>
              <p:cNvSpPr/>
              <p:nvPr/>
            </p:nvSpPr>
            <p:spPr>
              <a:xfrm>
                <a:off x="1462289" y="1774371"/>
                <a:ext cx="2113206" cy="1807029"/>
              </a:xfrm>
              <a:prstGeom prst="roundRect">
                <a:avLst>
                  <a:gd name="adj" fmla="val 13655"/>
                </a:avLst>
              </a:prstGeom>
              <a:solidFill>
                <a:srgbClr val="A3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2289" y="2111830"/>
                <a:ext cx="2113205" cy="1469570"/>
              </a:xfrm>
              <a:prstGeom prst="roundRect">
                <a:avLst/>
              </a:prstGeom>
            </p:spPr>
          </p:pic>
        </p:grpSp>
        <p:sp>
          <p:nvSpPr>
            <p:cNvPr id="59" name="Oval 58"/>
            <p:cNvSpPr/>
            <p:nvPr/>
          </p:nvSpPr>
          <p:spPr>
            <a:xfrm>
              <a:off x="98989" y="1241497"/>
              <a:ext cx="414709" cy="4147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70C0"/>
                  </a:solidFill>
                </a:rPr>
                <a:t>a</a:t>
              </a:r>
            </a:p>
          </p:txBody>
        </p:sp>
      </p:grpSp>
      <p:grpSp>
        <p:nvGrpSpPr>
          <p:cNvPr id="62" name="Group 61"/>
          <p:cNvGrpSpPr/>
          <p:nvPr/>
        </p:nvGrpSpPr>
        <p:grpSpPr>
          <a:xfrm>
            <a:off x="9394156" y="4110621"/>
            <a:ext cx="2372710" cy="2031189"/>
            <a:chOff x="98989" y="1241497"/>
            <a:chExt cx="2757575" cy="2360658"/>
          </a:xfrm>
        </p:grpSpPr>
        <p:grpSp>
          <p:nvGrpSpPr>
            <p:cNvPr id="63" name="Group 62"/>
            <p:cNvGrpSpPr/>
            <p:nvPr/>
          </p:nvGrpSpPr>
          <p:grpSpPr>
            <a:xfrm>
              <a:off x="200084" y="1360715"/>
              <a:ext cx="2656480" cy="2241440"/>
              <a:chOff x="1462289" y="1774371"/>
              <a:chExt cx="2161645" cy="1823917"/>
            </a:xfrm>
          </p:grpSpPr>
          <p:sp>
            <p:nvSpPr>
              <p:cNvPr id="65" name="Rounded Rectangle 64"/>
              <p:cNvSpPr/>
              <p:nvPr/>
            </p:nvSpPr>
            <p:spPr>
              <a:xfrm>
                <a:off x="1462289" y="1774371"/>
                <a:ext cx="2113206" cy="1807029"/>
              </a:xfrm>
              <a:prstGeom prst="roundRect">
                <a:avLst>
                  <a:gd name="adj" fmla="val 13655"/>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Picture 6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2289" y="1791259"/>
                <a:ext cx="2161645" cy="1807029"/>
              </a:xfrm>
              <a:prstGeom prst="roundRect">
                <a:avLst/>
              </a:prstGeom>
            </p:spPr>
          </p:pic>
        </p:grpSp>
        <p:sp>
          <p:nvSpPr>
            <p:cNvPr id="64" name="Oval 63"/>
            <p:cNvSpPr/>
            <p:nvPr/>
          </p:nvSpPr>
          <p:spPr>
            <a:xfrm>
              <a:off x="98989" y="1241497"/>
              <a:ext cx="414709" cy="4147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70C0"/>
                  </a:solidFill>
                </a:rPr>
                <a:t>e</a:t>
              </a:r>
            </a:p>
          </p:txBody>
        </p:sp>
      </p:grpSp>
      <p:grpSp>
        <p:nvGrpSpPr>
          <p:cNvPr id="67" name="Group 66"/>
          <p:cNvGrpSpPr/>
          <p:nvPr/>
        </p:nvGrpSpPr>
        <p:grpSpPr>
          <a:xfrm>
            <a:off x="5258368" y="4111741"/>
            <a:ext cx="2321490" cy="2081534"/>
            <a:chOff x="98989" y="1241497"/>
            <a:chExt cx="2698047" cy="2419169"/>
          </a:xfrm>
        </p:grpSpPr>
        <p:grpSp>
          <p:nvGrpSpPr>
            <p:cNvPr id="68" name="Group 67"/>
            <p:cNvGrpSpPr/>
            <p:nvPr/>
          </p:nvGrpSpPr>
          <p:grpSpPr>
            <a:xfrm>
              <a:off x="200084" y="1360715"/>
              <a:ext cx="2596952" cy="2299951"/>
              <a:chOff x="1462289" y="1774371"/>
              <a:chExt cx="2113206" cy="1871529"/>
            </a:xfrm>
          </p:grpSpPr>
          <p:sp>
            <p:nvSpPr>
              <p:cNvPr id="70" name="Rounded Rectangle 69"/>
              <p:cNvSpPr/>
              <p:nvPr/>
            </p:nvSpPr>
            <p:spPr>
              <a:xfrm>
                <a:off x="1462289" y="1774371"/>
                <a:ext cx="2113206" cy="1807029"/>
              </a:xfrm>
              <a:prstGeom prst="roundRect">
                <a:avLst>
                  <a:gd name="adj" fmla="val 13655"/>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5759" y="1825847"/>
                <a:ext cx="1344002" cy="1820053"/>
              </a:xfrm>
              <a:prstGeom prst="roundRect">
                <a:avLst/>
              </a:prstGeom>
            </p:spPr>
          </p:pic>
        </p:grpSp>
        <p:sp>
          <p:nvSpPr>
            <p:cNvPr id="69" name="Oval 68"/>
            <p:cNvSpPr/>
            <p:nvPr/>
          </p:nvSpPr>
          <p:spPr>
            <a:xfrm>
              <a:off x="98989" y="1241497"/>
              <a:ext cx="414709" cy="4147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70C0"/>
                  </a:solidFill>
                </a:rPr>
                <a:t>d</a:t>
              </a:r>
            </a:p>
          </p:txBody>
        </p:sp>
      </p:grpSp>
      <p:grpSp>
        <p:nvGrpSpPr>
          <p:cNvPr id="72" name="Group 71"/>
          <p:cNvGrpSpPr/>
          <p:nvPr/>
        </p:nvGrpSpPr>
        <p:grpSpPr>
          <a:xfrm>
            <a:off x="8839851" y="1669807"/>
            <a:ext cx="2321490" cy="2013332"/>
            <a:chOff x="98989" y="1241497"/>
            <a:chExt cx="2698047" cy="2339904"/>
          </a:xfrm>
        </p:grpSpPr>
        <p:grpSp>
          <p:nvGrpSpPr>
            <p:cNvPr id="73" name="Group 72"/>
            <p:cNvGrpSpPr/>
            <p:nvPr/>
          </p:nvGrpSpPr>
          <p:grpSpPr>
            <a:xfrm>
              <a:off x="200084" y="1360715"/>
              <a:ext cx="2596952" cy="2220686"/>
              <a:chOff x="1462289" y="1774371"/>
              <a:chExt cx="2113206" cy="1807029"/>
            </a:xfrm>
          </p:grpSpPr>
          <p:sp>
            <p:nvSpPr>
              <p:cNvPr id="75" name="Rounded Rectangle 74"/>
              <p:cNvSpPr/>
              <p:nvPr/>
            </p:nvSpPr>
            <p:spPr>
              <a:xfrm>
                <a:off x="1462289" y="1774371"/>
                <a:ext cx="2113206" cy="1807029"/>
              </a:xfrm>
              <a:prstGeom prst="roundRect">
                <a:avLst>
                  <a:gd name="adj" fmla="val 13655"/>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67846" y="1774371"/>
                <a:ext cx="1601091" cy="1807029"/>
              </a:xfrm>
              <a:prstGeom prst="roundRect">
                <a:avLst/>
              </a:prstGeom>
            </p:spPr>
          </p:pic>
        </p:grpSp>
        <p:sp>
          <p:nvSpPr>
            <p:cNvPr id="74" name="Oval 73"/>
            <p:cNvSpPr/>
            <p:nvPr/>
          </p:nvSpPr>
          <p:spPr>
            <a:xfrm>
              <a:off x="98989" y="1241497"/>
              <a:ext cx="414709" cy="4147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70C0"/>
                  </a:solidFill>
                </a:rPr>
                <a:t>b</a:t>
              </a:r>
            </a:p>
          </p:txBody>
        </p:sp>
      </p:grpSp>
      <p:grpSp>
        <p:nvGrpSpPr>
          <p:cNvPr id="77" name="Group 76"/>
          <p:cNvGrpSpPr/>
          <p:nvPr/>
        </p:nvGrpSpPr>
        <p:grpSpPr>
          <a:xfrm>
            <a:off x="763726" y="4151981"/>
            <a:ext cx="2455723" cy="1894397"/>
            <a:chOff x="-2106" y="1241497"/>
            <a:chExt cx="2854053" cy="2201677"/>
          </a:xfrm>
        </p:grpSpPr>
        <p:pic>
          <p:nvPicPr>
            <p:cNvPr id="78" name="Picture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06" y="1360715"/>
              <a:ext cx="2854053" cy="2082459"/>
            </a:xfrm>
            <a:prstGeom prst="roundRect">
              <a:avLst/>
            </a:prstGeom>
          </p:spPr>
        </p:pic>
        <p:sp>
          <p:nvSpPr>
            <p:cNvPr id="79" name="Oval 78"/>
            <p:cNvSpPr/>
            <p:nvPr/>
          </p:nvSpPr>
          <p:spPr>
            <a:xfrm>
              <a:off x="-2106" y="1241497"/>
              <a:ext cx="414710" cy="4147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70C0"/>
                  </a:solidFill>
                </a:rPr>
                <a:t>c</a:t>
              </a:r>
            </a:p>
          </p:txBody>
        </p:sp>
      </p:grpSp>
      <p:grpSp>
        <p:nvGrpSpPr>
          <p:cNvPr id="80" name="Group 79">
            <a:extLst>
              <a:ext uri="{FF2B5EF4-FFF2-40B4-BE49-F238E27FC236}">
                <a16:creationId xmlns:a16="http://schemas.microsoft.com/office/drawing/2014/main" id="{E059B435-0DCD-49B4-9C7E-DC4230F9097A}"/>
              </a:ext>
            </a:extLst>
          </p:cNvPr>
          <p:cNvGrpSpPr/>
          <p:nvPr/>
        </p:nvGrpSpPr>
        <p:grpSpPr>
          <a:xfrm>
            <a:off x="5790410" y="6174202"/>
            <a:ext cx="1880622" cy="954107"/>
            <a:chOff x="3233058" y="1620803"/>
            <a:chExt cx="1396949" cy="954107"/>
          </a:xfrm>
        </p:grpSpPr>
        <p:sp>
          <p:nvSpPr>
            <p:cNvPr id="81" name="Rounded Rectangle 52">
              <a:extLst>
                <a:ext uri="{FF2B5EF4-FFF2-40B4-BE49-F238E27FC236}">
                  <a16:creationId xmlns:a16="http://schemas.microsoft.com/office/drawing/2014/main" id="{8B7CC6B2-13D2-4385-9CBB-2B92C66FB119}"/>
                </a:ext>
              </a:extLst>
            </p:cNvPr>
            <p:cNvSpPr/>
            <p:nvPr/>
          </p:nvSpPr>
          <p:spPr>
            <a:xfrm>
              <a:off x="3233058" y="1680585"/>
              <a:ext cx="1344392" cy="389152"/>
            </a:xfrm>
            <a:prstGeom prst="roundRect">
              <a:avLst>
                <a:gd name="adj" fmla="val 49416"/>
              </a:avLst>
            </a:prstGeom>
            <a:solidFill>
              <a:srgbClr val="9C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5B3F047B-8877-47AB-BAE2-02547F4CF917}"/>
                </a:ext>
              </a:extLst>
            </p:cNvPr>
            <p:cNvSpPr txBox="1"/>
            <p:nvPr/>
          </p:nvSpPr>
          <p:spPr>
            <a:xfrm>
              <a:off x="3356369" y="1620803"/>
              <a:ext cx="1273638" cy="954107"/>
            </a:xfrm>
            <a:prstGeom prst="rect">
              <a:avLst/>
            </a:prstGeom>
            <a:noFill/>
          </p:spPr>
          <p:txBody>
            <a:bodyPr wrap="square" rtlCol="0">
              <a:spAutoFit/>
            </a:bodyPr>
            <a:lstStyle/>
            <a:p>
              <a:r>
                <a:rPr lang="en-US" sz="2800" b="1" dirty="0">
                  <a:solidFill>
                    <a:srgbClr val="0070C0"/>
                  </a:solidFill>
                </a:rPr>
                <a:t>3. </a:t>
              </a:r>
              <a:r>
                <a:rPr lang="en-US" sz="2800" dirty="0"/>
                <a:t>funny</a:t>
              </a:r>
            </a:p>
          </p:txBody>
        </p:sp>
      </p:grpSp>
      <p:grpSp>
        <p:nvGrpSpPr>
          <p:cNvPr id="83" name="Group 82">
            <a:extLst>
              <a:ext uri="{FF2B5EF4-FFF2-40B4-BE49-F238E27FC236}">
                <a16:creationId xmlns:a16="http://schemas.microsoft.com/office/drawing/2014/main" id="{FB80A391-2E34-4217-B501-4D2BF3B231F1}"/>
              </a:ext>
            </a:extLst>
          </p:cNvPr>
          <p:cNvGrpSpPr/>
          <p:nvPr/>
        </p:nvGrpSpPr>
        <p:grpSpPr>
          <a:xfrm>
            <a:off x="1723506" y="3693685"/>
            <a:ext cx="1784018" cy="954107"/>
            <a:chOff x="3233058" y="1621784"/>
            <a:chExt cx="1344392" cy="954107"/>
          </a:xfrm>
        </p:grpSpPr>
        <p:sp>
          <p:nvSpPr>
            <p:cNvPr id="84" name="Rounded Rectangle 55">
              <a:extLst>
                <a:ext uri="{FF2B5EF4-FFF2-40B4-BE49-F238E27FC236}">
                  <a16:creationId xmlns:a16="http://schemas.microsoft.com/office/drawing/2014/main" id="{8217FDAB-3E27-4D16-9501-6593935F298E}"/>
                </a:ext>
              </a:extLst>
            </p:cNvPr>
            <p:cNvSpPr/>
            <p:nvPr/>
          </p:nvSpPr>
          <p:spPr>
            <a:xfrm>
              <a:off x="3233058" y="1700905"/>
              <a:ext cx="1344392" cy="389152"/>
            </a:xfrm>
            <a:prstGeom prst="roundRect">
              <a:avLst>
                <a:gd name="adj" fmla="val 49416"/>
              </a:avLst>
            </a:prstGeom>
            <a:solidFill>
              <a:srgbClr val="9C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6F70F5CA-8B9A-4C4A-81D8-99A27C4CFE4F}"/>
                </a:ext>
              </a:extLst>
            </p:cNvPr>
            <p:cNvSpPr txBox="1"/>
            <p:nvPr/>
          </p:nvSpPr>
          <p:spPr>
            <a:xfrm>
              <a:off x="3288230" y="1621784"/>
              <a:ext cx="1273638" cy="954107"/>
            </a:xfrm>
            <a:prstGeom prst="rect">
              <a:avLst/>
            </a:prstGeom>
            <a:noFill/>
          </p:spPr>
          <p:txBody>
            <a:bodyPr wrap="square" rtlCol="0">
              <a:spAutoFit/>
            </a:bodyPr>
            <a:lstStyle/>
            <a:p>
              <a:r>
                <a:rPr lang="en-US" sz="2800" b="1" dirty="0">
                  <a:solidFill>
                    <a:srgbClr val="0070C0"/>
                  </a:solidFill>
                </a:rPr>
                <a:t>4. </a:t>
              </a:r>
              <a:r>
                <a:rPr lang="en-US" sz="2800" dirty="0"/>
                <a:t>caring</a:t>
              </a:r>
            </a:p>
          </p:txBody>
        </p:sp>
      </p:grpSp>
      <p:grpSp>
        <p:nvGrpSpPr>
          <p:cNvPr id="86" name="Group 85">
            <a:extLst>
              <a:ext uri="{FF2B5EF4-FFF2-40B4-BE49-F238E27FC236}">
                <a16:creationId xmlns:a16="http://schemas.microsoft.com/office/drawing/2014/main" id="{2048E22A-842F-4CE9-BC09-6AAE10CB19DC}"/>
              </a:ext>
            </a:extLst>
          </p:cNvPr>
          <p:cNvGrpSpPr/>
          <p:nvPr/>
        </p:nvGrpSpPr>
        <p:grpSpPr>
          <a:xfrm>
            <a:off x="9421551" y="3688571"/>
            <a:ext cx="1945479" cy="954107"/>
            <a:chOff x="3233058" y="1616670"/>
            <a:chExt cx="1380825" cy="954107"/>
          </a:xfrm>
        </p:grpSpPr>
        <p:sp>
          <p:nvSpPr>
            <p:cNvPr id="87" name="Rounded Rectangle 58">
              <a:extLst>
                <a:ext uri="{FF2B5EF4-FFF2-40B4-BE49-F238E27FC236}">
                  <a16:creationId xmlns:a16="http://schemas.microsoft.com/office/drawing/2014/main" id="{0D5B37AA-2C1D-4037-BF3D-BD166F563ACD}"/>
                </a:ext>
              </a:extLst>
            </p:cNvPr>
            <p:cNvSpPr/>
            <p:nvPr/>
          </p:nvSpPr>
          <p:spPr>
            <a:xfrm>
              <a:off x="3233058" y="1700905"/>
              <a:ext cx="1344392" cy="389152"/>
            </a:xfrm>
            <a:prstGeom prst="roundRect">
              <a:avLst>
                <a:gd name="adj" fmla="val 49416"/>
              </a:avLst>
            </a:prstGeom>
            <a:solidFill>
              <a:srgbClr val="9C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a:extLst>
                <a:ext uri="{FF2B5EF4-FFF2-40B4-BE49-F238E27FC236}">
                  <a16:creationId xmlns:a16="http://schemas.microsoft.com/office/drawing/2014/main" id="{088E20B0-9F74-4DC3-98FA-FA6990085863}"/>
                </a:ext>
              </a:extLst>
            </p:cNvPr>
            <p:cNvSpPr txBox="1"/>
            <p:nvPr/>
          </p:nvSpPr>
          <p:spPr>
            <a:xfrm>
              <a:off x="3340245" y="1616670"/>
              <a:ext cx="1273638" cy="954107"/>
            </a:xfrm>
            <a:prstGeom prst="rect">
              <a:avLst/>
            </a:prstGeom>
            <a:noFill/>
          </p:spPr>
          <p:txBody>
            <a:bodyPr wrap="square" rtlCol="0">
              <a:spAutoFit/>
            </a:bodyPr>
            <a:lstStyle/>
            <a:p>
              <a:r>
                <a:rPr lang="en-US" sz="2800" b="1" dirty="0">
                  <a:solidFill>
                    <a:srgbClr val="0070C0"/>
                  </a:solidFill>
                </a:rPr>
                <a:t>5. </a:t>
              </a:r>
              <a:r>
                <a:rPr lang="en-US" sz="2800" dirty="0"/>
                <a:t>active</a:t>
              </a:r>
            </a:p>
          </p:txBody>
        </p:sp>
      </p:grpSp>
      <p:grpSp>
        <p:nvGrpSpPr>
          <p:cNvPr id="89" name="Group 88">
            <a:extLst>
              <a:ext uri="{FF2B5EF4-FFF2-40B4-BE49-F238E27FC236}">
                <a16:creationId xmlns:a16="http://schemas.microsoft.com/office/drawing/2014/main" id="{B0118139-7239-477C-B203-53CD5E0B2ED1}"/>
              </a:ext>
            </a:extLst>
          </p:cNvPr>
          <p:cNvGrpSpPr/>
          <p:nvPr/>
        </p:nvGrpSpPr>
        <p:grpSpPr>
          <a:xfrm>
            <a:off x="9572571" y="6193275"/>
            <a:ext cx="2440457" cy="523220"/>
            <a:chOff x="3233057" y="1638424"/>
            <a:chExt cx="2167161" cy="523220"/>
          </a:xfrm>
        </p:grpSpPr>
        <p:sp>
          <p:nvSpPr>
            <p:cNvPr id="90" name="Rounded Rectangle 49">
              <a:extLst>
                <a:ext uri="{FF2B5EF4-FFF2-40B4-BE49-F238E27FC236}">
                  <a16:creationId xmlns:a16="http://schemas.microsoft.com/office/drawing/2014/main" id="{97CBE0BC-2A8B-45EB-BCEE-52423039FE8B}"/>
                </a:ext>
              </a:extLst>
            </p:cNvPr>
            <p:cNvSpPr/>
            <p:nvPr/>
          </p:nvSpPr>
          <p:spPr>
            <a:xfrm>
              <a:off x="3233057" y="1700905"/>
              <a:ext cx="1785263" cy="389152"/>
            </a:xfrm>
            <a:prstGeom prst="roundRect">
              <a:avLst>
                <a:gd name="adj" fmla="val 49416"/>
              </a:avLst>
            </a:prstGeom>
            <a:solidFill>
              <a:srgbClr val="9C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40290842-7CB6-4410-B788-474357CC67EB}"/>
                </a:ext>
              </a:extLst>
            </p:cNvPr>
            <p:cNvSpPr txBox="1"/>
            <p:nvPr/>
          </p:nvSpPr>
          <p:spPr>
            <a:xfrm>
              <a:off x="3263157" y="1638424"/>
              <a:ext cx="2137061" cy="523220"/>
            </a:xfrm>
            <a:prstGeom prst="rect">
              <a:avLst/>
            </a:prstGeom>
            <a:noFill/>
          </p:spPr>
          <p:txBody>
            <a:bodyPr wrap="square" rtlCol="0">
              <a:spAutoFit/>
            </a:bodyPr>
            <a:lstStyle/>
            <a:p>
              <a:r>
                <a:rPr lang="en-US" sz="2800" b="1" dirty="0">
                  <a:solidFill>
                    <a:srgbClr val="0070C0"/>
                  </a:solidFill>
                </a:rPr>
                <a:t>2. </a:t>
              </a:r>
              <a:r>
                <a:rPr lang="en-US" sz="2800" dirty="0"/>
                <a:t>confident</a:t>
              </a:r>
            </a:p>
          </p:txBody>
        </p:sp>
      </p:grpSp>
      <p:grpSp>
        <p:nvGrpSpPr>
          <p:cNvPr id="92" name="Group 91">
            <a:extLst>
              <a:ext uri="{FF2B5EF4-FFF2-40B4-BE49-F238E27FC236}">
                <a16:creationId xmlns:a16="http://schemas.microsoft.com/office/drawing/2014/main" id="{E35999D5-7D49-4ACA-ACBB-FBA130959FEA}"/>
              </a:ext>
            </a:extLst>
          </p:cNvPr>
          <p:cNvGrpSpPr/>
          <p:nvPr/>
        </p:nvGrpSpPr>
        <p:grpSpPr>
          <a:xfrm rot="21600000">
            <a:off x="630924" y="6091247"/>
            <a:ext cx="2876600" cy="954107"/>
            <a:chOff x="3233057" y="1621423"/>
            <a:chExt cx="2184505" cy="954107"/>
          </a:xfrm>
        </p:grpSpPr>
        <p:sp>
          <p:nvSpPr>
            <p:cNvPr id="93" name="Rounded Rectangle 7">
              <a:extLst>
                <a:ext uri="{FF2B5EF4-FFF2-40B4-BE49-F238E27FC236}">
                  <a16:creationId xmlns:a16="http://schemas.microsoft.com/office/drawing/2014/main" id="{40524C78-77DA-46D6-8093-0CB66414CCEE}"/>
                </a:ext>
              </a:extLst>
            </p:cNvPr>
            <p:cNvSpPr/>
            <p:nvPr/>
          </p:nvSpPr>
          <p:spPr>
            <a:xfrm>
              <a:off x="3233057" y="1700905"/>
              <a:ext cx="2168803" cy="389152"/>
            </a:xfrm>
            <a:prstGeom prst="roundRect">
              <a:avLst>
                <a:gd name="adj" fmla="val 49416"/>
              </a:avLst>
            </a:prstGeom>
            <a:solidFill>
              <a:srgbClr val="9C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a:extLst>
                <a:ext uri="{FF2B5EF4-FFF2-40B4-BE49-F238E27FC236}">
                  <a16:creationId xmlns:a16="http://schemas.microsoft.com/office/drawing/2014/main" id="{741D669E-C8BF-48BC-A087-98AEBE722426}"/>
                </a:ext>
              </a:extLst>
            </p:cNvPr>
            <p:cNvSpPr txBox="1"/>
            <p:nvPr/>
          </p:nvSpPr>
          <p:spPr>
            <a:xfrm>
              <a:off x="3307480" y="1621423"/>
              <a:ext cx="2110082" cy="954107"/>
            </a:xfrm>
            <a:prstGeom prst="rect">
              <a:avLst/>
            </a:prstGeom>
            <a:noFill/>
          </p:spPr>
          <p:txBody>
            <a:bodyPr wrap="square" rtlCol="0">
              <a:spAutoFit/>
            </a:bodyPr>
            <a:lstStyle/>
            <a:p>
              <a:r>
                <a:rPr lang="en-US" sz="2800" b="1" dirty="0">
                  <a:solidFill>
                    <a:srgbClr val="0070C0"/>
                  </a:solidFill>
                </a:rPr>
                <a:t>1</a:t>
              </a:r>
              <a:r>
                <a:rPr lang="en-US" sz="2800" b="1">
                  <a:solidFill>
                    <a:srgbClr val="0070C0"/>
                  </a:solidFill>
                </a:rPr>
                <a:t>. </a:t>
              </a:r>
              <a:r>
                <a:rPr lang="en-US" sz="2800" smtClean="0"/>
                <a:t>hard-working</a:t>
              </a:r>
              <a:endParaRPr lang="en-US" sz="2800" dirty="0"/>
            </a:p>
          </p:txBody>
        </p:sp>
      </p:grpSp>
      <p:grpSp>
        <p:nvGrpSpPr>
          <p:cNvPr id="95" name="Group 94"/>
          <p:cNvGrpSpPr/>
          <p:nvPr/>
        </p:nvGrpSpPr>
        <p:grpSpPr>
          <a:xfrm rot="21000000">
            <a:off x="6366958" y="3484303"/>
            <a:ext cx="1727832" cy="954107"/>
            <a:chOff x="3233058" y="1590578"/>
            <a:chExt cx="1368190" cy="954107"/>
          </a:xfrm>
        </p:grpSpPr>
        <p:sp>
          <p:nvSpPr>
            <p:cNvPr id="96" name="Rounded Rectangle 95"/>
            <p:cNvSpPr/>
            <p:nvPr/>
          </p:nvSpPr>
          <p:spPr>
            <a:xfrm>
              <a:off x="3233058" y="1700905"/>
              <a:ext cx="1344392" cy="389152"/>
            </a:xfrm>
            <a:prstGeom prst="roundRect">
              <a:avLst>
                <a:gd name="adj" fmla="val 49416"/>
              </a:avLst>
            </a:prstGeom>
            <a:solidFill>
              <a:srgbClr val="9C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p:cNvSpPr txBox="1"/>
            <p:nvPr/>
          </p:nvSpPr>
          <p:spPr>
            <a:xfrm>
              <a:off x="3327610" y="1590578"/>
              <a:ext cx="1273638" cy="954107"/>
            </a:xfrm>
            <a:prstGeom prst="rect">
              <a:avLst/>
            </a:prstGeom>
            <a:noFill/>
          </p:spPr>
          <p:txBody>
            <a:bodyPr wrap="square" rtlCol="0">
              <a:spAutoFit/>
            </a:bodyPr>
            <a:lstStyle/>
            <a:p>
              <a:r>
                <a:rPr lang="en-US" sz="2800" b="1" dirty="0">
                  <a:solidFill>
                    <a:srgbClr val="0070C0"/>
                  </a:solidFill>
                </a:rPr>
                <a:t>5. </a:t>
              </a:r>
              <a:r>
                <a:rPr lang="en-US" sz="2800" dirty="0"/>
                <a:t>active</a:t>
              </a:r>
            </a:p>
          </p:txBody>
        </p:sp>
      </p:grpSp>
      <p:grpSp>
        <p:nvGrpSpPr>
          <p:cNvPr id="98" name="Group 97"/>
          <p:cNvGrpSpPr/>
          <p:nvPr/>
        </p:nvGrpSpPr>
        <p:grpSpPr>
          <a:xfrm rot="660000">
            <a:off x="6657455" y="2707797"/>
            <a:ext cx="1875318" cy="523220"/>
            <a:chOff x="3233058" y="1632965"/>
            <a:chExt cx="1647612" cy="523220"/>
          </a:xfrm>
        </p:grpSpPr>
        <p:sp>
          <p:nvSpPr>
            <p:cNvPr id="99" name="Rounded Rectangle 98"/>
            <p:cNvSpPr/>
            <p:nvPr/>
          </p:nvSpPr>
          <p:spPr>
            <a:xfrm>
              <a:off x="3233058" y="1700905"/>
              <a:ext cx="1344392" cy="389152"/>
            </a:xfrm>
            <a:prstGeom prst="roundRect">
              <a:avLst>
                <a:gd name="adj" fmla="val 49416"/>
              </a:avLst>
            </a:prstGeom>
            <a:solidFill>
              <a:srgbClr val="9C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Box 99"/>
            <p:cNvSpPr txBox="1"/>
            <p:nvPr/>
          </p:nvSpPr>
          <p:spPr>
            <a:xfrm>
              <a:off x="3303811" y="1632965"/>
              <a:ext cx="1576859" cy="523220"/>
            </a:xfrm>
            <a:prstGeom prst="rect">
              <a:avLst/>
            </a:prstGeom>
            <a:noFill/>
          </p:spPr>
          <p:txBody>
            <a:bodyPr wrap="square" rtlCol="0">
              <a:spAutoFit/>
            </a:bodyPr>
            <a:lstStyle/>
            <a:p>
              <a:r>
                <a:rPr lang="en-US" sz="2800" b="1" dirty="0">
                  <a:solidFill>
                    <a:srgbClr val="0070C0"/>
                  </a:solidFill>
                </a:rPr>
                <a:t>4. </a:t>
              </a:r>
              <a:r>
                <a:rPr lang="en-US" sz="2800" dirty="0"/>
                <a:t>caring</a:t>
              </a:r>
            </a:p>
          </p:txBody>
        </p:sp>
      </p:grpSp>
      <p:grpSp>
        <p:nvGrpSpPr>
          <p:cNvPr id="101" name="Group 100"/>
          <p:cNvGrpSpPr/>
          <p:nvPr/>
        </p:nvGrpSpPr>
        <p:grpSpPr>
          <a:xfrm rot="21060000">
            <a:off x="4202623" y="3635583"/>
            <a:ext cx="1703447" cy="954107"/>
            <a:chOff x="3233058" y="1622684"/>
            <a:chExt cx="1346698" cy="954107"/>
          </a:xfrm>
        </p:grpSpPr>
        <p:sp>
          <p:nvSpPr>
            <p:cNvPr id="102" name="Rounded Rectangle 101"/>
            <p:cNvSpPr/>
            <p:nvPr/>
          </p:nvSpPr>
          <p:spPr>
            <a:xfrm>
              <a:off x="3233058" y="1700905"/>
              <a:ext cx="1344392" cy="389152"/>
            </a:xfrm>
            <a:prstGeom prst="roundRect">
              <a:avLst>
                <a:gd name="adj" fmla="val 49416"/>
              </a:avLst>
            </a:prstGeom>
            <a:solidFill>
              <a:srgbClr val="9C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p:cNvSpPr txBox="1"/>
            <p:nvPr/>
          </p:nvSpPr>
          <p:spPr>
            <a:xfrm>
              <a:off x="3306118" y="1622684"/>
              <a:ext cx="1273638" cy="954107"/>
            </a:xfrm>
            <a:prstGeom prst="rect">
              <a:avLst/>
            </a:prstGeom>
            <a:noFill/>
          </p:spPr>
          <p:txBody>
            <a:bodyPr wrap="square" rtlCol="0">
              <a:spAutoFit/>
            </a:bodyPr>
            <a:lstStyle/>
            <a:p>
              <a:r>
                <a:rPr lang="en-US" sz="2800" b="1" dirty="0">
                  <a:solidFill>
                    <a:srgbClr val="0070C0"/>
                  </a:solidFill>
                </a:rPr>
                <a:t>3. </a:t>
              </a:r>
              <a:r>
                <a:rPr lang="en-US" sz="2800" dirty="0"/>
                <a:t>funny</a:t>
              </a:r>
            </a:p>
          </p:txBody>
        </p:sp>
      </p:grpSp>
      <p:grpSp>
        <p:nvGrpSpPr>
          <p:cNvPr id="104" name="Group 103"/>
          <p:cNvGrpSpPr/>
          <p:nvPr/>
        </p:nvGrpSpPr>
        <p:grpSpPr>
          <a:xfrm rot="360000">
            <a:off x="4299518" y="2680649"/>
            <a:ext cx="2289776" cy="954107"/>
            <a:chOff x="3233057" y="1603224"/>
            <a:chExt cx="1785263" cy="954107"/>
          </a:xfrm>
        </p:grpSpPr>
        <p:sp>
          <p:nvSpPr>
            <p:cNvPr id="105" name="Rounded Rectangle 104"/>
            <p:cNvSpPr/>
            <p:nvPr/>
          </p:nvSpPr>
          <p:spPr>
            <a:xfrm>
              <a:off x="3233057" y="1700905"/>
              <a:ext cx="1785263" cy="389152"/>
            </a:xfrm>
            <a:prstGeom prst="roundRect">
              <a:avLst>
                <a:gd name="adj" fmla="val 49416"/>
              </a:avLst>
            </a:prstGeom>
            <a:solidFill>
              <a:srgbClr val="9C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p:cNvSpPr txBox="1"/>
            <p:nvPr/>
          </p:nvSpPr>
          <p:spPr>
            <a:xfrm rot="21571355">
              <a:off x="3297834" y="1603224"/>
              <a:ext cx="1643755" cy="954107"/>
            </a:xfrm>
            <a:prstGeom prst="rect">
              <a:avLst/>
            </a:prstGeom>
            <a:noFill/>
          </p:spPr>
          <p:txBody>
            <a:bodyPr wrap="square" rtlCol="0">
              <a:spAutoFit/>
            </a:bodyPr>
            <a:lstStyle/>
            <a:p>
              <a:r>
                <a:rPr lang="en-US" sz="2800" b="1" dirty="0">
                  <a:solidFill>
                    <a:srgbClr val="0070C0"/>
                  </a:solidFill>
                </a:rPr>
                <a:t>2. </a:t>
              </a:r>
              <a:r>
                <a:rPr lang="en-US" sz="2800" dirty="0"/>
                <a:t>confident</a:t>
              </a:r>
            </a:p>
          </p:txBody>
        </p:sp>
      </p:grpSp>
      <p:grpSp>
        <p:nvGrpSpPr>
          <p:cNvPr id="107" name="Group 106"/>
          <p:cNvGrpSpPr/>
          <p:nvPr/>
        </p:nvGrpSpPr>
        <p:grpSpPr>
          <a:xfrm rot="21240000">
            <a:off x="4979132" y="1872792"/>
            <a:ext cx="2629211" cy="954107"/>
            <a:chOff x="3233058" y="1604648"/>
            <a:chExt cx="2170244" cy="954107"/>
          </a:xfrm>
        </p:grpSpPr>
        <p:sp>
          <p:nvSpPr>
            <p:cNvPr id="108" name="Rounded Rectangle 107"/>
            <p:cNvSpPr/>
            <p:nvPr/>
          </p:nvSpPr>
          <p:spPr>
            <a:xfrm>
              <a:off x="3233058" y="1700904"/>
              <a:ext cx="2168803" cy="389152"/>
            </a:xfrm>
            <a:prstGeom prst="roundRect">
              <a:avLst>
                <a:gd name="adj" fmla="val 49416"/>
              </a:avLst>
            </a:prstGeom>
            <a:solidFill>
              <a:srgbClr val="9C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p:cNvSpPr txBox="1"/>
            <p:nvPr/>
          </p:nvSpPr>
          <p:spPr>
            <a:xfrm>
              <a:off x="3293220" y="1604648"/>
              <a:ext cx="2110082" cy="954107"/>
            </a:xfrm>
            <a:prstGeom prst="rect">
              <a:avLst/>
            </a:prstGeom>
            <a:noFill/>
          </p:spPr>
          <p:txBody>
            <a:bodyPr wrap="square" rtlCol="0">
              <a:spAutoFit/>
            </a:bodyPr>
            <a:lstStyle/>
            <a:p>
              <a:r>
                <a:rPr lang="en-US" sz="2800" b="1" dirty="0">
                  <a:solidFill>
                    <a:srgbClr val="0070C0"/>
                  </a:solidFill>
                </a:rPr>
                <a:t>1</a:t>
              </a:r>
              <a:r>
                <a:rPr lang="en-US" sz="2800" b="1">
                  <a:solidFill>
                    <a:srgbClr val="0070C0"/>
                  </a:solidFill>
                </a:rPr>
                <a:t>. </a:t>
              </a:r>
              <a:r>
                <a:rPr lang="en-US" sz="2800" smtClean="0"/>
                <a:t>hard-working</a:t>
              </a:r>
              <a:endParaRPr lang="en-US" sz="2800" dirty="0"/>
            </a:p>
          </p:txBody>
        </p:sp>
      </p:grpSp>
    </p:spTree>
    <p:extLst>
      <p:ext uri="{BB962C8B-B14F-4D97-AF65-F5344CB8AC3E}">
        <p14:creationId xmlns:p14="http://schemas.microsoft.com/office/powerpoint/2010/main" val="178691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2.59259E-6 L -0.33086 0.61435 " pathEditMode="relative" rAng="0" ptsTypes="AA">
                                      <p:cBhvr>
                                        <p:cTn id="6" dur="2000" fill="hold"/>
                                        <p:tgtEl>
                                          <p:spTgt spid="107"/>
                                        </p:tgtEl>
                                        <p:attrNameLst>
                                          <p:attrName>ppt_x</p:attrName>
                                          <p:attrName>ppt_y</p:attrName>
                                        </p:attrNameLst>
                                      </p:cBhvr>
                                      <p:rCtr x="-16549" y="30718"/>
                                    </p:animMotion>
                                  </p:childTnLst>
                                </p:cTn>
                              </p:par>
                            </p:childTnLst>
                          </p:cTn>
                        </p:par>
                        <p:par>
                          <p:cTn id="7" fill="hold">
                            <p:stCondLst>
                              <p:cond delay="2000"/>
                            </p:stCondLst>
                            <p:childTnLst>
                              <p:par>
                                <p:cTn id="8" presetID="8" presetClass="emph" presetSubtype="0" fill="hold" nodeType="afterEffect">
                                  <p:stCondLst>
                                    <p:cond delay="0"/>
                                  </p:stCondLst>
                                  <p:childTnLst>
                                    <p:animRot by="360000">
                                      <p:cBhvr>
                                        <p:cTn id="9" dur="500" fill="hold"/>
                                        <p:tgtEl>
                                          <p:spTgt spid="107"/>
                                        </p:tgtEl>
                                        <p:attrNameLst>
                                          <p:attrName>r</p:attrName>
                                        </p:attrNameLst>
                                      </p:cBhvr>
                                    </p:animRot>
                                  </p:childTnLst>
                                </p:cTn>
                              </p:par>
                            </p:childTnLst>
                          </p:cTn>
                        </p:par>
                        <p:par>
                          <p:cTn id="10" fill="hold">
                            <p:stCondLst>
                              <p:cond delay="2500"/>
                            </p:stCondLst>
                            <p:childTnLst>
                              <p:par>
                                <p:cTn id="11" presetID="1" presetClass="exit" presetSubtype="0" fill="hold" nodeType="afterEffect">
                                  <p:stCondLst>
                                    <p:cond delay="0"/>
                                  </p:stCondLst>
                                  <p:childTnLst>
                                    <p:set>
                                      <p:cBhvr>
                                        <p:cTn id="12" dur="1" fill="hold">
                                          <p:stCondLst>
                                            <p:cond delay="0"/>
                                          </p:stCondLst>
                                        </p:cTn>
                                        <p:tgtEl>
                                          <p:spTgt spid="107"/>
                                        </p:tgtEl>
                                        <p:attrNameLst>
                                          <p:attrName>style.visibility</p:attrName>
                                        </p:attrNameLst>
                                      </p:cBhvr>
                                      <p:to>
                                        <p:strVal val="hidden"/>
                                      </p:to>
                                    </p:set>
                                  </p:childTnLst>
                                </p:cTn>
                              </p:par>
                            </p:childTnLst>
                          </p:cTn>
                        </p:par>
                        <p:par>
                          <p:cTn id="13" fill="hold">
                            <p:stCondLst>
                              <p:cond delay="2500"/>
                            </p:stCondLst>
                            <p:childTnLst>
                              <p:par>
                                <p:cTn id="14" presetID="1" presetClass="entr" presetSubtype="0" fill="hold" nodeType="afterEffect">
                                  <p:stCondLst>
                                    <p:cond delay="0"/>
                                  </p:stCondLst>
                                  <p:childTnLst>
                                    <p:set>
                                      <p:cBhvr>
                                        <p:cTn id="15" dur="1" fill="hold">
                                          <p:stCondLst>
                                            <p:cond delay="0"/>
                                          </p:stCondLst>
                                        </p:cTn>
                                        <p:tgtEl>
                                          <p:spTgt spid="9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4.375E-6 3.33333E-6 L 0.44323 0.53194 " pathEditMode="relative" rAng="0" ptsTypes="AA">
                                      <p:cBhvr>
                                        <p:cTn id="19" dur="2000" fill="hold"/>
                                        <p:tgtEl>
                                          <p:spTgt spid="104"/>
                                        </p:tgtEl>
                                        <p:attrNameLst>
                                          <p:attrName>ppt_x</p:attrName>
                                          <p:attrName>ppt_y</p:attrName>
                                        </p:attrNameLst>
                                      </p:cBhvr>
                                      <p:rCtr x="22161" y="26597"/>
                                    </p:animMotion>
                                  </p:childTnLst>
                                </p:cTn>
                              </p:par>
                            </p:childTnLst>
                          </p:cTn>
                        </p:par>
                        <p:par>
                          <p:cTn id="20" fill="hold">
                            <p:stCondLst>
                              <p:cond delay="2000"/>
                            </p:stCondLst>
                            <p:childTnLst>
                              <p:par>
                                <p:cTn id="21" presetID="8" presetClass="emph" presetSubtype="0" fill="hold" nodeType="afterEffect">
                                  <p:stCondLst>
                                    <p:cond delay="0"/>
                                  </p:stCondLst>
                                  <p:childTnLst>
                                    <p:animRot by="-360000">
                                      <p:cBhvr>
                                        <p:cTn id="22" dur="500" fill="hold"/>
                                        <p:tgtEl>
                                          <p:spTgt spid="104"/>
                                        </p:tgtEl>
                                        <p:attrNameLst>
                                          <p:attrName>r</p:attrName>
                                        </p:attrNameLst>
                                      </p:cBhvr>
                                    </p:animRot>
                                  </p:childTnLst>
                                </p:cTn>
                              </p:par>
                            </p:childTnLst>
                          </p:cTn>
                        </p:par>
                        <p:par>
                          <p:cTn id="23" fill="hold">
                            <p:stCondLst>
                              <p:cond delay="2500"/>
                            </p:stCondLst>
                            <p:childTnLst>
                              <p:par>
                                <p:cTn id="24" presetID="1" presetClass="exit" presetSubtype="0" fill="hold" nodeType="afterEffect">
                                  <p:stCondLst>
                                    <p:cond delay="0"/>
                                  </p:stCondLst>
                                  <p:childTnLst>
                                    <p:set>
                                      <p:cBhvr>
                                        <p:cTn id="25" dur="1" fill="hold">
                                          <p:stCondLst>
                                            <p:cond delay="0"/>
                                          </p:stCondLst>
                                        </p:cTn>
                                        <p:tgtEl>
                                          <p:spTgt spid="104"/>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8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3.125E-6 2.96296E-6 L 0.10508 0.39606 " pathEditMode="relative" rAng="0" ptsTypes="AA">
                                      <p:cBhvr>
                                        <p:cTn id="31" dur="2000" fill="hold"/>
                                        <p:tgtEl>
                                          <p:spTgt spid="101"/>
                                        </p:tgtEl>
                                        <p:attrNameLst>
                                          <p:attrName>ppt_x</p:attrName>
                                          <p:attrName>ppt_y</p:attrName>
                                        </p:attrNameLst>
                                      </p:cBhvr>
                                      <p:rCtr x="5247" y="19792"/>
                                    </p:animMotion>
                                  </p:childTnLst>
                                </p:cTn>
                              </p:par>
                            </p:childTnLst>
                          </p:cTn>
                        </p:par>
                        <p:par>
                          <p:cTn id="32" fill="hold">
                            <p:stCondLst>
                              <p:cond delay="2000"/>
                            </p:stCondLst>
                            <p:childTnLst>
                              <p:par>
                                <p:cTn id="33" presetID="8" presetClass="emph" presetSubtype="0" fill="hold" nodeType="afterEffect">
                                  <p:stCondLst>
                                    <p:cond delay="0"/>
                                  </p:stCondLst>
                                  <p:childTnLst>
                                    <p:animRot by="540000">
                                      <p:cBhvr>
                                        <p:cTn id="34" dur="500" fill="hold"/>
                                        <p:tgtEl>
                                          <p:spTgt spid="101"/>
                                        </p:tgtEl>
                                        <p:attrNameLst>
                                          <p:attrName>r</p:attrName>
                                        </p:attrNameLst>
                                      </p:cBhvr>
                                    </p:animRot>
                                  </p:childTnLst>
                                </p:cTn>
                              </p:par>
                            </p:childTnLst>
                          </p:cTn>
                        </p:par>
                        <p:par>
                          <p:cTn id="35" fill="hold">
                            <p:stCondLst>
                              <p:cond delay="2500"/>
                            </p:stCondLst>
                            <p:childTnLst>
                              <p:par>
                                <p:cTn id="36" presetID="1" presetClass="exit" presetSubtype="0" fill="hold" nodeType="afterEffect">
                                  <p:stCondLst>
                                    <p:cond delay="0"/>
                                  </p:stCondLst>
                                  <p:childTnLst>
                                    <p:set>
                                      <p:cBhvr>
                                        <p:cTn id="37" dur="1" fill="hold">
                                          <p:stCondLst>
                                            <p:cond delay="0"/>
                                          </p:stCondLst>
                                        </p:cTn>
                                        <p:tgtEl>
                                          <p:spTgt spid="101"/>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8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0.00104 -0.0037 L -0.45534 0.12107 " pathEditMode="relative" rAng="0" ptsTypes="AA">
                                      <p:cBhvr>
                                        <p:cTn id="43" dur="2000" fill="hold"/>
                                        <p:tgtEl>
                                          <p:spTgt spid="98"/>
                                        </p:tgtEl>
                                        <p:attrNameLst>
                                          <p:attrName>ppt_x</p:attrName>
                                          <p:attrName>ppt_y</p:attrName>
                                        </p:attrNameLst>
                                      </p:cBhvr>
                                      <p:rCtr x="-22721" y="6227"/>
                                    </p:animMotion>
                                  </p:childTnLst>
                                </p:cTn>
                              </p:par>
                            </p:childTnLst>
                          </p:cTn>
                        </p:par>
                        <p:par>
                          <p:cTn id="44" fill="hold">
                            <p:stCondLst>
                              <p:cond delay="2000"/>
                            </p:stCondLst>
                            <p:childTnLst>
                              <p:par>
                                <p:cTn id="45" presetID="8" presetClass="emph" presetSubtype="0" fill="hold" nodeType="afterEffect">
                                  <p:stCondLst>
                                    <p:cond delay="0"/>
                                  </p:stCondLst>
                                  <p:childTnLst>
                                    <p:animRot by="-660000">
                                      <p:cBhvr>
                                        <p:cTn id="46" dur="500" fill="hold"/>
                                        <p:tgtEl>
                                          <p:spTgt spid="98"/>
                                        </p:tgtEl>
                                        <p:attrNameLst>
                                          <p:attrName>r</p:attrName>
                                        </p:attrNameLst>
                                      </p:cBhvr>
                                    </p:animRot>
                                  </p:childTnLst>
                                </p:cTn>
                              </p:par>
                            </p:childTnLst>
                          </p:cTn>
                        </p:par>
                        <p:par>
                          <p:cTn id="47" fill="hold">
                            <p:stCondLst>
                              <p:cond delay="2500"/>
                            </p:stCondLst>
                            <p:childTnLst>
                              <p:par>
                                <p:cTn id="48" presetID="1" presetClass="exit" presetSubtype="0" fill="hold" nodeType="afterEffect">
                                  <p:stCondLst>
                                    <p:cond delay="0"/>
                                  </p:stCondLst>
                                  <p:childTnLst>
                                    <p:set>
                                      <p:cBhvr>
                                        <p:cTn id="49" dur="1" fill="hold">
                                          <p:stCondLst>
                                            <p:cond delay="0"/>
                                          </p:stCondLst>
                                        </p:cTn>
                                        <p:tgtEl>
                                          <p:spTgt spid="98"/>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8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1.04167E-6 0.00277 L 0.25677 0.03865 " pathEditMode="relative" rAng="0" ptsTypes="AA">
                                      <p:cBhvr>
                                        <p:cTn id="55" dur="2000" fill="hold"/>
                                        <p:tgtEl>
                                          <p:spTgt spid="95"/>
                                        </p:tgtEl>
                                        <p:attrNameLst>
                                          <p:attrName>ppt_x</p:attrName>
                                          <p:attrName>ppt_y</p:attrName>
                                        </p:attrNameLst>
                                      </p:cBhvr>
                                      <p:rCtr x="12839" y="1782"/>
                                    </p:animMotion>
                                  </p:childTnLst>
                                </p:cTn>
                              </p:par>
                            </p:childTnLst>
                          </p:cTn>
                        </p:par>
                        <p:par>
                          <p:cTn id="56" fill="hold">
                            <p:stCondLst>
                              <p:cond delay="2000"/>
                            </p:stCondLst>
                            <p:childTnLst>
                              <p:par>
                                <p:cTn id="57" presetID="8" presetClass="emph" presetSubtype="0" fill="hold" nodeType="afterEffect">
                                  <p:stCondLst>
                                    <p:cond delay="0"/>
                                  </p:stCondLst>
                                  <p:childTnLst>
                                    <p:animRot by="600000">
                                      <p:cBhvr>
                                        <p:cTn id="58" dur="500" fill="hold"/>
                                        <p:tgtEl>
                                          <p:spTgt spid="95"/>
                                        </p:tgtEl>
                                        <p:attrNameLst>
                                          <p:attrName>r</p:attrName>
                                        </p:attrNameLst>
                                      </p:cBhvr>
                                    </p:animRot>
                                  </p:childTnLst>
                                </p:cTn>
                              </p:par>
                            </p:childTnLst>
                          </p:cTn>
                        </p:par>
                        <p:par>
                          <p:cTn id="59" fill="hold">
                            <p:stCondLst>
                              <p:cond delay="2500"/>
                            </p:stCondLst>
                            <p:childTnLst>
                              <p:par>
                                <p:cTn id="60" presetID="1" presetClass="exit" presetSubtype="0" fill="hold" nodeType="afterEffect">
                                  <p:stCondLst>
                                    <p:cond delay="0"/>
                                  </p:stCondLst>
                                  <p:childTnLst>
                                    <p:set>
                                      <p:cBhvr>
                                        <p:cTn id="61" dur="1" fill="hold">
                                          <p:stCondLst>
                                            <p:cond delay="0"/>
                                          </p:stCondLst>
                                        </p:cTn>
                                        <p:tgtEl>
                                          <p:spTgt spid="95"/>
                                        </p:tgtEl>
                                        <p:attrNameLst>
                                          <p:attrName>style.visibility</p:attrName>
                                        </p:attrNameLst>
                                      </p:cBhvr>
                                      <p:to>
                                        <p:strVal val="hidden"/>
                                      </p:to>
                                    </p:set>
                                  </p:childTnLst>
                                </p:cTn>
                              </p:par>
                              <p:par>
                                <p:cTn id="62" presetID="1" presetClass="entr" presetSubtype="0" fill="hold" nodeType="withEffect">
                                  <p:stCondLst>
                                    <p:cond delay="0"/>
                                  </p:stCondLst>
                                  <p:childTnLst>
                                    <p:set>
                                      <p:cBhvr>
                                        <p:cTn id="63" dur="1" fill="hold">
                                          <p:stCondLst>
                                            <p:cond delay="0"/>
                                          </p:stCondLst>
                                        </p:cTn>
                                        <p:tgtEl>
                                          <p:spTgt spid="86"/>
                                        </p:tgtEl>
                                        <p:attrNameLst>
                                          <p:attrName>style.visibility</p:attrName>
                                        </p:attrNameLst>
                                      </p:cBhvr>
                                      <p:to>
                                        <p:strVal val="visible"/>
                                      </p:to>
                                    </p:set>
                                  </p:childTnLst>
                                </p:cTn>
                              </p:par>
                            </p:childTnLst>
                          </p:cTn>
                        </p:par>
                        <p:par>
                          <p:cTn id="64" fill="hold">
                            <p:stCondLst>
                              <p:cond delay="2500"/>
                            </p:stCondLst>
                            <p:childTnLst>
                              <p:par>
                                <p:cTn id="65" presetID="42" presetClass="path" presetSubtype="0" accel="50000" decel="50000" fill="hold" nodeType="afterEffect">
                                  <p:stCondLst>
                                    <p:cond delay="0"/>
                                  </p:stCondLst>
                                  <p:childTnLst>
                                    <p:animMotion origin="layout" path="M -0.00104 -1.85185E-6 L 0.15534 0.0044 " pathEditMode="relative" rAng="0" ptsTypes="AA">
                                      <p:cBhvr>
                                        <p:cTn id="66" dur="2000" fill="hold"/>
                                        <p:tgtEl>
                                          <p:spTgt spid="83"/>
                                        </p:tgtEl>
                                        <p:attrNameLst>
                                          <p:attrName>ppt_x</p:attrName>
                                          <p:attrName>ppt_y</p:attrName>
                                        </p:attrNameLst>
                                      </p:cBhvr>
                                      <p:rCtr x="7813" y="208"/>
                                    </p:animMotion>
                                  </p:childTnLst>
                                </p:cTn>
                              </p:par>
                              <p:par>
                                <p:cTn id="67" presetID="42" presetClass="path" presetSubtype="0" accel="50000" decel="50000" fill="hold" nodeType="withEffect">
                                  <p:stCondLst>
                                    <p:cond delay="0"/>
                                  </p:stCondLst>
                                  <p:childTnLst>
                                    <p:animMotion origin="layout" path="M -0.00104 2.22222E-6 L 0.15521 -0.01111 " pathEditMode="relative" rAng="0" ptsTypes="AA">
                                      <p:cBhvr>
                                        <p:cTn id="68" dur="2000" fill="hold"/>
                                        <p:tgtEl>
                                          <p:spTgt spid="57"/>
                                        </p:tgtEl>
                                        <p:attrNameLst>
                                          <p:attrName>ppt_x</p:attrName>
                                          <p:attrName>ppt_y</p:attrName>
                                        </p:attrNameLst>
                                      </p:cBhvr>
                                      <p:rCtr x="7813" y="-556"/>
                                    </p:animMotion>
                                  </p:childTnLst>
                                </p:cTn>
                              </p:par>
                              <p:par>
                                <p:cTn id="69" presetID="42" presetClass="path" presetSubtype="0" accel="50000" decel="50000" fill="hold" nodeType="withEffect">
                                  <p:stCondLst>
                                    <p:cond delay="0"/>
                                  </p:stCondLst>
                                  <p:childTnLst>
                                    <p:animMotion origin="layout" path="M -0.00065 -0.00093 L -0.15286 0.00555 " pathEditMode="relative" rAng="0" ptsTypes="AA">
                                      <p:cBhvr>
                                        <p:cTn id="70" dur="2000" fill="hold"/>
                                        <p:tgtEl>
                                          <p:spTgt spid="86"/>
                                        </p:tgtEl>
                                        <p:attrNameLst>
                                          <p:attrName>ppt_x</p:attrName>
                                          <p:attrName>ppt_y</p:attrName>
                                        </p:attrNameLst>
                                      </p:cBhvr>
                                      <p:rCtr x="-7617" y="324"/>
                                    </p:animMotion>
                                  </p:childTnLst>
                                </p:cTn>
                              </p:par>
                              <p:par>
                                <p:cTn id="71" presetID="42" presetClass="path" presetSubtype="0" accel="50000" decel="50000" fill="hold" nodeType="withEffect">
                                  <p:stCondLst>
                                    <p:cond delay="0"/>
                                  </p:stCondLst>
                                  <p:childTnLst>
                                    <p:animMotion origin="layout" path="M -0.00065 -0.00463 L -0.14844 -0.0081 " pathEditMode="relative" rAng="0" ptsTypes="AA">
                                      <p:cBhvr>
                                        <p:cTn id="72" dur="2000" fill="hold"/>
                                        <p:tgtEl>
                                          <p:spTgt spid="72"/>
                                        </p:tgtEl>
                                        <p:attrNameLst>
                                          <p:attrName>ppt_x</p:attrName>
                                          <p:attrName>ppt_y</p:attrName>
                                        </p:attrNameLst>
                                      </p:cBhvr>
                                      <p:rCtr x="-7396"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612110" y="1528724"/>
            <a:ext cx="6368981"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smtClean="0">
                <a:solidFill>
                  <a:srgbClr val="AD4F0F"/>
                </a:solidFill>
              </a:rPr>
              <a:t>confident </a:t>
            </a:r>
            <a:r>
              <a:rPr lang="en-US" sz="6000" b="1" smtClean="0">
                <a:solidFill>
                  <a:srgbClr val="AD4F0F"/>
                </a:solidFill>
                <a:cs typeface="Calibri" panose="020F0502020204030204" pitchFamily="34" charset="0"/>
              </a:rPr>
              <a:t>(adj</a:t>
            </a:r>
            <a:r>
              <a:rPr lang="en-US" sz="6000" b="1" dirty="0">
                <a:solidFill>
                  <a:srgbClr val="AD4F0F"/>
                </a:solidFill>
                <a:cs typeface="Calibri" panose="020F0502020204030204" pitchFamily="34" charset="0"/>
              </a:rPr>
              <a:t>)</a:t>
            </a:r>
          </a:p>
        </p:txBody>
      </p:sp>
      <p:sp>
        <p:nvSpPr>
          <p:cNvPr id="12" name="Rectangle 11"/>
          <p:cNvSpPr/>
          <p:nvPr/>
        </p:nvSpPr>
        <p:spPr>
          <a:xfrm>
            <a:off x="1099473" y="4958532"/>
            <a:ext cx="4050892" cy="830997"/>
          </a:xfrm>
          <a:prstGeom prst="rect">
            <a:avLst/>
          </a:prstGeom>
        </p:spPr>
        <p:txBody>
          <a:bodyPr wrap="square">
            <a:spAutoFit/>
          </a:bodyPr>
          <a:lstStyle/>
          <a:p>
            <a:pPr lvl="0" algn="ctr"/>
            <a:r>
              <a:rPr lang="en-US" sz="4800" smtClean="0"/>
              <a:t>tự </a:t>
            </a:r>
            <a:r>
              <a:rPr lang="en-US" sz="4800" dirty="0" smtClean="0"/>
              <a:t>tin</a:t>
            </a:r>
            <a:endParaRPr lang="en-US" sz="6600" dirty="0"/>
          </a:p>
        </p:txBody>
      </p:sp>
      <p:sp>
        <p:nvSpPr>
          <p:cNvPr id="2" name="Rectangle 1"/>
          <p:cNvSpPr/>
          <p:nvPr/>
        </p:nvSpPr>
        <p:spPr>
          <a:xfrm>
            <a:off x="1415669" y="3856848"/>
            <a:ext cx="3418501" cy="830997"/>
          </a:xfrm>
          <a:prstGeom prst="rect">
            <a:avLst/>
          </a:prstGeom>
        </p:spPr>
        <p:txBody>
          <a:bodyPr wrap="none">
            <a:spAutoFit/>
          </a:bodyPr>
          <a:lstStyle/>
          <a:p>
            <a:pPr algn="ctr"/>
            <a:r>
              <a:rPr lang="en-US" sz="4800" b="1" dirty="0">
                <a:solidFill>
                  <a:schemeClr val="accent5">
                    <a:lumMod val="50000"/>
                  </a:schemeClr>
                </a:solidFill>
              </a:rPr>
              <a:t>/ˈ</a:t>
            </a:r>
            <a:r>
              <a:rPr lang="en-US" sz="4800" b="1" dirty="0" err="1">
                <a:solidFill>
                  <a:schemeClr val="accent5">
                    <a:lumMod val="50000"/>
                  </a:schemeClr>
                </a:solidFill>
              </a:rPr>
              <a:t>kɒnfɪdənt</a:t>
            </a:r>
            <a:r>
              <a:rPr lang="en-US" sz="4800" b="1" dirty="0">
                <a:solidFill>
                  <a:schemeClr val="accent5">
                    <a:lumMod val="50000"/>
                  </a:schemeClr>
                </a:solidFill>
              </a:rPr>
              <a:t>/</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smtClean="0">
                <a:effectLst>
                  <a:glow rad="88900">
                    <a:schemeClr val="bg1"/>
                  </a:glow>
                </a:effectLst>
                <a:latin typeface="Arial" panose="020B0604020202020204" pitchFamily="34" charset="0"/>
                <a:cs typeface="Arial" panose="020B0604020202020204" pitchFamily="34" charset="0"/>
              </a:rPr>
              <a:t>VOCABULARY</a:t>
            </a:r>
            <a:endParaRPr lang="en-US" sz="3600" b="1">
              <a:effectLst>
                <a:glow rad="88900">
                  <a:schemeClr val="bg1"/>
                </a:glow>
              </a:effectLst>
              <a:latin typeface="Arial" panose="020B0604020202020204" pitchFamily="34" charset="0"/>
              <a:cs typeface="Arial" panose="020B0604020202020204" pitchFamily="34" charset="0"/>
            </a:endParaRPr>
          </a:p>
        </p:txBody>
      </p:sp>
      <p:pic>
        <p:nvPicPr>
          <p:cNvPr id="4" name="xconfident__gb_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5792" y="4091464"/>
            <a:ext cx="487362" cy="487362"/>
          </a:xfrm>
          <a:prstGeom prst="rect">
            <a:avLst/>
          </a:prstGeom>
        </p:spPr>
      </p:pic>
      <p:pic>
        <p:nvPicPr>
          <p:cNvPr id="1026" name="Picture 2" descr="Confident Vectors &amp; Illustrations for Free Download | Freepi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4558" y="1907223"/>
            <a:ext cx="4576902" cy="4576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97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1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childTnLst>
        </p:cTn>
      </p:par>
    </p:tnLst>
    <p:bldLst>
      <p:bldP spid="7"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914829" y="2133760"/>
            <a:ext cx="5231128" cy="1808547"/>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smtClean="0">
                <a:solidFill>
                  <a:srgbClr val="AD4F0F"/>
                </a:solidFill>
              </a:rPr>
              <a:t>caring </a:t>
            </a:r>
            <a:r>
              <a:rPr lang="en-US" sz="6000" b="1" smtClean="0">
                <a:solidFill>
                  <a:srgbClr val="AD4F0F"/>
                </a:solidFill>
                <a:cs typeface="Calibri" panose="020F0502020204030204" pitchFamily="34" charset="0"/>
              </a:rPr>
              <a:t>(</a:t>
            </a:r>
            <a:r>
              <a:rPr lang="en-US" sz="6000" b="1" dirty="0">
                <a:solidFill>
                  <a:srgbClr val="AD4F0F"/>
                </a:solidFill>
                <a:cs typeface="Calibri" panose="020F0502020204030204" pitchFamily="34" charset="0"/>
              </a:rPr>
              <a:t>adj)</a:t>
            </a:r>
          </a:p>
        </p:txBody>
      </p:sp>
      <p:sp>
        <p:nvSpPr>
          <p:cNvPr id="12" name="Rectangle 11"/>
          <p:cNvSpPr/>
          <p:nvPr/>
        </p:nvSpPr>
        <p:spPr>
          <a:xfrm>
            <a:off x="1099473" y="4967324"/>
            <a:ext cx="4050892" cy="830997"/>
          </a:xfrm>
          <a:prstGeom prst="rect">
            <a:avLst/>
          </a:prstGeom>
        </p:spPr>
        <p:txBody>
          <a:bodyPr wrap="square">
            <a:spAutoFit/>
          </a:bodyPr>
          <a:lstStyle/>
          <a:p>
            <a:pPr lvl="0" algn="ctr"/>
            <a:r>
              <a:rPr lang="en-US" sz="4800" dirty="0" err="1"/>
              <a:t>quan</a:t>
            </a:r>
            <a:r>
              <a:rPr lang="en-US" sz="4800" dirty="0"/>
              <a:t> </a:t>
            </a:r>
            <a:r>
              <a:rPr lang="en-US" sz="4800" dirty="0" err="1"/>
              <a:t>tâm</a:t>
            </a:r>
            <a:endParaRPr lang="en-US" sz="6600" dirty="0"/>
          </a:p>
        </p:txBody>
      </p:sp>
      <p:sp>
        <p:nvSpPr>
          <p:cNvPr id="2" name="Rectangle 1"/>
          <p:cNvSpPr/>
          <p:nvPr/>
        </p:nvSpPr>
        <p:spPr>
          <a:xfrm>
            <a:off x="1854796" y="3856848"/>
            <a:ext cx="2540247" cy="830997"/>
          </a:xfrm>
          <a:prstGeom prst="rect">
            <a:avLst/>
          </a:prstGeom>
        </p:spPr>
        <p:txBody>
          <a:bodyPr wrap="none">
            <a:spAutoFit/>
          </a:bodyPr>
          <a:lstStyle/>
          <a:p>
            <a:pPr algn="ctr"/>
            <a:r>
              <a:rPr lang="en-US" sz="4800" b="1" dirty="0">
                <a:solidFill>
                  <a:schemeClr val="accent5">
                    <a:lumMod val="50000"/>
                  </a:schemeClr>
                </a:solidFill>
              </a:rPr>
              <a:t>/ˈ</a:t>
            </a:r>
            <a:r>
              <a:rPr lang="en-US" sz="4800" b="1" dirty="0" err="1">
                <a:solidFill>
                  <a:schemeClr val="accent5">
                    <a:lumMod val="50000"/>
                  </a:schemeClr>
                </a:solidFill>
              </a:rPr>
              <a:t>keərɪŋ</a:t>
            </a:r>
            <a:r>
              <a:rPr lang="en-US" sz="4800" b="1" dirty="0">
                <a:solidFill>
                  <a:schemeClr val="accent5">
                    <a:lumMod val="50000"/>
                  </a:schemeClr>
                </a:solidFill>
              </a:rPr>
              <a:t>/</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11" name="caring__gb_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3879" y="4028665"/>
            <a:ext cx="487363" cy="487362"/>
          </a:xfrm>
          <a:prstGeom prst="rect">
            <a:avLst/>
          </a:prstGeom>
        </p:spPr>
      </p:pic>
      <p:pic>
        <p:nvPicPr>
          <p:cNvPr id="3" name="Picture 2"/>
          <p:cNvPicPr>
            <a:picLocks noChangeAspect="1"/>
          </p:cNvPicPr>
          <p:nvPr/>
        </p:nvPicPr>
        <p:blipFill>
          <a:blip r:embed="rId6"/>
          <a:stretch>
            <a:fillRect/>
          </a:stretch>
        </p:blipFill>
        <p:spPr>
          <a:xfrm>
            <a:off x="6584706" y="1424183"/>
            <a:ext cx="4921092" cy="4865330"/>
          </a:xfrm>
          <a:prstGeom prst="rect">
            <a:avLst/>
          </a:prstGeom>
        </p:spPr>
      </p:pic>
    </p:spTree>
    <p:extLst>
      <p:ext uri="{BB962C8B-B14F-4D97-AF65-F5344CB8AC3E}">
        <p14:creationId xmlns:p14="http://schemas.microsoft.com/office/powerpoint/2010/main" val="156115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94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1"/>
                </p:tgtEl>
              </p:cMediaNode>
            </p:audio>
          </p:childTnLst>
        </p:cTn>
      </p:par>
    </p:tnLst>
    <p:bldLst>
      <p:bldP spid="7"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872492" y="1952368"/>
            <a:ext cx="5231128" cy="1418174"/>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smtClean="0">
                <a:solidFill>
                  <a:srgbClr val="AD4F0F"/>
                </a:solidFill>
              </a:rPr>
              <a:t>active </a:t>
            </a:r>
            <a:r>
              <a:rPr lang="en-US" sz="6000" b="1" dirty="0" smtClean="0">
                <a:solidFill>
                  <a:srgbClr val="AD4F0F"/>
                </a:solidFill>
                <a:cs typeface="Calibri" panose="020F0502020204030204" pitchFamily="34" charset="0"/>
              </a:rPr>
              <a:t>(</a:t>
            </a:r>
            <a:r>
              <a:rPr lang="en-US" sz="6000" b="1" dirty="0">
                <a:solidFill>
                  <a:srgbClr val="AD4F0F"/>
                </a:solidFill>
                <a:cs typeface="Calibri" panose="020F0502020204030204" pitchFamily="34" charset="0"/>
              </a:rPr>
              <a:t>adj)</a:t>
            </a:r>
          </a:p>
        </p:txBody>
      </p:sp>
      <p:sp>
        <p:nvSpPr>
          <p:cNvPr id="12" name="Rectangle 11"/>
          <p:cNvSpPr/>
          <p:nvPr/>
        </p:nvSpPr>
        <p:spPr>
          <a:xfrm>
            <a:off x="1074165" y="4724171"/>
            <a:ext cx="4050892" cy="830997"/>
          </a:xfrm>
          <a:prstGeom prst="rect">
            <a:avLst/>
          </a:prstGeom>
        </p:spPr>
        <p:txBody>
          <a:bodyPr wrap="square">
            <a:spAutoFit/>
          </a:bodyPr>
          <a:lstStyle/>
          <a:p>
            <a:pPr lvl="0" algn="ctr"/>
            <a:r>
              <a:rPr lang="en-US" sz="4800" dirty="0" err="1"/>
              <a:t>năng</a:t>
            </a:r>
            <a:r>
              <a:rPr lang="en-US" sz="4800" dirty="0"/>
              <a:t> động</a:t>
            </a:r>
            <a:endParaRPr lang="en-US" sz="6600" dirty="0"/>
          </a:p>
        </p:txBody>
      </p:sp>
      <p:sp>
        <p:nvSpPr>
          <p:cNvPr id="2" name="Rectangle 1"/>
          <p:cNvSpPr/>
          <p:nvPr/>
        </p:nvSpPr>
        <p:spPr>
          <a:xfrm>
            <a:off x="1915537" y="3613695"/>
            <a:ext cx="2368148" cy="830997"/>
          </a:xfrm>
          <a:prstGeom prst="rect">
            <a:avLst/>
          </a:prstGeom>
        </p:spPr>
        <p:txBody>
          <a:bodyPr wrap="none">
            <a:spAutoFit/>
          </a:bodyPr>
          <a:lstStyle/>
          <a:p>
            <a:pPr algn="ctr"/>
            <a:r>
              <a:rPr lang="en-US" sz="4800" b="1" dirty="0">
                <a:solidFill>
                  <a:schemeClr val="accent5">
                    <a:lumMod val="50000"/>
                  </a:schemeClr>
                </a:solidFill>
              </a:rPr>
              <a:t>/ˈ</a:t>
            </a:r>
            <a:r>
              <a:rPr lang="en-US" sz="4800" b="1" dirty="0" err="1">
                <a:solidFill>
                  <a:schemeClr val="accent5">
                    <a:lumMod val="50000"/>
                  </a:schemeClr>
                </a:solidFill>
              </a:rPr>
              <a:t>æktɪv</a:t>
            </a:r>
            <a:r>
              <a:rPr lang="en-US" sz="4800" b="1" dirty="0">
                <a:solidFill>
                  <a:schemeClr val="accent5">
                    <a:lumMod val="50000"/>
                  </a:schemeClr>
                </a:solidFill>
              </a:rPr>
              <a:t>/</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2052" name="Picture 4" descr="Active Family Cliparts - Images of Families Engaging in Physical Activities"/>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3071" y1="12633" x2="6786" y2="74970"/>
                        <a14:foregroundMark x1="12786" y1="12633" x2="93071" y2="91263"/>
                        <a14:foregroundMark x1="89286" y1="27273" x2="88643" y2="88076"/>
                        <a14:foregroundMark x1="67357" y1="10980" x2="24571" y2="16765"/>
                        <a14:foregroundMark x1="89286" y1="56671" x2="95286" y2="71901"/>
                        <a14:foregroundMark x1="71857" y1="74498" x2="9000" y2="76033"/>
                        <a14:foregroundMark x1="9286" y1="59268" x2="8643" y2="69776"/>
                        <a14:foregroundMark x1="7714" y1="17355" x2="5214" y2="32468"/>
                        <a14:foregroundMark x1="3286" y1="25148" x2="7714" y2="36128"/>
                        <a14:foregroundMark x1="3286" y1="21488" x2="4857" y2="19362"/>
                        <a14:foregroundMark x1="71214" y1="82290" x2="31214" y2="83943"/>
                        <a14:foregroundMark x1="92143" y1="93388" x2="9000" y2="95514"/>
                        <a14:foregroundMark x1="94643" y1="87013" x2="87714" y2="87013"/>
                        <a14:foregroundMark x1="98786" y1="87013" x2="90214" y2="87013"/>
                        <a14:foregroundMark x1="78786" y1="8855" x2="64500" y2="2125"/>
                        <a14:foregroundMark x1="33714" y1="55018" x2="37214" y2="65525"/>
                        <a14:foregroundMark x1="82000" y1="27273" x2="76571" y2="78158"/>
                        <a14:foregroundMark x1="73429" y1="40378" x2="75643" y2="4876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094828" y="2378540"/>
            <a:ext cx="5456702" cy="3301306"/>
          </a:xfrm>
          <a:prstGeom prst="rect">
            <a:avLst/>
          </a:prstGeom>
          <a:noFill/>
          <a:extLst>
            <a:ext uri="{909E8E84-426E-40DD-AFC4-6F175D3DCCD1}">
              <a14:hiddenFill xmlns:a14="http://schemas.microsoft.com/office/drawing/2010/main">
                <a:solidFill>
                  <a:srgbClr val="FFFFFF"/>
                </a:solidFill>
              </a14:hiddenFill>
            </a:ext>
          </a:extLst>
        </p:spPr>
      </p:pic>
      <p:pic>
        <p:nvPicPr>
          <p:cNvPr id="13" name="active__gb_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9663" y="3853388"/>
            <a:ext cx="487362" cy="487362"/>
          </a:xfrm>
          <a:prstGeom prst="rect">
            <a:avLst/>
          </a:prstGeom>
        </p:spPr>
      </p:pic>
    </p:spTree>
    <p:extLst>
      <p:ext uri="{BB962C8B-B14F-4D97-AF65-F5344CB8AC3E}">
        <p14:creationId xmlns:p14="http://schemas.microsoft.com/office/powerpoint/2010/main" val="218680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04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3"/>
                </p:tgtEl>
              </p:cMediaNode>
            </p:audio>
          </p:childTnLst>
        </p:cTn>
      </p:par>
    </p:tnLst>
    <p:bldLst>
      <p:bldP spid="7"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872492" y="1952368"/>
            <a:ext cx="5231128" cy="1418174"/>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smtClean="0">
                <a:solidFill>
                  <a:srgbClr val="AD4F0F"/>
                </a:solidFill>
              </a:rPr>
              <a:t>careful </a:t>
            </a:r>
            <a:r>
              <a:rPr lang="en-US" sz="6000" b="1" dirty="0" smtClean="0">
                <a:solidFill>
                  <a:srgbClr val="AD4F0F"/>
                </a:solidFill>
                <a:cs typeface="Calibri" panose="020F0502020204030204" pitchFamily="34" charset="0"/>
              </a:rPr>
              <a:t>(</a:t>
            </a:r>
            <a:r>
              <a:rPr lang="en-US" sz="6000" b="1" dirty="0">
                <a:solidFill>
                  <a:srgbClr val="AD4F0F"/>
                </a:solidFill>
                <a:cs typeface="Calibri" panose="020F0502020204030204" pitchFamily="34" charset="0"/>
              </a:rPr>
              <a:t>adj)</a:t>
            </a:r>
          </a:p>
        </p:txBody>
      </p:sp>
      <p:sp>
        <p:nvSpPr>
          <p:cNvPr id="12" name="Rectangle 11"/>
          <p:cNvSpPr/>
          <p:nvPr/>
        </p:nvSpPr>
        <p:spPr>
          <a:xfrm>
            <a:off x="1373710" y="4967324"/>
            <a:ext cx="4050892" cy="830997"/>
          </a:xfrm>
          <a:prstGeom prst="rect">
            <a:avLst/>
          </a:prstGeom>
        </p:spPr>
        <p:txBody>
          <a:bodyPr wrap="square">
            <a:spAutoFit/>
          </a:bodyPr>
          <a:lstStyle/>
          <a:p>
            <a:pPr lvl="0" algn="ctr"/>
            <a:r>
              <a:rPr lang="en-US" sz="4800" dirty="0" err="1"/>
              <a:t>cẩn</a:t>
            </a:r>
            <a:r>
              <a:rPr lang="en-US" sz="4800" dirty="0"/>
              <a:t> </a:t>
            </a:r>
            <a:r>
              <a:rPr lang="en-US" sz="4800" dirty="0" err="1"/>
              <a:t>thận</a:t>
            </a:r>
            <a:endParaRPr lang="en-US" sz="6600" dirty="0"/>
          </a:p>
        </p:txBody>
      </p:sp>
      <p:sp>
        <p:nvSpPr>
          <p:cNvPr id="2" name="Rectangle 1"/>
          <p:cNvSpPr/>
          <p:nvPr/>
        </p:nvSpPr>
        <p:spPr>
          <a:xfrm>
            <a:off x="2252682" y="3831722"/>
            <a:ext cx="2134687" cy="830997"/>
          </a:xfrm>
          <a:prstGeom prst="rect">
            <a:avLst/>
          </a:prstGeom>
        </p:spPr>
        <p:txBody>
          <a:bodyPr wrap="none">
            <a:spAutoFit/>
          </a:bodyPr>
          <a:lstStyle/>
          <a:p>
            <a:pPr algn="ctr"/>
            <a:r>
              <a:rPr lang="en-US" sz="4800" b="1">
                <a:solidFill>
                  <a:schemeClr val="accent5">
                    <a:lumMod val="50000"/>
                  </a:schemeClr>
                </a:solidFill>
              </a:rPr>
              <a:t>/ˈkeəfl/</a:t>
            </a:r>
            <a:endParaRPr lang="en-US" sz="4800" b="1" dirty="0">
              <a:solidFill>
                <a:schemeClr val="accent5">
                  <a:lumMod val="50000"/>
                </a:schemeClr>
              </a:solidFill>
            </a:endParaRP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10" name="careful__gb_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19725" y="4003538"/>
            <a:ext cx="487363" cy="487363"/>
          </a:xfrm>
          <a:prstGeom prst="rect">
            <a:avLst/>
          </a:prstGeom>
        </p:spPr>
      </p:pic>
      <p:pic>
        <p:nvPicPr>
          <p:cNvPr id="3076" name="Picture 4" descr="Be Careful Cliparts, Stock Vector and Royalty Free Be Careful Illustrations"/>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222" b="95778" l="222" r="99778"/>
                    </a14:imgEffect>
                  </a14:imgLayer>
                </a14:imgProps>
              </a:ext>
              <a:ext uri="{28A0092B-C50C-407E-A947-70E740481C1C}">
                <a14:useLocalDpi xmlns:a14="http://schemas.microsoft.com/office/drawing/2010/main" val="0"/>
              </a:ext>
            </a:extLst>
          </a:blip>
          <a:srcRect l="8876" t="8607" r="7630" b="8634"/>
          <a:stretch/>
        </p:blipFill>
        <p:spPr bwMode="auto">
          <a:xfrm>
            <a:off x="6935005" y="1653656"/>
            <a:ext cx="4257113" cy="4219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411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80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0"/>
                </p:tgtEl>
              </p:cMediaNode>
            </p:audio>
          </p:childTnLst>
        </p:cTn>
      </p:par>
    </p:tnLst>
    <p:bldLst>
      <p:bldP spid="7" grpId="0"/>
      <p:bldP spid="1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3631</TotalTime>
  <Words>694</Words>
  <PresentationFormat>Widescreen</PresentationFormat>
  <Paragraphs>224</Paragraphs>
  <Slides>23</Slides>
  <Notes>20</Notes>
  <HiddenSlides>0</HiddenSlides>
  <MMClips>18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Adobe Gothic Std B</vt:lpstr>
      <vt:lpstr>Arial</vt:lpstr>
      <vt:lpstr>Calibri</vt:lpstr>
      <vt:lpstr>Calibri Light</vt:lpstr>
      <vt:lpstr>Comic Sans MS</vt:lpstr>
      <vt:lpstr>Myriad 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2020-12-09T02:04:09Z</dcterms:created>
  <dcterms:modified xsi:type="dcterms:W3CDTF">2023-11-07T04:18:51Z</dcterms:modified>
</cp:coreProperties>
</file>