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61" r:id="rId5"/>
    <p:sldId id="362" r:id="rId6"/>
    <p:sldId id="363" r:id="rId7"/>
    <p:sldId id="356" r:id="rId8"/>
    <p:sldId id="366" r:id="rId9"/>
    <p:sldId id="367" r:id="rId10"/>
    <p:sldId id="311" r:id="rId11"/>
    <p:sldId id="355" r:id="rId12"/>
    <p:sldId id="310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FF"/>
    <a:srgbClr val="E0A4A5"/>
    <a:srgbClr val="FFFF99"/>
    <a:srgbClr val="E36427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9" autoAdjust="0"/>
    <p:restoredTop sz="94196" autoAdjust="0"/>
  </p:normalViewPr>
  <p:slideViewPr>
    <p:cSldViewPr snapToGrid="0" showGuides="1">
      <p:cViewPr varScale="1">
        <p:scale>
          <a:sx n="59" d="100"/>
          <a:sy n="59" d="100"/>
        </p:scale>
        <p:origin x="78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0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to a conversation between Mai and the receptionist at ABC Vocational School. What are they talking about?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6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E8F722-B96D-9F44-824A-04F0B60DC967}"/>
              </a:ext>
            </a:extLst>
          </p:cNvPr>
          <p:cNvSpPr txBox="1"/>
          <p:nvPr/>
        </p:nvSpPr>
        <p:spPr>
          <a:xfrm>
            <a:off x="737051" y="2514600"/>
            <a:ext cx="11242245" cy="3261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A. </a:t>
            </a:r>
            <a:r>
              <a:rPr lang="en-US" sz="3600" dirty="0">
                <a:effectLst/>
              </a:rPr>
              <a:t>Vocational schools in the area.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B. </a:t>
            </a:r>
            <a:r>
              <a:rPr lang="en-US" sz="3600" dirty="0">
                <a:effectLst/>
              </a:rPr>
              <a:t>Cooking courses at the vocational school.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C. </a:t>
            </a:r>
            <a:r>
              <a:rPr lang="en-US" sz="3600" dirty="0">
                <a:effectLst/>
              </a:rPr>
              <a:t>Qualifications needed to study at ABC Vocational School.</a:t>
            </a:r>
          </a:p>
        </p:txBody>
      </p:sp>
      <p:pic>
        <p:nvPicPr>
          <p:cNvPr id="2" name="Track 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7743" y="160666"/>
            <a:ext cx="609600" cy="609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1562" y="3918857"/>
            <a:ext cx="849085" cy="8490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23047" y="99185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9439" y="88921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2045" y="1034503"/>
            <a:ext cx="1024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/>
                <a:ea typeface="Calibri" panose="020F0502020204030204" pitchFamily="34" charset="0"/>
              </a:rPr>
              <a:t>Complete the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notes below.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730C5DB-7EAD-4440-B5FD-06770575E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40251"/>
              </p:ext>
            </p:extLst>
          </p:nvPr>
        </p:nvGraphicFramePr>
        <p:xfrm>
          <a:off x="460131" y="1551695"/>
          <a:ext cx="11271738" cy="526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433">
                  <a:extLst>
                    <a:ext uri="{9D8B030D-6E8A-4147-A177-3AD203B41FA5}">
                      <a16:colId xmlns:a16="http://schemas.microsoft.com/office/drawing/2014/main" xmlns="" val="968109165"/>
                    </a:ext>
                  </a:extLst>
                </a:gridCol>
                <a:gridCol w="7896305">
                  <a:extLst>
                    <a:ext uri="{9D8B030D-6E8A-4147-A177-3AD203B41FA5}">
                      <a16:colId xmlns:a16="http://schemas.microsoft.com/office/drawing/2014/main" xmlns="" val="1683872688"/>
                    </a:ext>
                  </a:extLst>
                </a:gridCol>
              </a:tblGrid>
              <a:tr h="5061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 Vocational School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3674157"/>
                  </a:ext>
                </a:extLst>
              </a:tr>
              <a:tr h="815948"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Courses</a:t>
                      </a:r>
                      <a:endParaRPr lang="x-none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 guide training, hotel and restaurant 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management,</a:t>
                      </a:r>
                      <a:r>
                        <a:rPr lang="en-US" sz="2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cooking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4521125"/>
                  </a:ext>
                </a:extLst>
              </a:tr>
              <a:tr h="1845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 of cooking courses</a:t>
                      </a:r>
                      <a:endParaRPr lang="x-none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courses:</a:t>
                      </a:r>
                    </a:p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for all ages and abilities</a:t>
                      </a:r>
                    </a:p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duration: two to three (1) 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________________ courses:</a:t>
                      </a:r>
                    </a:p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for people training to be (3) ________________</a:t>
                      </a:r>
                    </a:p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duration: two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0338117"/>
                  </a:ext>
                </a:extLst>
              </a:tr>
              <a:tr h="673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Hands-on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as a(n) (4) ________________ in a real restaurant</a:t>
                      </a:r>
                      <a:r>
                        <a:rPr lang="x-none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1430160"/>
                  </a:ext>
                </a:extLst>
              </a:tr>
              <a:tr h="673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about the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 and students can study the (5) </a:t>
                      </a:r>
                      <a:r>
                        <a:rPr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__________________.</a:t>
                      </a:r>
                      <a:endParaRPr lang="en-US" sz="2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6792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D578DC-B02F-CC4A-BA3C-CCB0CF5289D2}"/>
              </a:ext>
            </a:extLst>
          </p:cNvPr>
          <p:cNvSpPr txBox="1"/>
          <p:nvPr/>
        </p:nvSpPr>
        <p:spPr>
          <a:xfrm>
            <a:off x="7755205" y="3652110"/>
            <a:ext cx="1378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months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B7B9EF-756D-B744-968D-6C4E28BBD6FA}"/>
              </a:ext>
            </a:extLst>
          </p:cNvPr>
          <p:cNvSpPr txBox="1"/>
          <p:nvPr/>
        </p:nvSpPr>
        <p:spPr>
          <a:xfrm>
            <a:off x="4636003" y="4039837"/>
            <a:ext cx="203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x-none" sz="2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rofessional</a:t>
            </a:r>
            <a:r>
              <a:rPr lang="x-none" sz="2800" dirty="0" smtClean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B29B07-075A-7743-85D5-8A4E5F307BD9}"/>
              </a:ext>
            </a:extLst>
          </p:cNvPr>
          <p:cNvSpPr txBox="1"/>
          <p:nvPr/>
        </p:nvSpPr>
        <p:spPr>
          <a:xfrm>
            <a:off x="7771534" y="4416010"/>
            <a:ext cx="268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restaurant cooks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C1CCA7-A54D-6E49-A297-E2562BF796EE}"/>
              </a:ext>
            </a:extLst>
          </p:cNvPr>
          <p:cNvSpPr txBox="1"/>
          <p:nvPr/>
        </p:nvSpPr>
        <p:spPr>
          <a:xfrm>
            <a:off x="6293895" y="5262260"/>
            <a:ext cx="183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apprentice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619232-26A6-ED4D-80FE-580D74ED0D81}"/>
              </a:ext>
            </a:extLst>
          </p:cNvPr>
          <p:cNvSpPr txBox="1"/>
          <p:nvPr/>
        </p:nvSpPr>
        <p:spPr>
          <a:xfrm>
            <a:off x="3876322" y="6334780"/>
            <a:ext cx="2835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(school) brochure</a:t>
            </a:r>
            <a:r>
              <a:rPr lang="x-none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pic>
        <p:nvPicPr>
          <p:cNvPr id="2" name="Track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3685" y="160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0721" y="1108170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Work in groups. Discuss the following questions.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C87B97B-9728-E34E-88BD-F3119EDBAB0C}"/>
              </a:ext>
            </a:extLst>
          </p:cNvPr>
          <p:cNvSpPr txBox="1"/>
          <p:nvPr/>
        </p:nvSpPr>
        <p:spPr>
          <a:xfrm>
            <a:off x="878041" y="1938782"/>
            <a:ext cx="103196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E4000"/>
                </a:solidFill>
                <a:effectLst/>
              </a:rPr>
              <a:t>Would you be interested in a cooking course? Why/Why not? If yes, what kind?</a:t>
            </a:r>
          </a:p>
        </p:txBody>
      </p:sp>
      <p:pic>
        <p:nvPicPr>
          <p:cNvPr id="1026" name="Picture 2" descr="Professional Cooking Courses for Groups in Italy">
            <a:extLst>
              <a:ext uri="{FF2B5EF4-FFF2-40B4-BE49-F238E27FC236}">
                <a16:creationId xmlns:a16="http://schemas.microsoft.com/office/drawing/2014/main" xmlns="" id="{C5198793-09CE-354C-85E9-FB1D9724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49" y="3306518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Vocational courses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6 -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Vocational courses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8EA95D-284F-EE4D-827C-AFD2CD08F13E}"/>
              </a:ext>
            </a:extLst>
          </p:cNvPr>
          <p:cNvSpPr txBox="1"/>
          <p:nvPr/>
        </p:nvSpPr>
        <p:spPr>
          <a:xfrm>
            <a:off x="3010666" y="109821"/>
            <a:ext cx="9181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05272" y="1143349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4085" y="1147818"/>
            <a:ext cx="563351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1: Look at the picture and answer the questions</a:t>
            </a:r>
            <a:endParaRPr lang="x-none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4085" y="2177973"/>
            <a:ext cx="5633515" cy="836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x-none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Task </a:t>
            </a:r>
            <a:r>
              <a:rPr lang="en-GB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2</a:t>
            </a:r>
            <a:r>
              <a:rPr lang="x-none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Choose the correct meanings of the underlined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words.</a:t>
            </a:r>
            <a:endParaRPr lang="x-none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4085" y="3277343"/>
            <a:ext cx="5633515" cy="10540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x-none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Listen to a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conversation.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4.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Complete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notes below. </a:t>
            </a:r>
            <a:endParaRPr lang="x-none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89039" y="1471051"/>
            <a:ext cx="852628" cy="76123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085" y="5755477"/>
            <a:ext cx="5633515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44086" y="4594523"/>
            <a:ext cx="5633514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5:</a:t>
            </a:r>
            <a:r>
              <a:rPr lang="en-GB" sz="20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Discussion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4BBC167-BA95-7145-B89B-1A94E9CDDABC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D23CAF-D481-214F-A689-2477E343B251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EBFDD2-736E-CB4B-89D3-51A9D277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311" y="1912456"/>
            <a:ext cx="5835492" cy="3884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96282B-F7B7-7947-A439-759A44586B9E}"/>
              </a:ext>
            </a:extLst>
          </p:cNvPr>
          <p:cNvSpPr txBox="1"/>
          <p:nvPr/>
        </p:nvSpPr>
        <p:spPr>
          <a:xfrm>
            <a:off x="260508" y="2288700"/>
            <a:ext cx="5835492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1. What kind of vocational course are they taking</a:t>
            </a:r>
            <a:r>
              <a:rPr lang="en-US" sz="4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  <a:endParaRPr lang="x-none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4CDFDE-264F-744A-99FD-3DB7BD57A9AF}"/>
              </a:ext>
            </a:extLst>
          </p:cNvPr>
          <p:cNvSpPr txBox="1"/>
          <p:nvPr/>
        </p:nvSpPr>
        <p:spPr>
          <a:xfrm>
            <a:off x="260508" y="4058532"/>
            <a:ext cx="5193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They </a:t>
            </a:r>
            <a:r>
              <a:rPr lang="x-none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are taking a cooking course.</a:t>
            </a:r>
            <a:r>
              <a:rPr lang="x-none" sz="4400" dirty="0">
                <a:solidFill>
                  <a:srgbClr val="FF0000"/>
                </a:solidFill>
                <a:effectLst/>
              </a:rPr>
              <a:t> </a:t>
            </a:r>
            <a:endParaRPr lang="x-none" sz="4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EA90DB-234D-BC43-AE1D-7F000B7840F5}"/>
              </a:ext>
            </a:extLst>
          </p:cNvPr>
          <p:cNvSpPr txBox="1"/>
          <p:nvPr/>
        </p:nvSpPr>
        <p:spPr>
          <a:xfrm>
            <a:off x="1410819" y="1109410"/>
            <a:ext cx="103900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 and answer the </a:t>
            </a:r>
            <a:r>
              <a:rPr lang="en-GB" sz="3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questions.</a:t>
            </a:r>
            <a:r>
              <a:rPr lang="x-none" sz="3000" b="1" dirty="0" smtClean="0">
                <a:effectLst/>
              </a:rPr>
              <a:t> </a:t>
            </a:r>
            <a:endParaRPr lang="en-US" sz="3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4BBC167-BA95-7145-B89B-1A94E9CDDABC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D23CAF-D481-214F-A689-2477E343B251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EBFDD2-736E-CB4B-89D3-51A9D277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11" y="1912456"/>
            <a:ext cx="5578689" cy="3713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96282B-F7B7-7947-A439-759A44586B9E}"/>
              </a:ext>
            </a:extLst>
          </p:cNvPr>
          <p:cNvSpPr txBox="1"/>
          <p:nvPr/>
        </p:nvSpPr>
        <p:spPr>
          <a:xfrm>
            <a:off x="147196" y="1845984"/>
            <a:ext cx="6449545" cy="196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2. Do you think students need any special qualifications to apply for this course?</a:t>
            </a:r>
            <a:endParaRPr lang="x-none" sz="3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02BD7C-809D-8C4F-B326-8502EE8BF07E}"/>
              </a:ext>
            </a:extLst>
          </p:cNvPr>
          <p:cNvSpPr txBox="1"/>
          <p:nvPr/>
        </p:nvSpPr>
        <p:spPr>
          <a:xfrm>
            <a:off x="147196" y="3866061"/>
            <a:ext cx="6563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No, I don’t think students need any special qualifications to apply for this course. Students just need to be passionate about food and cooing.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EA90DB-234D-BC43-AE1D-7F000B7840F5}"/>
              </a:ext>
            </a:extLst>
          </p:cNvPr>
          <p:cNvSpPr txBox="1"/>
          <p:nvPr/>
        </p:nvSpPr>
        <p:spPr>
          <a:xfrm>
            <a:off x="1410819" y="1109410"/>
            <a:ext cx="103900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 and answer the </a:t>
            </a:r>
            <a:r>
              <a:rPr lang="en-GB" sz="3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3000" b="1" dirty="0" smtClean="0">
                <a:effectLst/>
              </a:rPr>
              <a:t>.</a:t>
            </a:r>
            <a:endParaRPr lang="en-US" sz="3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4BBC167-BA95-7145-B89B-1A94E9CDDABC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D23CAF-D481-214F-A689-2477E343B251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EA90DB-234D-BC43-AE1D-7F000B7840F5}"/>
              </a:ext>
            </a:extLst>
          </p:cNvPr>
          <p:cNvSpPr txBox="1"/>
          <p:nvPr/>
        </p:nvSpPr>
        <p:spPr>
          <a:xfrm>
            <a:off x="1410819" y="1109410"/>
            <a:ext cx="103900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 and answer the </a:t>
            </a:r>
            <a:r>
              <a:rPr lang="en-GB" sz="3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questions.</a:t>
            </a:r>
            <a:r>
              <a:rPr lang="x-none" sz="3000" b="1" dirty="0" smtClean="0">
                <a:effectLst/>
              </a:rPr>
              <a:t> </a:t>
            </a:r>
            <a:endParaRPr lang="en-US" sz="3000" b="1" dirty="0"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EBFDD2-736E-CB4B-89D3-51A9D277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95" y="1912457"/>
            <a:ext cx="5614708" cy="37372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96282B-F7B7-7947-A439-759A44586B9E}"/>
              </a:ext>
            </a:extLst>
          </p:cNvPr>
          <p:cNvSpPr txBox="1"/>
          <p:nvPr/>
        </p:nvSpPr>
        <p:spPr>
          <a:xfrm>
            <a:off x="180724" y="1845424"/>
            <a:ext cx="5835492" cy="119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3. What do you think students expect to learn from this course</a:t>
            </a:r>
            <a:r>
              <a:rPr lang="en-US" sz="3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  <a:endParaRPr lang="x-none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2DE623-45BE-E84C-A290-12210B465A9F}"/>
              </a:ext>
            </a:extLst>
          </p:cNvPr>
          <p:cNvSpPr txBox="1"/>
          <p:nvPr/>
        </p:nvSpPr>
        <p:spPr>
          <a:xfrm>
            <a:off x="152648" y="3129513"/>
            <a:ext cx="63670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 think students expect to learn efficient and safe knife skills, how to </a:t>
            </a:r>
            <a:r>
              <a:rPr lang="en-US" sz="3200" dirty="0" smtClean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make sauces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stocks, and how to plate and present dishes. They will also learn the science behind food changes when food is cooked, and the latest food trends to </a:t>
            </a:r>
            <a:r>
              <a:rPr lang="en-US" sz="3200" dirty="0" smtClean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stay current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09570" y="1031891"/>
            <a:ext cx="10390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Choose the correct meanings of the underlined words and phrase. </a:t>
            </a:r>
            <a:endParaRPr lang="en-US" sz="66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DD0BE3-34ED-5847-A355-560A66ABECC1}"/>
              </a:ext>
            </a:extLst>
          </p:cNvPr>
          <p:cNvSpPr txBox="1"/>
          <p:nvPr/>
        </p:nvSpPr>
        <p:spPr>
          <a:xfrm>
            <a:off x="494438" y="1985438"/>
            <a:ext cx="11587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1. </a:t>
            </a:r>
            <a:r>
              <a:rPr lang="en-US" sz="4000" dirty="0">
                <a:effectLst/>
              </a:rPr>
              <a:t>I want to become a restaurant cook, so I’m looking for a </a:t>
            </a:r>
            <a:r>
              <a:rPr lang="en-US" sz="4000" u="sng" dirty="0">
                <a:effectLst/>
              </a:rPr>
              <a:t>professional</a:t>
            </a:r>
            <a:r>
              <a:rPr lang="en-US" sz="4000" dirty="0">
                <a:effectLst/>
              </a:rPr>
              <a:t> cooking course.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A. </a:t>
            </a:r>
            <a:r>
              <a:rPr lang="en-US" sz="4000" dirty="0">
                <a:effectLst/>
              </a:rPr>
              <a:t>connected with real situations and time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B. </a:t>
            </a:r>
            <a:r>
              <a:rPr lang="en-US" sz="4000" dirty="0">
                <a:effectLst/>
              </a:rPr>
              <a:t>connected with a job that needs special training and </a:t>
            </a:r>
            <a:r>
              <a:rPr lang="en-US" sz="4000" dirty="0" smtClean="0">
                <a:effectLst/>
              </a:rPr>
              <a:t>skills</a:t>
            </a:r>
            <a:endParaRPr lang="en-US" sz="4000" dirty="0">
              <a:effectLst/>
            </a:endParaRPr>
          </a:p>
        </p:txBody>
      </p:sp>
      <p:sp>
        <p:nvSpPr>
          <p:cNvPr id="2" name="Oval 1"/>
          <p:cNvSpPr/>
          <p:nvPr/>
        </p:nvSpPr>
        <p:spPr>
          <a:xfrm>
            <a:off x="342902" y="4882243"/>
            <a:ext cx="849085" cy="8490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DD0BE3-34ED-5847-A355-560A66ABECC1}"/>
              </a:ext>
            </a:extLst>
          </p:cNvPr>
          <p:cNvSpPr txBox="1"/>
          <p:nvPr/>
        </p:nvSpPr>
        <p:spPr>
          <a:xfrm>
            <a:off x="494438" y="1985438"/>
            <a:ext cx="11587603" cy="461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2. </a:t>
            </a:r>
            <a:r>
              <a:rPr lang="en-US" sz="4000" dirty="0"/>
              <a:t>Once you join a course, you’ll have the opportunity to work as an </a:t>
            </a:r>
            <a:r>
              <a:rPr lang="en-US" sz="4000" u="sng" dirty="0"/>
              <a:t>apprentice</a:t>
            </a:r>
            <a:r>
              <a:rPr lang="en-US" sz="4000" dirty="0"/>
              <a:t> in a restaurant.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A. </a:t>
            </a:r>
            <a:r>
              <a:rPr lang="en-US" sz="4000" dirty="0"/>
              <a:t>a person working for an employer to learn a skill or a job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B. </a:t>
            </a:r>
            <a:r>
              <a:rPr lang="en-US" sz="4000" dirty="0"/>
              <a:t>a skilled chef in a famous restaurant</a:t>
            </a:r>
            <a:endParaRPr lang="en-US" sz="4000" dirty="0"/>
          </a:p>
        </p:txBody>
      </p:sp>
      <p:sp>
        <p:nvSpPr>
          <p:cNvPr id="2" name="Oval 1"/>
          <p:cNvSpPr/>
          <p:nvPr/>
        </p:nvSpPr>
        <p:spPr>
          <a:xfrm>
            <a:off x="312917" y="3984171"/>
            <a:ext cx="849085" cy="8490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09570" y="1031891"/>
            <a:ext cx="10390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Choose the correct meanings of the underlined words and phrase. </a:t>
            </a:r>
            <a:endParaRPr lang="en-US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DD0BE3-34ED-5847-A355-560A66ABECC1}"/>
              </a:ext>
            </a:extLst>
          </p:cNvPr>
          <p:cNvSpPr txBox="1"/>
          <p:nvPr/>
        </p:nvSpPr>
        <p:spPr>
          <a:xfrm>
            <a:off x="494438" y="1985438"/>
            <a:ext cx="115876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3. </a:t>
            </a:r>
            <a:r>
              <a:rPr lang="en-US" sz="4000" dirty="0"/>
              <a:t>We can learn a lot about a particular school from its school </a:t>
            </a:r>
            <a:r>
              <a:rPr lang="en-US" sz="4000" u="sng" dirty="0"/>
              <a:t>brochure</a:t>
            </a:r>
            <a:r>
              <a:rPr lang="en-US" sz="4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A. </a:t>
            </a:r>
            <a:r>
              <a:rPr lang="en-US" sz="4000" dirty="0"/>
              <a:t>a map of the school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E4000"/>
                </a:solidFill>
              </a:rPr>
              <a:t>B. </a:t>
            </a:r>
            <a:r>
              <a:rPr lang="en-US" sz="4000" dirty="0"/>
              <a:t>a small book giving information about something</a:t>
            </a:r>
            <a:endParaRPr lang="en-US" sz="4000" dirty="0"/>
          </a:p>
        </p:txBody>
      </p:sp>
      <p:sp>
        <p:nvSpPr>
          <p:cNvPr id="2" name="Oval 1"/>
          <p:cNvSpPr/>
          <p:nvPr/>
        </p:nvSpPr>
        <p:spPr>
          <a:xfrm>
            <a:off x="342902" y="4882243"/>
            <a:ext cx="849085" cy="8490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09570" y="1031891"/>
            <a:ext cx="10390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Choose the correct meanings of the underlined words and phrase. </a:t>
            </a:r>
            <a:endParaRPr lang="en-US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2970</TotalTime>
  <Words>611</Words>
  <Application>Microsoft Office PowerPoint</Application>
  <PresentationFormat>Widescreen</PresentationFormat>
  <Paragraphs>104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181</cp:revision>
  <dcterms:created xsi:type="dcterms:W3CDTF">2020-12-09T02:04:09Z</dcterms:created>
  <dcterms:modified xsi:type="dcterms:W3CDTF">2023-06-27T04:41:37Z</dcterms:modified>
</cp:coreProperties>
</file>