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01" r:id="rId2"/>
    <p:sldId id="257" r:id="rId3"/>
    <p:sldId id="284" r:id="rId4"/>
    <p:sldId id="285" r:id="rId5"/>
    <p:sldId id="414" r:id="rId6"/>
    <p:sldId id="434" r:id="rId7"/>
    <p:sldId id="286" r:id="rId8"/>
    <p:sldId id="403" r:id="rId9"/>
    <p:sldId id="401" r:id="rId10"/>
    <p:sldId id="404" r:id="rId11"/>
    <p:sldId id="397" r:id="rId12"/>
    <p:sldId id="427" r:id="rId13"/>
    <p:sldId id="429" r:id="rId14"/>
    <p:sldId id="407" r:id="rId15"/>
    <p:sldId id="432" r:id="rId16"/>
    <p:sldId id="433" r:id="rId17"/>
    <p:sldId id="419" r:id="rId18"/>
    <p:sldId id="420" r:id="rId19"/>
    <p:sldId id="428" r:id="rId20"/>
    <p:sldId id="424" r:id="rId21"/>
    <p:sldId id="294" r:id="rId22"/>
    <p:sldId id="426" r:id="rId23"/>
    <p:sldId id="437" r:id="rId24"/>
    <p:sldId id="269" r:id="rId25"/>
    <p:sldId id="295" r:id="rId26"/>
    <p:sldId id="317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EF270F-7A90-4D25-A84A-E980E8EA15F6}">
          <p14:sldIdLst>
            <p14:sldId id="301"/>
            <p14:sldId id="257"/>
            <p14:sldId id="284"/>
            <p14:sldId id="285"/>
            <p14:sldId id="414"/>
            <p14:sldId id="434"/>
            <p14:sldId id="286"/>
            <p14:sldId id="403"/>
            <p14:sldId id="401"/>
            <p14:sldId id="404"/>
            <p14:sldId id="397"/>
            <p14:sldId id="427"/>
            <p14:sldId id="429"/>
            <p14:sldId id="407"/>
            <p14:sldId id="432"/>
            <p14:sldId id="433"/>
          </p14:sldIdLst>
        </p14:section>
        <p14:section name="Untitled Section" id="{73D846C1-26A5-43C3-9757-B36ED28618B3}">
          <p14:sldIdLst>
            <p14:sldId id="419"/>
            <p14:sldId id="420"/>
            <p14:sldId id="428"/>
            <p14:sldId id="424"/>
            <p14:sldId id="294"/>
            <p14:sldId id="426"/>
            <p14:sldId id="437"/>
            <p14:sldId id="269"/>
            <p14:sldId id="295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87791" autoAdjust="0"/>
  </p:normalViewPr>
  <p:slideViewPr>
    <p:cSldViewPr snapToGrid="0" snapToObjects="1">
      <p:cViewPr varScale="1">
        <p:scale>
          <a:sx n="66" d="100"/>
          <a:sy n="66" d="100"/>
        </p:scale>
        <p:origin x="6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6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87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7/26/2022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duhome.com.vn/DHALesson?idGrade=19&amp;idSubject=1&amp;idSeries=117&amp;idTheme=979&amp;IdLevel=1&amp;idThemeServer=58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32"/>
            <a:ext cx="12192000" cy="6861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7577" y="2626285"/>
            <a:ext cx="68449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1: FAMILY LIFE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Lesson 3.1 – Listening &amp; Reading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Page 10</a:t>
            </a:r>
            <a:endParaRPr 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6A1B634-1F1E-4945-AEA1-3ED0D91DE84A}"/>
              </a:ext>
            </a:extLst>
          </p:cNvPr>
          <p:cNvSpPr txBox="1"/>
          <p:nvPr/>
        </p:nvSpPr>
        <p:spPr>
          <a:xfrm>
            <a:off x="197709" y="1091331"/>
            <a:ext cx="1189368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300" b="0" i="0" spc="-100" dirty="0">
                <a:solidFill>
                  <a:srgbClr val="0070C0"/>
                </a:solidFill>
                <a:effectLst/>
              </a:rPr>
              <a:t>1. In what year was the first text message sent?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		a. 1992 			b. 1982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2. What did it say?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		a. Merry Christmas 	b. Happy Birthday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3. Why wasn't SMS popular at first?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 a.  Cell phones were expensive. 	b. Cell phones didn't send messages.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4. In 2012, how many text messages did American teenagers send a day?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		a. 16 				b. 60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5. What do parents think texting makes teenagers become?</a:t>
            </a:r>
            <a:br>
              <a:rPr lang="en-US" sz="3300" b="0" i="0" spc="-100" dirty="0">
                <a:solidFill>
                  <a:srgbClr val="0070C0"/>
                </a:solidFill>
                <a:effectLst/>
              </a:rPr>
            </a:br>
            <a:r>
              <a:rPr lang="en-US" sz="3300" b="0" i="0" spc="-100" dirty="0">
                <a:solidFill>
                  <a:srgbClr val="0070C0"/>
                </a:solidFill>
                <a:effectLst/>
              </a:rPr>
              <a:t>		a. lazy 			b. bad writers</a:t>
            </a:r>
            <a:r>
              <a:rPr lang="en-US" sz="3300" spc="-1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9138D-A4D4-4C59-9BA0-CB398A7DAC19}"/>
              </a:ext>
            </a:extLst>
          </p:cNvPr>
          <p:cNvSpPr txBox="1"/>
          <p:nvPr/>
        </p:nvSpPr>
        <p:spPr>
          <a:xfrm>
            <a:off x="17090" y="323629"/>
            <a:ext cx="241750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CF2BF3-B24D-4F6A-AB82-4109AE0C6412}"/>
              </a:ext>
            </a:extLst>
          </p:cNvPr>
          <p:cNvSpPr/>
          <p:nvPr/>
        </p:nvSpPr>
        <p:spPr>
          <a:xfrm>
            <a:off x="1839594" y="1617712"/>
            <a:ext cx="644578" cy="5843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>
            <a:hlinkClick r:id="" action="ppaction://noaction" highlightClick="1">
              <a:snd r:embed="rId2" name="ARROW 001.wav"/>
            </a:hlinkClick>
            <a:extLst>
              <a:ext uri="{FF2B5EF4-FFF2-40B4-BE49-F238E27FC236}">
                <a16:creationId xmlns:a16="http://schemas.microsoft.com/office/drawing/2014/main" id="{110FCD7E-A4A4-4048-8D01-E45A8A24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98450" y="5955133"/>
            <a:ext cx="1910740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21C9A87-03CF-4177-A617-9197A6D72682}"/>
              </a:ext>
            </a:extLst>
          </p:cNvPr>
          <p:cNvSpPr/>
          <p:nvPr/>
        </p:nvSpPr>
        <p:spPr>
          <a:xfrm>
            <a:off x="1859141" y="2625136"/>
            <a:ext cx="644578" cy="5843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45B4A3-7043-441D-A074-36D60EDD5E98}"/>
              </a:ext>
            </a:extLst>
          </p:cNvPr>
          <p:cNvSpPr/>
          <p:nvPr/>
        </p:nvSpPr>
        <p:spPr>
          <a:xfrm>
            <a:off x="148007" y="3680062"/>
            <a:ext cx="644578" cy="5843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E3EF14-3F07-4154-8C26-4D946183E8D4}"/>
              </a:ext>
            </a:extLst>
          </p:cNvPr>
          <p:cNvSpPr/>
          <p:nvPr/>
        </p:nvSpPr>
        <p:spPr>
          <a:xfrm>
            <a:off x="5479572" y="4606335"/>
            <a:ext cx="644578" cy="5843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E951FB-B5D8-46BD-82F0-6B7F51266BAF}"/>
              </a:ext>
            </a:extLst>
          </p:cNvPr>
          <p:cNvSpPr/>
          <p:nvPr/>
        </p:nvSpPr>
        <p:spPr>
          <a:xfrm>
            <a:off x="5492143" y="5685011"/>
            <a:ext cx="644578" cy="5843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2EA75-1C33-4CBF-936E-241B95935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599" y="350745"/>
            <a:ext cx="5082802" cy="571234"/>
          </a:xfrm>
          <a:prstGeom prst="rect">
            <a:avLst/>
          </a:prstGeom>
        </p:spPr>
      </p:pic>
      <p:sp>
        <p:nvSpPr>
          <p:cNvPr id="19" name="Rectangle 36">
            <a:hlinkClick r:id="" action="ppaction://noaction">
              <a:snd r:embed="rId6" name="CD1-TRACK 12_Segment_0.wav"/>
            </a:hlinkClick>
            <a:extLst>
              <a:ext uri="{FF2B5EF4-FFF2-40B4-BE49-F238E27FC236}">
                <a16:creationId xmlns:a16="http://schemas.microsoft.com/office/drawing/2014/main" id="{9EE3F08D-1173-4A0C-A8D9-FD72B7B11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179" y="69070"/>
            <a:ext cx="6549282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					</a:t>
            </a:r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B01F3B-87E8-43E7-804D-013D910056F7}"/>
              </a:ext>
            </a:extLst>
          </p:cNvPr>
          <p:cNvSpPr txBox="1"/>
          <p:nvPr/>
        </p:nvSpPr>
        <p:spPr>
          <a:xfrm>
            <a:off x="32251" y="349421"/>
            <a:ext cx="2178524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0735C-8A4C-416F-9F1E-7186311FD243}"/>
              </a:ext>
            </a:extLst>
          </p:cNvPr>
          <p:cNvSpPr txBox="1"/>
          <p:nvPr/>
        </p:nvSpPr>
        <p:spPr>
          <a:xfrm>
            <a:off x="1997429" y="2224530"/>
            <a:ext cx="8715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b="1" i="0" dirty="0">
                <a:solidFill>
                  <a:srgbClr val="002060"/>
                </a:solidFill>
                <a:effectLst/>
              </a:rPr>
              <a:t>Listen and complete the talk.</a:t>
            </a:r>
          </a:p>
        </p:txBody>
      </p:sp>
    </p:spTree>
    <p:extLst>
      <p:ext uri="{BB962C8B-B14F-4D97-AF65-F5344CB8AC3E}">
        <p14:creationId xmlns:p14="http://schemas.microsoft.com/office/powerpoint/2010/main" val="40021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F7A50-B31E-4F4F-B082-B172D49F1D24}"/>
              </a:ext>
            </a:extLst>
          </p:cNvPr>
          <p:cNvSpPr txBox="1"/>
          <p:nvPr/>
        </p:nvSpPr>
        <p:spPr>
          <a:xfrm>
            <a:off x="6139544" y="261253"/>
            <a:ext cx="6035887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Texting even has its own language. It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uses letters and symbols instead of full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words and sentences. </a:t>
            </a:r>
            <a:r>
              <a:rPr lang="en-US" sz="2800" b="1" i="1" dirty="0">
                <a:solidFill>
                  <a:srgbClr val="0070C0"/>
                </a:solidFill>
              </a:rPr>
              <a:t>LOL</a:t>
            </a:r>
            <a:r>
              <a:rPr lang="en-US" sz="2800" i="1" dirty="0">
                <a:solidFill>
                  <a:srgbClr val="0070C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(______ ____ 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____) </a:t>
            </a:r>
            <a:r>
              <a:rPr lang="en-US" sz="2800" i="1" dirty="0">
                <a:solidFill>
                  <a:srgbClr val="0070C0"/>
                </a:solidFill>
              </a:rPr>
              <a:t>and </a:t>
            </a:r>
            <a:r>
              <a:rPr lang="en-US" sz="3200" b="1" i="1" dirty="0">
                <a:solidFill>
                  <a:srgbClr val="0070C0"/>
                </a:solidFill>
              </a:rPr>
              <a:t>ikr</a:t>
            </a:r>
            <a:r>
              <a:rPr lang="en-US" sz="2800" i="1" dirty="0">
                <a:solidFill>
                  <a:srgbClr val="0070C0"/>
                </a:solidFill>
              </a:rPr>
              <a:t> (I know, right?) are in the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Cambridge and Oxford dictionaries.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Text messaging is very </a:t>
            </a:r>
            <a:r>
              <a:rPr lang="en-US" sz="2800" b="1" i="1" dirty="0">
                <a:solidFill>
                  <a:srgbClr val="FF0000"/>
                </a:solidFill>
              </a:rPr>
              <a:t>_______</a:t>
            </a:r>
            <a:r>
              <a:rPr lang="en-US" sz="2800" i="1" dirty="0">
                <a:solidFill>
                  <a:srgbClr val="0070C0"/>
                </a:solidFill>
              </a:rPr>
              <a:t> among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young people.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In 2012, American teenagers sent an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average of sixty texts a day. Many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parents are not happy with the amount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of texting their children do.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They think texting makes teenagers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write </a:t>
            </a:r>
            <a:r>
              <a:rPr lang="en-US" sz="2800" b="1" i="1" dirty="0">
                <a:solidFill>
                  <a:srgbClr val="FF0000"/>
                </a:solidFill>
              </a:rPr>
              <a:t>______</a:t>
            </a:r>
            <a:r>
              <a:rPr lang="en-US" sz="2800" i="1" dirty="0">
                <a:solidFill>
                  <a:srgbClr val="0070C0"/>
                </a:solidFill>
              </a:rPr>
              <a:t> because they don't use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capital letters or put periods at the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ends of sentences.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endParaRPr lang="en-US" sz="2800" spc="-15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4B747-A01C-4C29-9857-2EB9671B045F}"/>
              </a:ext>
            </a:extLst>
          </p:cNvPr>
          <p:cNvSpPr txBox="1"/>
          <p:nvPr/>
        </p:nvSpPr>
        <p:spPr>
          <a:xfrm>
            <a:off x="11876" y="266299"/>
            <a:ext cx="6035887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M: On December third, 1992, a software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engineer called Neil Papworth sent the first text message to his </a:t>
            </a:r>
            <a:r>
              <a:rPr lang="en-US" sz="2800" b="1" i="1" dirty="0">
                <a:solidFill>
                  <a:srgbClr val="FF0000"/>
                </a:solidFill>
              </a:rPr>
              <a:t>______</a:t>
            </a:r>
            <a:r>
              <a:rPr lang="en-US" sz="2800" i="1" dirty="0">
                <a:solidFill>
                  <a:srgbClr val="0070C0"/>
                </a:solidFill>
              </a:rPr>
              <a:t>. It simply said "Merry Christmas." Now, millions of text messages are sent all over the world every day.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At first, SMS (Short Messaging </a:t>
            </a:r>
            <a:r>
              <a:rPr lang="en-US" sz="2800" b="1" i="1" dirty="0">
                <a:solidFill>
                  <a:srgbClr val="FF0000"/>
                </a:solidFill>
              </a:rPr>
              <a:t>_______</a:t>
            </a:r>
            <a:r>
              <a:rPr lang="en-US" sz="2800" i="1" dirty="0">
                <a:solidFill>
                  <a:srgbClr val="0070C0"/>
                </a:solidFill>
              </a:rPr>
              <a:t>)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was not very popular. Cell phones were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expensive, and not everyone had an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SMS service provider. But by the late 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_____</a:t>
            </a:r>
            <a:r>
              <a:rPr lang="en-US" sz="2800" i="1" dirty="0">
                <a:solidFill>
                  <a:srgbClr val="0070C0"/>
                </a:solidFill>
              </a:rPr>
              <a:t> and early </a:t>
            </a:r>
            <a:r>
              <a:rPr lang="en-US" sz="2800" i="1" dirty="0" err="1">
                <a:solidFill>
                  <a:srgbClr val="0070C0"/>
                </a:solidFill>
              </a:rPr>
              <a:t>2000s</a:t>
            </a:r>
            <a:r>
              <a:rPr lang="en-US" sz="2800" i="1" dirty="0">
                <a:solidFill>
                  <a:srgbClr val="0070C0"/>
                </a:solidFill>
              </a:rPr>
              <a:t>, cell phones were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much  </a:t>
            </a:r>
            <a:r>
              <a:rPr lang="en-US" sz="2800" b="1" i="1" dirty="0">
                <a:solidFill>
                  <a:srgbClr val="FF0000"/>
                </a:solidFill>
              </a:rPr>
              <a:t>_______</a:t>
            </a:r>
            <a:r>
              <a:rPr lang="en-US" sz="28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Today, people use text messaging in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business and as a way to  </a:t>
            </a:r>
            <a:r>
              <a:rPr lang="en-US" sz="2800" b="1" i="1" dirty="0">
                <a:solidFill>
                  <a:srgbClr val="FF0000"/>
                </a:solidFill>
              </a:rPr>
              <a:t>___________</a:t>
            </a:r>
            <a:endParaRPr lang="en-US" sz="2800" i="1" dirty="0">
              <a:solidFill>
                <a:srgbClr val="0070C0"/>
              </a:solidFill>
            </a:endParaRPr>
          </a:p>
          <a:p>
            <a:r>
              <a:rPr lang="en-US" sz="2800" i="1" dirty="0">
                <a:solidFill>
                  <a:srgbClr val="0070C0"/>
                </a:solidFill>
              </a:rPr>
              <a:t>quickly with their family and friends. </a:t>
            </a:r>
            <a:endParaRPr lang="en-US" sz="2800" i="1" spc="-15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7A5E1-8566-4F64-AD33-C3D9E9D9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57825" y="6347021"/>
            <a:ext cx="1910740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D1-TRACK 12_Segment_0">
            <a:hlinkClick r:id="" action="ppaction://media"/>
            <a:extLst>
              <a:ext uri="{FF2B5EF4-FFF2-40B4-BE49-F238E27FC236}">
                <a16:creationId xmlns:a16="http://schemas.microsoft.com/office/drawing/2014/main" id="{52B7DE9B-C165-4ABD-8E7D-8A34E2E36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92019" y="6236490"/>
            <a:ext cx="617641" cy="617641"/>
          </a:xfrm>
          <a:prstGeom prst="rect">
            <a:avLst/>
          </a:prstGeom>
        </p:spPr>
      </p:pic>
      <p:sp>
        <p:nvSpPr>
          <p:cNvPr id="12" name="Rectangle 36">
            <a:hlinkClick r:id="" action="ppaction://noaction">
              <a:snd r:embed="rId6" name="CD1-TRACK 12_Segment_0.wav"/>
            </a:hlinkClick>
            <a:extLst>
              <a:ext uri="{FF2B5EF4-FFF2-40B4-BE49-F238E27FC236}">
                <a16:creationId xmlns:a16="http://schemas.microsoft.com/office/drawing/2014/main" id="{BA1A397A-4914-4FE1-B528-39ADAC71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81" y="4715705"/>
            <a:ext cx="1544595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E9E96E-68DB-434B-8C5F-66A5CC47F678}"/>
              </a:ext>
            </a:extLst>
          </p:cNvPr>
          <p:cNvCxnSpPr>
            <a:cxnSpLocks/>
          </p:cNvCxnSpPr>
          <p:nvPr/>
        </p:nvCxnSpPr>
        <p:spPr>
          <a:xfrm>
            <a:off x="6060883" y="266299"/>
            <a:ext cx="23243" cy="65505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4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F7A50-B31E-4F4F-B082-B172D49F1D24}"/>
              </a:ext>
            </a:extLst>
          </p:cNvPr>
          <p:cNvSpPr txBox="1"/>
          <p:nvPr/>
        </p:nvSpPr>
        <p:spPr>
          <a:xfrm>
            <a:off x="6199477" y="47502"/>
            <a:ext cx="5970249" cy="698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Texting even has its own language. It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uses letters and symbols instead of full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words and sentences. </a:t>
            </a:r>
            <a:r>
              <a:rPr lang="en-US" sz="2800" b="1" i="1" dirty="0">
                <a:solidFill>
                  <a:srgbClr val="0070C0"/>
                </a:solidFill>
              </a:rPr>
              <a:t>LOL</a:t>
            </a:r>
            <a:r>
              <a:rPr lang="en-US" sz="2800" i="1" dirty="0">
                <a:solidFill>
                  <a:srgbClr val="0070C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(laugh out 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loud) </a:t>
            </a:r>
            <a:r>
              <a:rPr lang="en-US" sz="2800" i="1" dirty="0">
                <a:solidFill>
                  <a:srgbClr val="0070C0"/>
                </a:solidFill>
              </a:rPr>
              <a:t>and </a:t>
            </a:r>
            <a:r>
              <a:rPr lang="en-US" sz="2800" b="1" i="1" dirty="0">
                <a:solidFill>
                  <a:srgbClr val="0070C0"/>
                </a:solidFill>
              </a:rPr>
              <a:t>ikr</a:t>
            </a:r>
            <a:r>
              <a:rPr lang="en-US" sz="2800" i="1" dirty="0">
                <a:solidFill>
                  <a:srgbClr val="0070C0"/>
                </a:solidFill>
              </a:rPr>
              <a:t> (I know, right?) are in the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Cambridge and Oxford dictionaries.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Text messaging is very </a:t>
            </a:r>
            <a:r>
              <a:rPr lang="en-US" sz="2800" b="1" i="1" dirty="0">
                <a:solidFill>
                  <a:srgbClr val="FF0000"/>
                </a:solidFill>
              </a:rPr>
              <a:t>popular</a:t>
            </a:r>
            <a:r>
              <a:rPr lang="en-US" sz="2800" i="1" dirty="0">
                <a:solidFill>
                  <a:srgbClr val="0070C0"/>
                </a:solidFill>
              </a:rPr>
              <a:t> among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young people.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In 2012, American teenagers sent an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average of sixty texts a day. Many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parents are not happy with the amount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of texting their children do.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They think texting makes teenagers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write </a:t>
            </a:r>
            <a:r>
              <a:rPr lang="en-US" sz="2800" b="1" i="1" dirty="0">
                <a:solidFill>
                  <a:srgbClr val="FF0000"/>
                </a:solidFill>
              </a:rPr>
              <a:t>badly</a:t>
            </a:r>
            <a:r>
              <a:rPr lang="en-US" sz="2800" i="1" dirty="0">
                <a:solidFill>
                  <a:srgbClr val="0070C0"/>
                </a:solidFill>
              </a:rPr>
              <a:t> because they don't use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capital letters or put periods at the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ends of sentences.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  <a:p>
            <a:endParaRPr lang="en-US" sz="2800" spc="-15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4B747-A01C-4C29-9857-2EB9671B045F}"/>
              </a:ext>
            </a:extLst>
          </p:cNvPr>
          <p:cNvSpPr txBox="1"/>
          <p:nvPr/>
        </p:nvSpPr>
        <p:spPr>
          <a:xfrm>
            <a:off x="10590" y="52548"/>
            <a:ext cx="6157208" cy="698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M: On December third, 1992, a software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engineer called Neil Papworth sent the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first text message to his </a:t>
            </a:r>
            <a:r>
              <a:rPr lang="en-US" sz="2800" b="1" i="1" dirty="0">
                <a:solidFill>
                  <a:srgbClr val="FF0000"/>
                </a:solidFill>
              </a:rPr>
              <a:t>boss</a:t>
            </a:r>
            <a:r>
              <a:rPr lang="en-US" sz="2800" i="1" dirty="0">
                <a:solidFill>
                  <a:srgbClr val="0070C0"/>
                </a:solidFill>
              </a:rPr>
              <a:t>. It simply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said "Merry Christmas." Now, millions of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text messages are sent all over the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world every day.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At first, SMS (Short Messaging </a:t>
            </a:r>
            <a:r>
              <a:rPr lang="en-US" sz="2800" b="1" i="1" dirty="0">
                <a:solidFill>
                  <a:srgbClr val="FF0000"/>
                </a:solidFill>
              </a:rPr>
              <a:t>Service</a:t>
            </a:r>
            <a:r>
              <a:rPr lang="en-US" sz="2800" i="1" dirty="0">
                <a:solidFill>
                  <a:srgbClr val="0070C0"/>
                </a:solidFill>
              </a:rPr>
              <a:t>)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was not very popular. Cell phones were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expensive, and not everyone had an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SMS service provider. But by the late </a:t>
            </a:r>
          </a:p>
          <a:p>
            <a:r>
              <a:rPr lang="en-US" sz="2800" b="1" i="1" dirty="0" err="1">
                <a:solidFill>
                  <a:srgbClr val="FF0000"/>
                </a:solidFill>
              </a:rPr>
              <a:t>1990s</a:t>
            </a:r>
            <a:r>
              <a:rPr lang="en-US" sz="2800" i="1" dirty="0">
                <a:solidFill>
                  <a:srgbClr val="0070C0"/>
                </a:solidFill>
              </a:rPr>
              <a:t> and early </a:t>
            </a:r>
            <a:r>
              <a:rPr lang="en-US" sz="2800" i="1" dirty="0" err="1">
                <a:solidFill>
                  <a:srgbClr val="0070C0"/>
                </a:solidFill>
              </a:rPr>
              <a:t>2000s</a:t>
            </a:r>
            <a:r>
              <a:rPr lang="en-US" sz="2800" i="1" dirty="0">
                <a:solidFill>
                  <a:srgbClr val="0070C0"/>
                </a:solidFill>
              </a:rPr>
              <a:t>, cell phones were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much </a:t>
            </a:r>
            <a:r>
              <a:rPr lang="en-US" sz="2800" b="1" i="1" dirty="0">
                <a:solidFill>
                  <a:srgbClr val="FF0000"/>
                </a:solidFill>
              </a:rPr>
              <a:t>cheaper</a:t>
            </a:r>
            <a:r>
              <a:rPr lang="en-US" sz="28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Today, people use text messaging in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business and as a way to </a:t>
            </a:r>
            <a:r>
              <a:rPr lang="en-US" sz="2800" b="1" i="1" dirty="0">
                <a:solidFill>
                  <a:srgbClr val="FF0000"/>
                </a:solidFill>
              </a:rPr>
              <a:t>communicate</a:t>
            </a:r>
            <a:r>
              <a:rPr lang="en-US" sz="28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quickly with their family and friends. </a:t>
            </a:r>
          </a:p>
          <a:p>
            <a:endParaRPr lang="en-US" sz="2800" i="1" spc="-150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E9E96E-68DB-434B-8C5F-66A5CC47F678}"/>
              </a:ext>
            </a:extLst>
          </p:cNvPr>
          <p:cNvCxnSpPr>
            <a:cxnSpLocks/>
          </p:cNvCxnSpPr>
          <p:nvPr/>
        </p:nvCxnSpPr>
        <p:spPr>
          <a:xfrm>
            <a:off x="6167524" y="-30572"/>
            <a:ext cx="23710" cy="69865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-TRACK 12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3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3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3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3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3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45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45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0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5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10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7500"/>
                            </p:stCondLst>
                            <p:childTnLst>
                              <p:par>
                                <p:cTn id="10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1000"/>
                            </p:stCondLst>
                            <p:childTnLst>
                              <p:par>
                                <p:cTn id="10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000"/>
                            </p:stCondLst>
                            <p:childTnLst>
                              <p:par>
                                <p:cTn id="1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7000"/>
                            </p:stCondLst>
                            <p:childTnLst>
                              <p:par>
                                <p:cTn id="1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0"/>
                            </p:stCondLst>
                            <p:childTnLst>
                              <p:par>
                                <p:cTn id="12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3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F98C74-8402-4393-A76D-F0E65CB64A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370" y="0"/>
            <a:ext cx="80817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1671C8-5826-442C-B6C4-2EA2337D2B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174" y="705610"/>
            <a:ext cx="7205487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3C6410-3D24-4019-9780-DAAC05BE378C}"/>
              </a:ext>
            </a:extLst>
          </p:cNvPr>
          <p:cNvSpPr txBox="1"/>
          <p:nvPr/>
        </p:nvSpPr>
        <p:spPr>
          <a:xfrm>
            <a:off x="32251" y="337546"/>
            <a:ext cx="1915302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C9F09-8607-4593-BEF3-04AE29D141CF}"/>
              </a:ext>
            </a:extLst>
          </p:cNvPr>
          <p:cNvSpPr txBox="1"/>
          <p:nvPr/>
        </p:nvSpPr>
        <p:spPr>
          <a:xfrm>
            <a:off x="5165762" y="1377539"/>
            <a:ext cx="18406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ttyl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</a:rPr>
              <a:t>oic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ss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</a:rPr>
              <a:t>bbl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</a:rPr>
              <a:t>g9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asap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006BB-7BC7-4F35-AADD-52E55E374F77}"/>
              </a:ext>
            </a:extLst>
          </p:cNvPr>
          <p:cNvSpPr txBox="1"/>
          <p:nvPr/>
        </p:nvSpPr>
        <p:spPr>
          <a:xfrm>
            <a:off x="251460" y="310339"/>
            <a:ext cx="11723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5C43F-C1D6-4894-B572-D2E5977E7753}"/>
              </a:ext>
            </a:extLst>
          </p:cNvPr>
          <p:cNvSpPr txBox="1"/>
          <p:nvPr/>
        </p:nvSpPr>
        <p:spPr>
          <a:xfrm>
            <a:off x="255270" y="5764924"/>
            <a:ext cx="11723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the text language</a:t>
            </a:r>
          </a:p>
        </p:txBody>
      </p:sp>
    </p:spTree>
    <p:extLst>
      <p:ext uri="{BB962C8B-B14F-4D97-AF65-F5344CB8AC3E}">
        <p14:creationId xmlns:p14="http://schemas.microsoft.com/office/powerpoint/2010/main" val="15969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3C6410-3D24-4019-9780-DAAC05BE378C}"/>
              </a:ext>
            </a:extLst>
          </p:cNvPr>
          <p:cNvSpPr txBox="1"/>
          <p:nvPr/>
        </p:nvSpPr>
        <p:spPr>
          <a:xfrm>
            <a:off x="32251" y="337546"/>
            <a:ext cx="1915302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C9F09-8607-4593-BEF3-04AE29D141CF}"/>
              </a:ext>
            </a:extLst>
          </p:cNvPr>
          <p:cNvSpPr txBox="1"/>
          <p:nvPr/>
        </p:nvSpPr>
        <p:spPr>
          <a:xfrm>
            <a:off x="4049482" y="997526"/>
            <a:ext cx="1840678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2060"/>
                </a:solidFill>
              </a:rPr>
              <a:t>ttyl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2060"/>
                </a:solidFill>
              </a:rPr>
              <a:t>oic</a:t>
            </a:r>
            <a:endParaRPr lang="en-US" sz="3600" dirty="0">
              <a:solidFill>
                <a:srgbClr val="00206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2060"/>
                </a:solidFill>
              </a:rPr>
              <a:t>ss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2060"/>
                </a:solidFill>
              </a:rPr>
              <a:t>bbl</a:t>
            </a:r>
            <a:endParaRPr lang="en-US" sz="3600" dirty="0">
              <a:solidFill>
                <a:srgbClr val="00206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002060"/>
                </a:solidFill>
              </a:rPr>
              <a:t>g9</a:t>
            </a:r>
            <a:endParaRPr lang="en-US" sz="3600" dirty="0">
              <a:solidFill>
                <a:srgbClr val="00206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2060"/>
                </a:solidFill>
              </a:rPr>
              <a:t>asap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006BB-7BC7-4F35-AADD-52E55E374F77}"/>
              </a:ext>
            </a:extLst>
          </p:cNvPr>
          <p:cNvSpPr txBox="1"/>
          <p:nvPr/>
        </p:nvSpPr>
        <p:spPr>
          <a:xfrm>
            <a:off x="251460" y="310339"/>
            <a:ext cx="11723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What does each phrase mean?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7255B-295C-4F53-AD3E-E1B59A846216}"/>
              </a:ext>
            </a:extLst>
          </p:cNvPr>
          <p:cNvSpPr txBox="1"/>
          <p:nvPr/>
        </p:nvSpPr>
        <p:spPr>
          <a:xfrm>
            <a:off x="5272646" y="985651"/>
            <a:ext cx="5296393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168275">
              <a:lnSpc>
                <a:spcPct val="150000"/>
              </a:lnSpc>
              <a:buFont typeface="VNI-Univer" pitchFamily="2" charset="0"/>
              <a:buChar char=":"/>
            </a:pPr>
            <a:r>
              <a:rPr lang="en-US" sz="3600" i="1" dirty="0">
                <a:solidFill>
                  <a:srgbClr val="FF0000"/>
                </a:solidFill>
              </a:rPr>
              <a:t>talk to you later</a:t>
            </a:r>
          </a:p>
          <a:p>
            <a:pPr marL="571500" indent="-168275">
              <a:lnSpc>
                <a:spcPct val="150000"/>
              </a:lnSpc>
              <a:buFont typeface="VNI-Univer" pitchFamily="2" charset="0"/>
              <a:buChar char=":"/>
            </a:pPr>
            <a:r>
              <a:rPr lang="en-US" sz="3600" i="1" dirty="0">
                <a:solidFill>
                  <a:srgbClr val="FF0000"/>
                </a:solidFill>
              </a:rPr>
              <a:t>oh, I see</a:t>
            </a:r>
          </a:p>
          <a:p>
            <a:pPr marL="571500" indent="-168275">
              <a:lnSpc>
                <a:spcPct val="150000"/>
              </a:lnSpc>
              <a:buFont typeface="VNI-Univer" pitchFamily="2" charset="0"/>
              <a:buChar char=":"/>
            </a:pPr>
            <a:r>
              <a:rPr lang="en-US" sz="3600" i="1" dirty="0">
                <a:solidFill>
                  <a:srgbClr val="FF0000"/>
                </a:solidFill>
              </a:rPr>
              <a:t>so sorry</a:t>
            </a:r>
          </a:p>
          <a:p>
            <a:pPr marL="571500" indent="-168275">
              <a:lnSpc>
                <a:spcPct val="150000"/>
              </a:lnSpc>
              <a:buFont typeface="VNI-Univer" pitchFamily="2" charset="0"/>
              <a:buChar char=":"/>
            </a:pPr>
            <a:r>
              <a:rPr lang="en-US" sz="3600" i="1" dirty="0">
                <a:solidFill>
                  <a:srgbClr val="FF0000"/>
                </a:solidFill>
              </a:rPr>
              <a:t>be back later</a:t>
            </a:r>
          </a:p>
          <a:p>
            <a:pPr marL="571500" indent="-168275">
              <a:lnSpc>
                <a:spcPct val="150000"/>
              </a:lnSpc>
              <a:buFont typeface="VNI-Univer" pitchFamily="2" charset="0"/>
              <a:buChar char=":"/>
            </a:pPr>
            <a:r>
              <a:rPr lang="en-US" sz="3600" i="1" dirty="0">
                <a:solidFill>
                  <a:srgbClr val="FF0000"/>
                </a:solidFill>
              </a:rPr>
              <a:t>goodnight</a:t>
            </a:r>
          </a:p>
          <a:p>
            <a:pPr marL="571500" indent="-168275">
              <a:lnSpc>
                <a:spcPct val="150000"/>
              </a:lnSpc>
              <a:buFont typeface="VNI-Univer" pitchFamily="2" charset="0"/>
              <a:buChar char=":"/>
            </a:pPr>
            <a:r>
              <a:rPr lang="en-US" sz="3600" i="1" dirty="0">
                <a:solidFill>
                  <a:srgbClr val="FF0000"/>
                </a:solidFill>
              </a:rPr>
              <a:t>as soon as possible</a:t>
            </a:r>
          </a:p>
        </p:txBody>
      </p:sp>
      <p:pic>
        <p:nvPicPr>
          <p:cNvPr id="7" name="Picture 6">
            <a:hlinkClick r:id="" action="ppaction://noaction" highlightClick="1">
              <a:snd r:embed="rId2" name="ARROW 001.wav"/>
            </a:hlinkClick>
            <a:extLst>
              <a:ext uri="{FF2B5EF4-FFF2-40B4-BE49-F238E27FC236}">
                <a16:creationId xmlns:a16="http://schemas.microsoft.com/office/drawing/2014/main" id="{6258C4DC-163C-4FF7-9AD6-68AA4D4D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20415" y="5930938"/>
            <a:ext cx="1910740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8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F558A-9FF7-414F-B88C-FDFB65C2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50" y="528042"/>
            <a:ext cx="7277037" cy="1004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96EA8-91C3-4978-9E58-6EDE63A78224}"/>
              </a:ext>
            </a:extLst>
          </p:cNvPr>
          <p:cNvSpPr txBox="1"/>
          <p:nvPr/>
        </p:nvSpPr>
        <p:spPr>
          <a:xfrm>
            <a:off x="35625" y="-54337"/>
            <a:ext cx="237506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While-reading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AEBC9D-175C-476A-9F45-1248C042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57" y="1899587"/>
            <a:ext cx="7121246" cy="51750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07ACF42-FA98-4991-9A2E-DD25901F436B}"/>
              </a:ext>
            </a:extLst>
          </p:cNvPr>
          <p:cNvSpPr/>
          <p:nvPr/>
        </p:nvSpPr>
        <p:spPr>
          <a:xfrm>
            <a:off x="440830" y="1833253"/>
            <a:ext cx="3504898" cy="7224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9F7FD0-82A2-4683-8F9C-BD37F66D3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5" b="2429"/>
          <a:stretch/>
        </p:blipFill>
        <p:spPr>
          <a:xfrm>
            <a:off x="8150996" y="-24474"/>
            <a:ext cx="4036469" cy="68573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03C4C7-7F7F-413C-99A4-9A05FCC141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884" y="1067132"/>
            <a:ext cx="3235817" cy="499092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 highlightClick="1">
              <a:snd r:embed="rId6" name="ARROW 001.wav"/>
            </a:hlinkClick>
            <a:extLst>
              <a:ext uri="{FF2B5EF4-FFF2-40B4-BE49-F238E27FC236}">
                <a16:creationId xmlns:a16="http://schemas.microsoft.com/office/drawing/2014/main" id="{30B7A9BB-2BDC-4EB0-B25E-18D3B5C3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79" y="5930938"/>
            <a:ext cx="1910740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5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983355-6C51-460F-AC23-E9545D221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519" y="1057480"/>
            <a:ext cx="7736383" cy="5359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911CDD-3D83-47B4-932E-C41BBE6C2D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5" b="2429"/>
          <a:stretch/>
        </p:blipFill>
        <p:spPr>
          <a:xfrm>
            <a:off x="67305" y="-50759"/>
            <a:ext cx="4053432" cy="6886198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1AE04C-F3CD-4E4F-A632-51799AD4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1575" y="6394523"/>
            <a:ext cx="1910740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47A8FC-5838-4E0F-9E44-8FCF914B8337}"/>
              </a:ext>
            </a:extLst>
          </p:cNvPr>
          <p:cNvCxnSpPr/>
          <p:nvPr/>
        </p:nvCxnSpPr>
        <p:spPr>
          <a:xfrm>
            <a:off x="5973288" y="2458191"/>
            <a:ext cx="4049486" cy="86689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372D78-CCA4-4082-B036-307DE072AE4B}"/>
              </a:ext>
            </a:extLst>
          </p:cNvPr>
          <p:cNvCxnSpPr>
            <a:cxnSpLocks/>
          </p:cNvCxnSpPr>
          <p:nvPr/>
        </p:nvCxnSpPr>
        <p:spPr>
          <a:xfrm>
            <a:off x="5983186" y="3346859"/>
            <a:ext cx="4049486" cy="271491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14BE34-9051-45B0-B104-0C28A8079A83}"/>
              </a:ext>
            </a:extLst>
          </p:cNvPr>
          <p:cNvCxnSpPr>
            <a:cxnSpLocks/>
          </p:cNvCxnSpPr>
          <p:nvPr/>
        </p:nvCxnSpPr>
        <p:spPr>
          <a:xfrm>
            <a:off x="5971313" y="4249386"/>
            <a:ext cx="40494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ED4546-05B0-4CE3-8DA7-9FF6AFF2A544}"/>
              </a:ext>
            </a:extLst>
          </p:cNvPr>
          <p:cNvCxnSpPr>
            <a:cxnSpLocks/>
          </p:cNvCxnSpPr>
          <p:nvPr/>
        </p:nvCxnSpPr>
        <p:spPr>
          <a:xfrm flipV="1">
            <a:off x="5959436" y="1533894"/>
            <a:ext cx="4049486" cy="35942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86A2FC-8605-4233-B351-579E961D51F3}"/>
              </a:ext>
            </a:extLst>
          </p:cNvPr>
          <p:cNvCxnSpPr>
            <a:cxnSpLocks/>
          </p:cNvCxnSpPr>
          <p:nvPr/>
        </p:nvCxnSpPr>
        <p:spPr>
          <a:xfrm flipV="1">
            <a:off x="5935684" y="2436421"/>
            <a:ext cx="4049486" cy="359426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BA4D09A-2442-4E48-8B14-855CCEBDC3DC}"/>
              </a:ext>
            </a:extLst>
          </p:cNvPr>
          <p:cNvSpPr txBox="1"/>
          <p:nvPr/>
        </p:nvSpPr>
        <p:spPr>
          <a:xfrm>
            <a:off x="4203868" y="298459"/>
            <a:ext cx="7920840" cy="98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i="0" spc="-100" dirty="0">
                <a:solidFill>
                  <a:srgbClr val="002060"/>
                </a:solidFill>
                <a:effectLst/>
              </a:rPr>
              <a:t>b. Now, read and match the text language to its meaning.</a:t>
            </a:r>
            <a:r>
              <a:rPr lang="en-US" sz="3600" spc="-1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293A7-B214-4309-A852-7DD6352261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56" y="973776"/>
            <a:ext cx="3653526" cy="55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5EAEC7-1EC1-4522-9FDD-55A3B12289AD}"/>
              </a:ext>
            </a:extLst>
          </p:cNvPr>
          <p:cNvSpPr txBox="1"/>
          <p:nvPr/>
        </p:nvSpPr>
        <p:spPr>
          <a:xfrm>
            <a:off x="4001981" y="1626917"/>
            <a:ext cx="82889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1. Where is Adam going to be at 6:30?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___________________________________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2. Why is Adam going to be late?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___________________________________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3. What does Adam's dad remind him to do?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___________________________________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4. What does Adam's dad ask him to do?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HelveticaNeueLTStd-Cn"/>
              </a:rPr>
              <a:t>___________________________________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38BA9-8FD3-49E3-85C9-861195A72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1055" y="353297"/>
            <a:ext cx="7874994" cy="641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0ADCA-1FE8-49C1-9B1F-A807E6CA21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5" b="2429"/>
          <a:stretch/>
        </p:blipFill>
        <p:spPr>
          <a:xfrm>
            <a:off x="-87070" y="-38880"/>
            <a:ext cx="4053431" cy="688619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CA1C0-0B4E-4363-971B-D870EA24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1575" y="6394523"/>
            <a:ext cx="1910740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1EC9CA-504D-4A0D-8D80-D1F542C0B649}"/>
              </a:ext>
            </a:extLst>
          </p:cNvPr>
          <p:cNvSpPr txBox="1"/>
          <p:nvPr/>
        </p:nvSpPr>
        <p:spPr>
          <a:xfrm>
            <a:off x="4548250" y="2149434"/>
            <a:ext cx="5225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He’s going to be at school.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4E624E-C7FE-49CC-B483-D693665BEE76}"/>
              </a:ext>
            </a:extLst>
          </p:cNvPr>
          <p:cNvSpPr txBox="1"/>
          <p:nvPr/>
        </p:nvSpPr>
        <p:spPr>
          <a:xfrm>
            <a:off x="4534394" y="3097479"/>
            <a:ext cx="446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He has soccer practice.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D384-BDAF-42ED-B4AE-2AB2024DC04C}"/>
              </a:ext>
            </a:extLst>
          </p:cNvPr>
          <p:cNvSpPr txBox="1"/>
          <p:nvPr/>
        </p:nvSpPr>
        <p:spPr>
          <a:xfrm>
            <a:off x="4496788" y="4081150"/>
            <a:ext cx="629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He reminds him to do his chores.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35A12-046A-4DF3-BD0D-AD21FB5C9460}"/>
              </a:ext>
            </a:extLst>
          </p:cNvPr>
          <p:cNvSpPr txBox="1"/>
          <p:nvPr/>
        </p:nvSpPr>
        <p:spPr>
          <a:xfrm>
            <a:off x="4471059" y="5041069"/>
            <a:ext cx="629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He asks him to write properly.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139168-889A-4BDA-85B2-9D1712E84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06" y="994548"/>
            <a:ext cx="3503221" cy="5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512" y="1475631"/>
            <a:ext cx="2112864" cy="627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300" y="2812319"/>
            <a:ext cx="3924760" cy="800225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855666" y="5697670"/>
            <a:ext cx="2616496" cy="539496"/>
          </a:xfrm>
          <a:prstGeom prst="round2Diag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Franklin Gothic Demi Cond" panose="020B0706030402020204" pitchFamily="34" charset="0"/>
              </a:rPr>
              <a:t>Consolidation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7910" y="4141230"/>
            <a:ext cx="3959446" cy="8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865" y="420482"/>
            <a:ext cx="414800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D96EA8-91C3-4978-9E58-6EDE63A78224}"/>
              </a:ext>
            </a:extLst>
          </p:cNvPr>
          <p:cNvSpPr txBox="1"/>
          <p:nvPr/>
        </p:nvSpPr>
        <p:spPr>
          <a:xfrm>
            <a:off x="32250" y="349421"/>
            <a:ext cx="227660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Post-reading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76F6E4-6CE4-432B-BC6B-652AC17FC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67" y="1792395"/>
            <a:ext cx="2858624" cy="2450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9C093-36EB-4D97-BA3B-17E032DDF1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61" y="1034110"/>
            <a:ext cx="9771685" cy="10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4" y="11584"/>
            <a:ext cx="12081212" cy="6370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3D158F-9EBF-45A5-B9B7-9BF75E5F96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090" y="-49792"/>
            <a:ext cx="6203818" cy="1265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5BEBC1-5706-40BC-B70A-314AEC2E7F37}"/>
              </a:ext>
            </a:extLst>
          </p:cNvPr>
          <p:cNvSpPr txBox="1"/>
          <p:nvPr/>
        </p:nvSpPr>
        <p:spPr>
          <a:xfrm>
            <a:off x="273134" y="2098480"/>
            <a:ext cx="11954592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70C0"/>
                </a:solidFill>
                <a:effectLst/>
              </a:rPr>
              <a:t>1. About h</a:t>
            </a:r>
            <a:r>
              <a:rPr lang="en-US" sz="3600" dirty="0">
                <a:solidFill>
                  <a:srgbClr val="0070C0"/>
                </a:solidFill>
              </a:rPr>
              <a:t>ow many text messages have you sent so far today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?</a:t>
            </a:r>
            <a:br>
              <a:rPr lang="en-US" sz="3600" b="0" i="0" dirty="0">
                <a:solidFill>
                  <a:srgbClr val="0070C0"/>
                </a:solidFill>
                <a:effectLst/>
              </a:rPr>
            </a:br>
            <a:r>
              <a:rPr lang="en-US" sz="3600" b="0" i="0" dirty="0">
                <a:solidFill>
                  <a:srgbClr val="0070C0"/>
                </a:solidFill>
                <a:effectLst/>
              </a:rPr>
              <a:t>2. Who do you sent most text messages to?</a:t>
            </a:r>
            <a:br>
              <a:rPr lang="en-US" sz="3600" b="0" i="0" dirty="0">
                <a:solidFill>
                  <a:srgbClr val="0070C0"/>
                </a:solidFill>
                <a:effectLst/>
              </a:rPr>
            </a:br>
            <a:r>
              <a:rPr lang="en-US" sz="3600" b="0" i="0" dirty="0">
                <a:solidFill>
                  <a:srgbClr val="0070C0"/>
                </a:solidFill>
                <a:effectLst/>
              </a:rPr>
              <a:t>3. Have you ever sent text messages in class?</a:t>
            </a:r>
            <a:br>
              <a:rPr lang="en-US" sz="3600" b="0" i="0" dirty="0">
                <a:solidFill>
                  <a:srgbClr val="0070C0"/>
                </a:solidFill>
                <a:effectLst/>
              </a:rPr>
            </a:br>
            <a:r>
              <a:rPr lang="en-US" sz="3600" b="0" i="0" dirty="0">
                <a:solidFill>
                  <a:srgbClr val="0070C0"/>
                </a:solidFill>
                <a:effectLst/>
              </a:rPr>
              <a:t>4. How often do you use the text language?</a:t>
            </a:r>
            <a:r>
              <a:rPr lang="en-US" sz="3600" dirty="0">
                <a:solidFill>
                  <a:srgbClr val="0070C0"/>
                </a:solidFill>
              </a:rPr>
              <a:t> Please write down some text language phrases you know.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0735C-8A4C-416F-9F1E-7186311FD243}"/>
              </a:ext>
            </a:extLst>
          </p:cNvPr>
          <p:cNvSpPr txBox="1"/>
          <p:nvPr/>
        </p:nvSpPr>
        <p:spPr>
          <a:xfrm>
            <a:off x="382389" y="846993"/>
            <a:ext cx="11196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Work in pairs.</a:t>
            </a:r>
          </a:p>
          <a:p>
            <a:pPr marL="285750" indent="-285750">
              <a:buFontTx/>
              <a:buChar char="-"/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Share ideas about the text message and text language.</a:t>
            </a:r>
          </a:p>
        </p:txBody>
      </p:sp>
    </p:spTree>
    <p:extLst>
      <p:ext uri="{BB962C8B-B14F-4D97-AF65-F5344CB8AC3E}">
        <p14:creationId xmlns:p14="http://schemas.microsoft.com/office/powerpoint/2010/main" val="12184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2" y="1271209"/>
            <a:ext cx="11473572" cy="5099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64498" y="466531"/>
            <a:ext cx="66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Click the picture below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3893026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Today’s lesson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922" y="1706137"/>
            <a:ext cx="11351941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Listening &amp; Reading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for gist and specific information about 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the text message and text language.</a:t>
            </a: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 about 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the text message and text language.</a:t>
            </a:r>
            <a:endParaRPr lang="en-US" sz="36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Finish page 16,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WB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 6.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11,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1871" y="779974"/>
            <a:ext cx="5626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49" y="3179429"/>
            <a:ext cx="12955712" cy="461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0" i="0" dirty="0">
                <a:solidFill>
                  <a:srgbClr val="0070C0"/>
                </a:solidFill>
                <a:effectLst/>
              </a:rPr>
              <a:t>know the history of the SMS (the text message).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understand and use some of the text language.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70C0"/>
                </a:solidFill>
              </a:rPr>
              <a:t>improve their listening as well as reading skills.</a:t>
            </a:r>
            <a:endParaRPr lang="en-US" sz="4000" b="0" i="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0" i="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" y="314142"/>
            <a:ext cx="4666149" cy="2566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8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AC98F1-5ECC-486A-A9AE-88E30EF9B931}"/>
              </a:ext>
            </a:extLst>
          </p:cNvPr>
          <p:cNvSpPr txBox="1"/>
          <p:nvPr/>
        </p:nvSpPr>
        <p:spPr>
          <a:xfrm>
            <a:off x="251460" y="310339"/>
            <a:ext cx="11723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9BFDA-0621-4A7F-B445-609E9599B468}"/>
              </a:ext>
            </a:extLst>
          </p:cNvPr>
          <p:cNvSpPr txBox="1"/>
          <p:nvPr/>
        </p:nvSpPr>
        <p:spPr>
          <a:xfrm>
            <a:off x="255270" y="5764924"/>
            <a:ext cx="11723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Facebook emojis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34" y="956670"/>
            <a:ext cx="5177725" cy="47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90" y="984735"/>
            <a:ext cx="7135018" cy="4659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AC98F1-5ECC-486A-A9AE-88E30EF9B931}"/>
              </a:ext>
            </a:extLst>
          </p:cNvPr>
          <p:cNvSpPr txBox="1"/>
          <p:nvPr/>
        </p:nvSpPr>
        <p:spPr>
          <a:xfrm>
            <a:off x="452177" y="310339"/>
            <a:ext cx="11725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What </a:t>
            </a:r>
            <a:r>
              <a:rPr lang="en-US" sz="3600" dirty="0">
                <a:solidFill>
                  <a:srgbClr val="0070C0"/>
                </a:solidFill>
              </a:rPr>
              <a:t>do these emojis mean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3A37E-5D64-4311-B165-DC3AC8EE5EB7}"/>
              </a:ext>
            </a:extLst>
          </p:cNvPr>
          <p:cNvSpPr txBox="1"/>
          <p:nvPr/>
        </p:nvSpPr>
        <p:spPr>
          <a:xfrm>
            <a:off x="5320153" y="2695702"/>
            <a:ext cx="45363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		2		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ACE0F-D306-4102-A520-9F465542844C}"/>
              </a:ext>
            </a:extLst>
          </p:cNvPr>
          <p:cNvSpPr txBox="1"/>
          <p:nvPr/>
        </p:nvSpPr>
        <p:spPr>
          <a:xfrm>
            <a:off x="5282549" y="4843157"/>
            <a:ext cx="45363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		5		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9F3DE-A33F-42C5-9FC3-D46CBD0604C0}"/>
              </a:ext>
            </a:extLst>
          </p:cNvPr>
          <p:cNvSpPr txBox="1"/>
          <p:nvPr/>
        </p:nvSpPr>
        <p:spPr>
          <a:xfrm>
            <a:off x="5528415" y="2706657"/>
            <a:ext cx="8312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443CE-26C6-4264-B567-EFD941D49B5D}"/>
              </a:ext>
            </a:extLst>
          </p:cNvPr>
          <p:cNvSpPr txBox="1"/>
          <p:nvPr/>
        </p:nvSpPr>
        <p:spPr>
          <a:xfrm>
            <a:off x="7200859" y="2704676"/>
            <a:ext cx="9876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love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655B0-0770-475A-AA3D-2A606DCE4C20}"/>
              </a:ext>
            </a:extLst>
          </p:cNvPr>
          <p:cNvSpPr txBox="1"/>
          <p:nvPr/>
        </p:nvSpPr>
        <p:spPr>
          <a:xfrm>
            <a:off x="8766423" y="2702695"/>
            <a:ext cx="12746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haha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10B2C-C5C2-429B-9D3E-8C51DC222620}"/>
              </a:ext>
            </a:extLst>
          </p:cNvPr>
          <p:cNvSpPr txBox="1"/>
          <p:nvPr/>
        </p:nvSpPr>
        <p:spPr>
          <a:xfrm>
            <a:off x="5503765" y="4859597"/>
            <a:ext cx="1235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5EDFF-7D8D-48D1-BCBE-913B05FBA6AB}"/>
              </a:ext>
            </a:extLst>
          </p:cNvPr>
          <p:cNvSpPr txBox="1"/>
          <p:nvPr/>
        </p:nvSpPr>
        <p:spPr>
          <a:xfrm>
            <a:off x="7176207" y="4833868"/>
            <a:ext cx="1235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1C376-0DB6-425A-ACE3-1DF71E6EA682}"/>
              </a:ext>
            </a:extLst>
          </p:cNvPr>
          <p:cNvSpPr txBox="1"/>
          <p:nvPr/>
        </p:nvSpPr>
        <p:spPr>
          <a:xfrm>
            <a:off x="8648745" y="4845743"/>
            <a:ext cx="1235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angry</a:t>
            </a:r>
          </a:p>
        </p:txBody>
      </p:sp>
    </p:spTree>
    <p:extLst>
      <p:ext uri="{BB962C8B-B14F-4D97-AF65-F5344CB8AC3E}">
        <p14:creationId xmlns:p14="http://schemas.microsoft.com/office/powerpoint/2010/main" val="19533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08CEB-0DCB-4211-83FE-5E40354D82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799" y="357686"/>
            <a:ext cx="9076782" cy="605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8285" y="278459"/>
            <a:ext cx="6712778" cy="136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2EC96B-FA53-4692-AE50-582E547FEE8A}"/>
              </a:ext>
            </a:extLst>
          </p:cNvPr>
          <p:cNvSpPr txBox="1"/>
          <p:nvPr/>
        </p:nvSpPr>
        <p:spPr>
          <a:xfrm>
            <a:off x="39950" y="335059"/>
            <a:ext cx="210888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974A5-E59C-48AA-AC47-8679A70472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171" y="293926"/>
            <a:ext cx="5411299" cy="1103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2A84A-F52B-4016-91C5-59AFED276C1C}"/>
              </a:ext>
            </a:extLst>
          </p:cNvPr>
          <p:cNvSpPr txBox="1"/>
          <p:nvPr/>
        </p:nvSpPr>
        <p:spPr>
          <a:xfrm>
            <a:off x="522515" y="3028950"/>
            <a:ext cx="1138843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i="0" dirty="0">
                <a:solidFill>
                  <a:srgbClr val="0070C0"/>
                </a:solidFill>
                <a:effectLst/>
              </a:rPr>
              <a:t>How often do you send text messages and </a:t>
            </a:r>
            <a:br>
              <a:rPr lang="en-US" sz="4400" b="1" i="0" dirty="0">
                <a:solidFill>
                  <a:srgbClr val="0070C0"/>
                </a:solidFill>
                <a:effectLst/>
              </a:rPr>
            </a:br>
            <a:r>
              <a:rPr lang="en-US" sz="4400" b="1" i="0" dirty="0">
                <a:solidFill>
                  <a:srgbClr val="0070C0"/>
                </a:solidFill>
                <a:effectLst/>
              </a:rPr>
              <a:t>who do you send them to?</a:t>
            </a:r>
          </a:p>
          <a:p>
            <a:pPr marL="285750" indent="-285750">
              <a:buFontTx/>
              <a:buChar char="-"/>
            </a:pPr>
            <a:r>
              <a:rPr lang="en-US" sz="4400" b="1" i="0" dirty="0">
                <a:solidFill>
                  <a:srgbClr val="0070C0"/>
                </a:solidFill>
                <a:effectLst/>
              </a:rPr>
              <a:t>What do you write about?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endParaRPr lang="en-US" sz="4400" b="1" i="0" dirty="0">
              <a:solidFill>
                <a:srgbClr val="0070C0"/>
              </a:solidFill>
              <a:effectLst/>
            </a:endParaRPr>
          </a:p>
          <a:p>
            <a:pPr marL="285750" indent="-285750">
              <a:buFontTx/>
              <a:buChar char="-"/>
            </a:pPr>
            <a:endParaRPr lang="en-US" sz="4400" b="1" i="0" dirty="0">
              <a:solidFill>
                <a:srgbClr val="0070C0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08EC9-8039-4C8E-829A-DB6238201952}"/>
              </a:ext>
            </a:extLst>
          </p:cNvPr>
          <p:cNvSpPr txBox="1"/>
          <p:nvPr/>
        </p:nvSpPr>
        <p:spPr>
          <a:xfrm>
            <a:off x="2366010" y="1752041"/>
            <a:ext cx="69722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u="sng" dirty="0">
                <a:solidFill>
                  <a:srgbClr val="FF0000"/>
                </a:solidFill>
                <a:effectLst/>
              </a:rPr>
              <a:t>WORK IN PAIRS.</a:t>
            </a:r>
            <a:endParaRPr lang="en-US" sz="4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80147DF-207B-4BB9-BBD6-3C8F19140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042" y="2738869"/>
            <a:ext cx="10372492" cy="540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9138D-A4D4-4C59-9BA0-CB398A7DAC19}"/>
              </a:ext>
            </a:extLst>
          </p:cNvPr>
          <p:cNvSpPr txBox="1"/>
          <p:nvPr/>
        </p:nvSpPr>
        <p:spPr>
          <a:xfrm>
            <a:off x="39950" y="359772"/>
            <a:ext cx="241750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CF2BF3-B24D-4F6A-AB82-4109AE0C6412}"/>
              </a:ext>
            </a:extLst>
          </p:cNvPr>
          <p:cNvSpPr/>
          <p:nvPr/>
        </p:nvSpPr>
        <p:spPr>
          <a:xfrm>
            <a:off x="5530590" y="2437937"/>
            <a:ext cx="6142854" cy="11079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>
            <a:hlinkClick r:id="" action="ppaction://noaction" highlightClick="1">
              <a:snd r:embed="rId4" name="ARROW 001.wav"/>
            </a:hlinkClick>
            <a:extLst>
              <a:ext uri="{FF2B5EF4-FFF2-40B4-BE49-F238E27FC236}">
                <a16:creationId xmlns:a16="http://schemas.microsoft.com/office/drawing/2014/main" id="{110FCD7E-A4A4-4048-8D01-E45A8A24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34333" y="5897171"/>
            <a:ext cx="2101814" cy="5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6844F-73D7-4516-A826-F4C7971826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r="40051" b="-27991"/>
          <a:stretch/>
        </p:blipFill>
        <p:spPr>
          <a:xfrm>
            <a:off x="531528" y="1197681"/>
            <a:ext cx="8686616" cy="6191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B99D2C-C39A-413D-B4CF-6BA99D0231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924" t="-10199" r="467" b="3513"/>
          <a:stretch/>
        </p:blipFill>
        <p:spPr>
          <a:xfrm>
            <a:off x="950420" y="1627094"/>
            <a:ext cx="5635739" cy="505934"/>
          </a:xfrm>
          <a:prstGeom prst="rect">
            <a:avLst/>
          </a:prstGeom>
        </p:spPr>
      </p:pic>
      <p:sp>
        <p:nvSpPr>
          <p:cNvPr id="17" name="Rectangle 36">
            <a:hlinkClick r:id="" action="ppaction://noaction">
              <a:snd r:embed="rId8" name="CD1-TRACK 12.wav"/>
            </a:hlinkClick>
            <a:extLst>
              <a:ext uri="{FF2B5EF4-FFF2-40B4-BE49-F238E27FC236}">
                <a16:creationId xmlns:a16="http://schemas.microsoft.com/office/drawing/2014/main" id="{242026B8-511C-4E74-B09C-5E9DCFD98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873" y="1387231"/>
            <a:ext cx="6549282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					</a:t>
            </a:r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7432</TotalTime>
  <Words>998</Words>
  <Application>Microsoft Office PowerPoint</Application>
  <PresentationFormat>Màn hình rộng</PresentationFormat>
  <Paragraphs>138</Paragraphs>
  <Slides>26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2" baseType="lpstr">
      <vt:lpstr>Arial</vt:lpstr>
      <vt:lpstr>Calibri</vt:lpstr>
      <vt:lpstr>Franklin Gothic Demi Cond</vt:lpstr>
      <vt:lpstr>HelveticaNeueLTStd-Cn</vt:lpstr>
      <vt:lpstr>VNI-Univer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1</cp:lastModifiedBy>
  <cp:revision>460</cp:revision>
  <dcterms:created xsi:type="dcterms:W3CDTF">2022-02-12T14:14:43Z</dcterms:created>
  <dcterms:modified xsi:type="dcterms:W3CDTF">2022-07-26T03:43:07Z</dcterms:modified>
</cp:coreProperties>
</file>