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60" r:id="rId2"/>
    <p:sldMasterId id="2147483772" r:id="rId3"/>
    <p:sldMasterId id="2147483784" r:id="rId4"/>
    <p:sldMasterId id="2147483796" r:id="rId5"/>
    <p:sldMasterId id="2147483808" r:id="rId6"/>
    <p:sldMasterId id="2147483820" r:id="rId7"/>
    <p:sldMasterId id="2147483832" r:id="rId8"/>
  </p:sldMasterIdLst>
  <p:notesMasterIdLst>
    <p:notesMasterId r:id="rId34"/>
  </p:notesMasterIdLst>
  <p:sldIdLst>
    <p:sldId id="3094" r:id="rId9"/>
    <p:sldId id="3295" r:id="rId10"/>
    <p:sldId id="3296" r:id="rId11"/>
    <p:sldId id="3297" r:id="rId12"/>
    <p:sldId id="3298" r:id="rId13"/>
    <p:sldId id="3299" r:id="rId14"/>
    <p:sldId id="3300" r:id="rId15"/>
    <p:sldId id="3301" r:id="rId16"/>
    <p:sldId id="3187" r:id="rId17"/>
    <p:sldId id="3289" r:id="rId18"/>
    <p:sldId id="3290" r:id="rId19"/>
    <p:sldId id="3188" r:id="rId20"/>
    <p:sldId id="3293" r:id="rId21"/>
    <p:sldId id="3189" r:id="rId22"/>
    <p:sldId id="3292" r:id="rId23"/>
    <p:sldId id="3291" r:id="rId24"/>
    <p:sldId id="3190" r:id="rId25"/>
    <p:sldId id="3193" r:id="rId26"/>
    <p:sldId id="3194" r:id="rId27"/>
    <p:sldId id="3196" r:id="rId28"/>
    <p:sldId id="3195" r:id="rId29"/>
    <p:sldId id="3197" r:id="rId30"/>
    <p:sldId id="3198" r:id="rId31"/>
    <p:sldId id="3199"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varScale="1">
        <p:scale>
          <a:sx n="73" d="100"/>
          <a:sy n="73"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Arial" panose="020B0604020202020204" pitchFamily="34" charset="0"/>
            </a:endParaRPr>
          </a:p>
        </p:txBody>
      </p:sp>
      <p:sp>
        <p:nvSpPr>
          <p:cNvPr id="115716" name="灯片编号占位符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E179FD-564A-460F-8C56-B1377FB73E5A}"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68893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272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2809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655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6927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690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7654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429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3222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1998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98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8422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0278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36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7778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5242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5722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918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6840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6761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84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4">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4160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910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4147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2496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611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5024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196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478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474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808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5810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189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9850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6944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2819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2722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2812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9655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283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196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0240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0444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3310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8806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69363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9307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9980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7117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6813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98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3"/>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4"/>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35391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9752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5169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941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18036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07476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2495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0327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7719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878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0898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7502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7021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12620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106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4852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77883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42382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64229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2064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1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2943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39403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8403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84510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07825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698944"/>
      </p:ext>
    </p:extLst>
  </p:cSld>
  <p:clrMapOvr>
    <a:masterClrMapping/>
  </p:clrMapOvr>
  <p:transition spd="med"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3249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173031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609286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070310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286394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725587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216650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12627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9.png"/><Relationship Id="rId18" Type="http://schemas.openxmlformats.org/officeDocument/2006/relationships/image" Target="../media/image23.png"/><Relationship Id="rId26" Type="http://schemas.openxmlformats.org/officeDocument/2006/relationships/slide" Target="slide25.xml"/><Relationship Id="rId3" Type="http://schemas.openxmlformats.org/officeDocument/2006/relationships/slideLayout" Target="../slideLayouts/slideLayout8.xml"/><Relationship Id="rId21" Type="http://schemas.openxmlformats.org/officeDocument/2006/relationships/image" Target="../media/image25.png"/><Relationship Id="rId7" Type="http://schemas.openxmlformats.org/officeDocument/2006/relationships/image" Target="../media/image14.gif"/><Relationship Id="rId12" Type="http://schemas.openxmlformats.org/officeDocument/2006/relationships/slide" Target="slide9.xml"/><Relationship Id="rId17" Type="http://schemas.openxmlformats.org/officeDocument/2006/relationships/slide" Target="slide3.xml"/><Relationship Id="rId25" Type="http://schemas.openxmlformats.org/officeDocument/2006/relationships/image" Target="../media/image28.png"/><Relationship Id="rId33" Type="http://schemas.openxmlformats.org/officeDocument/2006/relationships/image" Target="../media/image33.png"/><Relationship Id="rId2" Type="http://schemas.openxmlformats.org/officeDocument/2006/relationships/audio" Target="../media/media1.wma"/><Relationship Id="rId16" Type="http://schemas.openxmlformats.org/officeDocument/2006/relationships/image" Target="../media/image22.png"/><Relationship Id="rId20" Type="http://schemas.openxmlformats.org/officeDocument/2006/relationships/slide" Target="slide4.xml"/><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13.png"/><Relationship Id="rId11" Type="http://schemas.openxmlformats.org/officeDocument/2006/relationships/image" Target="../media/image18.gif"/><Relationship Id="rId24" Type="http://schemas.openxmlformats.org/officeDocument/2006/relationships/image" Target="../media/image27.png"/><Relationship Id="rId32" Type="http://schemas.openxmlformats.org/officeDocument/2006/relationships/slide" Target="slide8.xml"/><Relationship Id="rId5" Type="http://schemas.openxmlformats.org/officeDocument/2006/relationships/image" Target="../media/image12.jpg"/><Relationship Id="rId15" Type="http://schemas.openxmlformats.org/officeDocument/2006/relationships/image" Target="../media/image21.png"/><Relationship Id="rId23" Type="http://schemas.openxmlformats.org/officeDocument/2006/relationships/slide" Target="slide5.xml"/><Relationship Id="rId28"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4.png"/><Relationship Id="rId31"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16.gif"/><Relationship Id="rId14" Type="http://schemas.openxmlformats.org/officeDocument/2006/relationships/image" Target="../media/image20.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image" Target="../media/image31.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30.xml"/><Relationship Id="rId5" Type="http://schemas.openxmlformats.org/officeDocument/2006/relationships/image" Target="../media/image35.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41.xml"/><Relationship Id="rId5" Type="http://schemas.openxmlformats.org/officeDocument/2006/relationships/image" Target="../media/image35.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52.xml"/><Relationship Id="rId5" Type="http://schemas.openxmlformats.org/officeDocument/2006/relationships/image" Target="../media/image35.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63.xml"/><Relationship Id="rId5" Type="http://schemas.openxmlformats.org/officeDocument/2006/relationships/image" Target="../media/image35.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7</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23EF4305-6981-4E74-9CC4-0A084922CC0A}"/>
              </a:ext>
            </a:extLst>
          </p:cNvPr>
          <p:cNvPicPr>
            <a:picLocks noChangeAspect="1"/>
          </p:cNvPicPr>
          <p:nvPr/>
        </p:nvPicPr>
        <p:blipFill rotWithShape="1">
          <a:blip r:embed="rId3"/>
          <a:srcRect r="705"/>
          <a:stretch/>
        </p:blipFill>
        <p:spPr>
          <a:xfrm>
            <a:off x="3918522" y="1102480"/>
            <a:ext cx="8039798" cy="1445289"/>
          </a:xfrm>
          <a:prstGeom prst="rect">
            <a:avLst/>
          </a:prstGeom>
        </p:spPr>
      </p:pic>
    </p:spTree>
    <p:extLst>
      <p:ext uri="{BB962C8B-B14F-4D97-AF65-F5344CB8AC3E}">
        <p14:creationId xmlns:p14="http://schemas.microsoft.com/office/powerpoint/2010/main" val="17059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BEFB3-9C49-4DE1-96E9-7AB653B44D56}"/>
              </a:ext>
            </a:extLst>
          </p:cNvPr>
          <p:cNvPicPr>
            <a:picLocks noChangeAspect="1"/>
          </p:cNvPicPr>
          <p:nvPr/>
        </p:nvPicPr>
        <p:blipFill>
          <a:blip r:embed="rId2"/>
          <a:stretch>
            <a:fillRect/>
          </a:stretch>
        </p:blipFill>
        <p:spPr>
          <a:xfrm>
            <a:off x="605578" y="1228940"/>
            <a:ext cx="10980844" cy="5110900"/>
          </a:xfrm>
          <a:prstGeom prst="rect">
            <a:avLst/>
          </a:prstGeom>
        </p:spPr>
      </p:pic>
      <p:sp>
        <p:nvSpPr>
          <p:cNvPr id="6" name="Rectangle 5">
            <a:extLst>
              <a:ext uri="{FF2B5EF4-FFF2-40B4-BE49-F238E27FC236}">
                <a16:creationId xmlns:a16="http://schemas.microsoft.com/office/drawing/2014/main" id="{E3AD4EF9-01AC-446C-A46C-E589949E7042}"/>
              </a:ext>
            </a:extLst>
          </p:cNvPr>
          <p:cNvSpPr/>
          <p:nvPr/>
        </p:nvSpPr>
        <p:spPr>
          <a:xfrm>
            <a:off x="592173" y="385240"/>
            <a:ext cx="10583827"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a:t>
            </a:r>
            <a:r>
              <a:rPr lang="vi-VN" sz="2800" b="1">
                <a:solidFill>
                  <a:srgbClr val="F03C69"/>
                </a:solidFill>
                <a:latin typeface="SVN-SAF" panose="02040603050506020204" pitchFamily="18" charset="0"/>
                <a:cs typeface="Times New Roman" panose="02020603050405020304" pitchFamily="18" charset="0"/>
              </a:rPr>
              <a:t>. KIỂU DỮ LIỆU TRÊN BẢNG TÍNH</a:t>
            </a:r>
          </a:p>
        </p:txBody>
      </p:sp>
    </p:spTree>
    <p:extLst>
      <p:ext uri="{BB962C8B-B14F-4D97-AF65-F5344CB8AC3E}">
        <p14:creationId xmlns:p14="http://schemas.microsoft.com/office/powerpoint/2010/main" val="31267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EEC1D9-A7F1-4A02-BAE5-CBB949FFC86B}"/>
              </a:ext>
            </a:extLst>
          </p:cNvPr>
          <p:cNvSpPr/>
          <p:nvPr/>
        </p:nvSpPr>
        <p:spPr>
          <a:xfrm>
            <a:off x="1514969" y="420946"/>
            <a:ext cx="9711831"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Khi nhập dữ liệu vào các ô trong trang tính, phần mềm sẽ tự động nhận biết được kiểu dữ liệu đã nhập và hiển thị theo khuôn dạng mặc định.</a:t>
            </a:r>
          </a:p>
        </p:txBody>
      </p:sp>
      <p:pic>
        <p:nvPicPr>
          <p:cNvPr id="4" name="Picture 3">
            <a:extLst>
              <a:ext uri="{FF2B5EF4-FFF2-40B4-BE49-F238E27FC236}">
                <a16:creationId xmlns:a16="http://schemas.microsoft.com/office/drawing/2014/main" id="{A7627E54-B000-4FD4-A7F6-DE4488C538B2}"/>
              </a:ext>
            </a:extLst>
          </p:cNvPr>
          <p:cNvPicPr>
            <a:picLocks noChangeAspect="1"/>
          </p:cNvPicPr>
          <p:nvPr/>
        </p:nvPicPr>
        <p:blipFill>
          <a:blip r:embed="rId2"/>
          <a:stretch>
            <a:fillRect/>
          </a:stretch>
        </p:blipFill>
        <p:spPr>
          <a:xfrm>
            <a:off x="539575" y="485546"/>
            <a:ext cx="888648" cy="885725"/>
          </a:xfrm>
          <a:prstGeom prst="rect">
            <a:avLst/>
          </a:prstGeom>
        </p:spPr>
      </p:pic>
      <p:sp>
        <p:nvSpPr>
          <p:cNvPr id="5" name="Rectangle 4">
            <a:extLst>
              <a:ext uri="{FF2B5EF4-FFF2-40B4-BE49-F238E27FC236}">
                <a16:creationId xmlns:a16="http://schemas.microsoft.com/office/drawing/2014/main" id="{9C10FF36-D641-4715-8C99-F484A0D85634}"/>
              </a:ext>
            </a:extLst>
          </p:cNvPr>
          <p:cNvSpPr/>
          <p:nvPr/>
        </p:nvSpPr>
        <p:spPr>
          <a:xfrm>
            <a:off x="528831" y="1371271"/>
            <a:ext cx="11123594" cy="372031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kiểu dữ liệu cơ bản phần mềm nhận dạng được là văn bản, số, ngày tháng,...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Khả năng hỗ trợ tính toán là đặc trưng ưu việt của các chương trình bảng tính. Em có thể sử dụng công thức để thực hiện các tính toán với dữ liệu một cách nhanh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chóng. Công thức có dạng các biểu thức toán học được nhập trực tiếp vào ô tính. Muốn nhập công thức cần gõ dấu “=” đầu tiên, sau đó gõ biểu thức. Các phép toán đơn giản là phép cộng (+), trừ (-), nhân (*), chia (/) và luỹ thừa (^). Công thức tính toán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có thể chứa các số, phép toán và các dấu ngoặc tròn. Thứ tự thực hiện các phép toán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trong công thức giống như trong các biểu thức toán học.</a:t>
            </a:r>
          </a:p>
        </p:txBody>
      </p:sp>
    </p:spTree>
    <p:extLst>
      <p:ext uri="{BB962C8B-B14F-4D97-AF65-F5344CB8AC3E}">
        <p14:creationId xmlns:p14="http://schemas.microsoft.com/office/powerpoint/2010/main" val="1501638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1000"/>
                                        <p:tgtEl>
                                          <p:spTgt spid="5">
                                            <p:txEl>
                                              <p:pRg st="1" end="1"/>
                                            </p:txEl>
                                          </p:spTgt>
                                        </p:tgtEl>
                                      </p:cBhvr>
                                    </p:animEffect>
                                    <p:anim calcmode="lin" valueType="num">
                                      <p:cBhvr>
                                        <p:cTn id="2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301D0-8709-4EA3-8C92-DC0851852AE2}"/>
              </a:ext>
            </a:extLst>
          </p:cNvPr>
          <p:cNvPicPr>
            <a:picLocks noChangeAspect="1"/>
          </p:cNvPicPr>
          <p:nvPr/>
        </p:nvPicPr>
        <p:blipFill rotWithShape="1">
          <a:blip r:embed="rId2"/>
          <a:srcRect b="41959"/>
          <a:stretch/>
        </p:blipFill>
        <p:spPr>
          <a:xfrm>
            <a:off x="484504" y="831850"/>
            <a:ext cx="10925175" cy="2896870"/>
          </a:xfrm>
          <a:prstGeom prst="rect">
            <a:avLst/>
          </a:prstGeom>
        </p:spPr>
      </p:pic>
      <p:pic>
        <p:nvPicPr>
          <p:cNvPr id="4" name="Picture 3">
            <a:extLst>
              <a:ext uri="{FF2B5EF4-FFF2-40B4-BE49-F238E27FC236}">
                <a16:creationId xmlns:a16="http://schemas.microsoft.com/office/drawing/2014/main" id="{31036D54-AE62-452F-A1D8-A3B2B708CC21}"/>
              </a:ext>
            </a:extLst>
          </p:cNvPr>
          <p:cNvPicPr>
            <a:picLocks noChangeAspect="1"/>
          </p:cNvPicPr>
          <p:nvPr/>
        </p:nvPicPr>
        <p:blipFill rotWithShape="1">
          <a:blip r:embed="rId2"/>
          <a:srcRect l="-186" t="58919" r="1890" b="1488"/>
          <a:stretch/>
        </p:blipFill>
        <p:spPr>
          <a:xfrm>
            <a:off x="782321" y="3728720"/>
            <a:ext cx="10739119" cy="1976120"/>
          </a:xfrm>
          <a:prstGeom prst="rect">
            <a:avLst/>
          </a:prstGeom>
        </p:spPr>
      </p:pic>
      <p:sp>
        <p:nvSpPr>
          <p:cNvPr id="2" name="Rectangle 1">
            <a:extLst>
              <a:ext uri="{FF2B5EF4-FFF2-40B4-BE49-F238E27FC236}">
                <a16:creationId xmlns:a16="http://schemas.microsoft.com/office/drawing/2014/main" id="{340D2BC6-5C2F-4BC6-AD9F-301BBFEEE843}"/>
              </a:ext>
            </a:extLst>
          </p:cNvPr>
          <p:cNvSpPr/>
          <p:nvPr/>
        </p:nvSpPr>
        <p:spPr>
          <a:xfrm>
            <a:off x="782321" y="3790950"/>
            <a:ext cx="5140959" cy="20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935C72-4ECD-4D12-A4EF-80653AE1A364}"/>
              </a:ext>
            </a:extLst>
          </p:cNvPr>
          <p:cNvSpPr/>
          <p:nvPr/>
        </p:nvSpPr>
        <p:spPr>
          <a:xfrm>
            <a:off x="5970902" y="3790950"/>
            <a:ext cx="5550538" cy="20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733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301D0-8709-4EA3-8C92-DC0851852AE2}"/>
              </a:ext>
            </a:extLst>
          </p:cNvPr>
          <p:cNvPicPr>
            <a:picLocks noChangeAspect="1"/>
          </p:cNvPicPr>
          <p:nvPr/>
        </p:nvPicPr>
        <p:blipFill rotWithShape="1">
          <a:blip r:embed="rId2"/>
          <a:srcRect b="41959"/>
          <a:stretch/>
        </p:blipFill>
        <p:spPr>
          <a:xfrm>
            <a:off x="484504" y="831850"/>
            <a:ext cx="10925175" cy="2896870"/>
          </a:xfrm>
          <a:prstGeom prst="rect">
            <a:avLst/>
          </a:prstGeom>
        </p:spPr>
      </p:pic>
      <p:pic>
        <p:nvPicPr>
          <p:cNvPr id="4" name="Picture 3">
            <a:extLst>
              <a:ext uri="{FF2B5EF4-FFF2-40B4-BE49-F238E27FC236}">
                <a16:creationId xmlns:a16="http://schemas.microsoft.com/office/drawing/2014/main" id="{31036D54-AE62-452F-A1D8-A3B2B708CC21}"/>
              </a:ext>
            </a:extLst>
          </p:cNvPr>
          <p:cNvPicPr>
            <a:picLocks noChangeAspect="1"/>
          </p:cNvPicPr>
          <p:nvPr/>
        </p:nvPicPr>
        <p:blipFill rotWithShape="1">
          <a:blip r:embed="rId2"/>
          <a:srcRect l="-186" t="58919" r="1890" b="1488"/>
          <a:stretch/>
        </p:blipFill>
        <p:spPr>
          <a:xfrm>
            <a:off x="782321" y="3728720"/>
            <a:ext cx="10739119" cy="1976120"/>
          </a:xfrm>
          <a:prstGeom prst="rect">
            <a:avLst/>
          </a:prstGeom>
        </p:spPr>
      </p:pic>
      <p:sp>
        <p:nvSpPr>
          <p:cNvPr id="2" name="Rectangle 1">
            <a:extLst>
              <a:ext uri="{FF2B5EF4-FFF2-40B4-BE49-F238E27FC236}">
                <a16:creationId xmlns:a16="http://schemas.microsoft.com/office/drawing/2014/main" id="{340D2BC6-5C2F-4BC6-AD9F-301BBFEEE843}"/>
              </a:ext>
            </a:extLst>
          </p:cNvPr>
          <p:cNvSpPr/>
          <p:nvPr/>
        </p:nvSpPr>
        <p:spPr>
          <a:xfrm>
            <a:off x="782321" y="3790950"/>
            <a:ext cx="5140959" cy="20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935C72-4ECD-4D12-A4EF-80653AE1A364}"/>
              </a:ext>
            </a:extLst>
          </p:cNvPr>
          <p:cNvSpPr/>
          <p:nvPr/>
        </p:nvSpPr>
        <p:spPr>
          <a:xfrm>
            <a:off x="5970902" y="3790950"/>
            <a:ext cx="5550538" cy="20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792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772E9-6893-4E2D-8E4E-609409092CA8}"/>
              </a:ext>
            </a:extLst>
          </p:cNvPr>
          <p:cNvPicPr>
            <a:picLocks noChangeAspect="1"/>
          </p:cNvPicPr>
          <p:nvPr/>
        </p:nvPicPr>
        <p:blipFill>
          <a:blip r:embed="rId2"/>
          <a:stretch>
            <a:fillRect/>
          </a:stretch>
        </p:blipFill>
        <p:spPr>
          <a:xfrm>
            <a:off x="451466" y="1154508"/>
            <a:ext cx="11289068" cy="1639491"/>
          </a:xfrm>
          <a:prstGeom prst="rect">
            <a:avLst/>
          </a:prstGeom>
        </p:spPr>
      </p:pic>
      <p:sp>
        <p:nvSpPr>
          <p:cNvPr id="4" name="Rectangle 3">
            <a:extLst>
              <a:ext uri="{FF2B5EF4-FFF2-40B4-BE49-F238E27FC236}">
                <a16:creationId xmlns:a16="http://schemas.microsoft.com/office/drawing/2014/main" id="{8419B2C0-F060-4153-9361-236ECA9AED1F}"/>
              </a:ext>
            </a:extLst>
          </p:cNvPr>
          <p:cNvSpPr/>
          <p:nvPr/>
        </p:nvSpPr>
        <p:spPr>
          <a:xfrm>
            <a:off x="592173" y="385240"/>
            <a:ext cx="10583827"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CÔNG THỨC TRONG BẢNG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04F8051-9DAE-45F4-8B47-21709D69F6CD}"/>
              </a:ext>
            </a:extLst>
          </p:cNvPr>
          <p:cNvSpPr/>
          <p:nvPr/>
        </p:nvSpPr>
        <p:spPr>
          <a:xfrm>
            <a:off x="1463040" y="2920334"/>
            <a:ext cx="10160000"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M</a:t>
            </a:r>
            <a:r>
              <a:rPr lang="vi-VN" sz="2000">
                <a:latin typeface="UTM Avo" panose="02040603050506020204" pitchFamily="18" charset="0"/>
                <a:cs typeface="Times New Roman" panose="02020603050405020304" pitchFamily="18" charset="0"/>
              </a:rPr>
              <a:t>uốn tính </a:t>
            </a:r>
            <a:r>
              <a:rPr lang="vi-VN" sz="2000">
                <a:solidFill>
                  <a:srgbClr val="FF3399"/>
                </a:solidFill>
                <a:latin typeface="UTM Avo" panose="02040603050506020204" pitchFamily="18" charset="0"/>
                <a:cs typeface="Times New Roman" panose="02020603050405020304" pitchFamily="18" charset="0"/>
              </a:rPr>
              <a:t>Tổng số cây hoa </a:t>
            </a:r>
            <a:r>
              <a:rPr lang="vi-VN" sz="2000">
                <a:latin typeface="UTM Avo" panose="02040603050506020204" pitchFamily="18" charset="0"/>
                <a:cs typeface="Times New Roman" panose="02020603050405020304" pitchFamily="18" charset="0"/>
              </a:rPr>
              <a:t>ô E4 trong </a:t>
            </a:r>
            <a:r>
              <a:rPr lang="vi-VN" sz="2000">
                <a:solidFill>
                  <a:srgbClr val="FF3399"/>
                </a:solidFill>
                <a:latin typeface="UTM Avo" panose="02040603050506020204" pitchFamily="18" charset="0"/>
                <a:cs typeface="Times New Roman" panose="02020603050405020304" pitchFamily="18" charset="0"/>
              </a:rPr>
              <a:t>Bảng 2. Dự kiến số lượng cây cần trồng </a:t>
            </a:r>
            <a:r>
              <a:rPr lang="vi-VN" sz="2000">
                <a:latin typeface="UTM Avo" panose="02040603050506020204" pitchFamily="18" charset="0"/>
                <a:cs typeface="Times New Roman" panose="02020603050405020304" pitchFamily="18" charset="0"/>
              </a:rPr>
              <a:t>ở Hình 7.3, thì em</a:t>
            </a:r>
            <a:r>
              <a:rPr lang="en-US" sz="2000">
                <a:latin typeface="UTM Avo" panose="02040603050506020204" pitchFamily="18" charset="0"/>
                <a:cs typeface="Times New Roman" panose="02020603050405020304" pitchFamily="18" charset="0"/>
              </a:rPr>
              <a:t> phải làm nh</a:t>
            </a:r>
            <a:r>
              <a:rPr lang="vi-VN" sz="2000">
                <a:latin typeface="UTM Avo" panose="02040603050506020204" pitchFamily="18" charset="0"/>
                <a:cs typeface="Times New Roman" panose="02020603050405020304" pitchFamily="18" charset="0"/>
              </a:rPr>
              <a:t>ư</a:t>
            </a:r>
            <a:r>
              <a:rPr lang="en-US" sz="2000">
                <a:latin typeface="UTM Avo" panose="02040603050506020204" pitchFamily="18" charset="0"/>
                <a:cs typeface="Times New Roman" panose="02020603050405020304" pitchFamily="18" charset="0"/>
              </a:rPr>
              <a:t> thế nào?</a:t>
            </a:r>
          </a:p>
        </p:txBody>
      </p:sp>
      <p:pic>
        <p:nvPicPr>
          <p:cNvPr id="9" name="Picture 8">
            <a:extLst>
              <a:ext uri="{FF2B5EF4-FFF2-40B4-BE49-F238E27FC236}">
                <a16:creationId xmlns:a16="http://schemas.microsoft.com/office/drawing/2014/main" id="{3142B538-9DA1-47BB-8DC8-5DAB0700CF27}"/>
              </a:ext>
            </a:extLst>
          </p:cNvPr>
          <p:cNvPicPr>
            <a:picLocks noChangeAspect="1"/>
          </p:cNvPicPr>
          <p:nvPr/>
        </p:nvPicPr>
        <p:blipFill>
          <a:blip r:embed="rId3"/>
          <a:stretch>
            <a:fillRect/>
          </a:stretch>
        </p:blipFill>
        <p:spPr>
          <a:xfrm>
            <a:off x="476233" y="2986137"/>
            <a:ext cx="888648" cy="885725"/>
          </a:xfrm>
          <a:prstGeom prst="rect">
            <a:avLst/>
          </a:prstGeom>
        </p:spPr>
      </p:pic>
      <p:sp>
        <p:nvSpPr>
          <p:cNvPr id="12" name="Rectangle 11">
            <a:extLst>
              <a:ext uri="{FF2B5EF4-FFF2-40B4-BE49-F238E27FC236}">
                <a16:creationId xmlns:a16="http://schemas.microsoft.com/office/drawing/2014/main" id="{99BAC959-794D-44CF-8633-13DD90F52094}"/>
              </a:ext>
            </a:extLst>
          </p:cNvPr>
          <p:cNvSpPr/>
          <p:nvPr/>
        </p:nvSpPr>
        <p:spPr>
          <a:xfrm>
            <a:off x="920557" y="3870659"/>
            <a:ext cx="5320947" cy="2335319"/>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sym typeface="Wingdings" panose="05000000000000000000" pitchFamily="2" charset="2"/>
              </a:rPr>
              <a:t></a:t>
            </a:r>
            <a:r>
              <a:rPr lang="en-US" sz="2000">
                <a:latin typeface="UTM Avo" panose="02040603050506020204" pitchFamily="18" charset="0"/>
                <a:cs typeface="Times New Roman" panose="02020603050405020304" pitchFamily="18" charset="0"/>
                <a:sym typeface="Wingdings" panose="05000000000000000000" pitchFamily="2" charset="2"/>
              </a:rPr>
              <a:t> L</a:t>
            </a:r>
            <a:r>
              <a:rPr lang="vi-VN" sz="2000">
                <a:latin typeface="UTM Avo" panose="02040603050506020204" pitchFamily="18" charset="0"/>
                <a:cs typeface="Times New Roman" panose="02020603050405020304" pitchFamily="18" charset="0"/>
              </a:rPr>
              <a:t>ấy số vị trí (là dữ liệu ở ô C4) nhân với số lượng cây mỗi vị trí (là dữ liệu ở ô D4).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sym typeface="Wingdings" panose="05000000000000000000" pitchFamily="2" charset="2"/>
              </a:rPr>
              <a:t></a:t>
            </a:r>
            <a:r>
              <a:rPr lang="en-US" sz="2000">
                <a:latin typeface="UTM Avo" panose="02040603050506020204" pitchFamily="18" charset="0"/>
                <a:cs typeface="Times New Roman" panose="02020603050405020304" pitchFamily="18" charset="0"/>
                <a:sym typeface="Wingdings" panose="05000000000000000000" pitchFamily="2" charset="2"/>
              </a:rPr>
              <a:t> </a:t>
            </a:r>
            <a:r>
              <a:rPr lang="vi-VN" sz="2000">
                <a:latin typeface="UTM Avo" panose="02040603050506020204" pitchFamily="18" charset="0"/>
                <a:cs typeface="Times New Roman" panose="02020603050405020304" pitchFamily="18" charset="0"/>
              </a:rPr>
              <a:t>Có hai cách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tính như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0000FF"/>
                </a:solidFill>
                <a:latin typeface="UTM Avo" panose="02040603050506020204" pitchFamily="18" charset="0"/>
                <a:cs typeface="Times New Roman" panose="02020603050405020304" pitchFamily="18" charset="0"/>
              </a:rPr>
              <a:t>Cách 1.</a:t>
            </a:r>
            <a:r>
              <a:rPr lang="vi-VN" sz="2000">
                <a:latin typeface="UTM Avo" panose="02040603050506020204" pitchFamily="18" charset="0"/>
                <a:cs typeface="Times New Roman" panose="02020603050405020304" pitchFamily="18" charset="0"/>
              </a:rPr>
              <a:t> Nhập </a:t>
            </a:r>
            <a:r>
              <a:rPr lang="vi-VN" sz="2000">
                <a:solidFill>
                  <a:srgbClr val="FF3399"/>
                </a:solidFill>
                <a:latin typeface="UTM Avo" panose="02040603050506020204" pitchFamily="18" charset="0"/>
                <a:cs typeface="Times New Roman" panose="02020603050405020304" pitchFamily="18" charset="0"/>
              </a:rPr>
              <a:t>= 25*10</a:t>
            </a:r>
            <a:r>
              <a:rPr lang="en-US" sz="2000">
                <a:solidFill>
                  <a:srgbClr val="FF3399"/>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(Hình 7.3).</a:t>
            </a:r>
          </a:p>
          <a:p>
            <a:pPr algn="just" defTabSz="342900">
              <a:lnSpc>
                <a:spcPct val="150000"/>
              </a:lnSpc>
            </a:pPr>
            <a:r>
              <a:rPr lang="vi-VN" sz="2000">
                <a:solidFill>
                  <a:srgbClr val="0000FF"/>
                </a:solidFill>
                <a:latin typeface="UTM Avo" panose="02040603050506020204" pitchFamily="18" charset="0"/>
                <a:cs typeface="Times New Roman" panose="02020603050405020304" pitchFamily="18" charset="0"/>
              </a:rPr>
              <a:t>Cách 2. </a:t>
            </a:r>
            <a:r>
              <a:rPr lang="vi-VN" sz="2000">
                <a:latin typeface="UTM Avo" panose="02040603050506020204" pitchFamily="18" charset="0"/>
                <a:cs typeface="Times New Roman" panose="02020603050405020304" pitchFamily="18" charset="0"/>
              </a:rPr>
              <a:t>Nhập </a:t>
            </a:r>
            <a:r>
              <a:rPr lang="vi-VN" sz="2000">
                <a:solidFill>
                  <a:srgbClr val="FF3399"/>
                </a:solidFill>
                <a:latin typeface="UTM Avo" panose="02040603050506020204" pitchFamily="18" charset="0"/>
                <a:cs typeface="Times New Roman" panose="02020603050405020304" pitchFamily="18" charset="0"/>
              </a:rPr>
              <a:t>= C4*D4 </a:t>
            </a:r>
            <a:r>
              <a:rPr lang="vi-VN" sz="2000">
                <a:latin typeface="UTM Avo" panose="02040603050506020204" pitchFamily="18" charset="0"/>
                <a:cs typeface="Times New Roman" panose="02020603050405020304" pitchFamily="18" charset="0"/>
              </a:rPr>
              <a:t>(Hình 7.4).</a:t>
            </a:r>
          </a:p>
        </p:txBody>
      </p:sp>
      <p:pic>
        <p:nvPicPr>
          <p:cNvPr id="13" name="Picture 12">
            <a:extLst>
              <a:ext uri="{FF2B5EF4-FFF2-40B4-BE49-F238E27FC236}">
                <a16:creationId xmlns:a16="http://schemas.microsoft.com/office/drawing/2014/main" id="{E8AFF007-B46A-470B-A80B-D3C8603E6403}"/>
              </a:ext>
            </a:extLst>
          </p:cNvPr>
          <p:cNvPicPr>
            <a:picLocks noChangeAspect="1"/>
          </p:cNvPicPr>
          <p:nvPr/>
        </p:nvPicPr>
        <p:blipFill>
          <a:blip r:embed="rId4"/>
          <a:stretch>
            <a:fillRect/>
          </a:stretch>
        </p:blipFill>
        <p:spPr>
          <a:xfrm>
            <a:off x="6634321" y="3551441"/>
            <a:ext cx="4988719" cy="2717894"/>
          </a:xfrm>
          <a:prstGeom prst="rect">
            <a:avLst/>
          </a:prstGeom>
        </p:spPr>
      </p:pic>
    </p:spTree>
    <p:extLst>
      <p:ext uri="{BB962C8B-B14F-4D97-AF65-F5344CB8AC3E}">
        <p14:creationId xmlns:p14="http://schemas.microsoft.com/office/powerpoint/2010/main" val="355011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anim calcmode="lin" valueType="num">
                                      <p:cBhvr>
                                        <p:cTn id="3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1000"/>
                                        <p:tgtEl>
                                          <p:spTgt spid="12">
                                            <p:txEl>
                                              <p:pRg st="0" end="0"/>
                                            </p:txEl>
                                          </p:spTgt>
                                        </p:tgtEl>
                                      </p:cBhvr>
                                    </p:animEffect>
                                    <p:anim calcmode="lin" valueType="num">
                                      <p:cBhvr>
                                        <p:cTn id="3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Effect transition="in" filter="fade">
                                      <p:cBhvr>
                                        <p:cTn id="43" dur="1000"/>
                                        <p:tgtEl>
                                          <p:spTgt spid="12">
                                            <p:txEl>
                                              <p:pRg st="1" end="1"/>
                                            </p:txEl>
                                          </p:spTgt>
                                        </p:tgtEl>
                                      </p:cBhvr>
                                    </p:animEffect>
                                    <p:anim calcmode="lin" valueType="num">
                                      <p:cBhvr>
                                        <p:cTn id="44"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xEl>
                                              <p:pRg st="2" end="2"/>
                                            </p:txEl>
                                          </p:spTgt>
                                        </p:tgtEl>
                                        <p:attrNameLst>
                                          <p:attrName>style.visibility</p:attrName>
                                        </p:attrNameLst>
                                      </p:cBhvr>
                                      <p:to>
                                        <p:strVal val="visible"/>
                                      </p:to>
                                    </p:set>
                                    <p:animEffect transition="in" filter="fade">
                                      <p:cBhvr>
                                        <p:cTn id="50" dur="1000"/>
                                        <p:tgtEl>
                                          <p:spTgt spid="12">
                                            <p:txEl>
                                              <p:pRg st="2" end="2"/>
                                            </p:txEl>
                                          </p:spTgt>
                                        </p:tgtEl>
                                      </p:cBhvr>
                                    </p:animEffect>
                                    <p:anim calcmode="lin" valueType="num">
                                      <p:cBhvr>
                                        <p:cTn id="51"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52"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14" presetClass="entr" presetSubtype="1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randombar(horizont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Effect transition="in" filter="fade">
                                      <p:cBhvr>
                                        <p:cTn id="61" dur="1000"/>
                                        <p:tgtEl>
                                          <p:spTgt spid="12">
                                            <p:txEl>
                                              <p:pRg st="3" end="3"/>
                                            </p:txEl>
                                          </p:spTgt>
                                        </p:tgtEl>
                                      </p:cBhvr>
                                    </p:animEffect>
                                    <p:anim calcmode="lin" valueType="num">
                                      <p:cBhvr>
                                        <p:cTn id="6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301D0-8709-4EA3-8C92-DC0851852AE2}"/>
              </a:ext>
            </a:extLst>
          </p:cNvPr>
          <p:cNvPicPr>
            <a:picLocks noChangeAspect="1"/>
          </p:cNvPicPr>
          <p:nvPr/>
        </p:nvPicPr>
        <p:blipFill rotWithShape="1">
          <a:blip r:embed="rId2"/>
          <a:srcRect b="41959"/>
          <a:stretch/>
        </p:blipFill>
        <p:spPr>
          <a:xfrm>
            <a:off x="484504" y="831850"/>
            <a:ext cx="10925175" cy="2896870"/>
          </a:xfrm>
          <a:prstGeom prst="rect">
            <a:avLst/>
          </a:prstGeom>
        </p:spPr>
      </p:pic>
      <p:pic>
        <p:nvPicPr>
          <p:cNvPr id="4" name="Picture 3">
            <a:extLst>
              <a:ext uri="{FF2B5EF4-FFF2-40B4-BE49-F238E27FC236}">
                <a16:creationId xmlns:a16="http://schemas.microsoft.com/office/drawing/2014/main" id="{31036D54-AE62-452F-A1D8-A3B2B708CC21}"/>
              </a:ext>
            </a:extLst>
          </p:cNvPr>
          <p:cNvPicPr>
            <a:picLocks noChangeAspect="1"/>
          </p:cNvPicPr>
          <p:nvPr/>
        </p:nvPicPr>
        <p:blipFill rotWithShape="1">
          <a:blip r:embed="rId2"/>
          <a:srcRect l="-186" t="58919" r="1890" b="1488"/>
          <a:stretch/>
        </p:blipFill>
        <p:spPr>
          <a:xfrm>
            <a:off x="782321" y="3728720"/>
            <a:ext cx="10739119" cy="1976120"/>
          </a:xfrm>
          <a:prstGeom prst="rect">
            <a:avLst/>
          </a:prstGeom>
        </p:spPr>
      </p:pic>
      <p:sp>
        <p:nvSpPr>
          <p:cNvPr id="2" name="Rectangle 1">
            <a:extLst>
              <a:ext uri="{FF2B5EF4-FFF2-40B4-BE49-F238E27FC236}">
                <a16:creationId xmlns:a16="http://schemas.microsoft.com/office/drawing/2014/main" id="{340D2BC6-5C2F-4BC6-AD9F-301BBFEEE843}"/>
              </a:ext>
            </a:extLst>
          </p:cNvPr>
          <p:cNvSpPr/>
          <p:nvPr/>
        </p:nvSpPr>
        <p:spPr>
          <a:xfrm>
            <a:off x="782321" y="3790950"/>
            <a:ext cx="5140959" cy="20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935C72-4ECD-4D12-A4EF-80653AE1A364}"/>
              </a:ext>
            </a:extLst>
          </p:cNvPr>
          <p:cNvSpPr/>
          <p:nvPr/>
        </p:nvSpPr>
        <p:spPr>
          <a:xfrm>
            <a:off x="5970902" y="3790950"/>
            <a:ext cx="5550538" cy="20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06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04AAF-9CA8-4ABB-998B-6040366C2270}"/>
              </a:ext>
            </a:extLst>
          </p:cNvPr>
          <p:cNvSpPr/>
          <p:nvPr/>
        </p:nvSpPr>
        <p:spPr>
          <a:xfrm>
            <a:off x="736655" y="3753048"/>
            <a:ext cx="4804992" cy="141885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Với cách 1, kết quả tại ô E4 không thay đổi (vẫn là 250)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sym typeface="Wingdings" panose="05000000000000000000" pitchFamily="2" charset="2"/>
              </a:rPr>
              <a:t></a:t>
            </a:r>
            <a:r>
              <a:rPr lang="en-US" sz="2000">
                <a:latin typeface="UTM Avo" panose="02040603050506020204" pitchFamily="18" charset="0"/>
                <a:cs typeface="Times New Roman" panose="02020603050405020304" pitchFamily="18" charset="0"/>
                <a:sym typeface="Wingdings" panose="05000000000000000000" pitchFamily="2" charset="2"/>
              </a:rPr>
              <a:t> </a:t>
            </a:r>
            <a:r>
              <a:rPr lang="vi-VN" sz="2000">
                <a:latin typeface="UTM Avo" panose="02040603050506020204" pitchFamily="18" charset="0"/>
                <a:cs typeface="Times New Roman" panose="02020603050405020304" pitchFamily="18" charset="0"/>
              </a:rPr>
              <a:t>kết quả không được cập nhật. </a:t>
            </a:r>
          </a:p>
        </p:txBody>
      </p:sp>
      <p:pic>
        <p:nvPicPr>
          <p:cNvPr id="4" name="Picture 3">
            <a:extLst>
              <a:ext uri="{FF2B5EF4-FFF2-40B4-BE49-F238E27FC236}">
                <a16:creationId xmlns:a16="http://schemas.microsoft.com/office/drawing/2014/main" id="{49CDBAF4-F230-4882-9F28-CA64EAF1BD77}"/>
              </a:ext>
            </a:extLst>
          </p:cNvPr>
          <p:cNvPicPr>
            <a:picLocks noChangeAspect="1"/>
          </p:cNvPicPr>
          <p:nvPr/>
        </p:nvPicPr>
        <p:blipFill>
          <a:blip r:embed="rId2"/>
          <a:stretch>
            <a:fillRect/>
          </a:stretch>
        </p:blipFill>
        <p:spPr>
          <a:xfrm>
            <a:off x="736655" y="922311"/>
            <a:ext cx="4988719" cy="2717894"/>
          </a:xfrm>
          <a:prstGeom prst="rect">
            <a:avLst/>
          </a:prstGeom>
        </p:spPr>
      </p:pic>
      <p:pic>
        <p:nvPicPr>
          <p:cNvPr id="5" name="Picture 4">
            <a:extLst>
              <a:ext uri="{FF2B5EF4-FFF2-40B4-BE49-F238E27FC236}">
                <a16:creationId xmlns:a16="http://schemas.microsoft.com/office/drawing/2014/main" id="{B370C8F6-8071-40D9-8E06-51C12F50085A}"/>
              </a:ext>
            </a:extLst>
          </p:cNvPr>
          <p:cNvPicPr>
            <a:picLocks noChangeAspect="1"/>
          </p:cNvPicPr>
          <p:nvPr/>
        </p:nvPicPr>
        <p:blipFill>
          <a:blip r:embed="rId3"/>
          <a:stretch>
            <a:fillRect/>
          </a:stretch>
        </p:blipFill>
        <p:spPr>
          <a:xfrm>
            <a:off x="6378330" y="922311"/>
            <a:ext cx="4988719" cy="2668547"/>
          </a:xfrm>
          <a:prstGeom prst="rect">
            <a:avLst/>
          </a:prstGeom>
        </p:spPr>
      </p:pic>
      <p:sp>
        <p:nvSpPr>
          <p:cNvPr id="6" name="Rectangle 5">
            <a:extLst>
              <a:ext uri="{FF2B5EF4-FFF2-40B4-BE49-F238E27FC236}">
                <a16:creationId xmlns:a16="http://schemas.microsoft.com/office/drawing/2014/main" id="{EFFADCF5-52BC-4B58-86B8-2262E3EA3D24}"/>
              </a:ext>
            </a:extLst>
          </p:cNvPr>
          <p:cNvSpPr/>
          <p:nvPr/>
        </p:nvSpPr>
        <p:spPr>
          <a:xfrm>
            <a:off x="6378330" y="3753048"/>
            <a:ext cx="5077016" cy="141885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Với cách 2, kết quả </a:t>
            </a:r>
            <a:r>
              <a:rPr lang="en-US" sz="2000">
                <a:latin typeface="UTM Avo" panose="02040603050506020204" pitchFamily="18" charset="0"/>
                <a:cs typeface="Times New Roman" panose="02020603050405020304" pitchFamily="18" charset="0"/>
              </a:rPr>
              <a:t>tại ô </a:t>
            </a:r>
            <a:r>
              <a:rPr lang="vi-VN" sz="2000">
                <a:latin typeface="UTM Avo" panose="02040603050506020204" pitchFamily="18" charset="0"/>
                <a:cs typeface="Times New Roman" panose="02020603050405020304" pitchFamily="18" charset="0"/>
              </a:rPr>
              <a:t>E4 luôn được cập nhật đúng.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sym typeface="Wingdings" panose="05000000000000000000" pitchFamily="2" charset="2"/>
              </a:rPr>
              <a:t></a:t>
            </a:r>
            <a:r>
              <a:rPr lang="en-US" sz="2000">
                <a:latin typeface="UTM Avo" panose="02040603050506020204" pitchFamily="18" charset="0"/>
                <a:cs typeface="Times New Roman" panose="02020603050405020304" pitchFamily="18" charset="0"/>
                <a:sym typeface="Wingdings" panose="05000000000000000000" pitchFamily="2" charset="2"/>
              </a:rPr>
              <a:t> </a:t>
            </a:r>
            <a:r>
              <a:rPr lang="vi-VN" sz="2000">
                <a:latin typeface="UTM Avo" panose="02040603050506020204" pitchFamily="18" charset="0"/>
                <a:cs typeface="Times New Roman" panose="02020603050405020304" pitchFamily="18" charset="0"/>
              </a:rPr>
              <a:t>kết quả tự động cập nhật</a:t>
            </a:r>
            <a:r>
              <a:rPr lang="en-US" sz="2000">
                <a:latin typeface="UTM Avo" panose="020406030505060202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49AD7891-D378-4EBA-ADA5-24D162530847}"/>
              </a:ext>
            </a:extLst>
          </p:cNvPr>
          <p:cNvSpPr/>
          <p:nvPr/>
        </p:nvSpPr>
        <p:spPr>
          <a:xfrm>
            <a:off x="550606" y="315358"/>
            <a:ext cx="10829065" cy="494110"/>
          </a:xfrm>
          <a:prstGeom prst="rect">
            <a:avLst/>
          </a:prstGeom>
        </p:spPr>
        <p:txBody>
          <a:bodyPr wrap="square">
            <a:spAutoFit/>
          </a:bodyPr>
          <a:lstStyle/>
          <a:p>
            <a:pPr algn="ctr" defTabSz="342900">
              <a:lnSpc>
                <a:spcPct val="150000"/>
              </a:lnSpc>
            </a:pPr>
            <a:r>
              <a:rPr lang="en-US" sz="2000" b="1">
                <a:solidFill>
                  <a:srgbClr val="0000FF"/>
                </a:solidFill>
                <a:latin typeface="UTM Avo" panose="02040603050506020204" pitchFamily="18" charset="0"/>
                <a:cs typeface="Times New Roman" panose="02020603050405020304" pitchFamily="18" charset="0"/>
              </a:rPr>
              <a:t>N</a:t>
            </a:r>
            <a:r>
              <a:rPr lang="vi-VN" sz="2000" b="1">
                <a:solidFill>
                  <a:srgbClr val="0000FF"/>
                </a:solidFill>
                <a:latin typeface="UTM Avo" panose="02040603050506020204" pitchFamily="18" charset="0"/>
                <a:cs typeface="Times New Roman" panose="02020603050405020304" pitchFamily="18" charset="0"/>
              </a:rPr>
              <a:t>ếu sửa dữ liệu tại ô C4 hoặc D4, thì ô kết quả E4 </a:t>
            </a:r>
            <a:r>
              <a:rPr lang="en-US" sz="2000" b="1">
                <a:solidFill>
                  <a:srgbClr val="0000FF"/>
                </a:solidFill>
                <a:latin typeface="UTM Avo" panose="02040603050506020204" pitchFamily="18" charset="0"/>
                <a:cs typeface="Times New Roman" panose="02020603050405020304" pitchFamily="18" charset="0"/>
              </a:rPr>
              <a:t>sẽ thay đổi nh</a:t>
            </a:r>
            <a:r>
              <a:rPr lang="vi-VN" sz="2000" b="1">
                <a:solidFill>
                  <a:srgbClr val="0000FF"/>
                </a:solidFill>
                <a:latin typeface="UTM Avo" panose="02040603050506020204" pitchFamily="18" charset="0"/>
                <a:cs typeface="Times New Roman" panose="02020603050405020304" pitchFamily="18" charset="0"/>
              </a:rPr>
              <a:t>ư</a:t>
            </a:r>
            <a:r>
              <a:rPr lang="en-US" sz="2000" b="1">
                <a:solidFill>
                  <a:srgbClr val="0000FF"/>
                </a:solidFill>
                <a:latin typeface="UTM Avo" panose="02040603050506020204" pitchFamily="18" charset="0"/>
                <a:cs typeface="Times New Roman" panose="02020603050405020304" pitchFamily="18" charset="0"/>
              </a:rPr>
              <a:t> thế nào?</a:t>
            </a:r>
          </a:p>
        </p:txBody>
      </p:sp>
      <p:grpSp>
        <p:nvGrpSpPr>
          <p:cNvPr id="10" name="Group 9">
            <a:extLst>
              <a:ext uri="{FF2B5EF4-FFF2-40B4-BE49-F238E27FC236}">
                <a16:creationId xmlns:a16="http://schemas.microsoft.com/office/drawing/2014/main" id="{D93C51EF-5D6C-43F4-9A99-9F753DCB9A29}"/>
              </a:ext>
            </a:extLst>
          </p:cNvPr>
          <p:cNvGrpSpPr/>
          <p:nvPr/>
        </p:nvGrpSpPr>
        <p:grpSpPr>
          <a:xfrm>
            <a:off x="736654" y="5284741"/>
            <a:ext cx="1994112" cy="1145921"/>
            <a:chOff x="9494929" y="2834557"/>
            <a:chExt cx="2083669" cy="1314606"/>
          </a:xfrm>
        </p:grpSpPr>
        <p:pic>
          <p:nvPicPr>
            <p:cNvPr id="11" name="Picture 4">
              <a:extLst>
                <a:ext uri="{FF2B5EF4-FFF2-40B4-BE49-F238E27FC236}">
                  <a16:creationId xmlns:a16="http://schemas.microsoft.com/office/drawing/2014/main" id="{61A4C679-D202-4FC5-A419-ABA7A29308C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94929" y="2834557"/>
              <a:ext cx="2083669" cy="1314606"/>
            </a:xfrm>
            <a:prstGeom prst="rect">
              <a:avLst/>
            </a:prstGeom>
          </p:spPr>
        </p:pic>
        <p:sp>
          <p:nvSpPr>
            <p:cNvPr id="12" name="Rectangle 32">
              <a:extLst>
                <a:ext uri="{FF2B5EF4-FFF2-40B4-BE49-F238E27FC236}">
                  <a16:creationId xmlns:a16="http://schemas.microsoft.com/office/drawing/2014/main" id="{73E7BD57-E8C2-4D92-95DD-05E8CD9DE3AF}"/>
                </a:ext>
              </a:extLst>
            </p:cNvPr>
            <p:cNvSpPr>
              <a:spLocks noChangeArrowheads="1"/>
            </p:cNvSpPr>
            <p:nvPr/>
          </p:nvSpPr>
          <p:spPr bwMode="auto">
            <a:xfrm>
              <a:off x="9729247" y="3261027"/>
              <a:ext cx="1650269" cy="52322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2800" b="1">
                  <a:solidFill>
                    <a:srgbClr val="FF0000"/>
                  </a:solidFill>
                  <a:latin typeface="UTM Alpine KT" panose="02040603050506020204" pitchFamily="18" charset="0"/>
                </a:rPr>
                <a:t>Nhận xét</a:t>
              </a:r>
            </a:p>
          </p:txBody>
        </p:sp>
      </p:grpSp>
      <p:sp>
        <p:nvSpPr>
          <p:cNvPr id="13" name="Rectangle 12">
            <a:extLst>
              <a:ext uri="{FF2B5EF4-FFF2-40B4-BE49-F238E27FC236}">
                <a16:creationId xmlns:a16="http://schemas.microsoft.com/office/drawing/2014/main" id="{3DE4E401-0D6E-4C53-9BE9-E9FF54FA247B}"/>
              </a:ext>
            </a:extLst>
          </p:cNvPr>
          <p:cNvSpPr/>
          <p:nvPr/>
        </p:nvSpPr>
        <p:spPr>
          <a:xfrm>
            <a:off x="2955013" y="5613371"/>
            <a:ext cx="7783474" cy="48866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ông thức sử</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dụng trong cách 2 được </a:t>
            </a:r>
            <a:r>
              <a:rPr lang="vi-VN" sz="2000">
                <a:solidFill>
                  <a:srgbClr val="FF3399"/>
                </a:solidFill>
                <a:latin typeface="UTM Avo" panose="02040603050506020204" pitchFamily="18" charset="0"/>
                <a:cs typeface="Times New Roman" panose="02020603050405020304" pitchFamily="18" charset="0"/>
              </a:rPr>
              <a:t>tính toán tự động</a:t>
            </a:r>
            <a:r>
              <a:rPr lang="vi-VN"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78556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fade">
                                      <p:cBhvr>
                                        <p:cTn id="53" dur="1000"/>
                                        <p:tgtEl>
                                          <p:spTgt spid="13">
                                            <p:txEl>
                                              <p:pRg st="0" end="0"/>
                                            </p:txEl>
                                          </p:spTgt>
                                        </p:tgtEl>
                                      </p:cBhvr>
                                    </p:animEffect>
                                    <p:anim calcmode="lin" valueType="num">
                                      <p:cBhvr>
                                        <p:cTn id="5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F439B0-F001-42F1-BA43-B0FFE27C1F89}"/>
              </a:ext>
            </a:extLst>
          </p:cNvPr>
          <p:cNvPicPr>
            <a:picLocks noChangeAspect="1"/>
          </p:cNvPicPr>
          <p:nvPr/>
        </p:nvPicPr>
        <p:blipFill>
          <a:blip r:embed="rId2"/>
          <a:stretch>
            <a:fillRect/>
          </a:stretch>
        </p:blipFill>
        <p:spPr>
          <a:xfrm>
            <a:off x="577268" y="801234"/>
            <a:ext cx="11037463" cy="1461817"/>
          </a:xfrm>
          <a:prstGeom prst="rect">
            <a:avLst/>
          </a:prstGeom>
        </p:spPr>
      </p:pic>
      <p:pic>
        <p:nvPicPr>
          <p:cNvPr id="6" name="Picture 5">
            <a:extLst>
              <a:ext uri="{FF2B5EF4-FFF2-40B4-BE49-F238E27FC236}">
                <a16:creationId xmlns:a16="http://schemas.microsoft.com/office/drawing/2014/main" id="{06230014-1AE0-483E-A2B0-8F7DB5DFDC0A}"/>
              </a:ext>
            </a:extLst>
          </p:cNvPr>
          <p:cNvPicPr>
            <a:picLocks noChangeAspect="1"/>
          </p:cNvPicPr>
          <p:nvPr/>
        </p:nvPicPr>
        <p:blipFill>
          <a:blip r:embed="rId3"/>
          <a:stretch>
            <a:fillRect/>
          </a:stretch>
        </p:blipFill>
        <p:spPr>
          <a:xfrm>
            <a:off x="577268" y="2263051"/>
            <a:ext cx="10800678" cy="3976548"/>
          </a:xfrm>
          <a:prstGeom prst="rect">
            <a:avLst/>
          </a:prstGeom>
        </p:spPr>
      </p:pic>
    </p:spTree>
    <p:extLst>
      <p:ext uri="{BB962C8B-B14F-4D97-AF65-F5344CB8AC3E}">
        <p14:creationId xmlns:p14="http://schemas.microsoft.com/office/powerpoint/2010/main" val="3623776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9535DF-7F15-4C89-915D-B5C44C52F330}"/>
              </a:ext>
            </a:extLst>
          </p:cNvPr>
          <p:cNvSpPr/>
          <p:nvPr/>
        </p:nvSpPr>
        <p:spPr>
          <a:xfrm>
            <a:off x="540910" y="326246"/>
            <a:ext cx="10583827"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SAO CHÉP Ô TÍNH CHỨA CÔNG THỨC</a:t>
            </a:r>
            <a:endParaRPr lang="vi-VN" sz="2800" b="1">
              <a:solidFill>
                <a:srgbClr val="F03C69"/>
              </a:solidFill>
              <a:latin typeface="SVN-SAF"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6FB4511-5EFE-4864-AE63-34D42465A33C}"/>
              </a:ext>
            </a:extLst>
          </p:cNvPr>
          <p:cNvPicPr>
            <a:picLocks noChangeAspect="1"/>
          </p:cNvPicPr>
          <p:nvPr/>
        </p:nvPicPr>
        <p:blipFill>
          <a:blip r:embed="rId2"/>
          <a:stretch>
            <a:fillRect/>
          </a:stretch>
        </p:blipFill>
        <p:spPr>
          <a:xfrm>
            <a:off x="540910" y="1099028"/>
            <a:ext cx="11110179" cy="2329972"/>
          </a:xfrm>
          <a:prstGeom prst="rect">
            <a:avLst/>
          </a:prstGeom>
        </p:spPr>
      </p:pic>
    </p:spTree>
    <p:extLst>
      <p:ext uri="{BB962C8B-B14F-4D97-AF65-F5344CB8AC3E}">
        <p14:creationId xmlns:p14="http://schemas.microsoft.com/office/powerpoint/2010/main" val="67228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FAF50-F3C8-4AA1-92A5-8BD494AD960E}"/>
              </a:ext>
            </a:extLst>
          </p:cNvPr>
          <p:cNvSpPr/>
          <p:nvPr/>
        </p:nvSpPr>
        <p:spPr>
          <a:xfrm>
            <a:off x="1512201" y="393444"/>
            <a:ext cx="9755567"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Muốn </a:t>
            </a:r>
            <a:r>
              <a:rPr lang="vi-VN" sz="2000" b="1">
                <a:latin typeface="UTM Avo" panose="02040603050506020204" pitchFamily="18" charset="0"/>
                <a:cs typeface="Times New Roman" panose="02020603050405020304" pitchFamily="18" charset="0"/>
              </a:rPr>
              <a:t>sao chép </a:t>
            </a:r>
            <a:r>
              <a:rPr lang="vi-VN" sz="2000">
                <a:latin typeface="UTM Avo" panose="02040603050506020204" pitchFamily="18" charset="0"/>
                <a:cs typeface="Times New Roman" panose="02020603050405020304" pitchFamily="18" charset="0"/>
              </a:rPr>
              <a:t>công thức tính tổng số cây cần trồng tại ô E4 xuống các ô phía dưới (E5, E6) để tính Tổng số cho các loại cây khác thì em làm</a:t>
            </a:r>
            <a:r>
              <a:rPr lang="en-US" sz="2000">
                <a:latin typeface="UTM Avo" panose="02040603050506020204" pitchFamily="18" charset="0"/>
                <a:cs typeface="Times New Roman" panose="02020603050405020304" pitchFamily="18" charset="0"/>
              </a:rPr>
              <a:t> nh</a:t>
            </a:r>
            <a:r>
              <a:rPr lang="vi-VN" sz="2000">
                <a:latin typeface="UTM Avo" panose="02040603050506020204" pitchFamily="18" charset="0"/>
                <a:cs typeface="Times New Roman" panose="02020603050405020304" pitchFamily="18" charset="0"/>
              </a:rPr>
              <a:t>ư</a:t>
            </a:r>
            <a:r>
              <a:rPr lang="en-US" sz="2000">
                <a:latin typeface="UTM Avo" panose="02040603050506020204" pitchFamily="18" charset="0"/>
                <a:cs typeface="Times New Roman" panose="02020603050405020304" pitchFamily="18" charset="0"/>
              </a:rPr>
              <a:t> sau:</a:t>
            </a:r>
          </a:p>
        </p:txBody>
      </p:sp>
      <p:pic>
        <p:nvPicPr>
          <p:cNvPr id="5" name="Picture 4">
            <a:extLst>
              <a:ext uri="{FF2B5EF4-FFF2-40B4-BE49-F238E27FC236}">
                <a16:creationId xmlns:a16="http://schemas.microsoft.com/office/drawing/2014/main" id="{040AAAFB-4272-4BCD-89C1-57F1DED70BA7}"/>
              </a:ext>
            </a:extLst>
          </p:cNvPr>
          <p:cNvPicPr>
            <a:picLocks noChangeAspect="1"/>
          </p:cNvPicPr>
          <p:nvPr/>
        </p:nvPicPr>
        <p:blipFill>
          <a:blip r:embed="rId2"/>
          <a:stretch>
            <a:fillRect/>
          </a:stretch>
        </p:blipFill>
        <p:spPr>
          <a:xfrm>
            <a:off x="525394" y="440586"/>
            <a:ext cx="888648" cy="885725"/>
          </a:xfrm>
          <a:prstGeom prst="rect">
            <a:avLst/>
          </a:prstGeom>
        </p:spPr>
      </p:pic>
      <p:sp>
        <p:nvSpPr>
          <p:cNvPr id="6" name="Rectangle 5">
            <a:extLst>
              <a:ext uri="{FF2B5EF4-FFF2-40B4-BE49-F238E27FC236}">
                <a16:creationId xmlns:a16="http://schemas.microsoft.com/office/drawing/2014/main" id="{A95553AE-2407-40EF-804A-3347875FBDBF}"/>
              </a:ext>
            </a:extLst>
          </p:cNvPr>
          <p:cNvSpPr/>
          <p:nvPr/>
        </p:nvSpPr>
        <p:spPr>
          <a:xfrm>
            <a:off x="612900" y="1343769"/>
            <a:ext cx="5974713" cy="3100272"/>
          </a:xfrm>
          <a:prstGeom prst="rect">
            <a:avLst/>
          </a:prstGeom>
        </p:spPr>
        <p:txBody>
          <a:bodyPr wrap="square">
            <a:spAutoFit/>
          </a:bodyPr>
          <a:lstStyle/>
          <a:p>
            <a:pPr algn="just" defTabSz="342900">
              <a:lnSpc>
                <a:spcPct val="150000"/>
              </a:lnSpc>
            </a:pPr>
            <a:r>
              <a:rPr lang="vi-VN" sz="1900">
                <a:solidFill>
                  <a:srgbClr val="0000FF"/>
                </a:solidFill>
                <a:latin typeface="UTM Avo" panose="02040603050506020204" pitchFamily="18" charset="0"/>
                <a:cs typeface="Times New Roman" panose="02020603050405020304" pitchFamily="18" charset="0"/>
              </a:rPr>
              <a:t>Bước 1.</a:t>
            </a:r>
            <a:r>
              <a:rPr lang="vi-VN" sz="1900">
                <a:solidFill>
                  <a:srgbClr val="FF3399"/>
                </a:solidFill>
                <a:latin typeface="UTM Avo" panose="02040603050506020204" pitchFamily="18" charset="0"/>
                <a:cs typeface="Times New Roman" panose="02020603050405020304" pitchFamily="18" charset="0"/>
              </a:rPr>
              <a:t> </a:t>
            </a:r>
            <a:r>
              <a:rPr lang="vi-VN" sz="1900">
                <a:latin typeface="UTM Avo" panose="02040603050506020204" pitchFamily="18" charset="0"/>
                <a:cs typeface="Times New Roman" panose="02020603050405020304" pitchFamily="18" charset="0"/>
              </a:rPr>
              <a:t>Chọn ô tính chứa dữ liệu cần sao chép (ô E4) (Hình 7.7).</a:t>
            </a:r>
          </a:p>
          <a:p>
            <a:pPr algn="just" defTabSz="342900">
              <a:lnSpc>
                <a:spcPct val="150000"/>
              </a:lnSpc>
            </a:pPr>
            <a:r>
              <a:rPr lang="vi-VN" sz="1900">
                <a:solidFill>
                  <a:srgbClr val="0000FF"/>
                </a:solidFill>
                <a:latin typeface="UTM Avo" panose="02040603050506020204" pitchFamily="18" charset="0"/>
                <a:cs typeface="Times New Roman" panose="02020603050405020304" pitchFamily="18" charset="0"/>
              </a:rPr>
              <a:t>Bước 2. </a:t>
            </a:r>
            <a:r>
              <a:rPr lang="vi-VN" sz="1900">
                <a:latin typeface="UTM Avo" panose="02040603050506020204" pitchFamily="18" charset="0"/>
                <a:cs typeface="Times New Roman" panose="02020603050405020304" pitchFamily="18" charset="0"/>
              </a:rPr>
              <a:t>Nhấn tổ hợp phím Ctrl+C để sao chép dữ liệu (có công thức).</a:t>
            </a:r>
          </a:p>
          <a:p>
            <a:pPr algn="just" defTabSz="342900">
              <a:lnSpc>
                <a:spcPct val="150000"/>
              </a:lnSpc>
            </a:pPr>
            <a:r>
              <a:rPr lang="vi-VN" sz="1900">
                <a:solidFill>
                  <a:srgbClr val="0000FF"/>
                </a:solidFill>
                <a:latin typeface="UTM Avo" panose="02040603050506020204" pitchFamily="18" charset="0"/>
                <a:cs typeface="Times New Roman" panose="02020603050405020304" pitchFamily="18" charset="0"/>
              </a:rPr>
              <a:t>Bước 3. </a:t>
            </a:r>
            <a:r>
              <a:rPr lang="vi-VN" sz="1900">
                <a:latin typeface="UTM Avo" panose="02040603050506020204" pitchFamily="18" charset="0"/>
                <a:cs typeface="Times New Roman" panose="02020603050405020304" pitchFamily="18" charset="0"/>
              </a:rPr>
              <a:t>Đánh dấu vùng muốn sao</a:t>
            </a:r>
            <a:r>
              <a:rPr lang="en-US" sz="1900">
                <a:latin typeface="UTM Avo" panose="02040603050506020204" pitchFamily="18" charset="0"/>
                <a:cs typeface="Times New Roman" panose="02020603050405020304" pitchFamily="18" charset="0"/>
              </a:rPr>
              <a:t> chép dữ liệu. </a:t>
            </a:r>
            <a:r>
              <a:rPr lang="vi-VN" sz="1900">
                <a:latin typeface="UTM Avo" panose="02040603050506020204" pitchFamily="18" charset="0"/>
                <a:cs typeface="Times New Roman" panose="02020603050405020304" pitchFamily="18" charset="0"/>
              </a:rPr>
              <a:t>(Hình 7.</a:t>
            </a:r>
            <a:r>
              <a:rPr lang="en-US" sz="1900">
                <a:latin typeface="UTM Avo" panose="02040603050506020204" pitchFamily="18" charset="0"/>
                <a:cs typeface="Times New Roman" panose="02020603050405020304" pitchFamily="18" charset="0"/>
              </a:rPr>
              <a:t>8</a:t>
            </a:r>
            <a:r>
              <a:rPr lang="vi-VN" sz="1900">
                <a:latin typeface="UTM Avo" panose="02040603050506020204" pitchFamily="18" charset="0"/>
                <a:cs typeface="Times New Roman" panose="02020603050405020304" pitchFamily="18" charset="0"/>
              </a:rPr>
              <a:t>).</a:t>
            </a:r>
          </a:p>
          <a:p>
            <a:pPr algn="just" defTabSz="342900">
              <a:lnSpc>
                <a:spcPct val="150000"/>
              </a:lnSpc>
            </a:pPr>
            <a:r>
              <a:rPr lang="vi-VN" sz="1900">
                <a:solidFill>
                  <a:srgbClr val="0000FF"/>
                </a:solidFill>
                <a:latin typeface="UTM Avo" panose="02040603050506020204" pitchFamily="18" charset="0"/>
                <a:cs typeface="Times New Roman" panose="02020603050405020304" pitchFamily="18" charset="0"/>
              </a:rPr>
              <a:t>Bước 4. </a:t>
            </a:r>
            <a:r>
              <a:rPr lang="vi-VN" sz="1900">
                <a:latin typeface="UTM Avo" panose="02040603050506020204" pitchFamily="18" charset="0"/>
                <a:cs typeface="Times New Roman" panose="02020603050405020304" pitchFamily="18" charset="0"/>
              </a:rPr>
              <a:t>Nhấn tổ hợp phím</a:t>
            </a:r>
            <a:r>
              <a:rPr lang="en-US" sz="1900">
                <a:latin typeface="UTM Avo" panose="02040603050506020204" pitchFamily="18" charset="0"/>
                <a:cs typeface="Times New Roman" panose="02020603050405020304" pitchFamily="18" charset="0"/>
              </a:rPr>
              <a:t> Ctrl + V để dán dữ liệu</a:t>
            </a:r>
            <a:endParaRPr lang="vi-VN" sz="1900">
              <a:latin typeface="UTM Avo"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767F66F-C0CF-4C90-8284-36EDDB027EBC}"/>
              </a:ext>
            </a:extLst>
          </p:cNvPr>
          <p:cNvPicPr>
            <a:picLocks noChangeAspect="1"/>
          </p:cNvPicPr>
          <p:nvPr/>
        </p:nvPicPr>
        <p:blipFill>
          <a:blip r:embed="rId3"/>
          <a:stretch>
            <a:fillRect/>
          </a:stretch>
        </p:blipFill>
        <p:spPr>
          <a:xfrm>
            <a:off x="6665288" y="1435510"/>
            <a:ext cx="4920171" cy="4739282"/>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3DB4B003-903D-40E6-9EC2-22F147FC7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20" y="4525985"/>
            <a:ext cx="1829962" cy="1872768"/>
          </a:xfrm>
          <a:prstGeom prst="rect">
            <a:avLst/>
          </a:prstGeom>
        </p:spPr>
      </p:pic>
      <p:sp>
        <p:nvSpPr>
          <p:cNvPr id="10" name="Rectangle 9">
            <a:extLst>
              <a:ext uri="{FF2B5EF4-FFF2-40B4-BE49-F238E27FC236}">
                <a16:creationId xmlns:a16="http://schemas.microsoft.com/office/drawing/2014/main" id="{C918E45D-BFE3-4672-80E7-C29B1E68D819}"/>
              </a:ext>
            </a:extLst>
          </p:cNvPr>
          <p:cNvSpPr/>
          <p:nvPr/>
        </p:nvSpPr>
        <p:spPr>
          <a:xfrm>
            <a:off x="6665288" y="1431965"/>
            <a:ext cx="5142271" cy="255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49CB9C-4463-4A59-8239-EED2965F952E}"/>
              </a:ext>
            </a:extLst>
          </p:cNvPr>
          <p:cNvSpPr/>
          <p:nvPr/>
        </p:nvSpPr>
        <p:spPr>
          <a:xfrm>
            <a:off x="6665287" y="3982064"/>
            <a:ext cx="5142271" cy="255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941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xit" presetSubtype="0" fill="hold" grpId="0" nodeType="after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0" presetClass="exit" presetSubtype="0" fill="hold" grpId="0" nodeType="after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fade">
                                      <p:cBhvr>
                                        <p:cTn id="48" dur="1000"/>
                                        <p:tgtEl>
                                          <p:spTgt spid="6">
                                            <p:txEl>
                                              <p:pRg st="3" end="3"/>
                                            </p:txEl>
                                          </p:spTgt>
                                        </p:tgtEl>
                                      </p:cBhvr>
                                    </p:animEffect>
                                    <p:anim calcmode="lin" valueType="num">
                                      <p:cBhvr>
                                        <p:cTn id="4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5690" y="1205947"/>
            <a:ext cx="6773507" cy="4346713"/>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16"/>
            <a:ext cx="12187269" cy="6858767"/>
          </a:xfrm>
          <a:prstGeom prst="rect">
            <a:avLst/>
          </a:prstGeom>
        </p:spPr>
      </p:pic>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703" y="-671549"/>
            <a:ext cx="609600" cy="609600"/>
          </a:xfrm>
          <a:prstGeom prst="rect">
            <a:avLst/>
          </a:prstGeom>
        </p:spPr>
      </p:pic>
      <p:sp>
        <p:nvSpPr>
          <p:cNvPr id="3" name="Rectangle 2"/>
          <p:cNvSpPr/>
          <p:nvPr/>
        </p:nvSpPr>
        <p:spPr>
          <a:xfrm>
            <a:off x="3300768" y="6299018"/>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104599"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25041" y="99958"/>
            <a:ext cx="12192000" cy="6858000"/>
            <a:chOff x="0" y="0"/>
            <a:chExt cx="12192000" cy="6858000"/>
          </a:xfrm>
        </p:grpSpPr>
        <p:cxnSp>
          <p:nvCxnSpPr>
            <p:cNvPr id="27" name="Straight Connector 26"/>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791359" y="281333"/>
            <a:ext cx="26340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3399"/>
                </a:solidFill>
                <a:effectLst/>
                <a:uLnTx/>
                <a:uFillTx/>
                <a:latin typeface="Segoe UI Black" panose="020B0A02040204020203" pitchFamily="34" charset="0"/>
                <a:ea typeface="Segoe UI Black" panose="020B0A02040204020203" pitchFamily="34" charset="0"/>
                <a:cs typeface="+mn-cs"/>
              </a:rPr>
              <a:t>KHỞI ĐỘNG</a:t>
            </a:r>
            <a:endParaRPr kumimoji="0" lang="en-US" sz="3200" b="0" i="0" u="none" strike="noStrike" kern="1200" cap="none" spc="0" normalizeH="0" baseline="0" noProof="0">
              <a:ln>
                <a:noFill/>
              </a:ln>
              <a:solidFill>
                <a:srgbClr val="FF3399"/>
              </a:solidFill>
              <a:effectLst/>
              <a:uLnTx/>
              <a:uFillTx/>
              <a:latin typeface="Segoe UI Black" panose="020B0A02040204020203" pitchFamily="34" charset="0"/>
              <a:ea typeface="Segoe UI Black" panose="020B0A02040204020203" pitchFamily="34" charset="0"/>
              <a:cs typeface="+mn-cs"/>
            </a:endParaRPr>
          </a:p>
        </p:txBody>
      </p:sp>
      <p:pic>
        <p:nvPicPr>
          <p:cNvPr id="33" name="Picture 32"/>
          <p:cNvPicPr>
            <a:picLocks noChangeAspect="1"/>
          </p:cNvPicPr>
          <p:nvPr/>
        </p:nvPicPr>
        <p:blipFill>
          <a:blip r:embed="rId15"/>
          <a:stretch>
            <a:fillRect/>
          </a:stretch>
        </p:blipFill>
        <p:spPr>
          <a:xfrm>
            <a:off x="4715690" y="1117483"/>
            <a:ext cx="6773507" cy="4413486"/>
          </a:xfrm>
          <a:prstGeom prst="rect">
            <a:avLst/>
          </a:prstGeom>
        </p:spPr>
      </p:pic>
      <p:pic>
        <p:nvPicPr>
          <p:cNvPr id="34" name="den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50188" y="750727"/>
            <a:ext cx="2651990" cy="2651990"/>
          </a:xfrm>
          <a:prstGeom prst="rect">
            <a:avLst/>
          </a:prstGeom>
        </p:spPr>
      </p:pic>
      <p:pic>
        <p:nvPicPr>
          <p:cNvPr id="35" name="mau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09375" y="743787"/>
            <a:ext cx="2697503" cy="2651990"/>
          </a:xfrm>
          <a:prstGeom prst="rect">
            <a:avLst/>
          </a:prstGeom>
        </p:spPr>
      </p:pic>
      <p:pic>
        <p:nvPicPr>
          <p:cNvPr id="36" name="den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66900" y="1109283"/>
            <a:ext cx="2639810" cy="2639810"/>
          </a:xfrm>
          <a:prstGeom prst="rect">
            <a:avLst/>
          </a:prstGeom>
        </p:spPr>
      </p:pic>
      <p:pic>
        <p:nvPicPr>
          <p:cNvPr id="37" name="mau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53020" y="1114632"/>
            <a:ext cx="2639286" cy="2639810"/>
          </a:xfrm>
          <a:prstGeom prst="rect">
            <a:avLst/>
          </a:prstGeom>
        </p:spPr>
      </p:pic>
      <p:pic>
        <p:nvPicPr>
          <p:cNvPr id="38" name="den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35568" y="753940"/>
            <a:ext cx="2639810" cy="2645893"/>
          </a:xfrm>
          <a:prstGeom prst="rect">
            <a:avLst/>
          </a:prstGeom>
        </p:spPr>
      </p:pic>
      <p:pic>
        <p:nvPicPr>
          <p:cNvPr id="5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35568" y="758929"/>
            <a:ext cx="2664788" cy="2639810"/>
          </a:xfrm>
          <a:prstGeom prst="rect">
            <a:avLst/>
          </a:prstGeom>
        </p:spPr>
      </p:pic>
      <p:pic>
        <p:nvPicPr>
          <p:cNvPr id="52" name="den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85583" y="3038716"/>
            <a:ext cx="2660733" cy="2651990"/>
          </a:xfrm>
          <a:prstGeom prst="rect">
            <a:avLst/>
          </a:prstGeom>
        </p:spPr>
      </p:pic>
      <p:pic>
        <p:nvPicPr>
          <p:cNvPr id="53"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31971" y="3034714"/>
            <a:ext cx="2743461" cy="2745556"/>
          </a:xfrm>
          <a:prstGeom prst="rect">
            <a:avLst/>
          </a:prstGeom>
        </p:spPr>
      </p:pic>
      <p:pic>
        <p:nvPicPr>
          <p:cNvPr id="54" name="den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94571" y="3368070"/>
            <a:ext cx="2639810" cy="2639810"/>
          </a:xfrm>
          <a:prstGeom prst="rect">
            <a:avLst/>
          </a:prstGeom>
        </p:spPr>
      </p:pic>
      <p:pic>
        <p:nvPicPr>
          <p:cNvPr id="55"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6773" y="3351694"/>
            <a:ext cx="2633741" cy="2757645"/>
          </a:xfrm>
          <a:prstGeom prst="rect">
            <a:avLst/>
          </a:prstGeom>
        </p:spPr>
      </p:pic>
      <p:pic>
        <p:nvPicPr>
          <p:cNvPr id="56" name="den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900383" y="3046912"/>
            <a:ext cx="2651990" cy="2651990"/>
          </a:xfrm>
          <a:prstGeom prst="rect">
            <a:avLst/>
          </a:prstGeom>
        </p:spPr>
      </p:pic>
      <p:pic>
        <p:nvPicPr>
          <p:cNvPr id="57"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83410" y="3012448"/>
            <a:ext cx="2651990" cy="2746131"/>
          </a:xfrm>
          <a:prstGeom prst="rect">
            <a:avLst/>
          </a:prstGeom>
        </p:spPr>
      </p:pic>
    </p:spTree>
    <p:extLst>
      <p:ext uri="{BB962C8B-B14F-4D97-AF65-F5344CB8AC3E}">
        <p14:creationId xmlns:p14="http://schemas.microsoft.com/office/powerpoint/2010/main" val="35545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8" restart="whenNotActive" fill="hold" evtFilter="cancelBubble" nodeType="interactiveSeq">
                <p:stCondLst>
                  <p:cond evt="onClick" delay="0">
                    <p:tgtEl>
                      <p:spTgt spid="3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8"/>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1"/>
                                        </p:tgtEl>
                                      </p:cBhvr>
                                    </p:animEffect>
                                    <p:set>
                                      <p:cBhvr>
                                        <p:cTn id="4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0" restart="whenNotActive" fill="hold" evtFilter="cancelBubble" nodeType="interactiveSeq">
                <p:stCondLst>
                  <p:cond evt="onClick" delay="0">
                    <p:tgtEl>
                      <p:spTgt spid="5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2"/>
                                        </p:tgtEl>
                                      </p:cBhvr>
                                    </p:animEffect>
                                    <p:set>
                                      <p:cBhvr>
                                        <p:cTn id="55"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52"/>
                  </p:tgtEl>
                </p:cond>
              </p:nextCondLst>
            </p:seq>
            <p:seq concurrent="1" nextAc="seek">
              <p:cTn id="56" restart="whenNotActive" fill="hold" evtFilter="cancelBubble" nodeType="interactiveSeq">
                <p:stCondLst>
                  <p:cond evt="onClick" delay="0">
                    <p:tgtEl>
                      <p:spTgt spid="5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4"/>
                                        </p:tgtEl>
                                      </p:cBhvr>
                                    </p:animEffect>
                                    <p:set>
                                      <p:cBhvr>
                                        <p:cTn id="67"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54"/>
                  </p:tgtEl>
                </p:cond>
              </p:nextCondLst>
            </p:seq>
            <p:seq concurrent="1" nextAc="seek">
              <p:cTn id="68" restart="whenNotActive" fill="hold" evtFilter="cancelBubble" nodeType="interactiveSeq">
                <p:stCondLst>
                  <p:cond evt="onClick" delay="0">
                    <p:tgtEl>
                      <p:spTgt spid="5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5"/>
                                        </p:tgtEl>
                                      </p:cBhvr>
                                    </p:animEffect>
                                    <p:set>
                                      <p:cBhvr>
                                        <p:cTn id="7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4" restart="whenNotActive" fill="hold" evtFilter="cancelBubble" nodeType="interactiveSeq">
                <p:stCondLst>
                  <p:cond evt="onClick" delay="0">
                    <p:tgtEl>
                      <p:spTgt spid="5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6"/>
                                        </p:tgtEl>
                                      </p:cBhvr>
                                    </p:animEffect>
                                    <p:set>
                                      <p:cBhvr>
                                        <p:cTn id="79"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56"/>
                  </p:tgtEl>
                </p:cond>
              </p:nextCondLst>
            </p:seq>
            <p:seq concurrent="1" nextAc="seek">
              <p:cTn id="80" restart="whenNotActive" fill="hold" evtFilter="cancelBubble" nodeType="interactiveSeq">
                <p:stCondLst>
                  <p:cond evt="onClick" delay="0">
                    <p:tgtEl>
                      <p:spTgt spid="5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7"/>
                                        </p:tgtEl>
                                      </p:cBhvr>
                                    </p:animEffect>
                                    <p:set>
                                      <p:cBhvr>
                                        <p:cTn id="85"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D98191-169F-47C7-B00D-68B233D9475D}"/>
              </a:ext>
            </a:extLst>
          </p:cNvPr>
          <p:cNvPicPr>
            <a:picLocks noChangeAspect="1"/>
          </p:cNvPicPr>
          <p:nvPr/>
        </p:nvPicPr>
        <p:blipFill>
          <a:blip r:embed="rId2"/>
          <a:stretch>
            <a:fillRect/>
          </a:stretch>
        </p:blipFill>
        <p:spPr>
          <a:xfrm>
            <a:off x="549070" y="929916"/>
            <a:ext cx="10877550" cy="3857625"/>
          </a:xfrm>
          <a:prstGeom prst="rect">
            <a:avLst/>
          </a:prstGeom>
        </p:spPr>
      </p:pic>
      <p:sp>
        <p:nvSpPr>
          <p:cNvPr id="4" name="Rectangle 3">
            <a:extLst>
              <a:ext uri="{FF2B5EF4-FFF2-40B4-BE49-F238E27FC236}">
                <a16:creationId xmlns:a16="http://schemas.microsoft.com/office/drawing/2014/main" id="{FB4E493A-361A-4B81-BF49-FE72C7256C44}"/>
              </a:ext>
            </a:extLst>
          </p:cNvPr>
          <p:cNvSpPr/>
          <p:nvPr/>
        </p:nvSpPr>
        <p:spPr>
          <a:xfrm>
            <a:off x="549070" y="2858728"/>
            <a:ext cx="10877550" cy="255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19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C7F5DA-F87B-4C3C-93E3-F126E4771C61}"/>
              </a:ext>
            </a:extLst>
          </p:cNvPr>
          <p:cNvSpPr/>
          <p:nvPr/>
        </p:nvSpPr>
        <p:spPr>
          <a:xfrm>
            <a:off x="540911" y="326246"/>
            <a:ext cx="9953908" cy="1289264"/>
          </a:xfrm>
          <a:prstGeom prst="rect">
            <a:avLst/>
          </a:prstGeom>
        </p:spPr>
        <p:txBody>
          <a:bodyPr wrap="square">
            <a:spAutoFit/>
          </a:bodyPr>
          <a:lstStyle/>
          <a:p>
            <a:pPr algn="ctr" defTabSz="342900">
              <a:lnSpc>
                <a:spcPct val="150000"/>
              </a:lnSpc>
            </a:pPr>
            <a:r>
              <a:rPr lang="vi-VN" sz="2800" b="1">
                <a:solidFill>
                  <a:srgbClr val="F03C69"/>
                </a:solidFill>
                <a:latin typeface="SVN-SAF" panose="02040603050506020204" pitchFamily="18" charset="0"/>
                <a:cs typeface="Times New Roman" panose="02020603050405020304" pitchFamily="18" charset="0"/>
              </a:rPr>
              <a:t>4. THỰC HÀNH: NHẬP THÔNG TIN DỰ KIếN</a:t>
            </a:r>
            <a:r>
              <a:rPr lang="en-US" sz="2800" b="1">
                <a:solidFill>
                  <a:srgbClr val="F03C69"/>
                </a:solidFill>
                <a:latin typeface="SVN-SAF" panose="02040603050506020204" pitchFamily="18" charset="0"/>
                <a:cs typeface="Times New Roman" panose="02020603050405020304" pitchFamily="18" charset="0"/>
              </a:rPr>
              <a:t> </a:t>
            </a:r>
            <a:r>
              <a:rPr lang="vi-VN" sz="2800" b="1">
                <a:solidFill>
                  <a:srgbClr val="F03C69"/>
                </a:solidFill>
                <a:latin typeface="SVN-SAF" panose="02040603050506020204" pitchFamily="18" charset="0"/>
                <a:cs typeface="Times New Roman" panose="02020603050405020304" pitchFamily="18" charset="0"/>
              </a:rPr>
              <a:t>SỐ LƯỢNG CâY CẦN TRỒNG CỦA DỰ ÁN </a:t>
            </a:r>
          </a:p>
        </p:txBody>
      </p:sp>
      <p:sp>
        <p:nvSpPr>
          <p:cNvPr id="6" name="Rectangle 5">
            <a:extLst>
              <a:ext uri="{FF2B5EF4-FFF2-40B4-BE49-F238E27FC236}">
                <a16:creationId xmlns:a16="http://schemas.microsoft.com/office/drawing/2014/main" id="{0F5C4B9D-9723-4982-8724-B31CE52A5BCA}"/>
              </a:ext>
            </a:extLst>
          </p:cNvPr>
          <p:cNvSpPr/>
          <p:nvPr/>
        </p:nvSpPr>
        <p:spPr>
          <a:xfrm>
            <a:off x="540911" y="1615510"/>
            <a:ext cx="11085688" cy="2796984"/>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Nhiệm vụ: </a:t>
            </a:r>
          </a:p>
          <a:p>
            <a:pPr algn="just" defTabSz="342900">
              <a:lnSpc>
                <a:spcPct val="150000"/>
              </a:lnSpc>
            </a:pPr>
            <a:r>
              <a:rPr lang="vi-VN" sz="2000">
                <a:latin typeface="UTM Avo" panose="02040603050506020204" pitchFamily="18" charset="0"/>
                <a:cs typeface="Times New Roman" panose="02020603050405020304" pitchFamily="18" charset="0"/>
              </a:rPr>
              <a:t>- Tạo trang tính mới trong bảng tính của dự án để nhập dữ liệu dự kiến số lượng cây trồng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cho dự án.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Nhập dữ liệu cho trang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Thiết lập công thức tính tổng số cây mỗi loại và tổng số cây của tất cả các loại.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Thực hiện các thao tác định dạng dữ liệu cho trang tính.</a:t>
            </a:r>
          </a:p>
        </p:txBody>
      </p:sp>
      <p:pic>
        <p:nvPicPr>
          <p:cNvPr id="14" name="Picture 13" descr="Icon&#10;&#10;Description automatically generated with medium confidence">
            <a:extLst>
              <a:ext uri="{FF2B5EF4-FFF2-40B4-BE49-F238E27FC236}">
                <a16:creationId xmlns:a16="http://schemas.microsoft.com/office/drawing/2014/main" id="{A0DE05AA-F960-48A7-9B7D-773E5C626190}"/>
              </a:ext>
            </a:extLst>
          </p:cNvPr>
          <p:cNvPicPr>
            <a:picLocks noChangeAspect="1"/>
          </p:cNvPicPr>
          <p:nvPr/>
        </p:nvPicPr>
        <p:blipFill rotWithShape="1">
          <a:blip r:embed="rId2">
            <a:extLst>
              <a:ext uri="{28A0092B-C50C-407E-A947-70E740481C1C}">
                <a14:useLocalDpi xmlns:a14="http://schemas.microsoft.com/office/drawing/2010/main" val="0"/>
              </a:ext>
            </a:extLst>
          </a:blip>
          <a:srcRect l="10071" t="12040" r="11511" b="20223"/>
          <a:stretch/>
        </p:blipFill>
        <p:spPr>
          <a:xfrm>
            <a:off x="9112828" y="4264497"/>
            <a:ext cx="2732810" cy="2360515"/>
          </a:xfrm>
          <a:prstGeom prst="rect">
            <a:avLst/>
          </a:prstGeom>
        </p:spPr>
      </p:pic>
    </p:spTree>
    <p:extLst>
      <p:ext uri="{BB962C8B-B14F-4D97-AF65-F5344CB8AC3E}">
        <p14:creationId xmlns:p14="http://schemas.microsoft.com/office/powerpoint/2010/main" val="155197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14:presetBounceEnd="62000">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14:bounceEnd="62000">
                                          <p:cBhvr additive="base">
                                            <p:cTn id="16" dur="500" fill="hold"/>
                                            <p:tgtEl>
                                              <p:spTgt spid="6">
                                                <p:txEl>
                                                  <p:pRg st="0" end="0"/>
                                                </p:txEl>
                                              </p:spTgt>
                                            </p:tgtEl>
                                            <p:attrNameLst>
                                              <p:attrName>ppt_x</p:attrName>
                                            </p:attrNameLst>
                                          </p:cBhvr>
                                          <p:tavLst>
                                            <p:tav tm="0">
                                              <p:val>
                                                <p:strVal val="0-#ppt_w/2"/>
                                              </p:val>
                                            </p:tav>
                                            <p:tav tm="100000">
                                              <p:val>
                                                <p:strVal val="#ppt_x"/>
                                              </p:val>
                                            </p:tav>
                                          </p:tavLst>
                                        </p:anim>
                                        <p:anim calcmode="lin" valueType="num" p14:bounceEnd="62000">
                                          <p:cBhvr additive="base">
                                            <p:cTn id="17"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6">
                                                <p:txEl>
                                                  <p:pRg st="0" end="0"/>
                                                </p:txEl>
                                              </p:spTgt>
                                            </p:tgtEl>
                                          </p:cBhvr>
                                        </p:animEffect>
                                        <p:animScale>
                                          <p:cBhvr>
                                            <p:cTn id="21" dur="250" autoRev="1" fill="hold"/>
                                            <p:tgtEl>
                                              <p:spTgt spid="6">
                                                <p:txEl>
                                                  <p:pRg st="0" end="0"/>
                                                </p:txEl>
                                              </p:spTgt>
                                            </p:tgtEl>
                                          </p:cBhvr>
                                          <p:by x="105000" y="105000"/>
                                        </p:animScale>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6">
                                                <p:txEl>
                                                  <p:pRg st="0" end="0"/>
                                                </p:txEl>
                                              </p:spTgt>
                                            </p:tgtEl>
                                          </p:cBhvr>
                                        </p:animEffect>
                                        <p:animScale>
                                          <p:cBhvr>
                                            <p:cTn id="21" dur="250" autoRev="1" fill="hold"/>
                                            <p:tgtEl>
                                              <p:spTgt spid="6">
                                                <p:txEl>
                                                  <p:pRg st="0" end="0"/>
                                                </p:txEl>
                                              </p:spTgt>
                                            </p:tgtEl>
                                          </p:cBhvr>
                                          <p:by x="105000" y="105000"/>
                                        </p:animScale>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B5269-A264-426B-B5C8-2ADDC0CA9242}"/>
              </a:ext>
            </a:extLst>
          </p:cNvPr>
          <p:cNvPicPr>
            <a:picLocks noChangeAspect="1"/>
          </p:cNvPicPr>
          <p:nvPr/>
        </p:nvPicPr>
        <p:blipFill>
          <a:blip r:embed="rId2"/>
          <a:stretch>
            <a:fillRect/>
          </a:stretch>
        </p:blipFill>
        <p:spPr>
          <a:xfrm>
            <a:off x="5909465" y="2307182"/>
            <a:ext cx="5838318" cy="2821995"/>
          </a:xfrm>
          <a:prstGeom prst="rect">
            <a:avLst/>
          </a:prstGeom>
        </p:spPr>
      </p:pic>
      <p:sp>
        <p:nvSpPr>
          <p:cNvPr id="4" name="Rectangle 3">
            <a:extLst>
              <a:ext uri="{FF2B5EF4-FFF2-40B4-BE49-F238E27FC236}">
                <a16:creationId xmlns:a16="http://schemas.microsoft.com/office/drawing/2014/main" id="{822E0481-C427-41FA-B25A-6F1DFEA25F63}"/>
              </a:ext>
            </a:extLst>
          </p:cNvPr>
          <p:cNvSpPr/>
          <p:nvPr/>
        </p:nvSpPr>
        <p:spPr>
          <a:xfrm>
            <a:off x="637259" y="376731"/>
            <a:ext cx="10917485" cy="1695529"/>
          </a:xfrm>
          <a:prstGeom prst="rect">
            <a:avLst/>
          </a:prstGeom>
        </p:spPr>
        <p:txBody>
          <a:bodyPr wrap="square">
            <a:spAutoFit/>
          </a:bodyPr>
          <a:lstStyle/>
          <a:p>
            <a:pPr algn="just" defTabSz="342900">
              <a:lnSpc>
                <a:spcPct val="150000"/>
              </a:lnSpc>
            </a:pPr>
            <a:r>
              <a:rPr lang="en-US" b="1">
                <a:latin typeface="UTM Avo" panose="02040603050506020204" pitchFamily="18" charset="0"/>
                <a:cs typeface="Times New Roman" panose="02020603050405020304" pitchFamily="18" charset="0"/>
              </a:rPr>
              <a:t>H</a:t>
            </a:r>
            <a:r>
              <a:rPr lang="vi-VN" b="1">
                <a:latin typeface="UTM Avo" panose="02040603050506020204" pitchFamily="18" charset="0"/>
                <a:cs typeface="Times New Roman" panose="02020603050405020304" pitchFamily="18" charset="0"/>
              </a:rPr>
              <a:t>ướn</a:t>
            </a:r>
            <a:r>
              <a:rPr lang="en-US" b="1">
                <a:latin typeface="UTM Avo" panose="02040603050506020204" pitchFamily="18" charset="0"/>
                <a:cs typeface="Times New Roman" panose="02020603050405020304" pitchFamily="18" charset="0"/>
              </a:rPr>
              <a:t>g dẫn:</a:t>
            </a:r>
          </a:p>
          <a:p>
            <a:pPr algn="just" defTabSz="342900">
              <a:lnSpc>
                <a:spcPct val="150000"/>
              </a:lnSpc>
            </a:pPr>
            <a:r>
              <a:rPr lang="vi-VN">
                <a:solidFill>
                  <a:srgbClr val="0000FF"/>
                </a:solidFill>
                <a:latin typeface="UTM Avo" panose="02040603050506020204" pitchFamily="18" charset="0"/>
                <a:cs typeface="Times New Roman" panose="02020603050405020304" pitchFamily="18" charset="0"/>
              </a:rPr>
              <a:t>Bước 1. </a:t>
            </a:r>
            <a:r>
              <a:rPr lang="vi-VN">
                <a:latin typeface="UTM Avo" panose="02040603050506020204" pitchFamily="18" charset="0"/>
                <a:cs typeface="Times New Roman" panose="02020603050405020304" pitchFamily="18" charset="0"/>
              </a:rPr>
              <a:t>Mở </a:t>
            </a:r>
            <a:r>
              <a:rPr lang="en-US">
                <a:latin typeface="UTM Avo" panose="02040603050506020204" pitchFamily="18" charset="0"/>
                <a:cs typeface="Times New Roman" panose="02020603050405020304" pitchFamily="18" charset="0"/>
              </a:rPr>
              <a:t>tệp </a:t>
            </a:r>
            <a:r>
              <a:rPr lang="en-US">
                <a:solidFill>
                  <a:srgbClr val="FF3399"/>
                </a:solidFill>
                <a:latin typeface="UTM Avo" panose="02040603050506020204" pitchFamily="18" charset="0"/>
                <a:cs typeface="Times New Roman" panose="02020603050405020304" pitchFamily="18" charset="0"/>
              </a:rPr>
              <a:t>THXanh.xlsx</a:t>
            </a:r>
            <a:r>
              <a:rPr lang="en-US">
                <a:latin typeface="UTM Avo" panose="02040603050506020204" pitchFamily="18" charset="0"/>
                <a:cs typeface="Times New Roman" panose="02020603050405020304" pitchFamily="18" charset="0"/>
              </a:rPr>
              <a:t>.</a:t>
            </a:r>
          </a:p>
          <a:p>
            <a:pPr algn="just" defTabSz="342900">
              <a:lnSpc>
                <a:spcPct val="150000"/>
              </a:lnSpc>
            </a:pPr>
            <a:r>
              <a:rPr lang="vi-VN">
                <a:solidFill>
                  <a:srgbClr val="0000FF"/>
                </a:solidFill>
                <a:latin typeface="UTM Avo" panose="02040603050506020204" pitchFamily="18" charset="0"/>
                <a:cs typeface="Times New Roman" panose="02020603050405020304" pitchFamily="18" charset="0"/>
              </a:rPr>
              <a:t>Bước 2.</a:t>
            </a:r>
            <a:r>
              <a:rPr lang="vi-VN">
                <a:solidFill>
                  <a:srgbClr val="FF3399"/>
                </a:solidFill>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Nháy chuột vào nút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tại vùng tên trang tính để tạo một trang tính mới. Nhập tên trang tính là </a:t>
            </a:r>
            <a:r>
              <a:rPr lang="vi-VN">
                <a:solidFill>
                  <a:srgbClr val="FF3399"/>
                </a:solidFill>
                <a:latin typeface="UTM Avo" panose="02040603050506020204" pitchFamily="18" charset="0"/>
                <a:cs typeface="Times New Roman" panose="02020603050405020304" pitchFamily="18" charset="0"/>
              </a:rPr>
              <a:t>2. Dự kiến số lượng cây </a:t>
            </a:r>
            <a:r>
              <a:rPr lang="vi-VN">
                <a:latin typeface="UTM Avo" panose="02040603050506020204" pitchFamily="18" charset="0"/>
                <a:cs typeface="Times New Roman" panose="02020603050405020304" pitchFamily="18" charset="0"/>
              </a:rPr>
              <a:t>và nhập dữ liệu như Hình 7.9.</a:t>
            </a:r>
          </a:p>
        </p:txBody>
      </p:sp>
      <p:pic>
        <p:nvPicPr>
          <p:cNvPr id="5" name="Picture 4">
            <a:extLst>
              <a:ext uri="{FF2B5EF4-FFF2-40B4-BE49-F238E27FC236}">
                <a16:creationId xmlns:a16="http://schemas.microsoft.com/office/drawing/2014/main" id="{A6B9C0EF-9209-4E85-AE0B-A105A5E95B58}"/>
              </a:ext>
            </a:extLst>
          </p:cNvPr>
          <p:cNvPicPr>
            <a:picLocks noChangeAspect="1"/>
          </p:cNvPicPr>
          <p:nvPr/>
        </p:nvPicPr>
        <p:blipFill>
          <a:blip r:embed="rId3"/>
          <a:stretch>
            <a:fillRect/>
          </a:stretch>
        </p:blipFill>
        <p:spPr>
          <a:xfrm>
            <a:off x="4074794" y="1324869"/>
            <a:ext cx="405765" cy="298357"/>
          </a:xfrm>
          <a:prstGeom prst="rect">
            <a:avLst/>
          </a:prstGeom>
        </p:spPr>
      </p:pic>
      <p:sp>
        <p:nvSpPr>
          <p:cNvPr id="6" name="Rectangle 5">
            <a:extLst>
              <a:ext uri="{FF2B5EF4-FFF2-40B4-BE49-F238E27FC236}">
                <a16:creationId xmlns:a16="http://schemas.microsoft.com/office/drawing/2014/main" id="{5E0C31F2-0E3D-4301-B983-DF9BDE6522C1}"/>
              </a:ext>
            </a:extLst>
          </p:cNvPr>
          <p:cNvSpPr/>
          <p:nvPr/>
        </p:nvSpPr>
        <p:spPr>
          <a:xfrm>
            <a:off x="637256" y="2072260"/>
            <a:ext cx="5092984" cy="3773021"/>
          </a:xfrm>
          <a:prstGeom prst="rect">
            <a:avLst/>
          </a:prstGeom>
        </p:spPr>
        <p:txBody>
          <a:bodyPr wrap="square">
            <a:spAutoFit/>
          </a:bodyPr>
          <a:lstStyle/>
          <a:p>
            <a:pPr algn="just" defTabSz="342900">
              <a:lnSpc>
                <a:spcPct val="150000"/>
              </a:lnSpc>
            </a:pPr>
            <a:r>
              <a:rPr lang="vi-VN">
                <a:solidFill>
                  <a:srgbClr val="0000FF"/>
                </a:solidFill>
                <a:latin typeface="UTM Avo" panose="02040603050506020204" pitchFamily="18" charset="0"/>
                <a:cs typeface="Times New Roman" panose="02020603050405020304" pitchFamily="18" charset="0"/>
              </a:rPr>
              <a:t>Bước </a:t>
            </a:r>
            <a:r>
              <a:rPr lang="en-US">
                <a:solidFill>
                  <a:srgbClr val="0000FF"/>
                </a:solidFill>
                <a:latin typeface="UTM Avo" panose="02040603050506020204" pitchFamily="18" charset="0"/>
                <a:cs typeface="Times New Roman" panose="02020603050405020304" pitchFamily="18" charset="0"/>
              </a:rPr>
              <a:t>3</a:t>
            </a:r>
            <a:r>
              <a:rPr lang="vi-VN">
                <a:solidFill>
                  <a:srgbClr val="0000FF"/>
                </a:solidFill>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Nhập công thức = C4*D4 vào ô E4, sau đó sao chép công thức này xuống các ô E5 và E6.</a:t>
            </a:r>
            <a:endParaRPr lang="en-US">
              <a:latin typeface="UTM Avo" panose="02040603050506020204" pitchFamily="18" charset="0"/>
              <a:cs typeface="Times New Roman" panose="02020603050405020304" pitchFamily="18" charset="0"/>
            </a:endParaRPr>
          </a:p>
          <a:p>
            <a:pPr algn="just" defTabSz="342900">
              <a:lnSpc>
                <a:spcPct val="150000"/>
              </a:lnSpc>
            </a:pPr>
            <a:r>
              <a:rPr lang="vi-VN">
                <a:solidFill>
                  <a:srgbClr val="0000FF"/>
                </a:solidFill>
                <a:latin typeface="UTM Avo" panose="02040603050506020204" pitchFamily="18" charset="0"/>
                <a:cs typeface="Times New Roman" panose="02020603050405020304" pitchFamily="18" charset="0"/>
              </a:rPr>
              <a:t>Bước </a:t>
            </a:r>
            <a:r>
              <a:rPr lang="en-US">
                <a:solidFill>
                  <a:srgbClr val="0000FF"/>
                </a:solidFill>
                <a:latin typeface="UTM Avo" panose="02040603050506020204" pitchFamily="18" charset="0"/>
                <a:cs typeface="Times New Roman" panose="02020603050405020304" pitchFamily="18" charset="0"/>
              </a:rPr>
              <a:t>4</a:t>
            </a:r>
            <a:r>
              <a:rPr lang="vi-VN">
                <a:solidFill>
                  <a:srgbClr val="0000FF"/>
                </a:solidFill>
                <a:latin typeface="UTM Avo" panose="02040603050506020204" pitchFamily="18" charset="0"/>
                <a:cs typeface="Times New Roman" panose="02020603050405020304" pitchFamily="18" charset="0"/>
              </a:rPr>
              <a:t>.</a:t>
            </a:r>
            <a:r>
              <a:rPr lang="vi-VN">
                <a:solidFill>
                  <a:srgbClr val="FF3399"/>
                </a:solidFill>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Tại ô E7 thiết lập công thức tính tổng của cả ba loại cây dự kiến trồng. Cụ thể là nhập vào ô E7 công thức = E4+E5+E6.</a:t>
            </a:r>
            <a:endParaRPr lang="en-US">
              <a:latin typeface="UTM Avo" panose="02040603050506020204" pitchFamily="18" charset="0"/>
              <a:cs typeface="Times New Roman" panose="02020603050405020304" pitchFamily="18" charset="0"/>
            </a:endParaRPr>
          </a:p>
          <a:p>
            <a:pPr algn="just" defTabSz="342900">
              <a:lnSpc>
                <a:spcPct val="150000"/>
              </a:lnSpc>
            </a:pPr>
            <a:r>
              <a:rPr lang="vi-VN">
                <a:solidFill>
                  <a:srgbClr val="0000FF"/>
                </a:solidFill>
                <a:latin typeface="UTM Avo" panose="02040603050506020204" pitchFamily="18" charset="0"/>
                <a:cs typeface="Times New Roman" panose="02020603050405020304" pitchFamily="18" charset="0"/>
              </a:rPr>
              <a:t>Bước </a:t>
            </a:r>
            <a:r>
              <a:rPr lang="en-US">
                <a:solidFill>
                  <a:srgbClr val="0000FF"/>
                </a:solidFill>
                <a:latin typeface="UTM Avo" panose="02040603050506020204" pitchFamily="18" charset="0"/>
                <a:cs typeface="Times New Roman" panose="02020603050405020304" pitchFamily="18" charset="0"/>
              </a:rPr>
              <a:t>5</a:t>
            </a:r>
            <a:r>
              <a:rPr lang="vi-VN">
                <a:solidFill>
                  <a:srgbClr val="0000FF"/>
                </a:solidFill>
                <a:latin typeface="UTM Avo" panose="02040603050506020204" pitchFamily="18" charset="0"/>
                <a:cs typeface="Times New Roman" panose="02020603050405020304" pitchFamily="18" charset="0"/>
              </a:rPr>
              <a:t>.</a:t>
            </a:r>
            <a:r>
              <a:rPr lang="vi-VN">
                <a:solidFill>
                  <a:srgbClr val="FF3399"/>
                </a:solidFill>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Định dạng chữ đậm và màu nền vàng cho ô A2 và hàng tiêu đề của bảng (hàng 3). Cột STT căn giữa. Điều chỉnh độ</a:t>
            </a:r>
          </a:p>
        </p:txBody>
      </p:sp>
      <p:sp>
        <p:nvSpPr>
          <p:cNvPr id="7" name="Rectangle 6">
            <a:extLst>
              <a:ext uri="{FF2B5EF4-FFF2-40B4-BE49-F238E27FC236}">
                <a16:creationId xmlns:a16="http://schemas.microsoft.com/office/drawing/2014/main" id="{9104FF80-0252-4079-B737-26ECFF818897}"/>
              </a:ext>
            </a:extLst>
          </p:cNvPr>
          <p:cNvSpPr/>
          <p:nvPr/>
        </p:nvSpPr>
        <p:spPr>
          <a:xfrm>
            <a:off x="5344160" y="5364100"/>
            <a:ext cx="5092984"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rộng cột để hiển thị đủ dữ liệu. </a:t>
            </a:r>
          </a:p>
        </p:txBody>
      </p:sp>
      <p:sp>
        <p:nvSpPr>
          <p:cNvPr id="8" name="Rectangle 7">
            <a:extLst>
              <a:ext uri="{FF2B5EF4-FFF2-40B4-BE49-F238E27FC236}">
                <a16:creationId xmlns:a16="http://schemas.microsoft.com/office/drawing/2014/main" id="{84F46147-E687-4B8C-9B89-E71D35B406F6}"/>
              </a:ext>
            </a:extLst>
          </p:cNvPr>
          <p:cNvSpPr/>
          <p:nvPr/>
        </p:nvSpPr>
        <p:spPr>
          <a:xfrm>
            <a:off x="637256" y="5845281"/>
            <a:ext cx="5092984" cy="449034"/>
          </a:xfrm>
          <a:prstGeom prst="rect">
            <a:avLst/>
          </a:prstGeom>
        </p:spPr>
        <p:txBody>
          <a:bodyPr wrap="square">
            <a:spAutoFit/>
          </a:bodyPr>
          <a:lstStyle/>
          <a:p>
            <a:pPr algn="just" defTabSz="342900">
              <a:lnSpc>
                <a:spcPct val="150000"/>
              </a:lnSpc>
            </a:pPr>
            <a:r>
              <a:rPr lang="vi-VN">
                <a:solidFill>
                  <a:srgbClr val="0000FF"/>
                </a:solidFill>
                <a:latin typeface="UTM Avo" panose="02040603050506020204" pitchFamily="18" charset="0"/>
                <a:cs typeface="Times New Roman" panose="02020603050405020304" pitchFamily="18" charset="0"/>
              </a:rPr>
              <a:t>Bước </a:t>
            </a:r>
            <a:r>
              <a:rPr lang="en-US">
                <a:solidFill>
                  <a:srgbClr val="0000FF"/>
                </a:solidFill>
                <a:latin typeface="UTM Avo" panose="02040603050506020204" pitchFamily="18" charset="0"/>
                <a:cs typeface="Times New Roman" panose="02020603050405020304" pitchFamily="18" charset="0"/>
              </a:rPr>
              <a:t>6</a:t>
            </a:r>
            <a:r>
              <a:rPr lang="vi-VN">
                <a:solidFill>
                  <a:srgbClr val="0000FF"/>
                </a:solidFill>
                <a:latin typeface="UTM Avo" panose="02040603050506020204" pitchFamily="18" charset="0"/>
                <a:cs typeface="Times New Roman" panose="02020603050405020304" pitchFamily="18" charset="0"/>
              </a:rPr>
              <a:t>.</a:t>
            </a:r>
            <a:r>
              <a:rPr lang="vi-VN">
                <a:solidFill>
                  <a:srgbClr val="FF3399"/>
                </a:solidFill>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Lưu lại kết quả.</a:t>
            </a:r>
          </a:p>
        </p:txBody>
      </p:sp>
    </p:spTree>
    <p:extLst>
      <p:ext uri="{BB962C8B-B14F-4D97-AF65-F5344CB8AC3E}">
        <p14:creationId xmlns:p14="http://schemas.microsoft.com/office/powerpoint/2010/main" val="2043584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3"/>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p:cTn id="37" dur="1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3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 calcmode="lin" valueType="num">
                                      <p:cBhvr>
                                        <p:cTn id="44" dur="1000" fill="hold"/>
                                        <p:tgtEl>
                                          <p:spTgt spid="6">
                                            <p:txEl>
                                              <p:pRg st="1" end="1"/>
                                            </p:txEl>
                                          </p:spTgt>
                                        </p:tgtEl>
                                        <p:attrNameLst>
                                          <p:attrName>ppt_w</p:attrName>
                                        </p:attrNameLst>
                                      </p:cBhvr>
                                      <p:tavLst>
                                        <p:tav tm="0">
                                          <p:val>
                                            <p:strVal val="#ppt_w+.3"/>
                                          </p:val>
                                        </p:tav>
                                        <p:tav tm="100000">
                                          <p:val>
                                            <p:strVal val="#ppt_w"/>
                                          </p:val>
                                        </p:tav>
                                      </p:tavLst>
                                    </p:anim>
                                    <p:anim calcmode="lin" valueType="num">
                                      <p:cBhvr>
                                        <p:cTn id="4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46" dur="10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 calcmode="lin" valueType="num">
                                      <p:cBhvr>
                                        <p:cTn id="51" dur="1000" fill="hold"/>
                                        <p:tgtEl>
                                          <p:spTgt spid="6">
                                            <p:txEl>
                                              <p:pRg st="2" end="2"/>
                                            </p:txEl>
                                          </p:spTgt>
                                        </p:tgtEl>
                                        <p:attrNameLst>
                                          <p:attrName>ppt_w</p:attrName>
                                        </p:attrNameLst>
                                      </p:cBhvr>
                                      <p:tavLst>
                                        <p:tav tm="0">
                                          <p:val>
                                            <p:strVal val="#ppt_w+.3"/>
                                          </p:val>
                                        </p:tav>
                                        <p:tav tm="100000">
                                          <p:val>
                                            <p:strVal val="#ppt_w"/>
                                          </p:val>
                                        </p:tav>
                                      </p:tavLst>
                                    </p:anim>
                                    <p:anim calcmode="lin" valueType="num">
                                      <p:cBhvr>
                                        <p:cTn id="5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53" dur="1000"/>
                                        <p:tgtEl>
                                          <p:spTgt spid="6">
                                            <p:txEl>
                                              <p:pRg st="2" end="2"/>
                                            </p:txEl>
                                          </p:spTgt>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 calcmode="lin" valueType="num">
                                      <p:cBhvr>
                                        <p:cTn id="56"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57"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58" dur="1000"/>
                                        <p:tgtEl>
                                          <p:spTgt spid="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anim calcmode="lin" valueType="num">
                                      <p:cBhvr>
                                        <p:cTn id="63" dur="1000" fill="hold"/>
                                        <p:tgtEl>
                                          <p:spTgt spid="8">
                                            <p:txEl>
                                              <p:pRg st="0" end="0"/>
                                            </p:txEl>
                                          </p:spTgt>
                                        </p:tgtEl>
                                        <p:attrNameLst>
                                          <p:attrName>ppt_w</p:attrName>
                                        </p:attrNameLst>
                                      </p:cBhvr>
                                      <p:tavLst>
                                        <p:tav tm="0">
                                          <p:val>
                                            <p:strVal val="#ppt_w+.3"/>
                                          </p:val>
                                        </p:tav>
                                        <p:tav tm="100000">
                                          <p:val>
                                            <p:strVal val="#ppt_w"/>
                                          </p:val>
                                        </p:tav>
                                      </p:tavLst>
                                    </p:anim>
                                    <p:anim calcmode="lin" valueType="num">
                                      <p:cBhvr>
                                        <p:cTn id="64"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65"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AE65D-FD29-4329-8592-F41944EF1875}"/>
              </a:ext>
            </a:extLst>
          </p:cNvPr>
          <p:cNvPicPr>
            <a:picLocks noChangeAspect="1"/>
          </p:cNvPicPr>
          <p:nvPr/>
        </p:nvPicPr>
        <p:blipFill>
          <a:blip r:embed="rId2"/>
          <a:stretch>
            <a:fillRect/>
          </a:stretch>
        </p:blipFill>
        <p:spPr>
          <a:xfrm>
            <a:off x="4886604" y="1117170"/>
            <a:ext cx="6829425" cy="5419725"/>
          </a:xfrm>
          <a:prstGeom prst="rect">
            <a:avLst/>
          </a:prstGeom>
        </p:spPr>
      </p:pic>
      <p:pic>
        <p:nvPicPr>
          <p:cNvPr id="4" name="Picture 3">
            <a:extLst>
              <a:ext uri="{FF2B5EF4-FFF2-40B4-BE49-F238E27FC236}">
                <a16:creationId xmlns:a16="http://schemas.microsoft.com/office/drawing/2014/main" id="{598B6776-C811-4334-AE27-77455C5C9EB5}"/>
              </a:ext>
            </a:extLst>
          </p:cNvPr>
          <p:cNvPicPr>
            <a:picLocks noChangeAspect="1"/>
          </p:cNvPicPr>
          <p:nvPr/>
        </p:nvPicPr>
        <p:blipFill>
          <a:blip r:embed="rId3"/>
          <a:stretch>
            <a:fillRect/>
          </a:stretch>
        </p:blipFill>
        <p:spPr>
          <a:xfrm>
            <a:off x="510167" y="377155"/>
            <a:ext cx="3127114" cy="838600"/>
          </a:xfrm>
          <a:prstGeom prst="rect">
            <a:avLst/>
          </a:prstGeom>
        </p:spPr>
      </p:pic>
      <p:sp>
        <p:nvSpPr>
          <p:cNvPr id="5" name="Rectangle 4">
            <a:extLst>
              <a:ext uri="{FF2B5EF4-FFF2-40B4-BE49-F238E27FC236}">
                <a16:creationId xmlns:a16="http://schemas.microsoft.com/office/drawing/2014/main" id="{08FA6078-2273-49FF-92B7-190C1C3ADC9E}"/>
              </a:ext>
            </a:extLst>
          </p:cNvPr>
          <p:cNvSpPr/>
          <p:nvPr/>
        </p:nvSpPr>
        <p:spPr>
          <a:xfrm>
            <a:off x="510167" y="1291027"/>
            <a:ext cx="4083600" cy="4854599"/>
          </a:xfrm>
          <a:prstGeom prst="rect">
            <a:avLst/>
          </a:prstGeom>
        </p:spPr>
        <p:txBody>
          <a:bodyPr wrap="square">
            <a:spAutoFit/>
          </a:bodyPr>
          <a:lstStyle/>
          <a:p>
            <a:pPr algn="just" defTabSz="342900">
              <a:lnSpc>
                <a:spcPct val="150000"/>
              </a:lnSpc>
            </a:pPr>
            <a:r>
              <a:rPr lang="vi-VN" sz="1900" b="1">
                <a:latin typeface="UTM Avo" panose="02040603050506020204" pitchFamily="18" charset="0"/>
                <a:cs typeface="Times New Roman" panose="02020603050405020304" pitchFamily="18" charset="0"/>
              </a:rPr>
              <a:t>1. </a:t>
            </a:r>
            <a:r>
              <a:rPr lang="vi-VN" sz="1900">
                <a:latin typeface="UTM Avo" panose="02040603050506020204" pitchFamily="18" charset="0"/>
                <a:cs typeface="Times New Roman" panose="02020603050405020304" pitchFamily="18" charset="0"/>
              </a:rPr>
              <a:t>Em hãy tạo một trang tính mới trong bảng tính của dự án, đặt tên là </a:t>
            </a:r>
            <a:r>
              <a:rPr lang="vi-VN" sz="1900">
                <a:solidFill>
                  <a:srgbClr val="FF3399"/>
                </a:solidFill>
                <a:latin typeface="UTM Avo" panose="02040603050506020204" pitchFamily="18" charset="0"/>
                <a:cs typeface="Times New Roman" panose="02020603050405020304" pitchFamily="18" charset="0"/>
              </a:rPr>
              <a:t>3. Tìm hiểu giống cây</a:t>
            </a:r>
            <a:r>
              <a:rPr lang="vi-VN" sz="1900">
                <a:latin typeface="UTM Avo" panose="02040603050506020204" pitchFamily="18" charset="0"/>
                <a:cs typeface="Times New Roman" panose="02020603050405020304" pitchFamily="18" charset="0"/>
              </a:rPr>
              <a:t>. Tiến hành nhập dữ liệu là danh sách các loại cây cụ thể và đơn giá. Định dạng cho trang tính như Hình 7.10 và lưu lại kết quả. </a:t>
            </a:r>
            <a:endParaRPr lang="en-US" sz="1900">
              <a:latin typeface="UTM Avo" panose="02040603050506020204" pitchFamily="18" charset="0"/>
              <a:cs typeface="Times New Roman" panose="02020603050405020304" pitchFamily="18" charset="0"/>
            </a:endParaRPr>
          </a:p>
          <a:p>
            <a:pPr algn="just" defTabSz="342900">
              <a:lnSpc>
                <a:spcPct val="150000"/>
              </a:lnSpc>
            </a:pPr>
            <a:r>
              <a:rPr lang="vi-VN" sz="1900" b="1">
                <a:latin typeface="UTM Avo" panose="02040603050506020204" pitchFamily="18" charset="0"/>
                <a:cs typeface="Times New Roman" panose="02020603050405020304" pitchFamily="18" charset="0"/>
              </a:rPr>
              <a:t>2. </a:t>
            </a:r>
            <a:r>
              <a:rPr lang="vi-VN" sz="1900">
                <a:latin typeface="UTM Avo" panose="02040603050506020204" pitchFamily="18" charset="0"/>
                <a:cs typeface="Times New Roman" panose="02020603050405020304" pitchFamily="18" charset="0"/>
              </a:rPr>
              <a:t>Nhập công thức = D4 * E4 vào ô F4. Sao chép ô F4 xuống các ô từ F5 đến F19 để tính giá trị của cột Thành tiền.</a:t>
            </a:r>
          </a:p>
        </p:txBody>
      </p:sp>
    </p:spTree>
    <p:extLst>
      <p:ext uri="{BB962C8B-B14F-4D97-AF65-F5344CB8AC3E}">
        <p14:creationId xmlns:p14="http://schemas.microsoft.com/office/powerpoint/2010/main" val="111534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A09C9-946D-4E03-9948-7CD2083FE4B6}"/>
              </a:ext>
            </a:extLst>
          </p:cNvPr>
          <p:cNvPicPr>
            <a:picLocks noChangeAspect="1"/>
          </p:cNvPicPr>
          <p:nvPr/>
        </p:nvPicPr>
        <p:blipFill>
          <a:blip r:embed="rId2"/>
          <a:stretch>
            <a:fillRect/>
          </a:stretch>
        </p:blipFill>
        <p:spPr>
          <a:xfrm>
            <a:off x="642938" y="423945"/>
            <a:ext cx="10652592" cy="6010109"/>
          </a:xfrm>
          <a:prstGeom prst="rect">
            <a:avLst/>
          </a:prstGeom>
        </p:spPr>
      </p:pic>
    </p:spTree>
    <p:extLst>
      <p:ext uri="{BB962C8B-B14F-4D97-AF65-F5344CB8AC3E}">
        <p14:creationId xmlns:p14="http://schemas.microsoft.com/office/powerpoint/2010/main" val="162524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1:  </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Vị trí giao của một hang và một cột được gọi là gì?</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3003029" y="3148906"/>
            <a:ext cx="7385154" cy="2677656"/>
          </a:xfrm>
          <a:prstGeom prst="rect">
            <a:avLst/>
          </a:prstGeom>
        </p:spPr>
        <p:txBody>
          <a:bodyPr wrap="square">
            <a:spAutoFit/>
          </a:bodyPr>
          <a:lstStyle/>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Trang tính.</a:t>
            </a:r>
            <a:endPar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Hộp địa chỉ.</a:t>
            </a:r>
            <a:endPar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Ô.</a:t>
            </a:r>
            <a:endPar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Bảng tính.</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Oval 17"/>
          <p:cNvSpPr>
            <a:spLocks noChangeArrowheads="1"/>
          </p:cNvSpPr>
          <p:nvPr/>
        </p:nvSpPr>
        <p:spPr bwMode="auto">
          <a:xfrm>
            <a:off x="2851499" y="4487734"/>
            <a:ext cx="711200" cy="65766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7" name="Group 6"/>
          <p:cNvGrpSpPr/>
          <p:nvPr/>
        </p:nvGrpSpPr>
        <p:grpSpPr>
          <a:xfrm>
            <a:off x="0" y="0"/>
            <a:ext cx="12192000" cy="6858000"/>
            <a:chOff x="0" y="0"/>
            <a:chExt cx="12192000" cy="6858000"/>
          </a:xfrm>
        </p:grpSpPr>
        <p:cxnSp>
          <p:nvCxnSpPr>
            <p:cNvPr id="8" name="Straight Connector 7"/>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13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953037" y="161082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Ô may mắn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Bạn nhận được điểm 10 từ GV.</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p:cNvGrpSpPr/>
          <p:nvPr/>
        </p:nvGrpSpPr>
        <p:grpSpPr>
          <a:xfrm>
            <a:off x="0" y="0"/>
            <a:ext cx="12192000" cy="6858000"/>
            <a:chOff x="0" y="0"/>
            <a:chExt cx="12192000" cy="6858000"/>
          </a:xfrm>
        </p:grpSpPr>
        <p:cxnSp>
          <p:nvCxnSpPr>
            <p:cNvPr id="6" name="Straight Connector 5"/>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281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3: </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Phát biểu nào dưới đây đúng?</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718457" y="3146013"/>
            <a:ext cx="10894423" cy="2677656"/>
          </a:xfrm>
          <a:prstGeom prst="rect">
            <a:avLst/>
          </a:prstGeom>
        </p:spPr>
        <p:txBody>
          <a:bodyPr wrap="square">
            <a:spAutoFit/>
          </a:bodyPr>
          <a:lstStyle/>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Các hàng của trang tính được đặt tên theo các chữ cái: A,B,C,….</a:t>
            </a:r>
            <a:endPar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Các hàng của trang tính được đặt tên theo các số: 1,2,3,….</a:t>
            </a:r>
            <a:endPar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Các cột của trang tính được đặt tên theo các số: 1,2,3,….</a:t>
            </a:r>
            <a:endPar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Các hàng và cột trong trang tính không có tên.</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7" name="Oval 17"/>
          <p:cNvSpPr>
            <a:spLocks noChangeArrowheads="1"/>
          </p:cNvSpPr>
          <p:nvPr/>
        </p:nvSpPr>
        <p:spPr bwMode="auto">
          <a:xfrm>
            <a:off x="598651" y="3870885"/>
            <a:ext cx="711200" cy="65766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8" name="Group 7"/>
          <p:cNvGrpSpPr/>
          <p:nvPr/>
        </p:nvGrpSpPr>
        <p:grpSpPr>
          <a:xfrm>
            <a:off x="0" y="0"/>
            <a:ext cx="12192000" cy="6858000"/>
            <a:chOff x="0" y="0"/>
            <a:chExt cx="12192000" cy="6858000"/>
          </a:xfrm>
        </p:grpSpPr>
        <p:cxnSp>
          <p:nvCxnSpPr>
            <p:cNvPr id="9" name="Straight Connector 8"/>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55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4</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Các bảng tính gồm có bao nhiêu trang tính?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3861158" y="3146013"/>
            <a:ext cx="7385154" cy="2677656"/>
          </a:xfrm>
          <a:prstGeom prst="rect">
            <a:avLst/>
          </a:prstGeom>
        </p:spPr>
        <p:txBody>
          <a:bodyPr wrap="square">
            <a:spAutoFit/>
          </a:bodyPr>
          <a:lstStyle/>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Nhiều.</a:t>
            </a:r>
            <a:endPar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1</a:t>
            </a: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10</a:t>
            </a:r>
            <a:r>
              <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a:t>
            </a: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3</a:t>
            </a:r>
            <a:r>
              <a:rPr kumimoji="0" lang="en-US" sz="2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7" name="Oval 17"/>
          <p:cNvSpPr>
            <a:spLocks noChangeArrowheads="1"/>
          </p:cNvSpPr>
          <p:nvPr/>
        </p:nvSpPr>
        <p:spPr bwMode="auto">
          <a:xfrm>
            <a:off x="3695560" y="3291423"/>
            <a:ext cx="711200" cy="65766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8" name="Group 7"/>
          <p:cNvGrpSpPr/>
          <p:nvPr/>
        </p:nvGrpSpPr>
        <p:grpSpPr>
          <a:xfrm>
            <a:off x="0" y="0"/>
            <a:ext cx="12192000" cy="6858000"/>
            <a:chOff x="0" y="0"/>
            <a:chExt cx="12192000" cy="6858000"/>
          </a:xfrm>
        </p:grpSpPr>
        <p:cxnSp>
          <p:nvCxnSpPr>
            <p:cNvPr id="9" name="Straight Connector 8"/>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808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953037" y="199624"/>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5: </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Phần mềm bảng tính có chức năng chính là gì? Chọn phương án đúng nhất.</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126886" y="2427567"/>
            <a:ext cx="11302044" cy="2492990"/>
          </a:xfrm>
          <a:prstGeom prst="rect">
            <a:avLst/>
          </a:prstGeom>
        </p:spPr>
        <p:txBody>
          <a:bodyPr wrap="square">
            <a:spAutoFit/>
          </a:bodyPr>
          <a:lstStyle/>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6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Quản trị dữ liệu.</a:t>
            </a:r>
            <a:endParaRPr kumimoji="0" lang="en-US" sz="26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6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Soạn thảo văn bản và quản trị dữ liệu.</a:t>
            </a:r>
            <a:endParaRPr kumimoji="0" lang="en-US" sz="26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6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Nhập và xử lí dữ liệu dưới dạng bảng.</a:t>
            </a:r>
            <a:endParaRPr kumimoji="0" lang="en-US" sz="26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a:p>
            <a:pPr marL="742950" marR="0" lvl="0" indent="-742950" algn="l" defTabSz="914400" rtl="0" eaLnBrk="1" fontAlgn="auto" latinLnBrk="0" hangingPunct="1">
              <a:lnSpc>
                <a:spcPct val="150000"/>
              </a:lnSpc>
              <a:spcBef>
                <a:spcPts val="0"/>
              </a:spcBef>
              <a:spcAft>
                <a:spcPts val="0"/>
              </a:spcAft>
              <a:buClrTx/>
              <a:buSzTx/>
              <a:buFont typeface="+mj-lt"/>
              <a:buAutoNum type="alphaUcPeriod"/>
              <a:tabLst/>
              <a:defRPr/>
            </a:pPr>
            <a:r>
              <a:rPr kumimoji="0" lang="en-US" sz="26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Nhập và tính toán giống như máy tính cầm tay Casio.</a:t>
            </a:r>
            <a:endParaRPr kumimoji="0" lang="en-US" sz="2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8" name="Oval 17"/>
          <p:cNvSpPr>
            <a:spLocks noChangeArrowheads="1"/>
          </p:cNvSpPr>
          <p:nvPr/>
        </p:nvSpPr>
        <p:spPr bwMode="auto">
          <a:xfrm>
            <a:off x="953037" y="3629729"/>
            <a:ext cx="711200" cy="65766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9" name="Group 8"/>
          <p:cNvGrpSpPr/>
          <p:nvPr/>
        </p:nvGrpSpPr>
        <p:grpSpPr>
          <a:xfrm>
            <a:off x="0" y="0"/>
            <a:ext cx="12192000" cy="6858000"/>
            <a:chOff x="0" y="0"/>
            <a:chExt cx="12192000" cy="6858000"/>
          </a:xfrm>
        </p:grpSpPr>
        <p:cxnSp>
          <p:nvCxnSpPr>
            <p:cNvPr id="10" name="Straight Connector 9"/>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30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362208" y="1015828"/>
            <a:ext cx="10305299" cy="5659294"/>
          </a:xfrm>
          <a:prstGeom prst="roundRect">
            <a:avLst>
              <a:gd name="adj" fmla="val 2128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Georgia"/>
              <a:cs typeface="+mn-cs"/>
            </a:endParaRPr>
          </a:p>
        </p:txBody>
      </p:sp>
      <p:sp>
        <p:nvSpPr>
          <p:cNvPr id="22" name="Rectangle 4"/>
          <p:cNvSpPr txBox="1">
            <a:spLocks noChangeArrowheads="1"/>
          </p:cNvSpPr>
          <p:nvPr/>
        </p:nvSpPr>
        <p:spPr bwMode="auto">
          <a:xfrm>
            <a:off x="2667001" y="3724275"/>
            <a:ext cx="792163"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nchor="ct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90116" name="组合 72"/>
          <p:cNvGrpSpPr>
            <a:grpSpLocks/>
          </p:cNvGrpSpPr>
          <p:nvPr/>
        </p:nvGrpSpPr>
        <p:grpSpPr bwMode="auto">
          <a:xfrm>
            <a:off x="1936188" y="1400565"/>
            <a:ext cx="8997425" cy="1050496"/>
            <a:chOff x="1662314" y="205391"/>
            <a:chExt cx="3544043" cy="822401"/>
          </a:xfrm>
        </p:grpSpPr>
        <p:grpSp>
          <p:nvGrpSpPr>
            <p:cNvPr id="90133" name="组合 73"/>
            <p:cNvGrpSpPr>
              <a:grpSpLocks/>
            </p:cNvGrpSpPr>
            <p:nvPr/>
          </p:nvGrpSpPr>
          <p:grpSpPr bwMode="auto">
            <a:xfrm>
              <a:off x="1662314" y="300289"/>
              <a:ext cx="538965" cy="522683"/>
              <a:chOff x="1512062" y="3138868"/>
              <a:chExt cx="1483172" cy="1438366"/>
            </a:xfrm>
          </p:grpSpPr>
          <p:sp>
            <p:nvSpPr>
              <p:cNvPr id="76" name="椭圆 75"/>
              <p:cNvSpPr/>
              <p:nvPr/>
            </p:nvSpPr>
            <p:spPr>
              <a:xfrm>
                <a:off x="1512062" y="3138868"/>
                <a:ext cx="1483172" cy="1438366"/>
              </a:xfrm>
              <a:prstGeom prst="ellipse">
                <a:avLst/>
              </a:prstGeom>
              <a:solidFill>
                <a:schemeClr val="accent2"/>
              </a:solidFill>
              <a:ln w="15875" cap="flat" cmpd="sng" algn="ctr">
                <a:noFill/>
                <a:prstDash val="solid"/>
              </a:ln>
              <a:effectLst>
                <a:outerShdw blurRad="190500" dist="101600" dir="2700000" algn="tl" rotWithShape="0">
                  <a:prstClr val="black">
                    <a:alpha val="40000"/>
                  </a:prst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7" name="椭圆 76"/>
              <p:cNvSpPr/>
              <p:nvPr/>
            </p:nvSpPr>
            <p:spPr>
              <a:xfrm>
                <a:off x="1712539" y="3311137"/>
                <a:ext cx="1131978" cy="1111669"/>
              </a:xfrm>
              <a:prstGeom prst="ellipse">
                <a:avLst/>
              </a:prstGeom>
              <a:solidFill>
                <a:srgbClr val="00B050"/>
              </a:solidFill>
              <a:ln w="15875" cap="flat" cmpd="sng" algn="ctr">
                <a:noFill/>
                <a:prstDash val="solid"/>
              </a:ln>
              <a:effectLst>
                <a:innerShdw blurRad="76200" dist="50800" dir="13500000">
                  <a:prstClr val="black">
                    <a:alpha val="4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grpSp>
        <p:sp>
          <p:nvSpPr>
            <p:cNvPr id="75" name="圆角矩形 74">
              <a:hlinkClick r:id="" action="ppaction://noaction"/>
            </p:cNvPr>
            <p:cNvSpPr/>
            <p:nvPr/>
          </p:nvSpPr>
          <p:spPr>
            <a:xfrm>
              <a:off x="2262208" y="205391"/>
              <a:ext cx="2944149" cy="8224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srgbClr val="FF0000"/>
                  </a:solidFill>
                  <a:effectLst/>
                  <a:uLnTx/>
                  <a:uFillTx/>
                  <a:latin typeface="Times New Roman" pitchFamily="18" charset="0"/>
                  <a:cs typeface="+mn-cs"/>
                </a:rPr>
                <a:t>Kiểu dữ liệu trên bảng tính</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cs typeface="+mn-cs"/>
              </a:endParaRPr>
            </a:p>
          </p:txBody>
        </p:sp>
      </p:grpSp>
      <p:pic>
        <p:nvPicPr>
          <p:cNvPr id="901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Rectangle 2"/>
          <p:cNvSpPr txBox="1">
            <a:spLocks noChangeArrowheads="1"/>
          </p:cNvSpPr>
          <p:nvPr/>
        </p:nvSpPr>
        <p:spPr bwMode="auto">
          <a:xfrm>
            <a:off x="304800" y="126767"/>
            <a:ext cx="1158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BÀI 7</a:t>
            </a:r>
            <a:r>
              <a:rPr kumimoji="0" lang="en-US" altLang="en-US" sz="36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Arial" panose="020B0604020202020204" pitchFamily="34" charset="0"/>
              </a:rPr>
              <a:t>: TÍNH TOÁN TỰ ĐỘNG TRÊN BẢNG TÍNH</a:t>
            </a:r>
            <a:endParaRPr kumimoji="0" lang="en-US"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endParaRPr>
          </a:p>
        </p:txBody>
      </p:sp>
      <p:grpSp>
        <p:nvGrpSpPr>
          <p:cNvPr id="17" name="组合 72"/>
          <p:cNvGrpSpPr>
            <a:grpSpLocks/>
          </p:cNvGrpSpPr>
          <p:nvPr/>
        </p:nvGrpSpPr>
        <p:grpSpPr bwMode="auto">
          <a:xfrm>
            <a:off x="1888290" y="2699932"/>
            <a:ext cx="9045320" cy="989275"/>
            <a:chOff x="1615827" y="223731"/>
            <a:chExt cx="3919877" cy="761828"/>
          </a:xfrm>
        </p:grpSpPr>
        <p:grpSp>
          <p:nvGrpSpPr>
            <p:cNvPr id="18" name="组合 73"/>
            <p:cNvGrpSpPr>
              <a:grpSpLocks/>
            </p:cNvGrpSpPr>
            <p:nvPr/>
          </p:nvGrpSpPr>
          <p:grpSpPr bwMode="auto">
            <a:xfrm>
              <a:off x="1615827" y="330475"/>
              <a:ext cx="545824" cy="522683"/>
              <a:chOff x="1384140" y="3221919"/>
              <a:chExt cx="1502048" cy="1438366"/>
            </a:xfrm>
          </p:grpSpPr>
          <p:sp>
            <p:nvSpPr>
              <p:cNvPr id="20" name="椭圆 75"/>
              <p:cNvSpPr/>
              <p:nvPr/>
            </p:nvSpPr>
            <p:spPr>
              <a:xfrm>
                <a:off x="1384140" y="3221919"/>
                <a:ext cx="1502048" cy="1438366"/>
              </a:xfrm>
              <a:prstGeom prst="ellipse">
                <a:avLst/>
              </a:prstGeom>
              <a:solidFill>
                <a:schemeClr val="accent2"/>
              </a:solidFill>
              <a:ln w="15875" cap="flat" cmpd="sng" algn="ctr">
                <a:noFill/>
                <a:prstDash val="solid"/>
              </a:ln>
              <a:effectLst>
                <a:outerShdw blurRad="190500" dist="101600" dir="2700000" algn="tl" rotWithShape="0">
                  <a:prstClr val="black">
                    <a:alpha val="40000"/>
                  </a:prst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椭圆 76"/>
              <p:cNvSpPr/>
              <p:nvPr/>
            </p:nvSpPr>
            <p:spPr>
              <a:xfrm>
                <a:off x="1604701" y="3253936"/>
                <a:ext cx="1159087" cy="1111669"/>
              </a:xfrm>
              <a:prstGeom prst="ellipse">
                <a:avLst/>
              </a:prstGeom>
              <a:solidFill>
                <a:schemeClr val="tx2">
                  <a:lumMod val="40000"/>
                  <a:lumOff val="60000"/>
                </a:schemeClr>
              </a:solidFill>
              <a:ln w="15875" cap="flat" cmpd="sng" algn="ctr">
                <a:noFill/>
                <a:prstDash val="solid"/>
              </a:ln>
              <a:effectLst>
                <a:innerShdw blurRad="76200" dist="50800" dir="13500000">
                  <a:prstClr val="black">
                    <a:alpha val="4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grpSp>
        <p:sp>
          <p:nvSpPr>
            <p:cNvPr id="19" name="圆角矩形 74">
              <a:hlinkClick r:id="" action="ppaction://noaction"/>
            </p:cNvPr>
            <p:cNvSpPr/>
            <p:nvPr/>
          </p:nvSpPr>
          <p:spPr>
            <a:xfrm>
              <a:off x="2296580" y="223731"/>
              <a:ext cx="3239124" cy="761828"/>
            </a:xfrm>
            <a:prstGeom prst="roundRect">
              <a:avLst/>
            </a:prstGeom>
            <a:solidFill>
              <a:schemeClr val="tx2">
                <a:lumMod val="60000"/>
                <a:lumOff val="40000"/>
              </a:schemeClr>
            </a:solidFill>
            <a:ln>
              <a:solidFill>
                <a:srgbClr val="0998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srgbClr val="FF0000"/>
                  </a:solidFill>
                  <a:effectLst/>
                  <a:uLnTx/>
                  <a:uFillTx/>
                  <a:latin typeface="Times New Roman" pitchFamily="18" charset="0"/>
                  <a:cs typeface="+mn-cs"/>
                </a:rPr>
                <a:t>Công thức trong bảng tính</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cs typeface="+mn-cs"/>
              </a:endParaRPr>
            </a:p>
          </p:txBody>
        </p:sp>
      </p:grpSp>
      <p:sp>
        <p:nvSpPr>
          <p:cNvPr id="23" name="椭圆 75"/>
          <p:cNvSpPr/>
          <p:nvPr/>
        </p:nvSpPr>
        <p:spPr bwMode="auto">
          <a:xfrm>
            <a:off x="1927479" y="4174768"/>
            <a:ext cx="1259517" cy="636593"/>
          </a:xfrm>
          <a:prstGeom prst="ellipse">
            <a:avLst/>
          </a:prstGeom>
          <a:solidFill>
            <a:schemeClr val="accent2"/>
          </a:solidFill>
          <a:ln w="15875" cap="flat" cmpd="sng" algn="ctr">
            <a:noFill/>
            <a:prstDash val="solid"/>
          </a:ln>
          <a:effectLst>
            <a:outerShdw blurRad="190500" dist="101600" dir="2700000" algn="tl" rotWithShape="0">
              <a:prstClr val="black">
                <a:alpha val="40000"/>
              </a:prst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4" name="椭圆 76"/>
          <p:cNvSpPr/>
          <p:nvPr/>
        </p:nvSpPr>
        <p:spPr bwMode="auto">
          <a:xfrm>
            <a:off x="2073238" y="4237948"/>
            <a:ext cx="1011123" cy="492003"/>
          </a:xfrm>
          <a:prstGeom prst="ellipse">
            <a:avLst/>
          </a:prstGeom>
          <a:solidFill>
            <a:schemeClr val="accent1">
              <a:lumMod val="75000"/>
            </a:schemeClr>
          </a:solidFill>
          <a:ln w="15875" cap="flat" cmpd="sng" algn="ctr">
            <a:noFill/>
            <a:prstDash val="solid"/>
          </a:ln>
          <a:effectLst>
            <a:innerShdw blurRad="76200" dist="50800" dir="13500000">
              <a:prstClr val="black">
                <a:alpha val="4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3</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25" name="圆角矩形 74">
            <a:hlinkClick r:id="" action="ppaction://noaction"/>
          </p:cNvPr>
          <p:cNvSpPr/>
          <p:nvPr/>
        </p:nvSpPr>
        <p:spPr bwMode="auto">
          <a:xfrm>
            <a:off x="3417613" y="3980810"/>
            <a:ext cx="7515998" cy="100162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srgbClr val="FF0000"/>
                </a:solidFill>
                <a:effectLst/>
                <a:uLnTx/>
                <a:uFillTx/>
                <a:latin typeface="Times New Roman" pitchFamily="18" charset="0"/>
                <a:cs typeface="+mn-cs"/>
              </a:rPr>
              <a:t>Sao chép ô tính chứa công thức</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cs typeface="+mn-cs"/>
            </a:endParaRPr>
          </a:p>
        </p:txBody>
      </p:sp>
      <p:sp>
        <p:nvSpPr>
          <p:cNvPr id="26" name="椭圆 75"/>
          <p:cNvSpPr/>
          <p:nvPr/>
        </p:nvSpPr>
        <p:spPr bwMode="auto">
          <a:xfrm>
            <a:off x="1936186" y="5489769"/>
            <a:ext cx="1259517" cy="636593"/>
          </a:xfrm>
          <a:prstGeom prst="ellipse">
            <a:avLst/>
          </a:prstGeom>
          <a:solidFill>
            <a:schemeClr val="accent2"/>
          </a:solidFill>
          <a:ln w="15875" cap="flat" cmpd="sng" algn="ctr">
            <a:noFill/>
            <a:prstDash val="solid"/>
          </a:ln>
          <a:effectLst>
            <a:outerShdw blurRad="190500" dist="101600" dir="2700000" algn="tl" rotWithShape="0">
              <a:prstClr val="black">
                <a:alpha val="40000"/>
              </a:prst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7" name="椭圆 76"/>
          <p:cNvSpPr/>
          <p:nvPr/>
        </p:nvSpPr>
        <p:spPr bwMode="auto">
          <a:xfrm>
            <a:off x="2121135" y="5552949"/>
            <a:ext cx="971933" cy="492003"/>
          </a:xfrm>
          <a:prstGeom prst="ellipse">
            <a:avLst/>
          </a:prstGeom>
          <a:solidFill>
            <a:schemeClr val="accent4">
              <a:lumMod val="60000"/>
              <a:lumOff val="40000"/>
            </a:schemeClr>
          </a:solidFill>
          <a:ln w="15875" cap="flat" cmpd="sng" algn="ctr">
            <a:noFill/>
            <a:prstDash val="solid"/>
          </a:ln>
          <a:effectLst>
            <a:innerShdw blurRad="76200" dist="50800" dir="13500000">
              <a:prstClr val="black">
                <a:alpha val="4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4</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28" name="圆角矩形 74">
            <a:hlinkClick r:id="" action="ppaction://noaction"/>
          </p:cNvPr>
          <p:cNvSpPr/>
          <p:nvPr/>
        </p:nvSpPr>
        <p:spPr bwMode="auto">
          <a:xfrm>
            <a:off x="3426320" y="5334999"/>
            <a:ext cx="7507291" cy="100162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srgbClr val="FF0000"/>
                </a:solidFill>
                <a:effectLst/>
                <a:uLnTx/>
                <a:uFillTx/>
                <a:latin typeface="Times New Roman" pitchFamily="18" charset="0"/>
                <a:cs typeface="+mn-cs"/>
              </a:rPr>
              <a:t>TH: Nhập thông tin dự kiến số lượng cây trồng của dự án</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cs typeface="+mn-cs"/>
            </a:endParaRPr>
          </a:p>
        </p:txBody>
      </p:sp>
    </p:spTree>
    <p:extLst>
      <p:ext uri="{BB962C8B-B14F-4D97-AF65-F5344CB8AC3E}">
        <p14:creationId xmlns:p14="http://schemas.microsoft.com/office/powerpoint/2010/main" val="3107447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fade">
                                      <p:cBhvr>
                                        <p:cTn id="7" dur="500"/>
                                        <p:tgtEl>
                                          <p:spTgt spid="901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2AA762-BE07-4EEE-903A-2DBC56F0364D}"/>
              </a:ext>
            </a:extLst>
          </p:cNvPr>
          <p:cNvPicPr>
            <a:picLocks noChangeAspect="1"/>
          </p:cNvPicPr>
          <p:nvPr/>
        </p:nvPicPr>
        <p:blipFill>
          <a:blip r:embed="rId2"/>
          <a:stretch>
            <a:fillRect/>
          </a:stretch>
        </p:blipFill>
        <p:spPr>
          <a:xfrm>
            <a:off x="479035" y="518633"/>
            <a:ext cx="888648" cy="903074"/>
          </a:xfrm>
          <a:prstGeom prst="rect">
            <a:avLst/>
          </a:prstGeom>
        </p:spPr>
      </p:pic>
      <p:sp>
        <p:nvSpPr>
          <p:cNvPr id="5" name="Rectangle 4">
            <a:extLst>
              <a:ext uri="{FF2B5EF4-FFF2-40B4-BE49-F238E27FC236}">
                <a16:creationId xmlns:a16="http://schemas.microsoft.com/office/drawing/2014/main" id="{CB314AB7-90A1-4779-8BBD-FC1071EC5568}"/>
              </a:ext>
            </a:extLst>
          </p:cNvPr>
          <p:cNvSpPr/>
          <p:nvPr/>
        </p:nvSpPr>
        <p:spPr>
          <a:xfrm>
            <a:off x="1520083" y="685690"/>
            <a:ext cx="10285837" cy="2235227"/>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1. </a:t>
            </a:r>
            <a:r>
              <a:rPr lang="en-US" sz="2400">
                <a:latin typeface="UTM Avo" panose="02040603050506020204" pitchFamily="18" charset="0"/>
                <a:cs typeface="Times New Roman" panose="02020603050405020304" pitchFamily="18" charset="0"/>
              </a:rPr>
              <a:t>E</a:t>
            </a:r>
            <a:r>
              <a:rPr lang="vi-VN" sz="2400">
                <a:latin typeface="UTM Avo" panose="02040603050506020204" pitchFamily="18" charset="0"/>
                <a:cs typeface="Times New Roman" panose="02020603050405020304" pitchFamily="18" charset="0"/>
              </a:rPr>
              <a:t>m </a:t>
            </a:r>
            <a:r>
              <a:rPr lang="en-US" sz="2400">
                <a:latin typeface="UTM Avo" panose="02040603050506020204" pitchFamily="18" charset="0"/>
                <a:cs typeface="Times New Roman" panose="02020603050405020304" pitchFamily="18" charset="0"/>
              </a:rPr>
              <a:t>có thể </a:t>
            </a:r>
            <a:r>
              <a:rPr lang="vi-VN" sz="2400">
                <a:latin typeface="UTM Avo" panose="02040603050506020204" pitchFamily="18" charset="0"/>
                <a:cs typeface="Times New Roman" panose="02020603050405020304" pitchFamily="18" charset="0"/>
              </a:rPr>
              <a:t>nhập dữ liệu dạng </a:t>
            </a:r>
            <a:r>
              <a:rPr lang="en-US" sz="2400">
                <a:latin typeface="UTM Avo" panose="02040603050506020204" pitchFamily="18" charset="0"/>
                <a:cs typeface="Times New Roman" panose="02020603050405020304" pitchFamily="18" charset="0"/>
              </a:rPr>
              <a:t>nào vào bảng tính?</a:t>
            </a:r>
          </a:p>
          <a:p>
            <a:pPr algn="just" defTabSz="342900">
              <a:lnSpc>
                <a:spcPct val="150000"/>
              </a:lnSpc>
            </a:pPr>
            <a:r>
              <a:rPr lang="en-US" sz="2400">
                <a:latin typeface="UTM Avo" panose="02040603050506020204" pitchFamily="18" charset="0"/>
                <a:cs typeface="Times New Roman" panose="02020603050405020304" pitchFamily="18" charset="0"/>
              </a:rPr>
              <a:t>		A. Dạng </a:t>
            </a:r>
            <a:r>
              <a:rPr lang="vi-VN" sz="2400">
                <a:latin typeface="UTM Avo" panose="02040603050506020204" pitchFamily="18" charset="0"/>
                <a:cs typeface="Times New Roman" panose="02020603050405020304" pitchFamily="18" charset="0"/>
              </a:rPr>
              <a:t>số</a:t>
            </a:r>
            <a:r>
              <a:rPr lang="en-US" sz="2400">
                <a:latin typeface="UTM Avo" panose="02040603050506020204" pitchFamily="18" charset="0"/>
                <a:cs typeface="Times New Roman" panose="02020603050405020304" pitchFamily="18" charset="0"/>
              </a:rPr>
              <a:t>						B. Dạng </a:t>
            </a:r>
            <a:r>
              <a:rPr lang="vi-VN" sz="2400">
                <a:latin typeface="UTM Avo" panose="02040603050506020204" pitchFamily="18" charset="0"/>
                <a:cs typeface="Times New Roman" panose="02020603050405020304" pitchFamily="18" charset="0"/>
              </a:rPr>
              <a:t>văn bản </a:t>
            </a:r>
            <a:r>
              <a:rPr lang="en-US" sz="2400">
                <a:latin typeface="UTM Avo" panose="02040603050506020204" pitchFamily="18" charset="0"/>
                <a:cs typeface="Times New Roman" panose="02020603050405020304" pitchFamily="18" charset="0"/>
              </a:rPr>
              <a:t>		</a:t>
            </a:r>
          </a:p>
          <a:p>
            <a:pPr algn="just" defTabSz="342900">
              <a:lnSpc>
                <a:spcPct val="150000"/>
              </a:lnSpc>
            </a:pPr>
            <a:r>
              <a:rPr lang="en-US" sz="2400">
                <a:latin typeface="UTM Avo" panose="02040603050506020204" pitchFamily="18" charset="0"/>
                <a:cs typeface="Times New Roman" panose="02020603050405020304" pitchFamily="18" charset="0"/>
              </a:rPr>
              <a:t>		C. Dạng thời gian			D. Cả A, B, C đều đúng</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en-US" sz="2400" b="1">
                <a:latin typeface="UTM Avo" panose="02040603050506020204" pitchFamily="18" charset="0"/>
                <a:cs typeface="Times New Roman" panose="02020603050405020304" pitchFamily="18" charset="0"/>
              </a:rPr>
              <a:t>2. </a:t>
            </a:r>
            <a:r>
              <a:rPr lang="en-US" sz="2400">
                <a:latin typeface="UTM Avo" panose="02040603050506020204" pitchFamily="18" charset="0"/>
                <a:cs typeface="Times New Roman" panose="02020603050405020304" pitchFamily="18" charset="0"/>
              </a:rPr>
              <a:t>Em có</a:t>
            </a:r>
            <a:r>
              <a:rPr lang="vi-VN" sz="2400">
                <a:latin typeface="UTM Avo" panose="02040603050506020204" pitchFamily="18" charset="0"/>
                <a:cs typeface="Times New Roman" panose="02020603050405020304" pitchFamily="18" charset="0"/>
              </a:rPr>
              <a:t> thể nhập dữ liệu là công thức tính toán được không? </a:t>
            </a:r>
          </a:p>
        </p:txBody>
      </p:sp>
      <p:sp>
        <p:nvSpPr>
          <p:cNvPr id="7" name="Speech Bubble: Rectangle with Corners Rounded 6">
            <a:extLst>
              <a:ext uri="{FF2B5EF4-FFF2-40B4-BE49-F238E27FC236}">
                <a16:creationId xmlns:a16="http://schemas.microsoft.com/office/drawing/2014/main" id="{76CEE4AF-4E62-4316-823A-52FA49C919CD}"/>
              </a:ext>
            </a:extLst>
          </p:cNvPr>
          <p:cNvSpPr/>
          <p:nvPr/>
        </p:nvSpPr>
        <p:spPr>
          <a:xfrm>
            <a:off x="4528969" y="3429000"/>
            <a:ext cx="6897173" cy="2237208"/>
          </a:xfrm>
          <a:prstGeom prst="wedgeRoundRectCallout">
            <a:avLst>
              <a:gd name="adj1" fmla="val -59670"/>
              <a:gd name="adj2" fmla="val 46151"/>
              <a:gd name="adj3" fmla="val 16667"/>
            </a:avLst>
          </a:prstGeom>
          <a:ln w="38100">
            <a:solidFill>
              <a:schemeClr val="accent3">
                <a:lumMod val="60000"/>
                <a:lumOff val="40000"/>
              </a:schemeClr>
            </a:solidFill>
          </a:ln>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Khi thực hiện dự án Trường học xanh, em cần tính toán rất nhiều. Hãy tìm hiểu các công cụ tính toán đó của phần mềm bảng tính để có thể sử dụng cho dự án.</a:t>
            </a:r>
          </a:p>
        </p:txBody>
      </p:sp>
      <p:pic>
        <p:nvPicPr>
          <p:cNvPr id="3" name="Picture 2" descr="A picture containing shape&#10;&#10;Description automatically generated">
            <a:extLst>
              <a:ext uri="{FF2B5EF4-FFF2-40B4-BE49-F238E27FC236}">
                <a16:creationId xmlns:a16="http://schemas.microsoft.com/office/drawing/2014/main" id="{96328DA2-D671-4F60-A2A7-2BB7965910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00" b="77120" l="9585" r="89617">
                        <a14:foregroundMark x1="39457" y1="70080" x2="39457" y2="70080"/>
                        <a14:foregroundMark x1="21885" y1="70720" x2="21885" y2="70720"/>
                        <a14:foregroundMark x1="21725" y1="75680" x2="21725" y2="75680"/>
                        <a14:foregroundMark x1="41534" y1="15200" x2="41534" y2="15200"/>
                        <a14:foregroundMark x1="45527" y1="16480" x2="45527" y2="16480"/>
                        <a14:foregroundMark x1="50479" y1="20000" x2="50479" y2="20000"/>
                        <a14:foregroundMark x1="49042" y1="21280" x2="49042" y2="21280"/>
                        <a14:foregroundMark x1="34505" y1="22080" x2="34505" y2="22080"/>
                        <a14:foregroundMark x1="22045" y1="77120" x2="22045" y2="77120"/>
                        <a14:foregroundMark x1="45687" y1="21600" x2="45687" y2="21600"/>
                      </a14:backgroundRemoval>
                    </a14:imgEffect>
                  </a14:imgLayer>
                </a14:imgProps>
              </a:ext>
              <a:ext uri="{28A0092B-C50C-407E-A947-70E740481C1C}">
                <a14:useLocalDpi xmlns:a14="http://schemas.microsoft.com/office/drawing/2010/main" val="0"/>
              </a:ext>
            </a:extLst>
          </a:blip>
          <a:srcRect t="9999" b="20314"/>
          <a:stretch/>
        </p:blipFill>
        <p:spPr>
          <a:xfrm>
            <a:off x="0" y="3243834"/>
            <a:ext cx="4707475" cy="3275299"/>
          </a:xfrm>
          <a:prstGeom prst="rect">
            <a:avLst/>
          </a:prstGeom>
        </p:spPr>
      </p:pic>
    </p:spTree>
    <p:extLst>
      <p:ext uri="{BB962C8B-B14F-4D97-AF65-F5344CB8AC3E}">
        <p14:creationId xmlns:p14="http://schemas.microsoft.com/office/powerpoint/2010/main" val="393878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0-#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9604</TotalTime>
  <Words>1140</Words>
  <PresentationFormat>Widescreen</PresentationFormat>
  <Paragraphs>91</Paragraphs>
  <Slides>25</Slides>
  <Notes>2</Notes>
  <HiddenSlides>0</HiddenSlides>
  <MMClips>1</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25</vt:i4>
      </vt:variant>
    </vt:vector>
  </HeadingPairs>
  <TitlesOfParts>
    <vt:vector size="52" baseType="lpstr">
      <vt:lpstr>宋体</vt:lpstr>
      <vt:lpstr>Arial</vt:lpstr>
      <vt:lpstr>Calibri</vt:lpstr>
      <vt:lpstr>Calibri Light</vt:lpstr>
      <vt:lpstr>等线</vt:lpstr>
      <vt:lpstr>等线 Light</vt:lpstr>
      <vt:lpstr>Georgia</vt:lpstr>
      <vt:lpstr>iCiel Cadena</vt:lpstr>
      <vt:lpstr>Microsoft YaHei</vt:lpstr>
      <vt:lpstr>Microsoft YaHei</vt:lpstr>
      <vt:lpstr>Segoe Print</vt:lpstr>
      <vt:lpstr>Segoe UI Black</vt:lpstr>
      <vt:lpstr>SVN-SAF</vt:lpstr>
      <vt:lpstr>Times New Roman</vt:lpstr>
      <vt:lpstr>UTM Alpine KT</vt:lpstr>
      <vt:lpstr>UTM Avo</vt:lpstr>
      <vt:lpstr>UTM Kabel KT</vt:lpstr>
      <vt:lpstr>Wingdings</vt:lpstr>
      <vt:lpstr>方正黑体_GBK</vt:lpstr>
      <vt:lpstr>1_Office 主题</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2021-11-14T08:33:55Z</dcterms:created>
  <dcterms:modified xsi:type="dcterms:W3CDTF">2022-11-18T15:20:50Z</dcterms:modified>
</cp:coreProperties>
</file>