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Blacker Sans Text Bold" panose="020B0604020202020204" charset="0"/>
      <p:regular r:id="rId14"/>
    </p:embeddedFont>
    <p:embeddedFont>
      <p:font typeface="Blackest Text Bold" panose="020B0604020202020204" charset="0"/>
      <p:regular r:id="rId15"/>
    </p:embeddedFont>
    <p:embeddedFont>
      <p:font typeface="Glacial Indifference Bold" panose="020B0604020202020204" charset="0"/>
      <p:regular r:id="rId16"/>
    </p:embeddedFont>
    <p:embeddedFont>
      <p:font typeface="Glacial Indifference" panose="020B0604020202020204" charset="0"/>
      <p:regular r:id="rId17"/>
    </p:embeddedFont>
    <p:embeddedFont>
      <p:font typeface="Raleway Bold" panose="020B0604020202020204" charset="0"/>
      <p:regular r:id="rId18"/>
    </p:embeddedFont>
    <p:embeddedFont>
      <p:font typeface="Tahoma" panose="020B0604030504040204" pitchFamily="34" charset="0"/>
      <p:regular r:id="rId19"/>
      <p:bold r:id="rId20"/>
    </p:embeddedFont>
    <p:embeddedFont>
      <p:font typeface="Calibri" panose="020F0502020204030204" pitchFamily="34" charset="0"/>
      <p:regular r:id="rId21"/>
      <p:bold r:id="rId22"/>
      <p:italic r:id="rId23"/>
      <p:boldItalic r:id="rId24"/>
    </p:embeddedFont>
  </p:embeddedFont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3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png"/><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7"/>
        </a:solidFill>
        <a:effectLst/>
      </p:bgPr>
    </p:bg>
    <p:spTree>
      <p:nvGrpSpPr>
        <p:cNvPr id="1" name=""/>
        <p:cNvGrpSpPr/>
        <p:nvPr/>
      </p:nvGrpSpPr>
      <p:grpSpPr>
        <a:xfrm>
          <a:off x="0" y="0"/>
          <a:ext cx="0" cy="0"/>
          <a:chOff x="0" y="0"/>
          <a:chExt cx="0" cy="0"/>
        </a:xfrm>
      </p:grpSpPr>
      <p:grpSp>
        <p:nvGrpSpPr>
          <p:cNvPr id="2" name="Group 2"/>
          <p:cNvGrpSpPr/>
          <p:nvPr/>
        </p:nvGrpSpPr>
        <p:grpSpPr>
          <a:xfrm>
            <a:off x="7682268" y="807178"/>
            <a:ext cx="2981780" cy="298178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DB9"/>
            </a:solidFill>
          </p:spPr>
        </p:sp>
      </p:grpSp>
      <p:grpSp>
        <p:nvGrpSpPr>
          <p:cNvPr id="4" name="Group 4"/>
          <p:cNvGrpSpPr/>
          <p:nvPr/>
        </p:nvGrpSpPr>
        <p:grpSpPr>
          <a:xfrm>
            <a:off x="1852743" y="4734793"/>
            <a:ext cx="2422896" cy="581720"/>
            <a:chOff x="0" y="0"/>
            <a:chExt cx="7971464" cy="1913890"/>
          </a:xfrm>
        </p:grpSpPr>
        <p:sp>
          <p:nvSpPr>
            <p:cNvPr id="5" name="Freeform 5"/>
            <p:cNvSpPr/>
            <p:nvPr/>
          </p:nvSpPr>
          <p:spPr>
            <a:xfrm>
              <a:off x="0" y="0"/>
              <a:ext cx="7971464" cy="1913890"/>
            </a:xfrm>
            <a:custGeom>
              <a:avLst/>
              <a:gdLst/>
              <a:ahLst/>
              <a:cxnLst/>
              <a:rect l="l" t="t" r="r" b="b"/>
              <a:pathLst>
                <a:path w="7971464" h="1913890">
                  <a:moveTo>
                    <a:pt x="0" y="0"/>
                  </a:moveTo>
                  <a:lnTo>
                    <a:pt x="7971464" y="0"/>
                  </a:lnTo>
                  <a:lnTo>
                    <a:pt x="7971464" y="1913890"/>
                  </a:lnTo>
                  <a:lnTo>
                    <a:pt x="0" y="1913890"/>
                  </a:lnTo>
                  <a:close/>
                </a:path>
              </a:pathLst>
            </a:custGeom>
            <a:solidFill>
              <a:srgbClr val="FFD6D0"/>
            </a:solidFill>
          </p:spPr>
        </p:sp>
      </p:grpSp>
      <p:grpSp>
        <p:nvGrpSpPr>
          <p:cNvPr id="6" name="Group 6"/>
          <p:cNvGrpSpPr/>
          <p:nvPr/>
        </p:nvGrpSpPr>
        <p:grpSpPr>
          <a:xfrm>
            <a:off x="7932347" y="4734793"/>
            <a:ext cx="2629890" cy="581720"/>
            <a:chOff x="0" y="0"/>
            <a:chExt cx="8652485" cy="1913890"/>
          </a:xfrm>
        </p:grpSpPr>
        <p:sp>
          <p:nvSpPr>
            <p:cNvPr id="7" name="Freeform 7"/>
            <p:cNvSpPr/>
            <p:nvPr/>
          </p:nvSpPr>
          <p:spPr>
            <a:xfrm>
              <a:off x="0" y="0"/>
              <a:ext cx="8652485" cy="1913890"/>
            </a:xfrm>
            <a:custGeom>
              <a:avLst/>
              <a:gdLst/>
              <a:ahLst/>
              <a:cxnLst/>
              <a:rect l="l" t="t" r="r" b="b"/>
              <a:pathLst>
                <a:path w="8652485" h="1913890">
                  <a:moveTo>
                    <a:pt x="0" y="0"/>
                  </a:moveTo>
                  <a:lnTo>
                    <a:pt x="8652485" y="0"/>
                  </a:lnTo>
                  <a:lnTo>
                    <a:pt x="8652485" y="1913890"/>
                  </a:lnTo>
                  <a:lnTo>
                    <a:pt x="0" y="1913890"/>
                  </a:lnTo>
                  <a:close/>
                </a:path>
              </a:pathLst>
            </a:custGeom>
            <a:solidFill>
              <a:srgbClr val="B1E1DC"/>
            </a:solidFill>
          </p:spPr>
        </p:sp>
      </p:grpSp>
      <p:grpSp>
        <p:nvGrpSpPr>
          <p:cNvPr id="8" name="Group 8"/>
          <p:cNvGrpSpPr/>
          <p:nvPr/>
        </p:nvGrpSpPr>
        <p:grpSpPr>
          <a:xfrm>
            <a:off x="4892750" y="4734793"/>
            <a:ext cx="2699232" cy="581720"/>
            <a:chOff x="0" y="0"/>
            <a:chExt cx="8880624" cy="1913890"/>
          </a:xfrm>
        </p:grpSpPr>
        <p:sp>
          <p:nvSpPr>
            <p:cNvPr id="9" name="Freeform 9"/>
            <p:cNvSpPr/>
            <p:nvPr/>
          </p:nvSpPr>
          <p:spPr>
            <a:xfrm>
              <a:off x="0" y="0"/>
              <a:ext cx="8880624" cy="1913890"/>
            </a:xfrm>
            <a:custGeom>
              <a:avLst/>
              <a:gdLst/>
              <a:ahLst/>
              <a:cxnLst/>
              <a:rect l="l" t="t" r="r" b="b"/>
              <a:pathLst>
                <a:path w="8880624" h="1913890">
                  <a:moveTo>
                    <a:pt x="0" y="0"/>
                  </a:moveTo>
                  <a:lnTo>
                    <a:pt x="8880624" y="0"/>
                  </a:lnTo>
                  <a:lnTo>
                    <a:pt x="8880624" y="1913890"/>
                  </a:lnTo>
                  <a:lnTo>
                    <a:pt x="0" y="1913890"/>
                  </a:lnTo>
                  <a:close/>
                </a:path>
              </a:pathLst>
            </a:custGeom>
            <a:solidFill>
              <a:srgbClr val="A8C1F8"/>
            </a:solidFill>
          </p:spPr>
        </p:sp>
      </p:grpSp>
      <p:grpSp>
        <p:nvGrpSpPr>
          <p:cNvPr id="10" name="Group 10"/>
          <p:cNvGrpSpPr/>
          <p:nvPr/>
        </p:nvGrpSpPr>
        <p:grpSpPr>
          <a:xfrm>
            <a:off x="10972354" y="4734793"/>
            <a:ext cx="2422896" cy="581720"/>
            <a:chOff x="0" y="0"/>
            <a:chExt cx="7971464" cy="1913890"/>
          </a:xfrm>
        </p:grpSpPr>
        <p:sp>
          <p:nvSpPr>
            <p:cNvPr id="11" name="Freeform 11"/>
            <p:cNvSpPr/>
            <p:nvPr/>
          </p:nvSpPr>
          <p:spPr>
            <a:xfrm>
              <a:off x="0" y="0"/>
              <a:ext cx="7971464" cy="1913890"/>
            </a:xfrm>
            <a:custGeom>
              <a:avLst/>
              <a:gdLst/>
              <a:ahLst/>
              <a:cxnLst/>
              <a:rect l="l" t="t" r="r" b="b"/>
              <a:pathLst>
                <a:path w="7971464" h="1913890">
                  <a:moveTo>
                    <a:pt x="0" y="0"/>
                  </a:moveTo>
                  <a:lnTo>
                    <a:pt x="7971464" y="0"/>
                  </a:lnTo>
                  <a:lnTo>
                    <a:pt x="7971464" y="1913890"/>
                  </a:lnTo>
                  <a:lnTo>
                    <a:pt x="0" y="1913890"/>
                  </a:lnTo>
                  <a:close/>
                </a:path>
              </a:pathLst>
            </a:custGeom>
            <a:solidFill>
              <a:srgbClr val="B7F4B6"/>
            </a:solidFill>
          </p:spPr>
        </p:sp>
      </p:grpSp>
      <p:grpSp>
        <p:nvGrpSpPr>
          <p:cNvPr id="12" name="Group 12"/>
          <p:cNvGrpSpPr/>
          <p:nvPr/>
        </p:nvGrpSpPr>
        <p:grpSpPr>
          <a:xfrm>
            <a:off x="14012360" y="4734793"/>
            <a:ext cx="2422896" cy="581720"/>
            <a:chOff x="0" y="0"/>
            <a:chExt cx="7971464" cy="1913890"/>
          </a:xfrm>
        </p:grpSpPr>
        <p:sp>
          <p:nvSpPr>
            <p:cNvPr id="13" name="Freeform 13"/>
            <p:cNvSpPr/>
            <p:nvPr/>
          </p:nvSpPr>
          <p:spPr>
            <a:xfrm>
              <a:off x="0" y="0"/>
              <a:ext cx="7971464" cy="1913890"/>
            </a:xfrm>
            <a:custGeom>
              <a:avLst/>
              <a:gdLst/>
              <a:ahLst/>
              <a:cxnLst/>
              <a:rect l="l" t="t" r="r" b="b"/>
              <a:pathLst>
                <a:path w="7971464" h="1913890">
                  <a:moveTo>
                    <a:pt x="0" y="0"/>
                  </a:moveTo>
                  <a:lnTo>
                    <a:pt x="7971464" y="0"/>
                  </a:lnTo>
                  <a:lnTo>
                    <a:pt x="7971464" y="1913890"/>
                  </a:lnTo>
                  <a:lnTo>
                    <a:pt x="0" y="1913890"/>
                  </a:lnTo>
                  <a:close/>
                </a:path>
              </a:pathLst>
            </a:custGeom>
            <a:solidFill>
              <a:srgbClr val="CDC6F6"/>
            </a:solidFill>
          </p:spPr>
        </p:sp>
      </p:grpSp>
      <p:sp>
        <p:nvSpPr>
          <p:cNvPr id="14" name="AutoShape 14"/>
          <p:cNvSpPr/>
          <p:nvPr/>
        </p:nvSpPr>
        <p:spPr>
          <a:xfrm rot="1346">
            <a:off x="3064191" y="4178148"/>
            <a:ext cx="12159618" cy="0"/>
          </a:xfrm>
          <a:prstGeom prst="line">
            <a:avLst/>
          </a:prstGeom>
          <a:ln w="9525" cap="flat">
            <a:solidFill>
              <a:srgbClr val="373535"/>
            </a:solidFill>
            <a:prstDash val="solid"/>
            <a:headEnd type="none" w="sm" len="sm"/>
            <a:tailEnd type="none" w="sm" len="sm"/>
          </a:ln>
        </p:spPr>
      </p:sp>
      <p:sp>
        <p:nvSpPr>
          <p:cNvPr id="15" name="AutoShape 15"/>
          <p:cNvSpPr/>
          <p:nvPr/>
        </p:nvSpPr>
        <p:spPr>
          <a:xfrm rot="-5414914">
            <a:off x="8602260" y="4181151"/>
            <a:ext cx="1097768" cy="0"/>
          </a:xfrm>
          <a:prstGeom prst="line">
            <a:avLst/>
          </a:prstGeom>
          <a:ln w="9525" cap="flat">
            <a:solidFill>
              <a:srgbClr val="373535"/>
            </a:solidFill>
            <a:prstDash val="solid"/>
            <a:headEnd type="none" w="sm" len="sm"/>
            <a:tailEnd type="none" w="sm" len="sm"/>
          </a:ln>
        </p:spPr>
      </p:sp>
      <p:sp>
        <p:nvSpPr>
          <p:cNvPr id="16" name="AutoShape 16"/>
          <p:cNvSpPr/>
          <p:nvPr/>
        </p:nvSpPr>
        <p:spPr>
          <a:xfrm rot="-5400000">
            <a:off x="2806421" y="4452588"/>
            <a:ext cx="534591" cy="0"/>
          </a:xfrm>
          <a:prstGeom prst="line">
            <a:avLst/>
          </a:prstGeom>
          <a:ln w="9525" cap="flat">
            <a:solidFill>
              <a:srgbClr val="373535"/>
            </a:solidFill>
            <a:prstDash val="solid"/>
            <a:headEnd type="none" w="sm" len="sm"/>
            <a:tailEnd type="none" w="sm" len="sm"/>
          </a:ln>
        </p:spPr>
      </p:sp>
      <p:sp>
        <p:nvSpPr>
          <p:cNvPr id="17" name="AutoShape 17"/>
          <p:cNvSpPr/>
          <p:nvPr/>
        </p:nvSpPr>
        <p:spPr>
          <a:xfrm rot="-5400000">
            <a:off x="5819913" y="4450528"/>
            <a:ext cx="559046" cy="0"/>
          </a:xfrm>
          <a:prstGeom prst="line">
            <a:avLst/>
          </a:prstGeom>
          <a:ln w="9525" cap="flat">
            <a:solidFill>
              <a:srgbClr val="373535"/>
            </a:solidFill>
            <a:prstDash val="solid"/>
            <a:headEnd type="none" w="sm" len="sm"/>
            <a:tailEnd type="none" w="sm" len="sm"/>
          </a:ln>
        </p:spPr>
      </p:sp>
      <p:sp>
        <p:nvSpPr>
          <p:cNvPr id="18" name="AutoShape 18"/>
          <p:cNvSpPr/>
          <p:nvPr/>
        </p:nvSpPr>
        <p:spPr>
          <a:xfrm rot="-5400000">
            <a:off x="11909041" y="4450528"/>
            <a:ext cx="559046" cy="0"/>
          </a:xfrm>
          <a:prstGeom prst="line">
            <a:avLst/>
          </a:prstGeom>
          <a:ln w="9525" cap="flat">
            <a:solidFill>
              <a:srgbClr val="373535"/>
            </a:solidFill>
            <a:prstDash val="solid"/>
            <a:headEnd type="none" w="sm" len="sm"/>
            <a:tailEnd type="none" w="sm" len="sm"/>
          </a:ln>
        </p:spPr>
      </p:sp>
      <p:sp>
        <p:nvSpPr>
          <p:cNvPr id="19" name="AutoShape 19"/>
          <p:cNvSpPr/>
          <p:nvPr/>
        </p:nvSpPr>
        <p:spPr>
          <a:xfrm rot="-5400000">
            <a:off x="14943095" y="4454100"/>
            <a:ext cx="551903" cy="0"/>
          </a:xfrm>
          <a:prstGeom prst="line">
            <a:avLst/>
          </a:prstGeom>
          <a:ln w="9525" cap="flat">
            <a:solidFill>
              <a:srgbClr val="373535"/>
            </a:solidFill>
            <a:prstDash val="solid"/>
            <a:headEnd type="none" w="sm" len="sm"/>
            <a:tailEnd type="none" w="sm" len="sm"/>
          </a:ln>
        </p:spPr>
      </p:sp>
      <p:pic>
        <p:nvPicPr>
          <p:cNvPr id="20" name="Picture 20"/>
          <p:cNvPicPr>
            <a:picLocks noChangeAspect="1"/>
          </p:cNvPicPr>
          <p:nvPr/>
        </p:nvPicPr>
        <p:blipFill>
          <a:blip r:embed="rId2">
            <a:alphaModFix amt="6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40994" y="-948350"/>
            <a:ext cx="3217260" cy="3217260"/>
          </a:xfrm>
          <a:prstGeom prst="rect">
            <a:avLst/>
          </a:prstGeom>
        </p:spPr>
      </p:pic>
      <p:pic>
        <p:nvPicPr>
          <p:cNvPr id="21" name="Picture 21"/>
          <p:cNvPicPr>
            <a:picLocks noChangeAspect="1"/>
          </p:cNvPicPr>
          <p:nvPr/>
        </p:nvPicPr>
        <p:blipFill>
          <a:blip r:embed="rId2">
            <a:alphaModFix amt="6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11279" y="-948350"/>
            <a:ext cx="3217260" cy="3217260"/>
          </a:xfrm>
          <a:prstGeom prst="rect">
            <a:avLst/>
          </a:prstGeom>
        </p:spPr>
      </p:pic>
      <p:pic>
        <p:nvPicPr>
          <p:cNvPr id="22" name="Picture 22"/>
          <p:cNvPicPr>
            <a:picLocks noChangeAspect="1"/>
          </p:cNvPicPr>
          <p:nvPr/>
        </p:nvPicPr>
        <p:blipFill>
          <a:blip r:embed="rId4"/>
          <a:srcRect l="2009" r="2432" b="518"/>
          <a:stretch>
            <a:fillRect/>
          </a:stretch>
        </p:blipFill>
        <p:spPr>
          <a:xfrm>
            <a:off x="1852743" y="5326037"/>
            <a:ext cx="2420882" cy="2740503"/>
          </a:xfrm>
          <a:prstGeom prst="rect">
            <a:avLst/>
          </a:prstGeom>
        </p:spPr>
      </p:pic>
      <p:pic>
        <p:nvPicPr>
          <p:cNvPr id="23" name="Picture 23"/>
          <p:cNvPicPr>
            <a:picLocks noChangeAspect="1"/>
          </p:cNvPicPr>
          <p:nvPr/>
        </p:nvPicPr>
        <p:blipFill>
          <a:blip r:embed="rId5"/>
          <a:srcRect/>
          <a:stretch>
            <a:fillRect/>
          </a:stretch>
        </p:blipFill>
        <p:spPr>
          <a:xfrm>
            <a:off x="2504129" y="8076065"/>
            <a:ext cx="1210322" cy="729724"/>
          </a:xfrm>
          <a:prstGeom prst="rect">
            <a:avLst/>
          </a:prstGeom>
        </p:spPr>
      </p:pic>
      <p:pic>
        <p:nvPicPr>
          <p:cNvPr id="24" name="Picture 24"/>
          <p:cNvPicPr>
            <a:picLocks noChangeAspect="1"/>
          </p:cNvPicPr>
          <p:nvPr/>
        </p:nvPicPr>
        <p:blipFill>
          <a:blip r:embed="rId6"/>
          <a:srcRect b="4006"/>
          <a:stretch>
            <a:fillRect/>
          </a:stretch>
        </p:blipFill>
        <p:spPr>
          <a:xfrm>
            <a:off x="4881872" y="5316512"/>
            <a:ext cx="2710110" cy="1909372"/>
          </a:xfrm>
          <a:prstGeom prst="rect">
            <a:avLst/>
          </a:prstGeom>
        </p:spPr>
      </p:pic>
      <p:pic>
        <p:nvPicPr>
          <p:cNvPr id="25" name="Picture 2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587676" y="7010460"/>
            <a:ext cx="1230794" cy="1302427"/>
          </a:xfrm>
          <a:prstGeom prst="rect">
            <a:avLst/>
          </a:prstGeom>
        </p:spPr>
      </p:pic>
      <p:pic>
        <p:nvPicPr>
          <p:cNvPr id="26" name="Picture 26"/>
          <p:cNvPicPr>
            <a:picLocks noChangeAspect="1"/>
          </p:cNvPicPr>
          <p:nvPr/>
        </p:nvPicPr>
        <p:blipFill>
          <a:blip r:embed="rId9"/>
          <a:srcRect l="775" r="775"/>
          <a:stretch>
            <a:fillRect/>
          </a:stretch>
        </p:blipFill>
        <p:spPr>
          <a:xfrm>
            <a:off x="7965832" y="5316512"/>
            <a:ext cx="2596405" cy="1909372"/>
          </a:xfrm>
          <a:prstGeom prst="rect">
            <a:avLst/>
          </a:prstGeom>
        </p:spPr>
      </p:pic>
      <p:pic>
        <p:nvPicPr>
          <p:cNvPr id="27" name="Picture 2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027920" y="7116737"/>
            <a:ext cx="909737" cy="1235636"/>
          </a:xfrm>
          <a:prstGeom prst="rect">
            <a:avLst/>
          </a:prstGeom>
        </p:spPr>
      </p:pic>
      <p:pic>
        <p:nvPicPr>
          <p:cNvPr id="28" name="Picture 28"/>
          <p:cNvPicPr>
            <a:picLocks noChangeAspect="1"/>
          </p:cNvPicPr>
          <p:nvPr/>
        </p:nvPicPr>
        <p:blipFill>
          <a:blip r:embed="rId12"/>
          <a:srcRect t="3866" b="7233"/>
          <a:stretch>
            <a:fillRect/>
          </a:stretch>
        </p:blipFill>
        <p:spPr>
          <a:xfrm>
            <a:off x="10981879" y="5326037"/>
            <a:ext cx="2406151" cy="3479751"/>
          </a:xfrm>
          <a:prstGeom prst="rect">
            <a:avLst/>
          </a:prstGeom>
        </p:spPr>
      </p:pic>
      <p:pic>
        <p:nvPicPr>
          <p:cNvPr id="29" name="Picture 2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1718951" y="8526117"/>
            <a:ext cx="929701" cy="929701"/>
          </a:xfrm>
          <a:prstGeom prst="rect">
            <a:avLst/>
          </a:prstGeom>
        </p:spPr>
      </p:pic>
      <p:pic>
        <p:nvPicPr>
          <p:cNvPr id="30" name="Picture 30"/>
          <p:cNvPicPr>
            <a:picLocks noChangeAspect="1"/>
          </p:cNvPicPr>
          <p:nvPr/>
        </p:nvPicPr>
        <p:blipFill>
          <a:blip r:embed="rId15"/>
          <a:srcRect t="1340" b="1340"/>
          <a:stretch>
            <a:fillRect/>
          </a:stretch>
        </p:blipFill>
        <p:spPr>
          <a:xfrm>
            <a:off x="14014375" y="5280796"/>
            <a:ext cx="2420882" cy="3451459"/>
          </a:xfrm>
          <a:prstGeom prst="rect">
            <a:avLst/>
          </a:prstGeom>
        </p:spPr>
      </p:pic>
      <p:pic>
        <p:nvPicPr>
          <p:cNvPr id="31" name="Picture 3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932566" y="8427118"/>
            <a:ext cx="1051034" cy="1028700"/>
          </a:xfrm>
          <a:prstGeom prst="rect">
            <a:avLst/>
          </a:prstGeom>
        </p:spPr>
      </p:pic>
      <p:sp>
        <p:nvSpPr>
          <p:cNvPr id="32" name="TextBox 32"/>
          <p:cNvSpPr txBox="1"/>
          <p:nvPr/>
        </p:nvSpPr>
        <p:spPr>
          <a:xfrm>
            <a:off x="7785943" y="1418048"/>
            <a:ext cx="2716115" cy="1568374"/>
          </a:xfrm>
          <a:prstGeom prst="rect">
            <a:avLst/>
          </a:prstGeom>
        </p:spPr>
        <p:txBody>
          <a:bodyPr lIns="0" tIns="0" rIns="0" bIns="0" rtlCol="0" anchor="t">
            <a:spAutoFit/>
          </a:bodyPr>
          <a:lstStyle/>
          <a:p>
            <a:pPr algn="ctr">
              <a:lnSpc>
                <a:spcPts val="4245"/>
              </a:lnSpc>
            </a:pPr>
            <a:r>
              <a:rPr lang="en-US" sz="2453">
                <a:solidFill>
                  <a:srgbClr val="373535"/>
                </a:solidFill>
                <a:latin typeface="Blackest Text Bold"/>
              </a:rPr>
              <a:t>THÀNH PHẦN HÓA HỌC TẾ BÀO</a:t>
            </a:r>
          </a:p>
        </p:txBody>
      </p:sp>
      <p:sp>
        <p:nvSpPr>
          <p:cNvPr id="33" name="TextBox 33"/>
          <p:cNvSpPr txBox="1"/>
          <p:nvPr/>
        </p:nvSpPr>
        <p:spPr>
          <a:xfrm>
            <a:off x="1852743" y="4698817"/>
            <a:ext cx="2422896" cy="520320"/>
          </a:xfrm>
          <a:prstGeom prst="rect">
            <a:avLst/>
          </a:prstGeom>
        </p:spPr>
        <p:txBody>
          <a:bodyPr lIns="0" tIns="0" rIns="0" bIns="0" rtlCol="0" anchor="t">
            <a:spAutoFit/>
          </a:bodyPr>
          <a:lstStyle/>
          <a:p>
            <a:pPr algn="ctr">
              <a:lnSpc>
                <a:spcPts val="4497"/>
              </a:lnSpc>
            </a:pPr>
            <a:r>
              <a:rPr lang="en-US" sz="2599">
                <a:solidFill>
                  <a:srgbClr val="E62A28"/>
                </a:solidFill>
                <a:latin typeface="Blacker Sans Text Bold"/>
              </a:rPr>
              <a:t>NƯỚC</a:t>
            </a:r>
          </a:p>
        </p:txBody>
      </p:sp>
      <p:sp>
        <p:nvSpPr>
          <p:cNvPr id="34" name="TextBox 34"/>
          <p:cNvSpPr txBox="1"/>
          <p:nvPr/>
        </p:nvSpPr>
        <p:spPr>
          <a:xfrm>
            <a:off x="8079161" y="4633530"/>
            <a:ext cx="2422896" cy="585853"/>
          </a:xfrm>
          <a:prstGeom prst="rect">
            <a:avLst/>
          </a:prstGeom>
        </p:spPr>
        <p:txBody>
          <a:bodyPr lIns="0" tIns="0" rIns="0" bIns="0" rtlCol="0" anchor="t">
            <a:spAutoFit/>
          </a:bodyPr>
          <a:lstStyle/>
          <a:p>
            <a:pPr algn="ctr">
              <a:lnSpc>
                <a:spcPts val="5016"/>
              </a:lnSpc>
            </a:pPr>
            <a:r>
              <a:rPr lang="en-US" sz="2899">
                <a:solidFill>
                  <a:srgbClr val="FF66C4"/>
                </a:solidFill>
                <a:latin typeface="Glacial Indifference Bold"/>
              </a:rPr>
              <a:t>LIPID</a:t>
            </a:r>
          </a:p>
        </p:txBody>
      </p:sp>
      <p:sp>
        <p:nvSpPr>
          <p:cNvPr id="35" name="TextBox 35"/>
          <p:cNvSpPr txBox="1"/>
          <p:nvPr/>
        </p:nvSpPr>
        <p:spPr>
          <a:xfrm>
            <a:off x="4892750" y="4698817"/>
            <a:ext cx="2422896" cy="520320"/>
          </a:xfrm>
          <a:prstGeom prst="rect">
            <a:avLst/>
          </a:prstGeom>
        </p:spPr>
        <p:txBody>
          <a:bodyPr lIns="0" tIns="0" rIns="0" bIns="0" rtlCol="0" anchor="t">
            <a:spAutoFit/>
          </a:bodyPr>
          <a:lstStyle/>
          <a:p>
            <a:pPr algn="ctr">
              <a:lnSpc>
                <a:spcPts val="4497"/>
              </a:lnSpc>
            </a:pPr>
            <a:r>
              <a:rPr lang="en-US" sz="2599">
                <a:solidFill>
                  <a:srgbClr val="FF1616"/>
                </a:solidFill>
                <a:latin typeface="Glacial Indifference"/>
              </a:rPr>
              <a:t>CARBOHIDRATE</a:t>
            </a:r>
          </a:p>
        </p:txBody>
      </p:sp>
      <p:sp>
        <p:nvSpPr>
          <p:cNvPr id="36" name="TextBox 36"/>
          <p:cNvSpPr txBox="1"/>
          <p:nvPr/>
        </p:nvSpPr>
        <p:spPr>
          <a:xfrm>
            <a:off x="10972354" y="4678370"/>
            <a:ext cx="2422896" cy="551690"/>
          </a:xfrm>
          <a:prstGeom prst="rect">
            <a:avLst/>
          </a:prstGeom>
        </p:spPr>
        <p:txBody>
          <a:bodyPr lIns="0" tIns="0" rIns="0" bIns="0" rtlCol="0" anchor="t">
            <a:spAutoFit/>
          </a:bodyPr>
          <a:lstStyle/>
          <a:p>
            <a:pPr algn="ctr">
              <a:lnSpc>
                <a:spcPts val="4670"/>
              </a:lnSpc>
            </a:pPr>
            <a:r>
              <a:rPr lang="en-US" sz="2699">
                <a:solidFill>
                  <a:srgbClr val="008037"/>
                </a:solidFill>
                <a:latin typeface="Glacial Indifference Bold"/>
              </a:rPr>
              <a:t>PROTEIN</a:t>
            </a:r>
          </a:p>
        </p:txBody>
      </p:sp>
      <p:sp>
        <p:nvSpPr>
          <p:cNvPr id="37" name="TextBox 37"/>
          <p:cNvSpPr txBox="1"/>
          <p:nvPr/>
        </p:nvSpPr>
        <p:spPr>
          <a:xfrm>
            <a:off x="14012360" y="4711137"/>
            <a:ext cx="2422896" cy="495682"/>
          </a:xfrm>
          <a:prstGeom prst="rect">
            <a:avLst/>
          </a:prstGeom>
        </p:spPr>
        <p:txBody>
          <a:bodyPr lIns="0" tIns="0" rIns="0" bIns="0" rtlCol="0" anchor="t">
            <a:spAutoFit/>
          </a:bodyPr>
          <a:lstStyle/>
          <a:p>
            <a:pPr algn="ctr">
              <a:lnSpc>
                <a:spcPts val="4151"/>
              </a:lnSpc>
            </a:pPr>
            <a:r>
              <a:rPr lang="en-US" sz="2399">
                <a:solidFill>
                  <a:srgbClr val="E62A28"/>
                </a:solidFill>
                <a:latin typeface="Glacial Indifference Bold"/>
              </a:rPr>
              <a:t>NUCLEIC ACID</a:t>
            </a:r>
          </a:p>
        </p:txBody>
      </p:sp>
      <p:grpSp>
        <p:nvGrpSpPr>
          <p:cNvPr id="38" name="Group 38"/>
          <p:cNvGrpSpPr/>
          <p:nvPr/>
        </p:nvGrpSpPr>
        <p:grpSpPr>
          <a:xfrm>
            <a:off x="3648911" y="3284498"/>
            <a:ext cx="3877531" cy="905556"/>
            <a:chOff x="0" y="0"/>
            <a:chExt cx="5170041" cy="1207408"/>
          </a:xfrm>
        </p:grpSpPr>
        <p:sp>
          <p:nvSpPr>
            <p:cNvPr id="39" name="TextBox 39"/>
            <p:cNvSpPr txBox="1"/>
            <p:nvPr/>
          </p:nvSpPr>
          <p:spPr>
            <a:xfrm>
              <a:off x="0" y="513214"/>
              <a:ext cx="5170041" cy="694194"/>
            </a:xfrm>
            <a:prstGeom prst="rect">
              <a:avLst/>
            </a:prstGeom>
          </p:spPr>
          <p:txBody>
            <a:bodyPr lIns="0" tIns="0" rIns="0" bIns="0" rtlCol="0" anchor="t">
              <a:spAutoFit/>
            </a:bodyPr>
            <a:lstStyle/>
            <a:p>
              <a:pPr algn="ctr">
                <a:lnSpc>
                  <a:spcPts val="4031"/>
                </a:lnSpc>
              </a:pPr>
              <a:r>
                <a:rPr lang="en-US" sz="3416">
                  <a:solidFill>
                    <a:srgbClr val="008037"/>
                  </a:solidFill>
                  <a:latin typeface="Blacker Sans Text Bold"/>
                </a:rPr>
                <a:t>C, H, O, N, P, S, K,...</a:t>
              </a:r>
            </a:p>
          </p:txBody>
        </p:sp>
        <p:sp>
          <p:nvSpPr>
            <p:cNvPr id="40" name="TextBox 40"/>
            <p:cNvSpPr txBox="1"/>
            <p:nvPr/>
          </p:nvSpPr>
          <p:spPr>
            <a:xfrm>
              <a:off x="113184" y="0"/>
              <a:ext cx="4943673" cy="348788"/>
            </a:xfrm>
            <a:prstGeom prst="rect">
              <a:avLst/>
            </a:prstGeom>
          </p:spPr>
          <p:txBody>
            <a:bodyPr lIns="0" tIns="0" rIns="0" bIns="0" rtlCol="0" anchor="t">
              <a:spAutoFit/>
            </a:bodyPr>
            <a:lstStyle/>
            <a:p>
              <a:pPr algn="ctr">
                <a:lnSpc>
                  <a:spcPts val="2051"/>
                </a:lnSpc>
              </a:pPr>
              <a:r>
                <a:rPr lang="en-US" sz="1738" spc="504">
                  <a:solidFill>
                    <a:srgbClr val="E62A28"/>
                  </a:solidFill>
                  <a:latin typeface="Raleway Bold"/>
                </a:rPr>
                <a:t>NGUYÊN TỐ ĐA LƯỢNG</a:t>
              </a:r>
            </a:p>
          </p:txBody>
        </p:sp>
      </p:grpSp>
      <p:grpSp>
        <p:nvGrpSpPr>
          <p:cNvPr id="41" name="Group 41"/>
          <p:cNvGrpSpPr/>
          <p:nvPr/>
        </p:nvGrpSpPr>
        <p:grpSpPr>
          <a:xfrm>
            <a:off x="11718951" y="3284498"/>
            <a:ext cx="3951874" cy="905556"/>
            <a:chOff x="0" y="0"/>
            <a:chExt cx="5269165" cy="1207408"/>
          </a:xfrm>
        </p:grpSpPr>
        <p:sp>
          <p:nvSpPr>
            <p:cNvPr id="42" name="TextBox 42"/>
            <p:cNvSpPr txBox="1"/>
            <p:nvPr/>
          </p:nvSpPr>
          <p:spPr>
            <a:xfrm>
              <a:off x="0" y="513214"/>
              <a:ext cx="5269165" cy="694194"/>
            </a:xfrm>
            <a:prstGeom prst="rect">
              <a:avLst/>
            </a:prstGeom>
          </p:spPr>
          <p:txBody>
            <a:bodyPr lIns="0" tIns="0" rIns="0" bIns="0" rtlCol="0" anchor="t">
              <a:spAutoFit/>
            </a:bodyPr>
            <a:lstStyle/>
            <a:p>
              <a:pPr algn="ctr">
                <a:lnSpc>
                  <a:spcPts val="4031"/>
                </a:lnSpc>
              </a:pPr>
              <a:r>
                <a:rPr lang="en-US" sz="3416">
                  <a:solidFill>
                    <a:srgbClr val="922E2D"/>
                  </a:solidFill>
                  <a:latin typeface="Blacker Sans Text Bold"/>
                </a:rPr>
                <a:t>Fe,Cu,Zn,Cl,I, B, Mo</a:t>
              </a:r>
            </a:p>
          </p:txBody>
        </p:sp>
        <p:sp>
          <p:nvSpPr>
            <p:cNvPr id="43" name="TextBox 43"/>
            <p:cNvSpPr txBox="1"/>
            <p:nvPr/>
          </p:nvSpPr>
          <p:spPr>
            <a:xfrm>
              <a:off x="0" y="0"/>
              <a:ext cx="5269165" cy="348788"/>
            </a:xfrm>
            <a:prstGeom prst="rect">
              <a:avLst/>
            </a:prstGeom>
          </p:spPr>
          <p:txBody>
            <a:bodyPr lIns="0" tIns="0" rIns="0" bIns="0" rtlCol="0" anchor="t">
              <a:spAutoFit/>
            </a:bodyPr>
            <a:lstStyle/>
            <a:p>
              <a:pPr algn="ctr">
                <a:lnSpc>
                  <a:spcPts val="2051"/>
                </a:lnSpc>
              </a:pPr>
              <a:r>
                <a:rPr lang="en-US" sz="1738" spc="504">
                  <a:solidFill>
                    <a:srgbClr val="E62A28"/>
                  </a:solidFill>
                  <a:latin typeface="Raleway Bold"/>
                </a:rPr>
                <a:t>NGUYÊN TỐ VI LƯỢNG</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0"/>
            <a:ext cx="16078200" cy="10002738"/>
          </a:xfrm>
          <a:prstGeom prst="rect">
            <a:avLst/>
          </a:prstGeom>
        </p:spPr>
        <p:txBody>
          <a:bodyPr wrap="square">
            <a:spAutoFit/>
          </a:bodyPr>
          <a:lstStyle/>
          <a:p>
            <a:pPr>
              <a:lnSpc>
                <a:spcPct val="115000"/>
              </a:lnSpc>
            </a:pPr>
            <a:r>
              <a:rPr lang="en-US" sz="2800" b="1">
                <a:latin typeface="Times New Roman" panose="02020603050405020304" pitchFamily="18" charset="0"/>
                <a:ea typeface="Calibri" panose="020F0502020204030204" pitchFamily="34" charset="0"/>
                <a:cs typeface="Times New Roman" panose="02020603050405020304" pitchFamily="18" charset="0"/>
              </a:rPr>
              <a:t>Câu 8:</a:t>
            </a:r>
            <a:r>
              <a:rPr lang="en-US" sz="2800">
                <a:latin typeface="Times New Roman" panose="02020603050405020304" pitchFamily="18" charset="0"/>
                <a:ea typeface="Calibri" panose="020F0502020204030204" pitchFamily="34" charset="0"/>
                <a:cs typeface="Times New Roman" panose="02020603050405020304" pitchFamily="18" charset="0"/>
              </a:rPr>
              <a:t> Ăn nhiều dầu, mỡ sẽ dễ mắc bệnh nào sau đây?</a:t>
            </a:r>
          </a:p>
          <a:p>
            <a:pPr>
              <a:lnSpc>
                <a:spcPct val="115000"/>
              </a:lnSpc>
            </a:pPr>
            <a:r>
              <a:rPr lang="en-US" sz="280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 Mỡ máu.</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 Xơ vữa động mạch.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a:highlight>
                  <a:srgbClr val="FFFF00"/>
                </a:highlight>
                <a:latin typeface="Times New Roman" panose="02020603050405020304" pitchFamily="18" charset="0"/>
                <a:ea typeface="Calibri" panose="020F0502020204030204" pitchFamily="34" charset="0"/>
                <a:cs typeface="Times New Roman" panose="02020603050405020304" pitchFamily="18" charset="0"/>
              </a:rPr>
              <a:t>(3) Gan nhiễm mỡ.</a:t>
            </a:r>
            <a:r>
              <a:rPr lang="en-US" sz="2800">
                <a:latin typeface="Times New Roman" panose="02020603050405020304" pitchFamily="18" charset="0"/>
                <a:ea typeface="Calibri" panose="020F0502020204030204" pitchFamily="34" charset="0"/>
                <a:cs typeface="Times New Roman" panose="02020603050405020304" pitchFamily="18" charset="0"/>
              </a:rPr>
              <a:t>	(4) Tiểu đường.</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(5) Xơ gan.</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Số phương án trả lời đúng là</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A. 2    </a:t>
            </a:r>
            <a:r>
              <a:rPr lang="en-US" sz="280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 3</a:t>
            </a:r>
            <a:r>
              <a:rPr lang="en-US" sz="2800">
                <a:latin typeface="Times New Roman" panose="02020603050405020304" pitchFamily="18" charset="0"/>
                <a:ea typeface="Calibri" panose="020F0502020204030204" pitchFamily="34" charset="0"/>
                <a:cs typeface="Times New Roman" panose="02020603050405020304" pitchFamily="18" charset="0"/>
              </a:rPr>
              <a:t>    C. 4    D. 5</a:t>
            </a:r>
          </a:p>
          <a:p>
            <a:pPr>
              <a:lnSpc>
                <a:spcPct val="115000"/>
              </a:lnSpc>
            </a:pPr>
            <a:r>
              <a:rPr lang="en-US" sz="2800" b="1">
                <a:latin typeface="Times New Roman" panose="02020603050405020304" pitchFamily="18" charset="0"/>
                <a:ea typeface="Calibri" panose="020F0502020204030204" pitchFamily="34" charset="0"/>
                <a:cs typeface="Times New Roman" panose="02020603050405020304" pitchFamily="18" charset="0"/>
              </a:rPr>
              <a:t>Câu 9:</a:t>
            </a:r>
            <a:r>
              <a:rPr lang="en-US" sz="2800">
                <a:latin typeface="Times New Roman" panose="02020603050405020304" pitchFamily="18" charset="0"/>
                <a:ea typeface="Calibri" panose="020F0502020204030204" pitchFamily="34" charset="0"/>
                <a:cs typeface="Times New Roman" panose="02020603050405020304" pitchFamily="18" charset="0"/>
              </a:rPr>
              <a:t> Cho các ý sau:</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(1) DNA có cấu tạo hai mạch còn RNA có cấu trúc một mạch</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(2) DNA có cấu tạo theo nguyên tắc bổ sung còn RNA thì khong có</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(3) Đơn phân của DNA có đường và thành phần bazo nito khác với đơn phân của RNA</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(4) DNA có khối lượng và kích thước lớn hơn RNA</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Trong các ý trên, có mấy ý thể hiện sự khác nhau về cấu tạo giữa DNA và RNA?</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A. 1    B. 2    C. 3    </a:t>
            </a:r>
            <a:r>
              <a:rPr lang="en-US" sz="280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 4</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b="1">
                <a:latin typeface="Times New Roman" panose="02020603050405020304" pitchFamily="18" charset="0"/>
                <a:ea typeface="Calibri" panose="020F0502020204030204" pitchFamily="34" charset="0"/>
                <a:cs typeface="Times New Roman" panose="02020603050405020304" pitchFamily="18" charset="0"/>
              </a:rPr>
              <a:t>Câu 10:</a:t>
            </a:r>
            <a:r>
              <a:rPr lang="en-US" sz="2800">
                <a:latin typeface="Times New Roman" panose="02020603050405020304" pitchFamily="18" charset="0"/>
                <a:ea typeface="Calibri" panose="020F0502020204030204" pitchFamily="34" charset="0"/>
                <a:cs typeface="Times New Roman" panose="02020603050405020304" pitchFamily="18" charset="0"/>
              </a:rPr>
              <a:t> Cho các ý sau:</a:t>
            </a:r>
          </a:p>
          <a:p>
            <a:pPr>
              <a:lnSpc>
                <a:spcPct val="115000"/>
              </a:lnSpc>
            </a:pP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Chỉ gồm một chuỗi pôlinucleotid</a:t>
            </a:r>
          </a:p>
          <a:p>
            <a:pPr>
              <a:lnSpc>
                <a:spcPct val="115000"/>
              </a:lnSpc>
            </a:pP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Cấu tạo theo nguyên tắc đa phân</a:t>
            </a:r>
          </a:p>
          <a:p>
            <a:pPr>
              <a:lnSpc>
                <a:spcPct val="115000"/>
              </a:lnSpc>
            </a:pP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(3) Có bốn loại đơn phân: A, U, G, </a:t>
            </a:r>
            <a:r>
              <a:rPr lang="en-US" sz="280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(4) Các đơn phân liên kết theo nguyên tắc bổ sung</a:t>
            </a:r>
          </a:p>
          <a:p>
            <a:pPr>
              <a:lnSpc>
                <a:spcPct val="115000"/>
              </a:lnSpc>
            </a:pP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(5) Đều có liên kết phôtphodieste trong cấu trúc phân tử</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Trong các ý trên, có mấy ý là đặc điểm cấu trúc chung của cả ba loại RNA?</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A. 2    B. 3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 4 </a:t>
            </a:r>
            <a:r>
              <a:rPr lang="en-US" sz="2800">
                <a:latin typeface="Times New Roman" panose="02020603050405020304" pitchFamily="18" charset="0"/>
                <a:ea typeface="Calibri" panose="020F0502020204030204" pitchFamily="34" charset="0"/>
                <a:cs typeface="Times New Roman" panose="02020603050405020304" pitchFamily="18" charset="0"/>
              </a:rPr>
              <a:t>   D. 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193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943101"/>
            <a:ext cx="15544800" cy="6534096"/>
          </a:xfrm>
          <a:prstGeom prst="rect">
            <a:avLst/>
          </a:prstGeom>
        </p:spPr>
        <p:txBody>
          <a:bodyPr wrap="square">
            <a:spAutoFit/>
          </a:bodyPr>
          <a:lstStyle/>
          <a:p>
            <a:pPr>
              <a:lnSpc>
                <a:spcPct val="115000"/>
              </a:lnSpc>
            </a:pPr>
            <a:r>
              <a:rPr lang="en-US" sz="2800" b="1">
                <a:latin typeface="Times New Roman" panose="02020603050405020304" pitchFamily="18" charset="0"/>
                <a:ea typeface="Calibri" panose="020F0502020204030204" pitchFamily="34" charset="0"/>
                <a:cs typeface="Times New Roman" panose="02020603050405020304" pitchFamily="18" charset="0"/>
              </a:rPr>
              <a:t>Câu 11:</a:t>
            </a:r>
            <a:r>
              <a:rPr lang="en-US" sz="2800">
                <a:latin typeface="Times New Roman" panose="02020603050405020304" pitchFamily="18" charset="0"/>
                <a:ea typeface="Calibri" panose="020F0502020204030204" pitchFamily="34" charset="0"/>
                <a:cs typeface="Times New Roman" panose="02020603050405020304" pitchFamily="18" charset="0"/>
              </a:rPr>
              <a:t> Một đoạn DNA có 5780 nucleotid, trong đó A chiếm 10%. Số nucleotid từng loại trong đoạn phân tử DNA này là</a:t>
            </a:r>
          </a:p>
          <a:p>
            <a:pPr>
              <a:lnSpc>
                <a:spcPct val="115000"/>
              </a:lnSpc>
            </a:pPr>
            <a:r>
              <a:rPr lang="en-US" sz="280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A = T = 578; G = X = 2312.</a:t>
            </a:r>
            <a:r>
              <a:rPr lang="en-US" sz="2800">
                <a:latin typeface="Times New Roman" panose="02020603050405020304" pitchFamily="18" charset="0"/>
                <a:ea typeface="Calibri" panose="020F0502020204030204" pitchFamily="34" charset="0"/>
                <a:cs typeface="Times New Roman" panose="02020603050405020304" pitchFamily="18" charset="0"/>
              </a:rPr>
              <a:t>			B. A = T = 576; G = X = 1157</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C. A = T = 580; G = X = 2310.			D. A = T = 578; G = X = </a:t>
            </a:r>
            <a:r>
              <a:rPr lang="en-US" sz="2800" smtClean="0">
                <a:latin typeface="Times New Roman" panose="02020603050405020304" pitchFamily="18" charset="0"/>
                <a:ea typeface="Calibri" panose="020F0502020204030204" pitchFamily="34" charset="0"/>
                <a:cs typeface="Times New Roman" panose="02020603050405020304" pitchFamily="18" charset="0"/>
              </a:rPr>
              <a:t>2290</a:t>
            </a:r>
          </a:p>
          <a:p>
            <a:pPr>
              <a:lnSpc>
                <a:spcPct val="115000"/>
              </a:lnSpc>
            </a:pP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b="1">
                <a:latin typeface="Times New Roman" panose="02020603050405020304" pitchFamily="18" charset="0"/>
                <a:ea typeface="Calibri" panose="020F0502020204030204" pitchFamily="34" charset="0"/>
                <a:cs typeface="Times New Roman" panose="02020603050405020304" pitchFamily="18" charset="0"/>
              </a:rPr>
              <a:t>Câu 12:</a:t>
            </a:r>
            <a:r>
              <a:rPr lang="en-US" sz="2800">
                <a:latin typeface="Times New Roman" panose="02020603050405020304" pitchFamily="18" charset="0"/>
                <a:ea typeface="Calibri" panose="020F0502020204030204" pitchFamily="34" charset="0"/>
                <a:cs typeface="Times New Roman" panose="02020603050405020304" pitchFamily="18" charset="0"/>
              </a:rPr>
              <a:t> Người ta dựa vào đặc điểm nào sau đây để chia RNA ra thành ba loại là mRNA, tRNA, rRNA?</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A. Cấu hình không gian.			</a:t>
            </a:r>
            <a:r>
              <a:rPr lang="en-US" sz="2800" smtClean="0">
                <a:latin typeface="Times New Roman" panose="02020603050405020304" pitchFamily="18" charset="0"/>
                <a:ea typeface="Calibri" panose="020F0502020204030204" pitchFamily="34" charset="0"/>
                <a:cs typeface="Times New Roman" panose="02020603050405020304" pitchFamily="18" charset="0"/>
              </a:rPr>
              <a:t>	B</a:t>
            </a:r>
            <a:r>
              <a:rPr lang="en-US" sz="2800">
                <a:latin typeface="Times New Roman" panose="02020603050405020304" pitchFamily="18" charset="0"/>
                <a:ea typeface="Calibri" panose="020F0502020204030204" pitchFamily="34" charset="0"/>
                <a:cs typeface="Times New Roman" panose="02020603050405020304" pitchFamily="18" charset="0"/>
              </a:rPr>
              <a:t>. Số loại đơn phân.</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C. Khối lượng và kích thước.			</a:t>
            </a:r>
            <a:r>
              <a:rPr lang="en-US" sz="280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 Chức năng của mỗi loại.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8089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095500"/>
            <a:ext cx="15925800" cy="6267177"/>
          </a:xfrm>
          <a:prstGeom prst="rect">
            <a:avLst/>
          </a:prstGeom>
        </p:spPr>
        <p:txBody>
          <a:bodyPr wrap="square">
            <a:spAutoFit/>
          </a:bodyPr>
          <a:lstStyle/>
          <a:p>
            <a:pPr>
              <a:lnSpc>
                <a:spcPct val="115000"/>
              </a:lnSpc>
            </a:pPr>
            <a:r>
              <a:rPr lang="en-US" sz="2800" b="1">
                <a:latin typeface="Times New Roman" panose="02020603050405020304" pitchFamily="18" charset="0"/>
                <a:ea typeface="Calibri" panose="020F0502020204030204" pitchFamily="34" charset="0"/>
                <a:cs typeface="Times New Roman" panose="02020603050405020304" pitchFamily="18" charset="0"/>
              </a:rPr>
              <a:t>Câu 13:</a:t>
            </a:r>
            <a:r>
              <a:rPr lang="en-US" sz="2800">
                <a:latin typeface="Times New Roman" panose="02020603050405020304" pitchFamily="18" charset="0"/>
                <a:ea typeface="Calibri" panose="020F0502020204030204" pitchFamily="34" charset="0"/>
                <a:cs typeface="Times New Roman" panose="02020603050405020304" pitchFamily="18" charset="0"/>
              </a:rPr>
              <a:t> Một đoạn phân tử DNA có 1500 nucleotid. Trong đó, số nucleotid loại A chiếm 10%. Chiều dài và số liên kết hydrogen của đoạn DNA đó là</a:t>
            </a:r>
          </a:p>
          <a:p>
            <a:pPr>
              <a:lnSpc>
                <a:spcPct val="115000"/>
              </a:lnSpc>
            </a:pPr>
            <a:r>
              <a:rPr lang="en-US" sz="2800" u="sng">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2550 Ǻ và 2100 liên kết hydrogen.</a:t>
            </a:r>
            <a:r>
              <a:rPr lang="en-US" sz="2800">
                <a:latin typeface="Times New Roman" panose="02020603050405020304" pitchFamily="18" charset="0"/>
                <a:ea typeface="Calibri" panose="020F0502020204030204" pitchFamily="34" charset="0"/>
                <a:cs typeface="Times New Roman" panose="02020603050405020304" pitchFamily="18" charset="0"/>
              </a:rPr>
              <a:t>			B. 2000 Ǻ và 1800 liên kết hydrogen.</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C. 2150 Ǻ và 1200 liên kết hydrogen.			D. 2100 Ǻ và 1750 liên kết hydrogen</a:t>
            </a:r>
          </a:p>
          <a:p>
            <a:pPr>
              <a:lnSpc>
                <a:spcPct val="115000"/>
              </a:lnSpc>
            </a:pPr>
            <a:r>
              <a:rPr lang="en-US" sz="2800" b="1">
                <a:latin typeface="Times New Roman" panose="02020603050405020304" pitchFamily="18" charset="0"/>
                <a:ea typeface="Calibri" panose="020F0502020204030204" pitchFamily="34" charset="0"/>
                <a:cs typeface="Times New Roman" panose="02020603050405020304" pitchFamily="18" charset="0"/>
              </a:rPr>
              <a:t>Câu 14:</a:t>
            </a:r>
            <a:r>
              <a:rPr lang="en-US" sz="2800">
                <a:latin typeface="Times New Roman" panose="02020603050405020304" pitchFamily="18" charset="0"/>
                <a:ea typeface="Calibri" panose="020F0502020204030204" pitchFamily="34" charset="0"/>
                <a:cs typeface="Times New Roman" panose="02020603050405020304" pitchFamily="18" charset="0"/>
              </a:rPr>
              <a:t> Ví dụ nào sau đây minh họa cho chức năng điều hòa của protein?</a:t>
            </a:r>
          </a:p>
          <a:p>
            <a:pPr>
              <a:lnSpc>
                <a:spcPct val="115000"/>
              </a:lnSpc>
            </a:pPr>
            <a:r>
              <a:rPr lang="en-US" sz="280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Insulin do tuyến tụy tiết ra tham gia kiểm soát hàm lượng đường trong máu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B. Protein lọa keratine là thành phần tạo nên lông, tóc, móng ở động vật</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C. Tế bào động vật tạo ra inteferon chống lại sự nhiễm virus</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D. Phân tử hemoglobin có khả năng kết hợp với O</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800">
                <a:latin typeface="Times New Roman" panose="02020603050405020304" pitchFamily="18" charset="0"/>
                <a:ea typeface="Calibri" panose="020F0502020204030204" pitchFamily="34" charset="0"/>
                <a:cs typeface="Times New Roman" panose="02020603050405020304" pitchFamily="18" charset="0"/>
              </a:rPr>
              <a:t> (hoặc CO</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800">
                <a:latin typeface="Times New Roman" panose="02020603050405020304" pitchFamily="18" charset="0"/>
                <a:ea typeface="Calibri" panose="020F0502020204030204" pitchFamily="34" charset="0"/>
                <a:cs typeface="Times New Roman" panose="02020603050405020304" pitchFamily="18" charset="0"/>
              </a:rPr>
              <a:t>) mang tới các tế bào.</a:t>
            </a:r>
          </a:p>
          <a:p>
            <a:pPr>
              <a:lnSpc>
                <a:spcPct val="115000"/>
              </a:lnSpc>
            </a:pPr>
            <a:r>
              <a:rPr lang="en-US" sz="2800" b="1">
                <a:latin typeface="Times New Roman" panose="02020603050405020304" pitchFamily="18" charset="0"/>
                <a:ea typeface="Calibri" panose="020F0502020204030204" pitchFamily="34" charset="0"/>
                <a:cs typeface="Times New Roman" panose="02020603050405020304" pitchFamily="18" charset="0"/>
              </a:rPr>
              <a:t>Câu 15:</a:t>
            </a:r>
            <a:r>
              <a:rPr lang="en-US" sz="2800">
                <a:latin typeface="Times New Roman" panose="02020603050405020304" pitchFamily="18" charset="0"/>
                <a:ea typeface="Calibri" panose="020F0502020204030204" pitchFamily="34" charset="0"/>
                <a:cs typeface="Times New Roman" panose="02020603050405020304" pitchFamily="18" charset="0"/>
              </a:rPr>
              <a:t> Phân tử protein được cấu tạo theo</a:t>
            </a:r>
          </a:p>
          <a:p>
            <a:pPr>
              <a:lnSpc>
                <a:spcPct val="115000"/>
              </a:lnSpc>
            </a:pPr>
            <a:r>
              <a:rPr lang="en-US" sz="280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Nguyên tắc đa phân.</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	B</a:t>
            </a:r>
            <a:r>
              <a:rPr lang="en-US" sz="2800">
                <a:latin typeface="Times New Roman" panose="02020603050405020304" pitchFamily="18" charset="0"/>
                <a:ea typeface="Calibri" panose="020F0502020204030204" pitchFamily="34" charset="0"/>
                <a:cs typeface="Times New Roman" panose="02020603050405020304" pitchFamily="18" charset="0"/>
              </a:rPr>
              <a:t>. Nguyên tắc bổ sung.</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C. Nguyên tắc bán bảo toàn.				D. Nguyên tắc liên kết.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5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1104900"/>
            <a:ext cx="14630400" cy="1015663"/>
          </a:xfrm>
          <a:prstGeom prst="rect">
            <a:avLst/>
          </a:prstGeom>
        </p:spPr>
        <p:txBody>
          <a:bodyPr wrap="square">
            <a:spAutoFit/>
          </a:bodyPr>
          <a:lstStyle/>
          <a:p>
            <a:r>
              <a:rPr lang="en-US" sz="3000" b="1">
                <a:solidFill>
                  <a:srgbClr val="FF0000"/>
                </a:solidFill>
                <a:latin typeface="Times New Roman" panose="02020603050405020304" pitchFamily="18" charset="0"/>
                <a:ea typeface="Times New Roman" panose="02020603050405020304" pitchFamily="18" charset="0"/>
              </a:rPr>
              <a:t>Vào mùa lạnh, thời tiết hanh, khô người ta thường bôi kem chống nẻ vào môi, gót chân để tránh bị nứt nẻ. Hãy giải thích cơ sở cho hiện tượng trên.</a:t>
            </a:r>
            <a:endParaRPr lang="en-US" sz="3000" b="1">
              <a:solidFill>
                <a:srgbClr val="FF0000"/>
              </a:solidFill>
            </a:endParaRPr>
          </a:p>
        </p:txBody>
      </p:sp>
      <p:sp>
        <p:nvSpPr>
          <p:cNvPr id="9" name="Rectangle 8"/>
          <p:cNvSpPr/>
          <p:nvPr/>
        </p:nvSpPr>
        <p:spPr>
          <a:xfrm>
            <a:off x="1981200" y="3467100"/>
            <a:ext cx="14097000" cy="1938992"/>
          </a:xfrm>
          <a:prstGeom prst="rect">
            <a:avLst/>
          </a:prstGeom>
        </p:spPr>
        <p:txBody>
          <a:bodyPr wrap="square">
            <a:spAutoFit/>
          </a:bodyPr>
          <a:lstStyle/>
          <a:p>
            <a:pPr algn="just"/>
            <a:r>
              <a:rPr lang="vi-VN" sz="3000"/>
              <a:t> </a:t>
            </a:r>
            <a:r>
              <a:rPr lang="vi-VN" sz="3000" b="1">
                <a:solidFill>
                  <a:srgbClr val="7030A0"/>
                </a:solidFill>
                <a:latin typeface="+mj-lt"/>
              </a:rPr>
              <a:t>Vào mùa lạnh, thời tiết hanh, cơ thể dễ bị thoát hơi nước ra ngoài môi trường, làm cho da chúng ta dễ bị nứt nẻ. Do đó người ta bôi kem chống nẻ vào môi, gót chân vì kem có bản chất là lipid, không tan trong nước nên có thể ngăn nước thoát từ các tế bào da.</a:t>
            </a:r>
            <a:endParaRPr lang="en-US" sz="3000" b="1">
              <a:solidFill>
                <a:srgbClr val="7030A0"/>
              </a:solidFill>
              <a:latin typeface="+mj-lt"/>
            </a:endParaRPr>
          </a:p>
        </p:txBody>
      </p:sp>
    </p:spTree>
    <p:extLst>
      <p:ext uri="{BB962C8B-B14F-4D97-AF65-F5344CB8AC3E}">
        <p14:creationId xmlns:p14="http://schemas.microsoft.com/office/powerpoint/2010/main" val="56210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028701"/>
            <a:ext cx="15849600" cy="1015663"/>
          </a:xfrm>
          <a:prstGeom prst="rect">
            <a:avLst/>
          </a:prstGeom>
        </p:spPr>
        <p:txBody>
          <a:bodyPr wrap="square">
            <a:spAutoFit/>
          </a:bodyPr>
          <a:lstStyle/>
          <a:p>
            <a:r>
              <a:rPr lang="en-US" sz="3000" b="1">
                <a:solidFill>
                  <a:srgbClr val="00B050"/>
                </a:solidFill>
                <a:latin typeface="Times New Roman" panose="02020603050405020304" pitchFamily="18" charset="0"/>
                <a:ea typeface="Times New Roman" panose="02020603050405020304" pitchFamily="18" charset="0"/>
              </a:rPr>
              <a:t>Một bạn học sinh phát biểu rằng: “Nếu không có nước sẽ không có sự sống". Em có đồng tình với ý kiến của bạn đó không? Tại sao?</a:t>
            </a:r>
            <a:endParaRPr lang="en-US" sz="3000" b="1">
              <a:solidFill>
                <a:srgbClr val="00B050"/>
              </a:solidFill>
            </a:endParaRPr>
          </a:p>
        </p:txBody>
      </p:sp>
      <p:sp>
        <p:nvSpPr>
          <p:cNvPr id="4" name="Rectangle 3"/>
          <p:cNvSpPr/>
          <p:nvPr/>
        </p:nvSpPr>
        <p:spPr>
          <a:xfrm>
            <a:off x="1262742" y="2400300"/>
            <a:ext cx="15348857" cy="1015663"/>
          </a:xfrm>
          <a:prstGeom prst="rect">
            <a:avLst/>
          </a:prstGeom>
        </p:spPr>
        <p:txBody>
          <a:bodyPr wrap="square">
            <a:spAutoFit/>
          </a:bodyPr>
          <a:lstStyle/>
          <a:p>
            <a:pPr algn="just"/>
            <a:r>
              <a:rPr lang="en-US">
                <a:solidFill>
                  <a:srgbClr val="000000"/>
                </a:solidFill>
                <a:latin typeface="Tahoma" panose="020B0604030504040204" pitchFamily="34" charset="0"/>
                <a:ea typeface="Times New Roman" panose="02020603050405020304" pitchFamily="18" charset="0"/>
                <a:cs typeface="Times New Roman" panose="02020603050405020304" pitchFamily="18" charset="0"/>
              </a:rPr>
              <a:t> </a:t>
            </a:r>
            <a:r>
              <a:rPr lang="en-US" sz="3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 đồng tình với ý kiến của bạn vì nước có nhiều vai trò quan trọng đối với tế bào, do đó, nếu không có nước thì hầu như các phản ứng hóa sinh trong tế bào không diễn ra được.</a:t>
            </a:r>
            <a:endParaRPr lang="en-US" sz="3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447799" y="4457700"/>
            <a:ext cx="15163799" cy="1015663"/>
          </a:xfrm>
          <a:prstGeom prst="rect">
            <a:avLst/>
          </a:prstGeom>
        </p:spPr>
        <p:txBody>
          <a:bodyPr wrap="square">
            <a:spAutoFit/>
          </a:bodyPr>
          <a:lstStyle/>
          <a:p>
            <a:r>
              <a:rPr lang="en-US" sz="3000">
                <a:solidFill>
                  <a:srgbClr val="FF0000"/>
                </a:solidFill>
                <a:latin typeface="Times New Roman" panose="02020603050405020304" pitchFamily="18" charset="0"/>
                <a:ea typeface="Times New Roman" panose="02020603050405020304" pitchFamily="18" charset="0"/>
              </a:rPr>
              <a:t>Một nông dân nói rằng: “Khi nuôi lợn, nếu cho chúng ăn bã đậu hoặc khô dầu đậu tương thì tỉ lệ nạc sẽ cao hơn so với các loại thức ăn thông thường". Hãy giải thích hiện tượng trên.</a:t>
            </a:r>
            <a:endParaRPr lang="en-US" sz="3000">
              <a:solidFill>
                <a:srgbClr val="FF0000"/>
              </a:solidFill>
            </a:endParaRPr>
          </a:p>
        </p:txBody>
      </p:sp>
      <p:sp>
        <p:nvSpPr>
          <p:cNvPr id="8" name="Rectangle 7"/>
          <p:cNvSpPr/>
          <p:nvPr/>
        </p:nvSpPr>
        <p:spPr>
          <a:xfrm>
            <a:off x="1447798" y="6591301"/>
            <a:ext cx="15163799" cy="1477328"/>
          </a:xfrm>
          <a:prstGeom prst="rect">
            <a:avLst/>
          </a:prstGeom>
        </p:spPr>
        <p:txBody>
          <a:bodyPr wrap="square">
            <a:spAutoFit/>
          </a:bodyPr>
          <a:lstStyle/>
          <a:p>
            <a:pPr algn="just">
              <a:spcAft>
                <a:spcPts val="900"/>
              </a:spcAft>
            </a:pPr>
            <a:r>
              <a:rPr lang="en-US" sz="3000">
                <a:solidFill>
                  <a:srgbClr val="000000"/>
                </a:solidFill>
                <a:latin typeface="Tahoma" panose="020B0604030504040204" pitchFamily="34" charset="0"/>
                <a:ea typeface="Times New Roman" panose="02020603050405020304" pitchFamily="18" charset="0"/>
                <a:cs typeface="Times New Roman" panose="02020603050405020304" pitchFamily="18" charset="0"/>
              </a:rPr>
              <a:t> </a:t>
            </a: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Bã đậu, khô dầu lạc là các phụ phẩm có chứa hàm lượng protein cao, nên khi các vật nuôi ăn bã đậu và khô dầu đậu sẽ được cung cấp nhiều protein, làm tỉ lệ nạc của gia súc cao hơn so với ăn các loại thức ăn thông thường.</a:t>
            </a:r>
            <a:endParaRPr lang="en-US" sz="3000" b="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0217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00101"/>
            <a:ext cx="16306800" cy="1015663"/>
          </a:xfrm>
          <a:prstGeom prst="rect">
            <a:avLst/>
          </a:prstGeom>
        </p:spPr>
        <p:txBody>
          <a:bodyPr wrap="square">
            <a:spAutoFit/>
          </a:bodyPr>
          <a:lstStyle/>
          <a:p>
            <a:r>
              <a:rPr lang="en-US" sz="3000" b="1">
                <a:solidFill>
                  <a:srgbClr val="FF0000"/>
                </a:solidFill>
                <a:latin typeface="Times New Roman" panose="02020603050405020304" pitchFamily="18" charset="0"/>
                <a:ea typeface="Times New Roman" panose="02020603050405020304" pitchFamily="18" charset="0"/>
              </a:rPr>
              <a:t>Đối với các bệnh nhân bị tiêu chảy nặng, bác sĩ thường chỉ định truyền dịch cho họ. Dịch được truyền cho các bệnh nhân này có thành phần chủ yếu là gì? Việc truyền dịch có vai trò gì?</a:t>
            </a:r>
            <a:endParaRPr lang="en-US" sz="3000" b="1">
              <a:solidFill>
                <a:srgbClr val="FF0000"/>
              </a:solidFill>
            </a:endParaRPr>
          </a:p>
        </p:txBody>
      </p:sp>
      <p:sp>
        <p:nvSpPr>
          <p:cNvPr id="5" name="Rectangle 4"/>
          <p:cNvSpPr/>
          <p:nvPr/>
        </p:nvSpPr>
        <p:spPr>
          <a:xfrm>
            <a:off x="1295400" y="2628900"/>
            <a:ext cx="15240000" cy="1477328"/>
          </a:xfrm>
          <a:prstGeom prst="rect">
            <a:avLst/>
          </a:prstGeom>
        </p:spPr>
        <p:txBody>
          <a:bodyPr wrap="square">
            <a:spAutoFit/>
          </a:bodyPr>
          <a:lstStyle/>
          <a:p>
            <a:pPr algn="just"/>
            <a:r>
              <a:rPr lang="vi-VN" sz="3000" b="1">
                <a:solidFill>
                  <a:srgbClr val="002060"/>
                </a:solidFill>
                <a:latin typeface="Times New Roman" panose="02020603050405020304" pitchFamily="18" charset="0"/>
                <a:cs typeface="Times New Roman" panose="02020603050405020304" pitchFamily="18" charset="0"/>
              </a:rPr>
              <a:t>Khi bị tiêu chảy nặng sẽ làm cơ thể mất nước rất nhiều, do đó các bệnh nhân bị tiêu chảy nặng thường được truyền dịch chứa thành phần chủ yếu là các chất điện giải để bổ sung lại lượng nước thiếu hụt trong cơ thể người bệnh.</a:t>
            </a:r>
            <a:endParaRPr lang="en-US" sz="30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04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47700"/>
            <a:ext cx="15849600" cy="1015663"/>
          </a:xfrm>
          <a:prstGeom prst="rect">
            <a:avLst/>
          </a:prstGeom>
        </p:spPr>
        <p:txBody>
          <a:bodyPr wrap="square">
            <a:spAutoFit/>
          </a:bodyPr>
          <a:lstStyle/>
          <a:p>
            <a:r>
              <a:rPr lang="vi-VN" sz="3000" b="1">
                <a:latin typeface="Times New Roman" panose="02020603050405020304" pitchFamily="18" charset="0"/>
                <a:cs typeface="Times New Roman" panose="02020603050405020304" pitchFamily="18" charset="0"/>
              </a:rPr>
              <a:t>Hãy sưu tầm tranh ảnh về một số loại tế bào ở người (tế bào biểu mô ruột non, tế bào hồng cầu, tế bào cơ,...). Nhận xét và giải thích về sự khác nhau giữa các tế bào đó.</a:t>
            </a:r>
            <a:endParaRPr lang="en-US" sz="3000" b="1">
              <a:latin typeface="Times New Roman" panose="02020603050405020304" pitchFamily="18" charset="0"/>
              <a:cs typeface="Times New Roman" panose="02020603050405020304" pitchFamily="18" charset="0"/>
            </a:endParaRPr>
          </a:p>
        </p:txBody>
      </p:sp>
      <p:pic>
        <p:nvPicPr>
          <p:cNvPr id="3" name="Picture 2" descr="11-11-tieuhoa-clip-image002.jpg"/>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476500"/>
            <a:ext cx="10134600" cy="4953000"/>
          </a:xfrm>
          <a:prstGeom prst="rect">
            <a:avLst/>
          </a:prstGeom>
          <a:noFill/>
          <a:ln>
            <a:noFill/>
          </a:ln>
        </p:spPr>
      </p:pic>
    </p:spTree>
    <p:extLst>
      <p:ext uri="{BB962C8B-B14F-4D97-AF65-F5344CB8AC3E}">
        <p14:creationId xmlns:p14="http://schemas.microsoft.com/office/powerpoint/2010/main" val="240185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compressed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571500"/>
            <a:ext cx="9906000" cy="3505200"/>
          </a:xfrm>
          <a:prstGeom prst="rect">
            <a:avLst/>
          </a:prstGeom>
          <a:noFill/>
          <a:ln>
            <a:noFill/>
          </a:ln>
        </p:spPr>
      </p:pic>
      <p:pic>
        <p:nvPicPr>
          <p:cNvPr id="3" name="Picture 2" descr="1.jpg"/>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01353"/>
            <a:ext cx="11506200" cy="4495800"/>
          </a:xfrm>
          <a:prstGeom prst="rect">
            <a:avLst/>
          </a:prstGeom>
          <a:noFill/>
          <a:ln>
            <a:noFill/>
          </a:ln>
        </p:spPr>
      </p:pic>
    </p:spTree>
    <p:extLst>
      <p:ext uri="{BB962C8B-B14F-4D97-AF65-F5344CB8AC3E}">
        <p14:creationId xmlns:p14="http://schemas.microsoft.com/office/powerpoint/2010/main" val="49366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952500"/>
            <a:ext cx="12954000" cy="6038576"/>
          </a:xfrm>
          <a:prstGeom prst="rect">
            <a:avLst/>
          </a:prstGeom>
        </p:spPr>
        <p:txBody>
          <a:bodyPr wrap="square">
            <a:spAutoFit/>
          </a:bodyPr>
          <a:lstStyle/>
          <a:p>
            <a:pPr>
              <a:lnSpc>
                <a:spcPct val="115000"/>
              </a:lnSpc>
            </a:pPr>
            <a:r>
              <a:rPr lang="en-US" sz="2800" b="1">
                <a:latin typeface="Times New Roman" panose="02020603050405020304" pitchFamily="18" charset="0"/>
                <a:ea typeface="Calibri" panose="020F0502020204030204" pitchFamily="34" charset="0"/>
                <a:cs typeface="Times New Roman" panose="02020603050405020304" pitchFamily="18" charset="0"/>
              </a:rPr>
              <a:t>Câu 1:</a:t>
            </a:r>
            <a:r>
              <a:rPr lang="en-US" sz="2800">
                <a:latin typeface="Times New Roman" panose="02020603050405020304" pitchFamily="18" charset="0"/>
                <a:ea typeface="Calibri" panose="020F0502020204030204" pitchFamily="34" charset="0"/>
                <a:cs typeface="Times New Roman" panose="02020603050405020304" pitchFamily="18" charset="0"/>
              </a:rPr>
              <a:t> Cho các hiện tượng sau:</a:t>
            </a:r>
          </a:p>
          <a:p>
            <a:pPr>
              <a:lnSpc>
                <a:spcPct val="115000"/>
              </a:lnSpc>
            </a:pPr>
            <a:r>
              <a:rPr lang="en-US" sz="280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(1) Con gọng vó có thể đứng và chạy trên mặt nước.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 Ở thực vật, nước được vận chuyển từ rễ qua thân lên lá cây.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(3) Người toát mồ hôi khi trời nóng.</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(4) Sợi bông hút nước.</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Có mấy hiện tượng trên đây thể hiện tính liên kết qua các phân tử nước?</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A. 1    		B. 3    			</a:t>
            </a:r>
            <a:r>
              <a:rPr lang="en-US" sz="2800">
                <a:highlight>
                  <a:srgbClr val="FFFF00"/>
                </a:highlight>
                <a:latin typeface="Times New Roman" panose="02020603050405020304" pitchFamily="18" charset="0"/>
                <a:ea typeface="Calibri" panose="020F0502020204030204" pitchFamily="34" charset="0"/>
                <a:cs typeface="Times New Roman" panose="02020603050405020304" pitchFamily="18" charset="0"/>
              </a:rPr>
              <a:t>C. 2</a:t>
            </a:r>
            <a:r>
              <a:rPr lang="en-US" sz="2800">
                <a:latin typeface="Times New Roman" panose="02020603050405020304" pitchFamily="18" charset="0"/>
                <a:ea typeface="Calibri" panose="020F0502020204030204" pitchFamily="34" charset="0"/>
                <a:cs typeface="Times New Roman" panose="02020603050405020304" pitchFamily="18" charset="0"/>
              </a:rPr>
              <a:t>    			D. 4</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Câu 2: Nhận định nào sau đây </a:t>
            </a:r>
            <a:r>
              <a:rPr lang="en-US" sz="2800" b="1">
                <a:latin typeface="Times New Roman" panose="02020603050405020304" pitchFamily="18" charset="0"/>
                <a:ea typeface="Calibri" panose="020F0502020204030204" pitchFamily="34" charset="0"/>
                <a:cs typeface="Times New Roman" panose="02020603050405020304" pitchFamily="18" charset="0"/>
              </a:rPr>
              <a:t>không</a:t>
            </a:r>
            <a:r>
              <a:rPr lang="en-US" sz="2800">
                <a:latin typeface="Times New Roman" panose="02020603050405020304" pitchFamily="18" charset="0"/>
                <a:ea typeface="Calibri" panose="020F0502020204030204" pitchFamily="34" charset="0"/>
                <a:cs typeface="Times New Roman" panose="02020603050405020304" pitchFamily="18" charset="0"/>
              </a:rPr>
              <a:t> đúng về glucose?</a:t>
            </a:r>
          </a:p>
          <a:p>
            <a:pPr>
              <a:lnSpc>
                <a:spcPct val="115000"/>
              </a:lnSpc>
            </a:pPr>
            <a:r>
              <a:rPr lang="en-US" sz="280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Glucose có trong máu người với nồng độ ổn định 1%.</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B. Glucose có nhiều trong quả nho, củ cải đường.</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C. Glucose là nguyên liệu phổ biến cung cấp năng lượng cho tế bào</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D. Glucose cung cấp năng lượng nhiều nhất so với các chất hữu cơ khác.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20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181100"/>
            <a:ext cx="14782800" cy="6038576"/>
          </a:xfrm>
          <a:prstGeom prst="rect">
            <a:avLst/>
          </a:prstGeom>
        </p:spPr>
        <p:txBody>
          <a:bodyPr wrap="square">
            <a:spAutoFit/>
          </a:bodyPr>
          <a:lstStyle/>
          <a:p>
            <a:pPr>
              <a:lnSpc>
                <a:spcPct val="115000"/>
              </a:lnSpc>
            </a:pPr>
            <a:r>
              <a:rPr lang="en-US" sz="2800" b="1">
                <a:latin typeface="Times New Roman" panose="02020603050405020304" pitchFamily="18" charset="0"/>
                <a:ea typeface="Calibri" panose="020F0502020204030204" pitchFamily="34" charset="0"/>
                <a:cs typeface="Times New Roman" panose="02020603050405020304" pitchFamily="18" charset="0"/>
              </a:rPr>
              <a:t>Câu 3:</a:t>
            </a:r>
            <a:r>
              <a:rPr lang="en-US" sz="2800">
                <a:latin typeface="Times New Roman" panose="02020603050405020304" pitchFamily="18" charset="0"/>
                <a:ea typeface="Calibri" panose="020F0502020204030204" pitchFamily="34" charset="0"/>
                <a:cs typeface="Times New Roman" panose="02020603050405020304" pitchFamily="18" charset="0"/>
              </a:rPr>
              <a:t> Điểm giống nhau về chức năng giữa lipid, protein và </a:t>
            </a:r>
            <a:r>
              <a:rPr lang="en-US" sz="2800" smtClean="0">
                <a:latin typeface="Times New Roman" panose="02020603050405020304" pitchFamily="18" charset="0"/>
                <a:ea typeface="Calibri" panose="020F0502020204030204" pitchFamily="34" charset="0"/>
                <a:cs typeface="Times New Roman" panose="02020603050405020304" pitchFamily="18" charset="0"/>
              </a:rPr>
              <a:t>cacborhydrate </a:t>
            </a:r>
            <a:r>
              <a:rPr lang="en-US" sz="2800">
                <a:latin typeface="Times New Roman" panose="02020603050405020304" pitchFamily="18" charset="0"/>
                <a:ea typeface="Calibri" panose="020F0502020204030204" pitchFamily="34" charset="0"/>
                <a:cs typeface="Times New Roman" panose="02020603050405020304" pitchFamily="18" charset="0"/>
              </a:rPr>
              <a:t>là</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A. Dự trữ và cung cấp năng lượng cho tế bào</a:t>
            </a:r>
          </a:p>
          <a:p>
            <a:pPr>
              <a:lnSpc>
                <a:spcPct val="115000"/>
              </a:lnSpc>
            </a:pPr>
            <a:r>
              <a:rPr lang="en-US" sz="280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 Xây dựng cấu trúc màng tế bào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C. Làm tăng tốc độ và hiệu quả của phản ứng trong tế bào</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D. Tiếp nhận kích thích từ môi trường trong và ngoài tế bào</a:t>
            </a:r>
          </a:p>
          <a:p>
            <a:pPr>
              <a:lnSpc>
                <a:spcPct val="115000"/>
              </a:lnSpc>
            </a:pPr>
            <a:r>
              <a:rPr lang="en-US" sz="2800" b="1">
                <a:latin typeface="Times New Roman" panose="02020603050405020304" pitchFamily="18" charset="0"/>
                <a:ea typeface="Calibri" panose="020F0502020204030204" pitchFamily="34" charset="0"/>
                <a:cs typeface="Times New Roman" panose="02020603050405020304" pitchFamily="18" charset="0"/>
              </a:rPr>
              <a:t>Câu 4:</a:t>
            </a:r>
            <a:r>
              <a:rPr lang="en-US" sz="2800">
                <a:latin typeface="Times New Roman" panose="02020603050405020304" pitchFamily="18" charset="0"/>
                <a:ea typeface="Calibri" panose="020F0502020204030204" pitchFamily="34" charset="0"/>
                <a:cs typeface="Times New Roman" panose="02020603050405020304" pitchFamily="18" charset="0"/>
              </a:rPr>
              <a:t> Cho các ý sau:</a:t>
            </a:r>
          </a:p>
          <a:p>
            <a:pPr>
              <a:lnSpc>
                <a:spcPct val="115000"/>
              </a:lnSpc>
            </a:pPr>
            <a:r>
              <a:rPr lang="en-US" sz="280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 Cấu tạo theo nguyên tắc đa phân.				(2) Đơn phân là glucose</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a:highlight>
                  <a:srgbClr val="FFFF00"/>
                </a:highlight>
                <a:latin typeface="Times New Roman" panose="02020603050405020304" pitchFamily="18" charset="0"/>
                <a:ea typeface="Calibri" panose="020F0502020204030204" pitchFamily="34" charset="0"/>
                <a:cs typeface="Times New Roman" panose="02020603050405020304" pitchFamily="18" charset="0"/>
              </a:rPr>
              <a:t>(3) Không tan trong nước.				(4) Giữa các đơn phân là liên kết glycoside</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(5) Là nguồn năng lượng dự trữ của tế bào</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(6) Đều có cấu trúc mạch thẳng</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Trong các ý trên, có mấy ý là đặc điểm chung của cellulose, tinh bột và glycogen?</a:t>
            </a: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A. 3    </a:t>
            </a:r>
            <a:r>
              <a:rPr lang="en-US" sz="280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 4</a:t>
            </a:r>
            <a:r>
              <a:rPr lang="en-US" sz="2800">
                <a:latin typeface="Times New Roman" panose="02020603050405020304" pitchFamily="18" charset="0"/>
                <a:ea typeface="Calibri" panose="020F0502020204030204" pitchFamily="34" charset="0"/>
                <a:cs typeface="Times New Roman" panose="02020603050405020304" pitchFamily="18" charset="0"/>
              </a:rPr>
              <a:t>    C. 5    D. 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35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1409700"/>
            <a:ext cx="14173200" cy="6534096"/>
          </a:xfrm>
          <a:prstGeom prst="rect">
            <a:avLst/>
          </a:prstGeom>
        </p:spPr>
        <p:txBody>
          <a:bodyPr wrap="square">
            <a:spAutoFit/>
          </a:bodyPr>
          <a:lstStyle/>
          <a:p>
            <a:pPr>
              <a:lnSpc>
                <a:spcPct val="115000"/>
              </a:lnSpc>
            </a:pPr>
            <a:r>
              <a:rPr lang="en-US" sz="2800" b="1">
                <a:latin typeface="Times New Roman" panose="02020603050405020304" pitchFamily="18" charset="0"/>
                <a:ea typeface="Calibri" panose="020F0502020204030204" pitchFamily="34" charset="0"/>
                <a:cs typeface="Times New Roman" panose="02020603050405020304" pitchFamily="18" charset="0"/>
              </a:rPr>
              <a:t>Câu 5:</a:t>
            </a:r>
            <a:r>
              <a:rPr lang="en-US" sz="2800">
                <a:latin typeface="Times New Roman" panose="02020603050405020304" pitchFamily="18" charset="0"/>
                <a:ea typeface="Calibri" panose="020F0502020204030204" pitchFamily="34" charset="0"/>
                <a:cs typeface="Times New Roman" panose="02020603050405020304" pitchFamily="18" charset="0"/>
              </a:rPr>
              <a:t> Trong các ống nghiệm sau, ống nào sẽ có màu xanh đặc trưng với iod?</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A. Ống đựng dung dịch nghiền của củ sắn</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 Ống đựng hồ tinh bột đang đun sôi</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C. Ống đựng lòng trắng trứng gà</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D. Ống đựng dầu thực vật</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1">
                <a:latin typeface="Times New Roman" panose="02020603050405020304" pitchFamily="18" charset="0"/>
                <a:ea typeface="Calibri" panose="020F0502020204030204" pitchFamily="34" charset="0"/>
                <a:cs typeface="Times New Roman" panose="02020603050405020304" pitchFamily="18" charset="0"/>
              </a:rPr>
              <a:t>Câu 6:</a:t>
            </a:r>
            <a:r>
              <a:rPr lang="en-US" sz="2800">
                <a:latin typeface="Times New Roman" panose="02020603050405020304" pitchFamily="18" charset="0"/>
                <a:ea typeface="Calibri" panose="020F0502020204030204" pitchFamily="34" charset="0"/>
                <a:cs typeface="Times New Roman" panose="02020603050405020304" pitchFamily="18" charset="0"/>
              </a:rPr>
              <a:t> Người bị bệnh tiểu đường </a:t>
            </a:r>
            <a:r>
              <a:rPr lang="en-US" sz="2800" b="1">
                <a:latin typeface="Times New Roman" panose="02020603050405020304" pitchFamily="18" charset="0"/>
                <a:ea typeface="Calibri" panose="020F0502020204030204" pitchFamily="34" charset="0"/>
                <a:cs typeface="Times New Roman" panose="02020603050405020304" pitchFamily="18" charset="0"/>
              </a:rPr>
              <a:t>không</a:t>
            </a:r>
            <a:r>
              <a:rPr lang="en-US" sz="2800">
                <a:latin typeface="Times New Roman" panose="02020603050405020304" pitchFamily="18" charset="0"/>
                <a:ea typeface="Calibri" panose="020F0502020204030204" pitchFamily="34" charset="0"/>
                <a:cs typeface="Times New Roman" panose="02020603050405020304" pitchFamily="18" charset="0"/>
              </a:rPr>
              <a:t> nên ăn uống nhiều loại thức ăn nào sau đây?</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bánh, kẹo ngọt</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  			B. củ, quả chứa ít tinh bột hoặc đường</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C. rau xanh, củ quả giàu xơ   		D. Thịt, trứng, sữa,..</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1">
                <a:latin typeface="Times New Roman" panose="02020603050405020304" pitchFamily="18" charset="0"/>
                <a:ea typeface="Calibri" panose="020F0502020204030204" pitchFamily="34" charset="0"/>
                <a:cs typeface="Times New Roman" panose="02020603050405020304" pitchFamily="18" charset="0"/>
              </a:rPr>
              <a:t>Câu 7:</a:t>
            </a:r>
            <a:r>
              <a:rPr lang="en-US" sz="2800">
                <a:latin typeface="Times New Roman" panose="02020603050405020304" pitchFamily="18" charset="0"/>
                <a:ea typeface="Calibri" panose="020F0502020204030204" pitchFamily="34" charset="0"/>
                <a:cs typeface="Times New Roman" panose="02020603050405020304" pitchFamily="18" charset="0"/>
              </a:rPr>
              <a:t> Cho các nhận định sau. Nhận định nào </a:t>
            </a:r>
            <a:r>
              <a:rPr lang="en-US" sz="2800" b="1">
                <a:latin typeface="Times New Roman" panose="02020603050405020304" pitchFamily="18" charset="0"/>
                <a:ea typeface="Calibri" panose="020F0502020204030204" pitchFamily="34" charset="0"/>
                <a:cs typeface="Times New Roman" panose="02020603050405020304" pitchFamily="18" charset="0"/>
              </a:rPr>
              <a:t>sai</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A. Dầu cấu tạo từ glycerol và acid </a:t>
            </a:r>
            <a:r>
              <a:rPr lang="en-US" sz="2800" smtClean="0">
                <a:latin typeface="Times New Roman" panose="02020603050405020304" pitchFamily="18" charset="0"/>
                <a:ea typeface="Calibri" panose="020F0502020204030204" pitchFamily="34" charset="0"/>
                <a:cs typeface="Times New Roman" panose="02020603050405020304" pitchFamily="18" charset="0"/>
              </a:rPr>
              <a:t>béo không no</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B. Protein cấu tạo từ các đơn phân là  amino acid</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 Tinh bột </a:t>
            </a:r>
            <a:r>
              <a:rPr lang="en-US" sz="280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được cấu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tạo từ các đơn phân là fructose</a:t>
            </a:r>
            <a:endParaRPr lang="en-US" sz="280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D. Acid nucleic cấu tạo từ các đơn phân là nucleotid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46996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57156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381</Words>
  <Application>Microsoft Office PowerPoint</Application>
  <PresentationFormat>Custom</PresentationFormat>
  <Paragraphs>99</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Blacker Sans Text Bold</vt:lpstr>
      <vt:lpstr>Blackest Text Bold</vt:lpstr>
      <vt:lpstr>Glacial Indifference Bold</vt:lpstr>
      <vt:lpstr>Arial</vt:lpstr>
      <vt:lpstr>Glacial Indifference</vt:lpstr>
      <vt:lpstr>Raleway Bold</vt:lpstr>
      <vt:lpstr>Tahoma</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Thành phần hóa học của tế bào</dc:title>
  <cp:lastModifiedBy>OS10v1909</cp:lastModifiedBy>
  <cp:revision>12</cp:revision>
  <dcterms:created xsi:type="dcterms:W3CDTF">2006-08-16T00:00:00Z</dcterms:created>
  <dcterms:modified xsi:type="dcterms:W3CDTF">2022-08-05T23:26:54Z</dcterms:modified>
  <dc:identifier>DAFIO1SfMTc</dc:identifier>
</cp:coreProperties>
</file>