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72"/>
  </p:notesMasterIdLst>
  <p:sldIdLst>
    <p:sldId id="256" r:id="rId7"/>
    <p:sldId id="258" r:id="rId8"/>
    <p:sldId id="257" r:id="rId9"/>
    <p:sldId id="269" r:id="rId10"/>
    <p:sldId id="259" r:id="rId11"/>
    <p:sldId id="279" r:id="rId12"/>
    <p:sldId id="327" r:id="rId13"/>
    <p:sldId id="274" r:id="rId14"/>
    <p:sldId id="272" r:id="rId15"/>
    <p:sldId id="328" r:id="rId16"/>
    <p:sldId id="312" r:id="rId17"/>
    <p:sldId id="329" r:id="rId18"/>
    <p:sldId id="270" r:id="rId19"/>
    <p:sldId id="330" r:id="rId20"/>
    <p:sldId id="331" r:id="rId21"/>
    <p:sldId id="276" r:id="rId22"/>
    <p:sldId id="332" r:id="rId23"/>
    <p:sldId id="333" r:id="rId24"/>
    <p:sldId id="282" r:id="rId25"/>
    <p:sldId id="313" r:id="rId26"/>
    <p:sldId id="314" r:id="rId27"/>
    <p:sldId id="334" r:id="rId28"/>
    <p:sldId id="335" r:id="rId29"/>
    <p:sldId id="336" r:id="rId30"/>
    <p:sldId id="337" r:id="rId31"/>
    <p:sldId id="338" r:id="rId32"/>
    <p:sldId id="339" r:id="rId33"/>
    <p:sldId id="340" r:id="rId34"/>
    <p:sldId id="342" r:id="rId35"/>
    <p:sldId id="341" r:id="rId36"/>
    <p:sldId id="343" r:id="rId37"/>
    <p:sldId id="344" r:id="rId38"/>
    <p:sldId id="345" r:id="rId39"/>
    <p:sldId id="346" r:id="rId40"/>
    <p:sldId id="347" r:id="rId41"/>
    <p:sldId id="348" r:id="rId42"/>
    <p:sldId id="350" r:id="rId43"/>
    <p:sldId id="349" r:id="rId44"/>
    <p:sldId id="299" r:id="rId45"/>
    <p:sldId id="281" r:id="rId46"/>
    <p:sldId id="315" r:id="rId47"/>
    <p:sldId id="260" r:id="rId48"/>
    <p:sldId id="316" r:id="rId49"/>
    <p:sldId id="353" r:id="rId50"/>
    <p:sldId id="354" r:id="rId51"/>
    <p:sldId id="355" r:id="rId52"/>
    <p:sldId id="356" r:id="rId53"/>
    <p:sldId id="357" r:id="rId54"/>
    <p:sldId id="358" r:id="rId55"/>
    <p:sldId id="318" r:id="rId56"/>
    <p:sldId id="319" r:id="rId57"/>
    <p:sldId id="320" r:id="rId58"/>
    <p:sldId id="317" r:id="rId59"/>
    <p:sldId id="351" r:id="rId60"/>
    <p:sldId id="352" r:id="rId61"/>
    <p:sldId id="301" r:id="rId62"/>
    <p:sldId id="295" r:id="rId63"/>
    <p:sldId id="275" r:id="rId64"/>
    <p:sldId id="298" r:id="rId65"/>
    <p:sldId id="359" r:id="rId66"/>
    <p:sldId id="308" r:id="rId67"/>
    <p:sldId id="360" r:id="rId68"/>
    <p:sldId id="361" r:id="rId69"/>
    <p:sldId id="262" r:id="rId70"/>
    <p:sldId id="267" r:id="rId71"/>
  </p:sldIdLst>
  <p:sldSz cx="18288000" cy="10287000"/>
  <p:notesSz cx="6858000" cy="9144000"/>
  <p:embeddedFontLst>
    <p:embeddedFont>
      <p:font typeface="Calibri" panose="020F0502020204030204" pitchFamily="34" charset="0"/>
      <p:regular r:id="rId73"/>
      <p:bold r:id="rId74"/>
      <p:italic r:id="rId75"/>
      <p:boldItalic r:id="rId76"/>
    </p:embeddedFont>
    <p:embeddedFont>
      <p:font typeface="Calibri Light" panose="020F0302020204030204" pitchFamily="34" charset="0"/>
      <p:regular r:id="rId77"/>
      <p:italic r:id="rId78"/>
    </p:embeddedFont>
    <p:embeddedFont>
      <p:font typeface="Cambria Math" panose="02040503050406030204" pitchFamily="18"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466"/>
    <a:srgbClr val="FCF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29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4.fntdata"/><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40207-A05A-4857-A865-65E6FF1186BB}" type="datetimeFigureOut">
              <a:rPr lang="en-US" smtClean="0"/>
              <a:t>28/11/2022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88652-5398-4D3C-91EF-C358D952DB4E}" type="slidenum">
              <a:rPr lang="en-US" smtClean="0"/>
              <a:t>‹#›</a:t>
            </a:fld>
            <a:endParaRPr lang="en-US"/>
          </a:p>
        </p:txBody>
      </p:sp>
    </p:spTree>
    <p:extLst>
      <p:ext uri="{BB962C8B-B14F-4D97-AF65-F5344CB8AC3E}">
        <p14:creationId xmlns:p14="http://schemas.microsoft.com/office/powerpoint/2010/main" val="9712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24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80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74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39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70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66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689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1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1752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7555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129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034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00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03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36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42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95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43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719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451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6890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1946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5563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3220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409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661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72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952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70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714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6023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8093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5902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6490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9280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8801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7916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0137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495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8378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399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141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103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922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4982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9845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4516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754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62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703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938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5526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185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036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8279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463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0246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4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8431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113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8329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1785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769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5509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8" name="Google Shape;18;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0832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4" name="Google Shape;2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288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0" name="Google Shape;30;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7400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364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2" name="Google Shape;42;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3" name="Google Shape;43;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4529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1" name="Google Shape;5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3799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6" name="Google Shape;5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7" name="Google Shape;5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980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3" name="Google Shape;6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4" name="Google Shape;6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0245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4"/>
          <p:cNvSpPr>
            <a:spLocks noGrp="1"/>
          </p:cNvSpPr>
          <p:nvPr>
            <p:ph type="pic" idx="2"/>
          </p:nvPr>
        </p:nvSpPr>
        <p:spPr>
          <a:xfrm>
            <a:off x="1792288" y="612775"/>
            <a:ext cx="5486400" cy="4114800"/>
          </a:xfrm>
          <a:prstGeom prst="rect">
            <a:avLst/>
          </a:prstGeom>
          <a:noFill/>
          <a:ln>
            <a:noFill/>
          </a:ln>
        </p:spPr>
      </p:sp>
      <p:sp>
        <p:nvSpPr>
          <p:cNvPr id="68" name="Google Shape;68;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0" name="Google Shape;70;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1" name="Google Shape;71;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9629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6" name="Google Shape;7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7" name="Google Shape;7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63632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2" name="Google Shape;8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3" name="Google Shape;8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411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8218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36478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0645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0755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802635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8.svg"/><Relationship Id="rId17" Type="http://schemas.openxmlformats.org/officeDocument/2006/relationships/image" Target="../media/image14.svg"/><Relationship Id="rId2" Type="http://schemas.openxmlformats.org/officeDocument/2006/relationships/image" Target="../media/image4.png"/><Relationship Id="rId20" Type="http://schemas.openxmlformats.org/officeDocument/2006/relationships/image" Target="../media/image21.sv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sv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image" Target="../media/image8.svg"/><Relationship Id="rId12" Type="http://schemas.openxmlformats.org/officeDocument/2006/relationships/image" Target="../media/image60.svg"/><Relationship Id="rId2" Type="http://schemas.openxmlformats.org/officeDocument/2006/relationships/image" Target="../media/image4.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22.png"/><Relationship Id="rId1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1.svg"/><Relationship Id="rId9"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1.svg"/><Relationship Id="rId9" Type="http://schemas.openxmlformats.org/officeDocument/2006/relationships/image" Target="../media/image60.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1.sv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13" Type="http://schemas.openxmlformats.org/officeDocument/2006/relationships/image" Target="../media/image44.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42.png"/><Relationship Id="rId16"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39.svg"/><Relationship Id="rId15" Type="http://schemas.openxmlformats.org/officeDocument/2006/relationships/image" Target="../media/image46.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3" Type="http://schemas.openxmlformats.org/officeDocument/2006/relationships/image" Target="../media/image50.png"/><Relationship Id="rId3" Type="http://schemas.openxmlformats.org/officeDocument/2006/relationships/image" Target="../media/image20.svg"/><Relationship Id="rId12"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9.svg"/><Relationship Id="rId5" Type="http://schemas.openxmlformats.org/officeDocument/2006/relationships/image" Target="../media/image42.png"/><Relationship Id="rId15" Type="http://schemas.openxmlformats.org/officeDocument/2006/relationships/image" Target="../media/image52.png"/><Relationship Id="rId4" Type="http://schemas.openxmlformats.org/officeDocument/2006/relationships/image" Target="../media/image18.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8.svg"/><Relationship Id="rId12"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56.png"/><Relationship Id="rId12"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18.png"/><Relationship Id="rId10"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61.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56.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74.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sv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8.svg"/><Relationship Id="rId17" Type="http://schemas.openxmlformats.org/officeDocument/2006/relationships/image" Target="../media/image14.svg"/><Relationship Id="rId2" Type="http://schemas.openxmlformats.org/officeDocument/2006/relationships/image" Target="../media/image4.png"/><Relationship Id="rId20" Type="http://schemas.openxmlformats.org/officeDocument/2006/relationships/image" Target="../media/image21.sv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1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86.png"/><Relationship Id="rId5" Type="http://schemas.openxmlformats.org/officeDocument/2006/relationships/image" Target="../media/image12.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18.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7"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4.png"/><Relationship Id="rId10" Type="http://schemas.openxmlformats.org/officeDocument/2006/relationships/image" Target="../media/image90.png"/><Relationship Id="rId9" Type="http://schemas.openxmlformats.org/officeDocument/2006/relationships/image" Target="../media/image60.svg"/></Relationships>
</file>

<file path=ppt/slides/_rels/slide41.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79.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60.sv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 Id="rId9" Type="http://schemas.openxmlformats.org/officeDocument/2006/relationships/image" Target="../media/image60.sv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12"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60.svg"/></Relationships>
</file>

<file path=ppt/slides/_rels/slide44.xml.rels><?xml version="1.0" encoding="UTF-8" standalone="yes"?>
<Relationships xmlns="http://schemas.openxmlformats.org/package/2006/relationships"><Relationship Id="rId13" Type="http://schemas.openxmlformats.org/officeDocument/2006/relationships/image" Target="../media/image98.png"/><Relationship Id="rId3" Type="http://schemas.openxmlformats.org/officeDocument/2006/relationships/image" Target="../media/image8.svg"/><Relationship Id="rId12"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60.svg"/><Relationship Id="rId1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100.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101.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102.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5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3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2.wdp"/><Relationship Id="rId7"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4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microsoft.com/office/2007/relationships/hdphoto" Target="../media/hdphoto2.wdp"/><Relationship Id="rId7" Type="http://schemas.openxmlformats.org/officeDocument/2006/relationships/image" Target="../media/image120.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5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7" Type="http://schemas.openxmlformats.org/officeDocument/2006/relationships/image" Target="../media/image62.svg"/><Relationship Id="rId2" Type="http://schemas.openxmlformats.org/officeDocument/2006/relationships/image" Target="../media/image122.png"/><Relationship Id="rId1" Type="http://schemas.openxmlformats.org/officeDocument/2006/relationships/slideLayout" Target="../slideLayouts/slideLayout7.xml"/><Relationship Id="rId14" Type="http://schemas.openxmlformats.org/officeDocument/2006/relationships/image" Target="../media/image123.png"/></Relationships>
</file>

<file path=ppt/slides/_rels/slide58.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24.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25.png"/><Relationship Id="rId15" Type="http://schemas.openxmlformats.org/officeDocument/2006/relationships/image" Target="../media/image126.png"/><Relationship Id="rId4" Type="http://schemas.openxmlformats.org/officeDocument/2006/relationships/image" Target="../media/image51.svg"/><Relationship Id="rId14" Type="http://schemas.openxmlformats.org/officeDocument/2006/relationships/image" Target="../media/image18.png"/></Relationships>
</file>

<file path=ppt/slides/_rels/slide59.xml.rels><?xml version="1.0" encoding="UTF-8" standalone="yes"?>
<Relationships xmlns="http://schemas.openxmlformats.org/package/2006/relationships"><Relationship Id="rId7" Type="http://schemas.openxmlformats.org/officeDocument/2006/relationships/image" Target="../media/image62.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27.png"/><Relationship Id="rId10" Type="http://schemas.openxmlformats.org/officeDocument/2006/relationships/image" Target="../media/image122.png"/><Relationship Id="rId9" Type="http://schemas.openxmlformats.org/officeDocument/2006/relationships/image" Target="../media/image60.svg"/></Relationships>
</file>

<file path=ppt/slides/_rels/slide6.xml.rels><?xml version="1.0" encoding="UTF-8" standalone="yes"?>
<Relationships xmlns="http://schemas.openxmlformats.org/package/2006/relationships"><Relationship Id="rId18"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7.png"/><Relationship Id="rId17" Type="http://schemas.openxmlformats.org/officeDocument/2006/relationships/image" Target="../media/image14.svg"/><Relationship Id="rId25"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24" Type="http://schemas.openxmlformats.org/officeDocument/2006/relationships/image" Target="../media/image21.svg"/><Relationship Id="rId5" Type="http://schemas.microsoft.com/office/2007/relationships/hdphoto" Target="../media/hdphoto1.wdp"/><Relationship Id="rId19" Type="http://schemas.openxmlformats.org/officeDocument/2006/relationships/image" Target="../media/image19.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5" Type="http://schemas.openxmlformats.org/officeDocument/2006/relationships/image" Target="../media/image131.png"/><Relationship Id="rId14" Type="http://schemas.openxmlformats.org/officeDocument/2006/relationships/image" Target="../media/image130.png"/></Relationships>
</file>

<file path=ppt/slides/_rels/slide6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4" Type="http://schemas.openxmlformats.org/officeDocument/2006/relationships/image" Target="../media/image132.png"/></Relationships>
</file>

<file path=ppt/slides/_rels/slide6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4"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12.png"/><Relationship Id="rId9" Type="http://schemas.openxmlformats.org/officeDocument/2006/relationships/image" Target="../media/image77.svg"/></Relationships>
</file>

<file path=ppt/slides/_rels/slide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7.svg"/><Relationship Id="rId5" Type="http://schemas.openxmlformats.org/officeDocument/2006/relationships/image" Target="../media/image79.svg"/><Relationship Id="rId10" Type="http://schemas.openxmlformats.org/officeDocument/2006/relationships/image" Target="../media/image56.png"/><Relationship Id="rId4" Type="http://schemas.openxmlformats.org/officeDocument/2006/relationships/image" Target="../media/image85.png"/><Relationship Id="rId9" Type="http://schemas.openxmlformats.org/officeDocument/2006/relationships/image" Target="../media/image81.svg"/></Relationships>
</file>

<file path=ppt/slides/_rels/slide7.xml.rels><?xml version="1.0" encoding="UTF-8" standalone="yes"?>
<Relationships xmlns="http://schemas.openxmlformats.org/package/2006/relationships"><Relationship Id="rId18" Type="http://schemas.openxmlformats.org/officeDocument/2006/relationships/image" Target="../media/image18.png"/><Relationship Id="rId26" Type="http://schemas.openxmlformats.org/officeDocument/2006/relationships/image" Target="../media/image21.png"/><Relationship Id="rId3" Type="http://schemas.openxmlformats.org/officeDocument/2006/relationships/image" Target="../media/image8.svg"/><Relationship Id="rId7" Type="http://schemas.openxmlformats.org/officeDocument/2006/relationships/image" Target="../media/image17.png"/><Relationship Id="rId17" Type="http://schemas.openxmlformats.org/officeDocument/2006/relationships/image" Target="../media/image14.svg"/><Relationship Id="rId25"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24" Type="http://schemas.openxmlformats.org/officeDocument/2006/relationships/image" Target="../media/image21.svg"/><Relationship Id="rId5" Type="http://schemas.microsoft.com/office/2007/relationships/hdphoto" Target="../media/hdphoto1.wdp"/><Relationship Id="rId19" Type="http://schemas.openxmlformats.org/officeDocument/2006/relationships/image" Target="../media/image1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image" Target="../media/image8.svg"/><Relationship Id="rId12" Type="http://schemas.openxmlformats.org/officeDocument/2006/relationships/image" Target="../media/image60.svg"/><Relationship Id="rId2" Type="http://schemas.openxmlformats.org/officeDocument/2006/relationships/image" Target="../media/image4.png"/><Relationship Id="rId1" Type="http://schemas.openxmlformats.org/officeDocument/2006/relationships/slideLayout" Target="../slideLayouts/slideLayout7.xml"/><Relationship Id="rId15" Type="http://schemas.openxmlformats.org/officeDocument/2006/relationships/image" Target="../media/image23.png"/><Relationship Id="rId4" Type="http://schemas.openxmlformats.org/officeDocument/2006/relationships/image" Target="../media/image22.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20.sv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a:t>
            </a:r>
            <a:r>
              <a:rPr lang="en-US" sz="70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15780" y="-565393"/>
            <a:ext cx="19431000" cy="18988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47800" y="9980446"/>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3" name="Rectangle 22"/>
          <p:cNvSpPr/>
          <p:nvPr/>
        </p:nvSpPr>
        <p:spPr>
          <a:xfrm>
            <a:off x="6185613" y="266700"/>
            <a:ext cx="6228209" cy="113107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5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5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tr36)</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87600" y="102839"/>
            <a:ext cx="1877609" cy="1760258"/>
          </a:xfrm>
          <a:prstGeom prst="rect">
            <a:avLst/>
          </a:prstGeom>
        </p:spPr>
      </p:pic>
      <p:grpSp>
        <p:nvGrpSpPr>
          <p:cNvPr id="19" name="Group 18"/>
          <p:cNvGrpSpPr/>
          <p:nvPr/>
        </p:nvGrpSpPr>
        <p:grpSpPr>
          <a:xfrm>
            <a:off x="8003681" y="4764682"/>
            <a:ext cx="1905000" cy="1815882"/>
            <a:chOff x="1828800" y="2980194"/>
            <a:chExt cx="1905000" cy="1815882"/>
          </a:xfrm>
        </p:grpSpPr>
        <p:pic>
          <p:nvPicPr>
            <p:cNvPr id="20"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464663"/>
              <a:ext cx="1905000" cy="109376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457200" y="1426174"/>
                <a:ext cx="18122187" cy="35065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chiều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đơn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mét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15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bạch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đàn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m>
                      <m:mPr>
                        <m:plcHide m:val="on"/>
                        <m:mcs>
                          <m:mc>
                            <m:mcPr>
                              <m:count m:val="15"/>
                              <m:mcJc m:val="center"/>
                            </m:mcPr>
                          </m:mc>
                        </m:mcs>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e>
                      </m:mr>
                    </m:m>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thiên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tứ</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7200" y="1426174"/>
                <a:ext cx="18122187" cy="3506537"/>
              </a:xfrm>
              <a:prstGeom prst="rect">
                <a:avLst/>
              </a:prstGeom>
              <a:blipFill>
                <a:blip r:embed="rId9"/>
                <a:stretch>
                  <a:fillRect l="-1110" b="-55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63988" y="6329415"/>
                <a:ext cx="17871458" cy="3666388"/>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Sắp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tăng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dần</a:t>
                </a:r>
                <a:r>
                  <a:rPr lang="en-US" sz="3800" dirty="0">
                    <a:latin typeface="Arial" panose="020B0604020202020204" pitchFamily="34" charset="0"/>
                    <a:ea typeface="Calibri" panose="020F0502020204030204" pitchFamily="34" charset="0"/>
                    <a:cs typeface="Times New Roman" panose="02020603050405020304" pitchFamily="18" charset="0"/>
                  </a:rPr>
                  <a:t>, ta </a:t>
                </a:r>
                <a:r>
                  <a:rPr lang="en-US" sz="3800" dirty="0" err="1">
                    <a:latin typeface="Arial" panose="020B0604020202020204" pitchFamily="34" charset="0"/>
                    <a:ea typeface="Calibri" panose="020F0502020204030204" pitchFamily="34" charset="0"/>
                    <a:cs typeface="Times New Roman" panose="02020603050405020304" pitchFamily="18" charset="0"/>
                  </a:rPr>
                  <a:t>được</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m>
                        <m:mPr>
                          <m:plcHide m:val="on"/>
                          <m:mcs>
                            <m:mc>
                              <m:mcPr>
                                <m:count m:val="15"/>
                                <m:mcJc m:val="center"/>
                              </m:mcPr>
                            </m:mc>
                          </m:mcs>
                          <m:ctrlPr>
                            <a:rPr lang="en-US" sz="3800" i="1">
                              <a:effectLst/>
                              <a:latin typeface="Cambria Math" panose="02040503050406030204" pitchFamily="18" charset="0"/>
                              <a:ea typeface="Calibri" panose="020F0502020204030204" pitchFamily="34" charset="0"/>
                              <a:cs typeface="Arial" panose="020B0604020202020204" pitchFamily="34" charset="0"/>
                            </a:rPr>
                          </m:ctrlPr>
                        </m:mPr>
                        <m:mr>
                          <m:e>
                            <m:r>
                              <a:rPr lang="en-US" sz="3800">
                                <a:effectLst/>
                                <a:latin typeface="Cambria Math" panose="02040503050406030204" pitchFamily="18" charset="0"/>
                                <a:ea typeface="Calibri" panose="020F0502020204030204" pitchFamily="34" charset="0"/>
                                <a:cs typeface="Arial" panose="020B0604020202020204" pitchFamily="34" charset="0"/>
                              </a:rPr>
                              <m:t>6</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e>
                          <m:e>
                            <m:r>
                              <a:rPr lang="en-US" sz="3800">
                                <a:effectLst/>
                                <a:latin typeface="Cambria Math" panose="02040503050406030204" pitchFamily="18" charset="0"/>
                                <a:ea typeface="Calibri" panose="020F0502020204030204" pitchFamily="34" charset="0"/>
                                <a:cs typeface="Arial" panose="020B0604020202020204" pitchFamily="34" charset="0"/>
                              </a:rPr>
                              <m:t>6</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9</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9</m:t>
                            </m:r>
                          </m:e>
                          <m:e>
                            <m:r>
                              <a:rPr lang="en-US" sz="3800">
                                <a:effectLst/>
                                <a:latin typeface="Cambria Math" panose="02040503050406030204" pitchFamily="18" charset="0"/>
                                <a:ea typeface="Calibri" panose="020F0502020204030204" pitchFamily="34" charset="0"/>
                                <a:cs typeface="Arial" panose="020B0604020202020204" pitchFamily="34" charset="0"/>
                              </a:rPr>
                              <m:t>9</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0</m:t>
                            </m:r>
                          </m:e>
                        </m:mr>
                      </m:m>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Do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khoảng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tứ</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(2)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Δ</m:t>
                        </m:r>
                      </m:e>
                      <m:sub>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63988" y="6329415"/>
                <a:ext cx="17871458" cy="3666388"/>
              </a:xfrm>
              <a:prstGeom prst="rect">
                <a:avLst/>
              </a:prstGeom>
              <a:blipFill>
                <a:blip r:embed="rId10"/>
                <a:stretch>
                  <a:fillRect l="-1126" r="-102" b="-2159"/>
                </a:stretch>
              </a:blipFill>
            </p:spPr>
            <p:txBody>
              <a:bodyPr/>
              <a:lstStyle/>
              <a:p>
                <a:r>
                  <a:rPr lang="en-US">
                    <a:noFill/>
                  </a:rPr>
                  <a:t> </a:t>
                </a:r>
              </a:p>
            </p:txBody>
          </p:sp>
        </mc:Fallback>
      </mc:AlternateContent>
    </p:spTree>
    <p:extLst>
      <p:ext uri="{BB962C8B-B14F-4D97-AF65-F5344CB8AC3E}">
        <p14:creationId xmlns:p14="http://schemas.microsoft.com/office/powerpoint/2010/main" val="3423487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9666863"/>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4"/>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43984" y="8420947"/>
            <a:ext cx="1039773" cy="1302678"/>
          </a:xfrm>
          <a:prstGeom prst="rect">
            <a:avLst/>
          </a:prstGeom>
        </p:spPr>
      </p:pic>
      <p:pic>
        <p:nvPicPr>
          <p:cNvPr id="35"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422618" y="12761643"/>
            <a:ext cx="10274763" cy="9003261"/>
          </a:xfrm>
          <a:prstGeom prst="rect">
            <a:avLst/>
          </a:prstGeom>
        </p:spPr>
      </p:pic>
      <p:pic>
        <p:nvPicPr>
          <p:cNvPr id="2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6858">
            <a:off x="17355700" y="8412519"/>
            <a:ext cx="1039773" cy="1302678"/>
          </a:xfrm>
          <a:prstGeom prst="rect">
            <a:avLst/>
          </a:prstGeom>
        </p:spPr>
      </p:pic>
      <p:sp>
        <p:nvSpPr>
          <p:cNvPr id="20" name="Rectangle 19"/>
          <p:cNvSpPr/>
          <p:nvPr/>
        </p:nvSpPr>
        <p:spPr>
          <a:xfrm>
            <a:off x="1143000" y="368142"/>
            <a:ext cx="3807453" cy="1019253"/>
          </a:xfrm>
          <a:prstGeom prst="rect">
            <a:avLst/>
          </a:prstGeom>
        </p:spPr>
        <p:txBody>
          <a:bodyPr wrap="square">
            <a:spAutoFit/>
          </a:bodyPr>
          <a:lstStyle/>
          <a:p>
            <a:pPr>
              <a:lnSpc>
                <a:spcPct val="150000"/>
              </a:lnSpc>
              <a:spcAft>
                <a:spcPts val="800"/>
              </a:spcAft>
            </a:pP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2. Ý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55558" y="1790700"/>
            <a:ext cx="16078200"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a. Ý </a:t>
            </a:r>
            <a:r>
              <a:rPr lang="en-US" sz="4000" dirty="0" err="1">
                <a:latin typeface="Arial" panose="020B0604020202020204" pitchFamily="34" charset="0"/>
                <a:ea typeface="Calibri" panose="020F0502020204030204" pitchFamily="34" charset="0"/>
                <a:cs typeface="Times New Roman" panose="02020603050405020304" pitchFamily="18" charset="0"/>
              </a:rPr>
              <a:t>nghĩa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thiên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thiên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mẫu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phản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dàn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mẫu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371600" y="4130468"/>
            <a:ext cx="16078200" cy="378565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Ý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nghĩa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khoảng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tứ</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Khoảng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tứ</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tán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50%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đã</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sắp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xếp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thể</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giúp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bất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thường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830830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2913744" y="2019300"/>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algn="ctr">
                <a:lnSpc>
                  <a:spcPts val="4368"/>
                </a:lnSpc>
              </a:pPr>
              <a:r>
                <a:rPr lang="en-US" sz="6000" b="1" dirty="0" smtClean="0">
                  <a:solidFill>
                    <a:schemeClr val="bg1"/>
                  </a:solidFill>
                  <a:latin typeface="Arial" panose="020B0604020202020204" pitchFamily="34" charset="0"/>
                  <a:cs typeface="Arial" panose="020B0604020202020204" pitchFamily="34" charset="0"/>
                </a:rPr>
                <a:t>II</a:t>
              </a:r>
              <a:endParaRPr lang="en-US" sz="60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7108523" y="3468848"/>
            <a:ext cx="4941349" cy="1477328"/>
          </a:xfrm>
          <a:prstGeom prst="rect">
            <a:avLst/>
          </a:prstGeom>
        </p:spPr>
        <p:txBody>
          <a:bodyPr wrap="square">
            <a:spAutoFit/>
          </a:bodyPr>
          <a:lstStyle/>
          <a:p>
            <a:pPr algn="just">
              <a:lnSpc>
                <a:spcPct val="150000"/>
              </a:lnSpc>
              <a:tabLst>
                <a:tab pos="360045" algn="l"/>
                <a:tab pos="720090" algn="l"/>
              </a:tabLst>
            </a:pPr>
            <a:r>
              <a:rPr lang="vi-VN" sz="6000" b="1" dirty="0">
                <a:ea typeface="Calibri" panose="020F0502020204030204" pitchFamily="34" charset="0"/>
                <a:cs typeface="Arial" panose="020B0604020202020204" pitchFamily="34" charset="0"/>
              </a:rPr>
              <a:t>Phương sai</a:t>
            </a: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extLst>
      <p:ext uri="{BB962C8B-B14F-4D97-AF65-F5344CB8AC3E}">
        <p14:creationId xmlns:p14="http://schemas.microsoft.com/office/powerpoint/2010/main" val="22202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2A20305-49BF-4568-A286-4EF18440759A}"/>
              </a:ext>
            </a:extLst>
          </p:cNvPr>
          <p:cNvSpPr/>
          <p:nvPr/>
        </p:nvSpPr>
        <p:spPr>
          <a:xfrm>
            <a:off x="-15240" y="1188520"/>
            <a:ext cx="18821401" cy="9098480"/>
          </a:xfrm>
          <a:custGeom>
            <a:avLst/>
            <a:gdLst/>
            <a:ahLst/>
            <a:cxnLst/>
            <a:rect l="l" t="t" r="r" b="b"/>
            <a:pathLst>
              <a:path w="4816592" h="1148350">
                <a:moveTo>
                  <a:pt x="0" y="0"/>
                </a:moveTo>
                <a:lnTo>
                  <a:pt x="4816592" y="0"/>
                </a:lnTo>
                <a:lnTo>
                  <a:pt x="4816592" y="1148350"/>
                </a:lnTo>
                <a:lnTo>
                  <a:pt x="0" y="1148350"/>
                </a:lnTo>
                <a:close/>
              </a:path>
            </a:pathLst>
          </a:custGeom>
          <a:solidFill>
            <a:schemeClr val="bg1"/>
          </a:solidFill>
        </p:spPr>
      </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30600" y="292765"/>
            <a:ext cx="1485723" cy="1392866"/>
          </a:xfrm>
          <a:prstGeom prst="rect">
            <a:avLst/>
          </a:prstGeom>
        </p:spPr>
      </p:pic>
      <p:pic>
        <p:nvPicPr>
          <p:cNvPr id="35" name="Picture 7">
            <a:extLst>
              <a:ext uri="{FF2B5EF4-FFF2-40B4-BE49-F238E27FC236}">
                <a16:creationId xmlns:a16="http://schemas.microsoft.com/office/drawing/2014/main" id="{523BA23B-7AFB-47AA-AB1E-926708BC6C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44267">
            <a:off x="-431816" y="8938487"/>
            <a:ext cx="1706755" cy="1617151"/>
          </a:xfrm>
          <a:prstGeom prst="rect">
            <a:avLst/>
          </a:prstGeom>
        </p:spPr>
      </p:pic>
      <p:pic>
        <p:nvPicPr>
          <p:cNvPr id="19" name="Picture 22"/>
          <p:cNvPicPr>
            <a:picLocks noChangeAspect="1"/>
          </p:cNvPicPr>
          <p:nvPr/>
        </p:nvPicPr>
        <p:blipFill>
          <a:blip r:embed="rId6"/>
          <a:srcRect/>
          <a:stretch>
            <a:fillRect/>
          </a:stretch>
        </p:blipFill>
        <p:spPr>
          <a:xfrm>
            <a:off x="16218867" y="6438900"/>
            <a:ext cx="1758937" cy="1932898"/>
          </a:xfrm>
          <a:prstGeom prst="rect">
            <a:avLst/>
          </a:prstGeom>
        </p:spPr>
      </p:pic>
      <p:grpSp>
        <p:nvGrpSpPr>
          <p:cNvPr id="20" name="Group 19"/>
          <p:cNvGrpSpPr/>
          <p:nvPr/>
        </p:nvGrpSpPr>
        <p:grpSpPr>
          <a:xfrm>
            <a:off x="865540" y="1169875"/>
            <a:ext cx="4896718" cy="914400"/>
            <a:chOff x="1275482" y="1330136"/>
            <a:chExt cx="4896718" cy="914400"/>
          </a:xfrm>
        </p:grpSpPr>
        <p:pic>
          <p:nvPicPr>
            <p:cNvPr id="21" name="Picture 20"/>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5482" y="1330136"/>
              <a:ext cx="974372" cy="914400"/>
            </a:xfrm>
            <a:prstGeom prst="rect">
              <a:avLst/>
            </a:prstGeom>
          </p:spPr>
        </p:pic>
        <p:sp>
          <p:nvSpPr>
            <p:cNvPr id="22" name="TextBox 21"/>
            <p:cNvSpPr txBox="1"/>
            <p:nvPr/>
          </p:nvSpPr>
          <p:spPr>
            <a:xfrm>
              <a:off x="2232660" y="1492161"/>
              <a:ext cx="393954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grpSp>
      <p:sp>
        <p:nvSpPr>
          <p:cNvPr id="26" name="Rectangle 25"/>
          <p:cNvSpPr/>
          <p:nvPr/>
        </p:nvSpPr>
        <p:spPr>
          <a:xfrm>
            <a:off x="877573" y="57441"/>
            <a:ext cx="3807453" cy="1131079"/>
          </a:xfrm>
          <a:prstGeom prst="rect">
            <a:avLst/>
          </a:prstGeom>
        </p:spPr>
        <p:txBody>
          <a:bodyPr wrap="square">
            <a:spAutoFit/>
          </a:bodyPr>
          <a:lstStyle/>
          <a:p>
            <a:pPr>
              <a:lnSpc>
                <a:spcPct val="150000"/>
              </a:lnSpc>
              <a:spcAft>
                <a:spcPts val="800"/>
              </a:spcAft>
            </a:pP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1.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Định</a:t>
            </a: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822719" y="1205323"/>
                <a:ext cx="14435222" cy="1752211"/>
              </a:xfrm>
              <a:prstGeom prst="rect">
                <a:avLst/>
              </a:prstGeom>
            </p:spPr>
            <p:txBody>
              <a:bodyPr wrap="square">
                <a:spAutoFit/>
              </a:bodyPr>
              <a:lstStyle/>
              <a:p>
                <a:pPr>
                  <a:lnSpc>
                    <a:spcPct val="150000"/>
                  </a:lnSpc>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Số</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quả</a:t>
                </a:r>
                <a:r>
                  <a:rPr lang="en-US" sz="3800" dirty="0">
                    <a:latin typeface="Arial" panose="020B0604020202020204" pitchFamily="34" charset="0"/>
                    <a:ea typeface="Calibri" panose="020F0502020204030204" pitchFamily="34" charset="0"/>
                    <a:cs typeface="Times New Roman" panose="02020603050405020304" pitchFamily="18" charset="0"/>
                  </a:rPr>
                  <a:t> 5 </a:t>
                </a:r>
                <a:r>
                  <a:rPr lang="en-US" sz="3800" dirty="0" err="1">
                    <a:latin typeface="Arial" panose="020B0604020202020204" pitchFamily="34" charset="0"/>
                    <a:ea typeface="Calibri" panose="020F0502020204030204" pitchFamily="34" charset="0"/>
                    <a:cs typeface="Times New Roman" panose="02020603050405020304" pitchFamily="18" charset="0"/>
                  </a:rPr>
                  <a:t>bài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kiểm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môn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Toán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Dũng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8  </m:t>
                    </m:r>
                    <m:r>
                      <a:rPr lang="en-US" sz="3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6</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7</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9    </m:t>
                    </m:r>
                    <m:r>
                      <a:rPr lang="en-US" sz="3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 (3)</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xem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22719" y="1205323"/>
                <a:ext cx="14435222" cy="1752211"/>
              </a:xfrm>
              <a:prstGeom prst="rect">
                <a:avLst/>
              </a:prstGeom>
              <a:blipFill>
                <a:blip r:embed="rId9"/>
                <a:stretch>
                  <a:fillRect l="-1394" b="-12195"/>
                </a:stretch>
              </a:blipFill>
            </p:spPr>
            <p:txBody>
              <a:bodyPr/>
              <a:lstStyle/>
              <a:p>
                <a:r>
                  <a:rPr lang="en-US">
                    <a:noFill/>
                  </a:rPr>
                  <a:t> </a:t>
                </a:r>
              </a:p>
            </p:txBody>
          </p:sp>
        </mc:Fallback>
      </mc:AlternateContent>
      <p:pic>
        <p:nvPicPr>
          <p:cNvPr id="27" name="Picture 26"/>
          <p:cNvPicPr>
            <a:picLocks noChangeAspect="1"/>
          </p:cNvPicPr>
          <p:nvPr/>
        </p:nvPicPr>
        <p:blipFill>
          <a:blip r:embed="rId10"/>
          <a:stretch>
            <a:fillRect/>
          </a:stretch>
        </p:blipFill>
        <p:spPr>
          <a:xfrm>
            <a:off x="3733800" y="3117888"/>
            <a:ext cx="11140440" cy="283700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641473" y="5812997"/>
                <a:ext cx="15507974" cy="4389600"/>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trung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cộng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(3)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8+6+7+5+9</m:t>
                          </m:r>
                        </m:num>
                        <m:den>
                          <m:r>
                            <a:rPr lang="en-US" sz="3800">
                              <a:effectLst/>
                              <a:latin typeface="Cambria Math" panose="02040503050406030204" pitchFamily="18" charset="0"/>
                              <a:ea typeface="Calibri" panose="020F0502020204030204" pitchFamily="34" charset="0"/>
                              <a:cs typeface="Arial" panose="020B0604020202020204" pitchFamily="34" charset="0"/>
                            </a:rPr>
                            <m:t>5</m:t>
                          </m:r>
                        </m:den>
                      </m:f>
                      <m:r>
                        <a:rPr lang="en-US" sz="3800">
                          <a:effectLst/>
                          <a:latin typeface="Cambria Math" panose="02040503050406030204" pitchFamily="18" charset="0"/>
                          <a:ea typeface="Calibri" panose="020F0502020204030204" pitchFamily="34" charset="0"/>
                          <a:cs typeface="Arial" panose="020B0604020202020204" pitchFamily="34" charset="0"/>
                        </a:rPr>
                        <m:t>=7</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38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7);(6</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7);(5</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7);(9</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b)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chúng</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41473" y="5812997"/>
                <a:ext cx="15507974" cy="4389600"/>
              </a:xfrm>
              <a:prstGeom prst="rect">
                <a:avLst/>
              </a:prstGeom>
              <a:blipFill>
                <a:blip r:embed="rId11"/>
                <a:stretch>
                  <a:fillRect l="-1297" b="-2083"/>
                </a:stretch>
              </a:blipFill>
            </p:spPr>
            <p:txBody>
              <a:bodyPr/>
              <a:lstStyle/>
              <a:p>
                <a:r>
                  <a:rPr lang="en-US">
                    <a:noFill/>
                  </a:rPr>
                  <a:t> </a:t>
                </a:r>
              </a:p>
            </p:txBody>
          </p:sp>
        </mc:Fallback>
      </mc:AlternateContent>
    </p:spTree>
    <p:extLst>
      <p:ext uri="{BB962C8B-B14F-4D97-AF65-F5344CB8AC3E}">
        <p14:creationId xmlns:p14="http://schemas.microsoft.com/office/powerpoint/2010/main" val="34452909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2A20305-49BF-4568-A286-4EF18440759A}"/>
              </a:ext>
            </a:extLst>
          </p:cNvPr>
          <p:cNvSpPr/>
          <p:nvPr/>
        </p:nvSpPr>
        <p:spPr>
          <a:xfrm>
            <a:off x="-15240" y="1188520"/>
            <a:ext cx="18821401" cy="9098480"/>
          </a:xfrm>
          <a:custGeom>
            <a:avLst/>
            <a:gdLst/>
            <a:ahLst/>
            <a:cxnLst/>
            <a:rect l="l" t="t" r="r" b="b"/>
            <a:pathLst>
              <a:path w="4816592" h="1148350">
                <a:moveTo>
                  <a:pt x="0" y="0"/>
                </a:moveTo>
                <a:lnTo>
                  <a:pt x="4816592" y="0"/>
                </a:lnTo>
                <a:lnTo>
                  <a:pt x="4816592" y="1148350"/>
                </a:lnTo>
                <a:lnTo>
                  <a:pt x="0" y="1148350"/>
                </a:lnTo>
                <a:close/>
              </a:path>
            </a:pathLst>
          </a:custGeom>
          <a:solidFill>
            <a:schemeClr val="bg1"/>
          </a:solidFill>
        </p:spPr>
      </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30600" y="292765"/>
            <a:ext cx="1485723" cy="1392866"/>
          </a:xfrm>
          <a:prstGeom prst="rect">
            <a:avLst/>
          </a:prstGeom>
        </p:spPr>
      </p:pic>
      <p:pic>
        <p:nvPicPr>
          <p:cNvPr id="35" name="Picture 7">
            <a:extLst>
              <a:ext uri="{FF2B5EF4-FFF2-40B4-BE49-F238E27FC236}">
                <a16:creationId xmlns:a16="http://schemas.microsoft.com/office/drawing/2014/main" id="{523BA23B-7AFB-47AA-AB1E-926708BC6C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44267">
            <a:off x="14154735" y="9302149"/>
            <a:ext cx="1706755" cy="1617151"/>
          </a:xfrm>
          <a:prstGeom prst="rect">
            <a:avLst/>
          </a:prstGeom>
        </p:spPr>
      </p:pic>
      <p:grpSp>
        <p:nvGrpSpPr>
          <p:cNvPr id="13" name="Group 12"/>
          <p:cNvGrpSpPr/>
          <p:nvPr/>
        </p:nvGrpSpPr>
        <p:grpSpPr>
          <a:xfrm>
            <a:off x="8442960" y="0"/>
            <a:ext cx="1905000" cy="1815882"/>
            <a:chOff x="1828800" y="2980194"/>
            <a:chExt cx="1905000" cy="1815882"/>
          </a:xfrm>
        </p:grpSpPr>
        <p:pic>
          <p:nvPicPr>
            <p:cNvPr id="14"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464663"/>
              <a:ext cx="1905000" cy="10937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1195938" y="1629540"/>
                <a:ext cx="15949061" cy="5876160"/>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Calibri" panose="020F0502020204030204" pitchFamily="34" charset="0"/>
                    <a:cs typeface="Times New Roman" panose="02020603050405020304" pitchFamily="18" charset="0"/>
                  </a:rPr>
                  <a:t>a) </a:t>
                </a:r>
                <a:r>
                  <a:rPr lang="en-US" sz="3800" dirty="0">
                    <a:latin typeface="Arial" panose="020B0604020202020204" pitchFamily="34" charset="0"/>
                    <a:ea typeface="Calibri" panose="020F0502020204030204" pitchFamily="34" charset="0"/>
                    <a:cs typeface="Times New Roman" panose="02020603050405020304" pitchFamily="18" charset="0"/>
                  </a:rPr>
                  <a:t>Ta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8 – 7 = 1</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6 – 7 = – 1;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7 </a:t>
                </a:r>
                <a:r>
                  <a:rPr lang="en-US" sz="3800" dirty="0">
                    <a:effectLst/>
                    <a:latin typeface="Arial" panose="020B0604020202020204" pitchFamily="34" charset="0"/>
                    <a:ea typeface="Calibri" panose="020F0502020204030204" pitchFamily="34" charset="0"/>
                    <a:cs typeface="Times New Roman" panose="02020603050405020304" pitchFamily="18" charset="0"/>
                  </a:rPr>
                  <a:t>– 7 = 0;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5 </a:t>
                </a:r>
                <a:r>
                  <a:rPr lang="en-US" sz="3800" dirty="0">
                    <a:effectLst/>
                    <a:latin typeface="Arial" panose="020B0604020202020204" pitchFamily="34" charset="0"/>
                    <a:ea typeface="Calibri" panose="020F0502020204030204" pitchFamily="34" charset="0"/>
                    <a:cs typeface="Times New Roman" panose="02020603050405020304" pitchFamily="18" charset="0"/>
                  </a:rPr>
                  <a:t>– 7 = – 2</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9 – 7 =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b) </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(8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1; (6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1; (7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0; (5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4; (9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s</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8−7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6−7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7−7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5−7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9−7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b="0" i="1">
                            <a:effectLst/>
                            <a:latin typeface="Cambria Math" panose="02040503050406030204" pitchFamily="18" charset="0"/>
                            <a:ea typeface="Calibri" panose="020F0502020204030204" pitchFamily="34" charset="0"/>
                            <a:cs typeface="Arial" panose="020B0604020202020204" pitchFamily="34" charset="0"/>
                          </a:rPr>
                          <m:t>5</m:t>
                        </m:r>
                      </m:den>
                    </m:f>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2</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95938" y="1629540"/>
                <a:ext cx="15949061" cy="5876160"/>
              </a:xfrm>
              <a:prstGeom prst="rect">
                <a:avLst/>
              </a:prstGeom>
              <a:blipFill>
                <a:blip r:embed="rId7"/>
                <a:stretch>
                  <a:fillRect l="-1261"/>
                </a:stretch>
              </a:blipFill>
            </p:spPr>
            <p:txBody>
              <a:bodyPr/>
              <a:lstStyle/>
              <a:p>
                <a:r>
                  <a:rPr lang="en-US">
                    <a:noFill/>
                  </a:rPr>
                  <a:t> </a:t>
                </a:r>
              </a:p>
            </p:txBody>
          </p:sp>
        </mc:Fallback>
      </mc:AlternateContent>
      <p:cxnSp>
        <p:nvCxnSpPr>
          <p:cNvPr id="6" name="Straight Connector 5"/>
          <p:cNvCxnSpPr/>
          <p:nvPr/>
        </p:nvCxnSpPr>
        <p:spPr>
          <a:xfrm>
            <a:off x="-489551" y="7930816"/>
            <a:ext cx="194633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8"/>
          <a:srcRect/>
          <a:stretch>
            <a:fillRect/>
          </a:stretch>
        </p:blipFill>
        <p:spPr>
          <a:xfrm>
            <a:off x="16265530" y="6056905"/>
            <a:ext cx="1758937" cy="1932898"/>
          </a:xfrm>
          <a:prstGeom prst="rect">
            <a:avLst/>
          </a:prstGeom>
        </p:spPr>
      </p:pic>
      <p:sp>
        <p:nvSpPr>
          <p:cNvPr id="8" name="Rectangle 7"/>
          <p:cNvSpPr/>
          <p:nvPr/>
        </p:nvSpPr>
        <p:spPr>
          <a:xfrm>
            <a:off x="551751" y="8097441"/>
            <a:ext cx="17380745" cy="1846659"/>
          </a:xfrm>
          <a:prstGeom prst="rect">
            <a:avLst/>
          </a:prstGeom>
        </p:spPr>
        <p:txBody>
          <a:bodyPr wrap="square">
            <a:spAutoFit/>
          </a:bodyPr>
          <a:lstStyle/>
          <a:p>
            <a:pPr algn="just">
              <a:lnSpc>
                <a:spcPct val="150000"/>
              </a:lnSpc>
              <a:spcAft>
                <a:spcPts val="800"/>
              </a:spcAft>
            </a:pPr>
            <a:r>
              <a:rPr lang="en-US" sz="3800" b="1" dirty="0" err="1">
                <a:latin typeface="Arial" panose="020B0604020202020204" pitchFamily="34" charset="0"/>
                <a:ea typeface="Times New Roman" panose="02020603050405020304" pitchFamily="18" charset="0"/>
                <a:cs typeface="Times New Roman" panose="02020603050405020304" pitchFamily="18" charset="0"/>
              </a:rPr>
              <a:t>Lưu</a:t>
            </a:r>
            <a:r>
              <a:rPr lang="en-US" sz="3800" b="1" dirty="0">
                <a:latin typeface="Arial" panose="020B0604020202020204" pitchFamily="34" charset="0"/>
                <a:ea typeface="Times New Roman" panose="02020603050405020304" pitchFamily="18" charset="0"/>
                <a:cs typeface="Times New Roman" panose="02020603050405020304" pitchFamily="18" charset="0"/>
              </a:rPr>
              <a:t> ý:</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Mỗi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hiệu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trung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bình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gọi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của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với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trung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bình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161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2770" y="-1562100"/>
            <a:ext cx="18288000" cy="339457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6393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2" name="Picture 2">
            <a:extLst>
              <a:ext uri="{FF2B5EF4-FFF2-40B4-BE49-F238E27FC236}">
                <a16:creationId xmlns:a16="http://schemas.microsoft.com/office/drawing/2014/main" id="{E3FD55B0-66AF-46DA-A5B3-DD23B2EE8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222856" y="1281174"/>
            <a:ext cx="1510416" cy="1668131"/>
          </a:xfrm>
          <a:prstGeom prst="rect">
            <a:avLst/>
          </a:prstGeom>
        </p:spPr>
      </p:pic>
      <p:sp>
        <p:nvSpPr>
          <p:cNvPr id="23" name="TextBox 22"/>
          <p:cNvSpPr txBox="1"/>
          <p:nvPr/>
        </p:nvSpPr>
        <p:spPr>
          <a:xfrm>
            <a:off x="7556507" y="723900"/>
            <a:ext cx="4038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ounded Rectangular Callout 6"/>
          <p:cNvSpPr/>
          <p:nvPr/>
        </p:nvSpPr>
        <p:spPr>
          <a:xfrm>
            <a:off x="631146" y="2374135"/>
            <a:ext cx="17047254" cy="6198365"/>
          </a:xfrm>
          <a:prstGeom prst="wedgeRoundRectCallout">
            <a:avLst>
              <a:gd name="adj1" fmla="val 20831"/>
              <a:gd name="adj2" fmla="val 56092"/>
              <a:gd name="adj3" fmla="val 16667"/>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5">
            <a:extLst>
              <a:ext uri="{FF2B5EF4-FFF2-40B4-BE49-F238E27FC236}">
                <a16:creationId xmlns:a16="http://schemas.microsoft.com/office/drawing/2014/main" id="{6DCDB059-5C1F-4268-8ABA-6C17C60D41B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17321" y="647700"/>
            <a:ext cx="1511437" cy="1416972"/>
          </a:xfrm>
          <a:prstGeom prst="rect">
            <a:avLst/>
          </a:prstGeom>
        </p:spPr>
      </p:pic>
      <p:sp>
        <p:nvSpPr>
          <p:cNvPr id="12" name="Rectangle 11"/>
          <p:cNvSpPr/>
          <p:nvPr/>
        </p:nvSpPr>
        <p:spPr>
          <a:xfrm>
            <a:off x="8131034" y="3865418"/>
            <a:ext cx="30008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089446" y="2702202"/>
                <a:ext cx="16130654" cy="5565498"/>
              </a:xfrm>
              <a:prstGeom prst="rect">
                <a:avLst/>
              </a:prstGeom>
            </p:spPr>
            <p:txBody>
              <a:bodyPr wrap="square">
                <a:spAutoFit/>
              </a:bodyPr>
              <a:lstStyle/>
              <a:p>
                <a:pPr algn="just">
                  <a:lnSpc>
                    <a:spcPct val="150000"/>
                  </a:lnSpc>
                  <a:spcAft>
                    <a:spcPts val="800"/>
                  </a:spcAft>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Cho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mẫu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thống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kê</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trị</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x</a:t>
                </a:r>
                <a:r>
                  <a:rPr lang="en-US" sz="4000" baseline="-25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x</a:t>
                </a:r>
                <a:r>
                  <a:rPr lang="en-US" sz="4000" baseline="-25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x</a:t>
                </a:r>
                <a:r>
                  <a:rPr lang="en-US" sz="4000" baseline="-25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t>
                </a:r>
                <a:r>
                  <a:rPr lang="en-US" sz="4000" baseline="30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sub>
                            </m:s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p>
                        </m:sSup>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b>
                            </m:s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p>
                        </m:sSup>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sub>
                            </m:s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p>
                        </m:sSup>
                      </m:num>
                      <m:den>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den>
                    </m:f>
                  </m:oMath>
                </a14:m>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800"/>
                  </a:spcAft>
                </a:pPr>
                <a:r>
                  <a:rPr lang="en-US" sz="400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sai</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89446" y="2702202"/>
                <a:ext cx="16130654" cy="5565498"/>
              </a:xfrm>
              <a:prstGeom prst="rect">
                <a:avLst/>
              </a:prstGeom>
              <a:blipFill>
                <a:blip r:embed="rId15"/>
                <a:stretch>
                  <a:fillRect l="-1361" r="-1323" b="-1752"/>
                </a:stretch>
              </a:blipFill>
            </p:spPr>
            <p:txBody>
              <a:bodyPr/>
              <a:lstStyle/>
              <a:p>
                <a:r>
                  <a:rPr lang="en-US">
                    <a:noFill/>
                  </a:rPr>
                  <a:t> </a:t>
                </a:r>
              </a:p>
            </p:txBody>
          </p:sp>
        </mc:Fallback>
      </mc:AlternateContent>
    </p:spTree>
    <p:extLst>
      <p:ext uri="{BB962C8B-B14F-4D97-AF65-F5344CB8AC3E}">
        <p14:creationId xmlns:p14="http://schemas.microsoft.com/office/powerpoint/2010/main" val="18331986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021379" y="-2389721"/>
            <a:ext cx="12246121" cy="17558961"/>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7"/>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6" y="8604754"/>
            <a:ext cx="1183511" cy="1307091"/>
          </a:xfrm>
          <a:prstGeom prst="rect">
            <a:avLst/>
          </a:prstGeom>
        </p:spPr>
      </p:pic>
      <p:grpSp>
        <p:nvGrpSpPr>
          <p:cNvPr id="31" name="Group 2"/>
          <p:cNvGrpSpPr/>
          <p:nvPr/>
        </p:nvGrpSpPr>
        <p:grpSpPr>
          <a:xfrm>
            <a:off x="-990600" y="-2462805"/>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311882" y="300920"/>
            <a:ext cx="3810000" cy="861774"/>
          </a:xfrm>
          <a:prstGeom prst="rect">
            <a:avLst/>
          </a:prstGeom>
          <a:noFill/>
        </p:spPr>
        <p:txBody>
          <a:bodyPr wrap="square" rtlCol="0">
            <a:spAutoFit/>
          </a:bodyPr>
          <a:lstStyle/>
          <a:p>
            <a:r>
              <a:rPr lang="en-US" sz="5000" b="1" dirty="0" smtClean="0">
                <a:latin typeface="Arial" panose="020B0604020202020204" pitchFamily="34" charset="0"/>
                <a:cs typeface="Arial" panose="020B0604020202020204" pitchFamily="34" charset="0"/>
              </a:rPr>
              <a:t>NHẬN XÉT</a:t>
            </a:r>
            <a:endParaRPr lang="en-US" sz="5000" b="1" dirty="0">
              <a:latin typeface="Arial" panose="020B060402020202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3354" y="431657"/>
            <a:ext cx="1698753" cy="1592580"/>
          </a:xfrm>
          <a:prstGeom prst="rect">
            <a:avLst/>
          </a:prstGeom>
        </p:spPr>
      </p:pic>
      <p:pic>
        <p:nvPicPr>
          <p:cNvPr id="30" name="Picture 29"/>
          <p:cNvPicPr>
            <a:picLocks noChangeAspect="1"/>
          </p:cNvPicPr>
          <p:nvPr/>
        </p:nvPicPr>
        <p:blipFill>
          <a:blip r:embed="rId11"/>
          <a:stretch>
            <a:fillRect/>
          </a:stretch>
        </p:blipFill>
        <p:spPr>
          <a:xfrm>
            <a:off x="2971800" y="4334169"/>
            <a:ext cx="685800" cy="62865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06631" y="2038274"/>
                <a:ext cx="16179363" cy="4998997"/>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latin typeface="Arial" panose="020B0604020202020204" pitchFamily="34" charset="0"/>
                    <a:ea typeface="Times New Roman" panose="02020603050405020304" pitchFamily="18" charset="0"/>
                    <a:cs typeface="Times New Roman" panose="02020603050405020304" pitchFamily="18" charset="0"/>
                  </a:rPr>
                  <a:t>Khi</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các</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nhau</a:t>
                </a:r>
                <a:r>
                  <a:rPr lang="en-US" sz="3800" dirty="0">
                    <a:latin typeface="Arial" panose="020B0604020202020204" pitchFamily="34" charset="0"/>
                    <a:ea typeface="Times New Roman" panose="02020603050405020304" pitchFamily="18" charset="0"/>
                    <a:cs typeface="Times New Roman" panose="02020603050405020304" pitchFamily="18" charset="0"/>
                  </a:rPr>
                  <a:t>, ta </a:t>
                </a:r>
                <a:r>
                  <a:rPr lang="en-US" sz="3800" dirty="0" err="1">
                    <a:latin typeface="Arial" panose="020B0604020202020204" pitchFamily="34" charset="0"/>
                    <a:ea typeface="Times New Roman" panose="02020603050405020304" pitchFamily="18" charset="0"/>
                    <a:cs typeface="Times New Roman" panose="02020603050405020304" pitchFamily="18" charset="0"/>
                  </a:rPr>
                  <a:t>có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thể</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tính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theo</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latin typeface="Arial" panose="020B0604020202020204" pitchFamily="34" charset="0"/>
                    <a:ea typeface="Times New Roman" panose="02020603050405020304" pitchFamily="18" charset="0"/>
                    <a:cs typeface="Times New Roman" panose="02020603050405020304" pitchFamily="18" charset="0"/>
                  </a:rPr>
                  <a:t>công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sau</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mẫu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tần</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Times New Roman" panose="02020603050405020304" pitchFamily="18" charset="0"/>
                    <a:cs typeface="Times New Roman" panose="02020603050405020304" pitchFamily="18" charset="0"/>
                  </a:rPr>
                  <a:t>s</a:t>
                </a:r>
                <a:r>
                  <a:rPr lang="en-US" sz="3800" baseline="30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𝑛</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𝑛</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𝑛</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𝑘</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𝑘</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b="0" i="1">
                            <a:effectLst/>
                            <a:latin typeface="Cambria Math" panose="02040503050406030204" pitchFamily="18" charset="0"/>
                            <a:ea typeface="Calibri" panose="020F0502020204030204" pitchFamily="34" charset="0"/>
                            <a:cs typeface="Arial" panose="020B0604020202020204" pitchFamily="34" charset="0"/>
                          </a:rPr>
                          <m:t>𝑛</m:t>
                        </m:r>
                      </m:den>
                    </m:f>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n = n</a:t>
                </a:r>
                <a:r>
                  <a:rPr lang="en-US" sz="3800" baseline="-25000" dirty="0">
                    <a:effectLst/>
                    <a:latin typeface="Arial" panose="020B0604020202020204" pitchFamily="34" charset="0"/>
                    <a:ea typeface="Times New Roman" panose="02020603050405020304" pitchFamily="18" charset="0"/>
                    <a:cs typeface="Times New Roman" panose="02020603050405020304" pitchFamily="18" charset="0"/>
                  </a:rPr>
                  <a:t>1</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 n</a:t>
                </a:r>
                <a:r>
                  <a:rPr lang="en-US" sz="3800" baseline="-25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n</a:t>
                </a:r>
                <a:r>
                  <a:rPr lang="en-US" sz="3800" baseline="-25000" dirty="0" err="1">
                    <a:effectLst/>
                    <a:latin typeface="Arial" panose="020B0604020202020204" pitchFamily="34" charset="0"/>
                    <a:ea typeface="Times New Roman" panose="02020603050405020304" pitchFamily="18" charset="0"/>
                    <a:cs typeface="Times New Roman" panose="02020603050405020304" pitchFamily="18" charset="0"/>
                  </a:rPr>
                  <a:t>k</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8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3800" b="0" i="0">
                            <a:effectLst/>
                            <a:latin typeface="Cambria Math" panose="02040503050406030204" pitchFamily="18" charset="0"/>
                            <a:ea typeface="Times New Roman" panose="02020603050405020304" pitchFamily="18" charset="0"/>
                            <a:cs typeface="Arial" panose="020B0604020202020204" pitchFamily="34" charset="0"/>
                          </a:rPr>
                          <m:t>x</m:t>
                        </m:r>
                      </m:e>
                    </m:acc>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cộng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cho</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06631" y="2038274"/>
                <a:ext cx="16179363" cy="4998997"/>
              </a:xfrm>
              <a:prstGeom prst="rect">
                <a:avLst/>
              </a:prstGeom>
              <a:blipFill>
                <a:blip r:embed="rId12"/>
                <a:stretch>
                  <a:fillRect l="-1243" r="-1243" b="-1341"/>
                </a:stretch>
              </a:blipFill>
            </p:spPr>
            <p:txBody>
              <a:bodyPr/>
              <a:lstStyle/>
              <a:p>
                <a:r>
                  <a:rPr lang="en-US">
                    <a:noFill/>
                  </a:rPr>
                  <a:t> </a:t>
                </a:r>
              </a:p>
            </p:txBody>
          </p:sp>
        </mc:Fallback>
      </mc:AlternateContent>
      <p:pic>
        <p:nvPicPr>
          <p:cNvPr id="6" name="Picture 5"/>
          <p:cNvPicPr>
            <a:picLocks noChangeAspect="1"/>
          </p:cNvPicPr>
          <p:nvPr/>
        </p:nvPicPr>
        <p:blipFill>
          <a:blip r:embed="rId13"/>
          <a:stretch>
            <a:fillRect/>
          </a:stretch>
        </p:blipFill>
        <p:spPr>
          <a:xfrm>
            <a:off x="6081649" y="7482699"/>
            <a:ext cx="6029325" cy="1996103"/>
          </a:xfrm>
          <a:prstGeom prst="rect">
            <a:avLst/>
          </a:prstGeom>
        </p:spPr>
      </p:pic>
    </p:spTree>
    <p:extLst>
      <p:ext uri="{BB962C8B-B14F-4D97-AF65-F5344CB8AC3E}">
        <p14:creationId xmlns:p14="http://schemas.microsoft.com/office/powerpoint/2010/main" val="41296343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021379" y="-2389721"/>
            <a:ext cx="12246121" cy="17558961"/>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7"/>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6" y="8604754"/>
            <a:ext cx="1183511" cy="1307091"/>
          </a:xfrm>
          <a:prstGeom prst="rect">
            <a:avLst/>
          </a:prstGeom>
        </p:spPr>
      </p:pic>
      <p:grpSp>
        <p:nvGrpSpPr>
          <p:cNvPr id="31" name="Group 2"/>
          <p:cNvGrpSpPr/>
          <p:nvPr/>
        </p:nvGrpSpPr>
        <p:grpSpPr>
          <a:xfrm>
            <a:off x="-990600" y="-2462805"/>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311882" y="300920"/>
            <a:ext cx="38100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977" y="482899"/>
            <a:ext cx="1698753" cy="1592580"/>
          </a:xfrm>
          <a:prstGeom prst="rect">
            <a:avLst/>
          </a:prstGeom>
        </p:spPr>
      </p:pic>
      <p:pic>
        <p:nvPicPr>
          <p:cNvPr id="30" name="Picture 29"/>
          <p:cNvPicPr>
            <a:picLocks noChangeAspect="1"/>
          </p:cNvPicPr>
          <p:nvPr/>
        </p:nvPicPr>
        <p:blipFill>
          <a:blip r:embed="rId11"/>
          <a:stretch>
            <a:fillRect/>
          </a:stretch>
        </p:blipFill>
        <p:spPr>
          <a:xfrm>
            <a:off x="2971800" y="4334169"/>
            <a:ext cx="685800" cy="6286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38300" y="2215537"/>
                <a:ext cx="14554200" cy="3620735"/>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dirty="0" err="1" smtClean="0">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của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mẫu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kê</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trong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phân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tần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là</a:t>
                </a:r>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Times New Roman" panose="02020603050405020304" pitchFamily="18" charset="0"/>
                    <a:cs typeface="Times New Roman" panose="02020603050405020304" pitchFamily="18" charset="0"/>
                  </a:rPr>
                  <a:t>s</a:t>
                </a:r>
                <a:r>
                  <a:rPr lang="en-US" sz="3800" baseline="30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𝑓</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𝑓</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𝑓</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𝑘</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𝑛</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Trong</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3800" b="1" i="1">
                            <a:effectLst/>
                            <a:latin typeface="Cambria Math" panose="02040503050406030204" pitchFamily="18" charset="0"/>
                            <a:ea typeface="Times New Roman" panose="02020603050405020304" pitchFamily="18" charset="0"/>
                            <a:cs typeface="Arial" panose="020B0604020202020204" pitchFamily="34" charset="0"/>
                          </a:rPr>
                          <m:t>𝒙</m:t>
                        </m:r>
                      </m:e>
                    </m:acc>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cộng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38300" y="2215537"/>
                <a:ext cx="14554200" cy="3620735"/>
              </a:xfrm>
              <a:prstGeom prst="rect">
                <a:avLst/>
              </a:prstGeom>
              <a:blipFill>
                <a:blip r:embed="rId12"/>
                <a:stretch>
                  <a:fillRect l="-1257" r="-1382" b="-2357"/>
                </a:stretch>
              </a:blipFill>
            </p:spPr>
            <p:txBody>
              <a:bodyPr/>
              <a:lstStyle/>
              <a:p>
                <a:r>
                  <a:rPr lang="en-US">
                    <a:noFill/>
                  </a:rPr>
                  <a:t> </a:t>
                </a:r>
              </a:p>
            </p:txBody>
          </p:sp>
        </mc:Fallback>
      </mc:AlternateContent>
      <p:pic>
        <p:nvPicPr>
          <p:cNvPr id="4" name="Picture 3"/>
          <p:cNvPicPr>
            <a:picLocks noChangeAspect="1"/>
          </p:cNvPicPr>
          <p:nvPr/>
        </p:nvPicPr>
        <p:blipFill>
          <a:blip r:embed="rId13"/>
          <a:stretch>
            <a:fillRect/>
          </a:stretch>
        </p:blipFill>
        <p:spPr>
          <a:xfrm>
            <a:off x="5485038" y="6585577"/>
            <a:ext cx="7318802" cy="2229781"/>
          </a:xfrm>
          <a:prstGeom prst="rect">
            <a:avLst/>
          </a:prstGeom>
        </p:spPr>
      </p:pic>
    </p:spTree>
    <p:extLst>
      <p:ext uri="{BB962C8B-B14F-4D97-AF65-F5344CB8AC3E}">
        <p14:creationId xmlns:p14="http://schemas.microsoft.com/office/powerpoint/2010/main" val="28953366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021379" y="-2389721"/>
            <a:ext cx="12246121" cy="17558961"/>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7"/>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6" y="8604754"/>
            <a:ext cx="1183511" cy="1307091"/>
          </a:xfrm>
          <a:prstGeom prst="rect">
            <a:avLst/>
          </a:prstGeom>
        </p:spPr>
      </p:pic>
      <p:grpSp>
        <p:nvGrpSpPr>
          <p:cNvPr id="31" name="Group 2"/>
          <p:cNvGrpSpPr/>
          <p:nvPr/>
        </p:nvGrpSpPr>
        <p:grpSpPr>
          <a:xfrm>
            <a:off x="-990600" y="-2462805"/>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311882" y="300920"/>
            <a:ext cx="38100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977" y="482899"/>
            <a:ext cx="1698753" cy="1592580"/>
          </a:xfrm>
          <a:prstGeom prst="rect">
            <a:avLst/>
          </a:prstGeom>
        </p:spPr>
      </p:pic>
      <p:pic>
        <p:nvPicPr>
          <p:cNvPr id="30" name="Picture 29"/>
          <p:cNvPicPr>
            <a:picLocks noChangeAspect="1"/>
          </p:cNvPicPr>
          <p:nvPr/>
        </p:nvPicPr>
        <p:blipFill>
          <a:blip r:embed="rId11"/>
          <a:stretch>
            <a:fillRect/>
          </a:stretch>
        </p:blipFill>
        <p:spPr>
          <a:xfrm>
            <a:off x="2971800" y="4334169"/>
            <a:ext cx="685800" cy="62865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50432" y="2857500"/>
                <a:ext cx="16627594" cy="55654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tế</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dùng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liệu</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𝑠</m:t>
                        </m:r>
                      </m:e>
                    </m:acc>
                  </m:oMath>
                </a14:m>
                <a:r>
                  <a:rPr kumimoji="0" lang="en-US" sz="400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2</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sSup>
                          <m:sSup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den>
                    </m:f>
                  </m:oMath>
                </a14:m>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x</a:t>
                </a:r>
                <a:r>
                  <a:rPr kumimoji="0" lang="en-US" sz="400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trị</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sát</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thứ</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400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u="none" strike="noStrike" kern="1200" cap="none" spc="0" normalizeH="0" baseline="0" noProof="0" dirty="0" smtClean="0">
                    <a:ln>
                      <a:noFill/>
                    </a:ln>
                    <a:solidFill>
                      <a:prstClr val="black"/>
                    </a:solidFill>
                    <a:effectLst/>
                    <a:uLnTx/>
                    <a:uFillTx/>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mẫu</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50432" y="2857500"/>
                <a:ext cx="16627594" cy="5565498"/>
              </a:xfrm>
              <a:prstGeom prst="rect">
                <a:avLst/>
              </a:prstGeom>
              <a:blipFill>
                <a:blip r:embed="rId12"/>
                <a:stretch>
                  <a:fillRect l="-1283" r="-1283" b="-1205"/>
                </a:stretch>
              </a:blipFill>
            </p:spPr>
            <p:txBody>
              <a:bodyPr/>
              <a:lstStyle/>
              <a:p>
                <a:r>
                  <a:rPr lang="en-US">
                    <a:noFill/>
                  </a:rPr>
                  <a:t> </a:t>
                </a:r>
              </a:p>
            </p:txBody>
          </p:sp>
        </mc:Fallback>
      </mc:AlternateContent>
    </p:spTree>
    <p:extLst>
      <p:ext uri="{BB962C8B-B14F-4D97-AF65-F5344CB8AC3E}">
        <p14:creationId xmlns:p14="http://schemas.microsoft.com/office/powerpoint/2010/main" val="38783419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anim calcmode="lin" valueType="num">
                                      <p:cBhvr>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0" name="TextBox 8">
            <a:extLst>
              <a:ext uri="{FF2B5EF4-FFF2-40B4-BE49-F238E27FC236}">
                <a16:creationId xmlns:a16="http://schemas.microsoft.com/office/drawing/2014/main" id="{E193907B-5540-43C1-868B-88DC0F002BEA}"/>
              </a:ext>
            </a:extLst>
          </p:cNvPr>
          <p:cNvSpPr txBox="1"/>
          <p:nvPr/>
        </p:nvSpPr>
        <p:spPr>
          <a:xfrm>
            <a:off x="-68528" y="-495300"/>
            <a:ext cx="3176112" cy="7291424"/>
          </a:xfrm>
          <a:prstGeom prst="rect">
            <a:avLst/>
          </a:prstGeom>
        </p:spPr>
        <p:txBody>
          <a:bodyPr lIns="50800" tIns="50800" rIns="50800" bIns="50800" rtlCol="0" anchor="ctr"/>
          <a:lstStyle/>
          <a:p>
            <a:pPr algn="ctr">
              <a:lnSpc>
                <a:spcPts val="2659"/>
              </a:lnSpc>
              <a:spcBef>
                <a:spcPct val="0"/>
              </a:spcBef>
            </a:pPr>
            <a:endParaRPr sz="3500">
              <a:solidFill>
                <a:prstClr val="black"/>
              </a:solidFill>
            </a:endParaRPr>
          </a:p>
        </p:txBody>
      </p:sp>
      <p:pic>
        <p:nvPicPr>
          <p:cNvPr id="30"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89175" flipH="1" flipV="1">
            <a:off x="17049511" y="7858088"/>
            <a:ext cx="1510777" cy="1431461"/>
          </a:xfrm>
          <a:prstGeom prst="rect">
            <a:avLst/>
          </a:prstGeom>
        </p:spPr>
      </p:pic>
      <p:grpSp>
        <p:nvGrpSpPr>
          <p:cNvPr id="11" name="Group 10"/>
          <p:cNvGrpSpPr/>
          <p:nvPr/>
        </p:nvGrpSpPr>
        <p:grpSpPr>
          <a:xfrm>
            <a:off x="-440677" y="93410"/>
            <a:ext cx="18195277" cy="1751228"/>
            <a:chOff x="-293775" y="93410"/>
            <a:chExt cx="17869285" cy="1751228"/>
          </a:xfrm>
        </p:grpSpPr>
        <p:sp>
          <p:nvSpPr>
            <p:cNvPr id="26" name="Rectangle 25"/>
            <p:cNvSpPr/>
            <p:nvPr/>
          </p:nvSpPr>
          <p:spPr>
            <a:xfrm>
              <a:off x="-293775" y="93410"/>
              <a:ext cx="6228209" cy="923330"/>
            </a:xfrm>
            <a:prstGeom prst="rect">
              <a:avLst/>
            </a:prstGeom>
          </p:spPr>
          <p:txBody>
            <a:bodyPr wrap="square">
              <a:spAutoFit/>
            </a:bodyPr>
            <a:lstStyle/>
            <a:p>
              <a:pPr algn="ctr">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tr36)</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43745" y="200342"/>
              <a:ext cx="17131765" cy="1644296"/>
            </a:xfrm>
            <a:prstGeom prst="rect">
              <a:avLst/>
            </a:prstGeom>
          </p:spPr>
          <p:txBody>
            <a:bodyPr wrap="square">
              <a:spAutoFit/>
            </a:bodyPr>
            <a:lstStyle/>
            <a:p>
              <a:pPr algn="just">
                <a:lnSpc>
                  <a:spcPct val="150000"/>
                </a:lnSpc>
              </a:pPr>
              <a:r>
                <a:rPr lang="en-US" sz="3600" dirty="0" smtClean="0">
                  <a:latin typeface="Arial" panose="020B0604020202020204" pitchFamily="34" charset="0"/>
                  <a:ea typeface="Calibri" panose="020F0502020204030204" pitchFamily="34" charset="0"/>
                  <a:cs typeface="Times New Roman" panose="02020603050405020304" pitchFamily="18" charset="0"/>
                </a:rPr>
                <a:t>                                       </a:t>
              </a:r>
              <a:r>
                <a:rPr lang="en-US" sz="3500" dirty="0" err="1" smtClean="0">
                  <a:latin typeface="Arial" panose="020B0604020202020204" pitchFamily="34" charset="0"/>
                  <a:ea typeface="Calibri" panose="020F0502020204030204" pitchFamily="34" charset="0"/>
                  <a:cs typeface="Times New Roman" panose="02020603050405020304" pitchFamily="18" charset="0"/>
                </a:rPr>
                <a:t>Mẫu</a:t>
              </a:r>
              <a:r>
                <a:rPr lang="en-US" sz="3500" dirty="0" smtClean="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số</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liệu</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thống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kê</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kết</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quả</a:t>
              </a:r>
              <a:r>
                <a:rPr lang="en-US" sz="3500" dirty="0">
                  <a:latin typeface="Arial" panose="020B0604020202020204" pitchFamily="34" charset="0"/>
                  <a:ea typeface="Calibri" panose="020F0502020204030204" pitchFamily="34" charset="0"/>
                  <a:cs typeface="Times New Roman" panose="02020603050405020304" pitchFamily="18" charset="0"/>
                </a:rPr>
                <a:t> 5 </a:t>
              </a:r>
              <a:r>
                <a:rPr lang="en-US" sz="3500" dirty="0" err="1">
                  <a:latin typeface="Arial" panose="020B0604020202020204" pitchFamily="34" charset="0"/>
                  <a:ea typeface="Calibri" panose="020F0502020204030204" pitchFamily="34" charset="0"/>
                  <a:cs typeface="Times New Roman" panose="02020603050405020304" pitchFamily="18" charset="0"/>
                </a:rPr>
                <a:t>bài</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kiểm</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tra</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môn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Toán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của</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bạn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Dũng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bạn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Huy</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lần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lượt</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là</a:t>
              </a:r>
              <a:r>
                <a:rPr lang="en-US" sz="3500" dirty="0" smtClean="0">
                  <a:latin typeface="Arial" panose="020B0604020202020204" pitchFamily="34" charset="0"/>
                  <a:ea typeface="Calibri" panose="020F0502020204030204" pitchFamily="34"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94672" y="1130984"/>
            <a:ext cx="5106830" cy="4094006"/>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810000" y="1986752"/>
                <a:ext cx="4692310" cy="117371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m>
                        <m:mPr>
                          <m:plcHide m:val="on"/>
                          <m:mcs>
                            <m:mc>
                              <m:mcPr>
                                <m:count m:val="6"/>
                                <m:mcJc m:val="center"/>
                              </m:mcPr>
                            </m:mc>
                          </m:mcs>
                          <m:ctrlPr>
                            <a:rPr lang="en-US" sz="3500" i="1">
                              <a:solidFill>
                                <a:prstClr val="black"/>
                              </a:solidFill>
                              <a:latin typeface="Cambria Math" panose="02040503050406030204" pitchFamily="18" charset="0"/>
                              <a:cs typeface="Arial" panose="020B0604020202020204" pitchFamily="34" charset="0"/>
                            </a:rPr>
                          </m:ctrlPr>
                        </m:mPr>
                        <m:mr>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8</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6</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9</m:t>
                            </m:r>
                          </m:e>
                          <m:e>
                            <m:r>
                              <m:rPr>
                                <m:nor/>
                              </m:rPr>
                              <a:rPr lang="en-US" sz="3500" i="1">
                                <a:solidFill>
                                  <a:prstClr val="black"/>
                                </a:solidFill>
                                <a:latin typeface="Arial" panose="020B0604020202020204" pitchFamily="34" charset="0"/>
                                <a:ea typeface="Calibri" panose="020F0502020204030204" pitchFamily="34" charset="0"/>
                              </a:rPr>
                              <m:t> </m:t>
                            </m:r>
                            <m:r>
                              <m:rPr>
                                <m:nor/>
                              </m:rPr>
                              <a:rPr lang="en-US" sz="3500">
                                <a:solidFill>
                                  <a:prstClr val="black"/>
                                </a:solidFill>
                                <a:latin typeface="Arial" panose="020B0604020202020204" pitchFamily="34" charset="0"/>
                                <a:ea typeface="Calibri" panose="020F0502020204030204" pitchFamily="34" charset="0"/>
                              </a:rPr>
                              <m:t>(</m:t>
                            </m:r>
                            <m:r>
                              <m:rPr>
                                <m:nor/>
                              </m:rPr>
                              <a:rPr lang="en-US" sz="3500">
                                <a:solidFill>
                                  <a:prstClr val="black"/>
                                </a:solidFill>
                                <a:latin typeface="Arial" panose="020B0604020202020204" pitchFamily="34" charset="0"/>
                                <a:ea typeface="Calibri" panose="020F0502020204030204" pitchFamily="34" charset="0"/>
                              </a:rPr>
                              <m:t>3</m:t>
                            </m:r>
                            <m:r>
                              <m:rPr>
                                <m:nor/>
                              </m:rPr>
                              <a:rPr lang="en-US" sz="3500">
                                <a:solidFill>
                                  <a:prstClr val="black"/>
                                </a:solidFill>
                                <a:latin typeface="Arial" panose="020B0604020202020204" pitchFamily="34" charset="0"/>
                                <a:ea typeface="Calibri" panose="020F0502020204030204" pitchFamily="34" charset="0"/>
                              </a:rPr>
                              <m:t>)</m:t>
                            </m:r>
                            <m:r>
                              <m:rPr>
                                <m:nor/>
                              </m:rPr>
                              <a:rPr lang="en-US" sz="3500" i="1">
                                <a:solidFill>
                                  <a:prstClr val="black"/>
                                </a:solidFill>
                                <a:latin typeface="Arial" panose="020B0604020202020204" pitchFamily="34" charset="0"/>
                                <a:ea typeface="Calibri" panose="020F0502020204030204" pitchFamily="34" charset="0"/>
                              </a:rPr>
                              <m:t> </m:t>
                            </m:r>
                          </m:e>
                        </m:mr>
                        <m:mr>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6</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8</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m:rPr>
                                <m:nor/>
                              </m:rPr>
                              <a:rPr lang="en-US" sz="3500" i="1">
                                <a:solidFill>
                                  <a:prstClr val="black"/>
                                </a:solidFill>
                                <a:latin typeface="Arial" panose="020B0604020202020204" pitchFamily="34" charset="0"/>
                                <a:ea typeface="Calibri" panose="020F0502020204030204" pitchFamily="34" charset="0"/>
                              </a:rPr>
                              <m:t> </m:t>
                            </m:r>
                            <m:r>
                              <m:rPr>
                                <m:nor/>
                              </m:rPr>
                              <a:rPr lang="en-US" sz="3500">
                                <a:solidFill>
                                  <a:prstClr val="black"/>
                                </a:solidFill>
                                <a:latin typeface="Arial" panose="020B0604020202020204" pitchFamily="34" charset="0"/>
                                <a:ea typeface="Calibri" panose="020F0502020204030204" pitchFamily="34" charset="0"/>
                              </a:rPr>
                              <m:t>(</m:t>
                            </m:r>
                            <m:r>
                              <m:rPr>
                                <m:nor/>
                              </m:rPr>
                              <a:rPr lang="en-US" sz="3500">
                                <a:solidFill>
                                  <a:prstClr val="black"/>
                                </a:solidFill>
                                <a:latin typeface="Arial" panose="020B0604020202020204" pitchFamily="34" charset="0"/>
                                <a:ea typeface="Calibri" panose="020F0502020204030204" pitchFamily="34" charset="0"/>
                              </a:rPr>
                              <m:t>4</m:t>
                            </m:r>
                            <m:r>
                              <m:rPr>
                                <m:nor/>
                              </m:rPr>
                              <a:rPr lang="en-US" sz="3500">
                                <a:solidFill>
                                  <a:prstClr val="black"/>
                                </a:solidFill>
                                <a:latin typeface="Arial" panose="020B0604020202020204" pitchFamily="34" charset="0"/>
                                <a:ea typeface="Calibri" panose="020F0502020204030204" pitchFamily="34" charset="0"/>
                              </a:rPr>
                              <m:t>) </m:t>
                            </m:r>
                          </m:e>
                        </m:mr>
                      </m:m>
                    </m:oMath>
                  </m:oMathPara>
                </a14:m>
                <a:endParaRPr lang="en-US" sz="3500" dirty="0"/>
              </a:p>
            </p:txBody>
          </p:sp>
        </mc:Choice>
        <mc:Fallback>
          <p:sp>
            <p:nvSpPr>
              <p:cNvPr id="7" name="Rectangle 6"/>
              <p:cNvSpPr>
                <a:spLocks noRot="1" noChangeAspect="1" noMove="1" noResize="1" noEditPoints="1" noAdjustHandles="1" noChangeArrowheads="1" noChangeShapeType="1" noTextEdit="1"/>
              </p:cNvSpPr>
              <p:nvPr/>
            </p:nvSpPr>
            <p:spPr>
              <a:xfrm>
                <a:off x="3810000" y="1986752"/>
                <a:ext cx="4692310" cy="117371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9390" y="3067419"/>
                <a:ext cx="11584690" cy="1754326"/>
              </a:xfrm>
              <a:prstGeom prst="rect">
                <a:avLst/>
              </a:prstGeom>
            </p:spPr>
            <p:txBody>
              <a:bodyPr wrap="square">
                <a:spAutoFit/>
              </a:bodyPr>
              <a:lstStyle/>
              <a:p>
                <a:pPr>
                  <a:lnSpc>
                    <a:spcPct val="150000"/>
                  </a:lnSpc>
                </a:pPr>
                <a:r>
                  <a:rPr lang="en-US" sz="3500" dirty="0" err="1">
                    <a:latin typeface="Arial" panose="020B0604020202020204" pitchFamily="34" charset="0"/>
                    <a:ea typeface="Calibri" panose="020F0502020204030204" pitchFamily="34" charset="0"/>
                    <a:cs typeface="Times New Roman" panose="02020603050405020304" pitchFamily="18" charset="0"/>
                  </a:rPr>
                  <a:t>Số</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trung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bình</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cộng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của</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mẫu</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số</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liệu</a:t>
                </a:r>
                <a:r>
                  <a:rPr lang="en-US" sz="3500" dirty="0">
                    <a:latin typeface="Arial" panose="020B0604020202020204" pitchFamily="34" charset="0"/>
                    <a:ea typeface="Calibri" panose="020F0502020204030204" pitchFamily="34" charset="0"/>
                    <a:cs typeface="Times New Roman" panose="02020603050405020304" pitchFamily="18" charset="0"/>
                  </a:rPr>
                  <a:t> (3) </a:t>
                </a:r>
                <a:r>
                  <a:rPr lang="en-US" sz="3500" dirty="0" err="1">
                    <a:latin typeface="Arial" panose="020B0604020202020204" pitchFamily="34" charset="0"/>
                    <a:ea typeface="Calibri" panose="020F0502020204030204" pitchFamily="34" charset="0"/>
                    <a:cs typeface="Times New Roman" panose="02020603050405020304" pitchFamily="18" charset="0"/>
                  </a:rPr>
                  <a:t>và</a:t>
                </a:r>
                <a:r>
                  <a:rPr lang="en-US" sz="3500" dirty="0">
                    <a:latin typeface="Arial" panose="020B0604020202020204" pitchFamily="34" charset="0"/>
                    <a:ea typeface="Calibri" panose="020F0502020204030204" pitchFamily="34" charset="0"/>
                    <a:cs typeface="Times New Roman" panose="02020603050405020304" pitchFamily="18" charset="0"/>
                  </a:rPr>
                  <a:t> (4) </a:t>
                </a:r>
                <a:r>
                  <a:rPr lang="en-US" sz="3500" dirty="0" err="1">
                    <a:latin typeface="Arial" panose="020B0604020202020204" pitchFamily="34" charset="0"/>
                    <a:ea typeface="Calibri" panose="020F0502020204030204" pitchFamily="34" charset="0"/>
                    <a:cs typeface="Times New Roman" panose="02020603050405020304" pitchFamily="18" charset="0"/>
                  </a:rPr>
                  <a:t>đều</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là</a:t>
                </a:r>
                <a:r>
                  <a:rPr lang="en-US" sz="3500" dirty="0">
                    <a:latin typeface="Arial" panose="020B0604020202020204" pitchFamily="34" charset="0"/>
                    <a:ea typeface="Calibri" panose="020F0502020204030204" pitchFamily="34" charset="0"/>
                    <a:cs typeface="Times New Roman" panose="02020603050405020304" pitchFamily="18" charset="0"/>
                  </a:rPr>
                  <a:t>: </a:t>
                </a:r>
                <a:endParaRPr lang="en-US" sz="35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
                    </m:oMathParaPr>
                    <m:oMath xmlns:m="http://schemas.openxmlformats.org/officeDocument/2006/math">
                      <m:bar>
                        <m:barPr>
                          <m:pos m:val="top"/>
                          <m:ctrlPr>
                            <a:rPr lang="en-US" sz="3500" i="1">
                              <a:effectLst/>
                              <a:latin typeface="Cambria Math" panose="02040503050406030204" pitchFamily="18" charset="0"/>
                              <a:ea typeface="Calibri" panose="020F0502020204030204" pitchFamily="34" charset="0"/>
                              <a:cs typeface="Arial" panose="020B0604020202020204" pitchFamily="34" charset="0"/>
                            </a:rPr>
                          </m:ctrlPr>
                        </m:barPr>
                        <m:e>
                          <m:r>
                            <a:rPr lang="en-US" sz="3500" i="1">
                              <a:effectLst/>
                              <a:latin typeface="Cambria Math" panose="02040503050406030204" pitchFamily="18" charset="0"/>
                              <a:ea typeface="Calibri" panose="020F0502020204030204" pitchFamily="34" charset="0"/>
                              <a:cs typeface="Arial" panose="020B0604020202020204" pitchFamily="34" charset="0"/>
                            </a:rPr>
                            <m:t>𝑥</m:t>
                          </m:r>
                        </m:e>
                      </m:bar>
                      <m:r>
                        <a:rPr lang="en-US" sz="3500">
                          <a:effectLst/>
                          <a:latin typeface="Cambria Math" panose="02040503050406030204" pitchFamily="18" charset="0"/>
                          <a:ea typeface="Calibri" panose="020F0502020204030204" pitchFamily="34" charset="0"/>
                          <a:cs typeface="Arial" panose="020B0604020202020204" pitchFamily="34" charset="0"/>
                        </a:rPr>
                        <m:t>=</m:t>
                      </m:r>
                      <m:r>
                        <a:rPr lang="en-US" sz="3500">
                          <a:effectLst/>
                          <a:latin typeface="Cambria Math" panose="02040503050406030204" pitchFamily="18" charset="0"/>
                          <a:ea typeface="Calibri" panose="020F0502020204030204" pitchFamily="34" charset="0"/>
                          <a:cs typeface="Arial" panose="020B0604020202020204" pitchFamily="34" charset="0"/>
                        </a:rPr>
                        <m:t>7</m:t>
                      </m:r>
                    </m:oMath>
                  </m:oMathPara>
                </a14:m>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29390" y="3067419"/>
                <a:ext cx="11584690" cy="1754326"/>
              </a:xfrm>
              <a:prstGeom prst="rect">
                <a:avLst/>
              </a:prstGeom>
              <a:blipFill>
                <a:blip r:embed="rId14"/>
                <a:stretch>
                  <a:fillRect l="-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607351" y="7507068"/>
                <a:ext cx="9144000" cy="1778692"/>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num>
                        <m:den>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607351" y="7507068"/>
                <a:ext cx="9144000" cy="17786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0" y="4511336"/>
                <a:ext cx="17132177" cy="3350341"/>
              </a:xfrm>
              <a:prstGeom prst="rect">
                <a:avLst/>
              </a:prstGeom>
            </p:spPr>
            <p:txBody>
              <a:bodyPr wrap="square">
                <a:spAutoFit/>
              </a:bodyPr>
              <a:lstStyle/>
              <a:p>
                <a:pPr lvl="0">
                  <a:lnSpc>
                    <a:spcPct val="150000"/>
                  </a:lnSpc>
                </a:pP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phương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(3)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(4).</a:t>
                </a:r>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Xét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(3), ta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dài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𝑖</m:t>
                        </m:r>
                      </m:sub>
                    </m:sSub>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𝑖</m:t>
                        </m:r>
                      </m:sub>
                    </m:sSub>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lệch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thống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kê</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𝑖</m:t>
                        </m:r>
                      </m:sub>
                    </m:sSub>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đối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vối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cộng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bar>
                      <m:barPr>
                        <m:pos m:val="top"/>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bar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bar>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2). So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phương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(3)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trị</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0" y="4511336"/>
                <a:ext cx="17132177" cy="3350341"/>
              </a:xfrm>
              <a:prstGeom prst="rect">
                <a:avLst/>
              </a:prstGeom>
              <a:blipFill>
                <a:blip r:embed="rId16"/>
                <a:stretch>
                  <a:fillRect l="-1032" b="-25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0" y="9206686"/>
                <a:ext cx="18821400" cy="935064"/>
              </a:xfrm>
              <a:prstGeom prst="rect">
                <a:avLst/>
              </a:prstGeom>
            </p:spPr>
            <p:txBody>
              <a:bodyPr wrap="square">
                <a:spAutoFit/>
              </a:bodyPr>
              <a:lstStyle/>
              <a:p>
                <a:pPr lvl="0">
                  <a:lnSpc>
                    <a:spcPct val="150000"/>
                  </a:lnSpc>
                </a:pP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c) So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kết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quả</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môn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Toán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đồng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đều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0" y="9206686"/>
                <a:ext cx="18821400" cy="935064"/>
              </a:xfrm>
              <a:prstGeom prst="rect">
                <a:avLst/>
              </a:prstGeom>
              <a:blipFill>
                <a:blip r:embed="rId17"/>
                <a:stretch>
                  <a:fillRect l="-939" b="-9091"/>
                </a:stretch>
              </a:blipFill>
            </p:spPr>
            <p:txBody>
              <a:bodyPr/>
              <a:lstStyle/>
              <a:p>
                <a:r>
                  <a:rPr lang="en-US">
                    <a:noFill/>
                  </a:rPr>
                  <a:t> </a:t>
                </a:r>
              </a:p>
            </p:txBody>
          </p:sp>
        </mc:Fallback>
      </mc:AlternateContent>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41793"/>
            <a:ext cx="19050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8">
            <a:extLst>
              <a:ext uri="{FF2B5EF4-FFF2-40B4-BE49-F238E27FC236}">
                <a16:creationId xmlns:a16="http://schemas.microsoft.com/office/drawing/2014/main" id="{79349864-5408-4AC2-9B57-402B61D49B2C}"/>
              </a:ext>
            </a:extLst>
          </p:cNvPr>
          <p:cNvSpPr txBox="1"/>
          <p:nvPr/>
        </p:nvSpPr>
        <p:spPr>
          <a:xfrm>
            <a:off x="7010400" y="495300"/>
            <a:ext cx="542141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a:t>
            </a: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HỞI ĐỘNG</a:t>
            </a:r>
            <a:endParaRPr kumimoji="0" lang="en-US" sz="5500" b="0" i="0" u="none" strike="noStrike" kern="1200" cap="none" spc="0" normalizeH="0" baseline="0" noProof="0" dirty="0">
              <a:ln>
                <a:noFill/>
              </a:ln>
              <a:effectLst/>
              <a:uLnTx/>
              <a:uFillTx/>
              <a:latin typeface="Calibri"/>
              <a:ea typeface="+mn-ea"/>
            </a:endParaRPr>
          </a:p>
        </p:txBody>
      </p:sp>
      <p:pic>
        <p:nvPicPr>
          <p:cNvPr id="21" name="Picture 20">
            <a:extLst>
              <a:ext uri="{FF2B5EF4-FFF2-40B4-BE49-F238E27FC236}">
                <a16:creationId xmlns:a16="http://schemas.microsoft.com/office/drawing/2014/main" id="{EA192CDB-7ABC-41B4-A423-77455C4254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82372" y="7527233"/>
            <a:ext cx="2523482" cy="2344297"/>
          </a:xfrm>
          <a:prstGeom prst="rect">
            <a:avLst/>
          </a:prstGeom>
        </p:spPr>
      </p:pic>
      <p:pic>
        <p:nvPicPr>
          <p:cNvPr id="24" name="Picture 25">
            <a:extLst>
              <a:ext uri="{FF2B5EF4-FFF2-40B4-BE49-F238E27FC236}">
                <a16:creationId xmlns:a16="http://schemas.microsoft.com/office/drawing/2014/main" id="{6DCDB059-5C1F-4268-8ABA-6C17C60D41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6026" y="323563"/>
            <a:ext cx="1338974" cy="1255288"/>
          </a:xfrm>
          <a:prstGeom prst="rect">
            <a:avLst/>
          </a:prstGeom>
        </p:spPr>
      </p:pic>
      <p:sp>
        <p:nvSpPr>
          <p:cNvPr id="10" name="Rectangle 9"/>
          <p:cNvSpPr/>
          <p:nvPr/>
        </p:nvSpPr>
        <p:spPr>
          <a:xfrm>
            <a:off x="566026" y="1955112"/>
            <a:ext cx="17221200" cy="182492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vi-VN" sz="4000" dirty="0">
                <a:solidFill>
                  <a:srgbClr val="000000"/>
                </a:solidFill>
                <a:ea typeface="Times New Roman" panose="02020603050405020304" pitchFamily="18" charset="0"/>
                <a:cs typeface="Arial" panose="020B0604020202020204" pitchFamily="34" charset="0"/>
              </a:rPr>
              <a:t>Kết quả 5 bài kiểm tra môn Toán của hai bạn Dũng và Huy được thống kê trong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3086098" y="4096847"/>
            <a:ext cx="12268200" cy="3124200"/>
          </a:xfrm>
          <a:prstGeom prst="rect">
            <a:avLst/>
          </a:prstGeom>
        </p:spPr>
      </p:pic>
      <p:grpSp>
        <p:nvGrpSpPr>
          <p:cNvPr id="17" name="Group 14"/>
          <p:cNvGrpSpPr/>
          <p:nvPr/>
        </p:nvGrpSpPr>
        <p:grpSpPr>
          <a:xfrm>
            <a:off x="-1676400" y="9677400"/>
            <a:ext cx="21031665" cy="2095500"/>
            <a:chOff x="0" y="0"/>
            <a:chExt cx="28042220" cy="1792049"/>
          </a:xfrm>
        </p:grpSpPr>
        <p:pic>
          <p:nvPicPr>
            <p:cNvPr id="18"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20"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6" name="Rectangle 5"/>
          <p:cNvSpPr/>
          <p:nvPr/>
        </p:nvSpPr>
        <p:spPr>
          <a:xfrm>
            <a:off x="549984" y="7527233"/>
            <a:ext cx="14782800" cy="1015663"/>
          </a:xfrm>
          <a:prstGeom prst="rect">
            <a:avLst/>
          </a:prstGeom>
        </p:spPr>
        <p:txBody>
          <a:bodyPr wrap="square">
            <a:spAutoFit/>
          </a:bodyPr>
          <a:lstStyle/>
          <a:p>
            <a:pPr algn="ctr">
              <a:lnSpc>
                <a:spcPct val="150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Kết quả làm bài kiểm tra môn Toán của bạn nào đồng đều hơn</a:t>
            </a:r>
            <a:r>
              <a:rPr lang="nl-NL"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7" name="Group 6">
            <a:extLst>
              <a:ext uri="{FF2B5EF4-FFF2-40B4-BE49-F238E27FC236}">
                <a16:creationId xmlns:a16="http://schemas.microsoft.com/office/drawing/2014/main" id="{1A22BE65-A2EE-4CDF-9CB6-FDD5A0CC33B0}"/>
              </a:ext>
            </a:extLst>
          </p:cNvPr>
          <p:cNvGrpSpPr/>
          <p:nvPr/>
        </p:nvGrpSpPr>
        <p:grpSpPr>
          <a:xfrm>
            <a:off x="-228601" y="-36506"/>
            <a:ext cx="18821401" cy="10515058"/>
            <a:chOff x="-5134" y="-38100"/>
            <a:chExt cx="4816592" cy="1342759"/>
          </a:xfrm>
        </p:grpSpPr>
        <p:sp>
          <p:nvSpPr>
            <p:cNvPr id="18" name="Freeform 7">
              <a:extLst>
                <a:ext uri="{FF2B5EF4-FFF2-40B4-BE49-F238E27FC236}">
                  <a16:creationId xmlns:a16="http://schemas.microsoft.com/office/drawing/2014/main" id="{D2A20305-49BF-4568-A286-4EF18440759A}"/>
                </a:ext>
              </a:extLst>
            </p:cNvPr>
            <p:cNvSpPr/>
            <p:nvPr/>
          </p:nvSpPr>
          <p:spPr>
            <a:xfrm>
              <a:off x="-5134" y="156309"/>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alpha val="75000"/>
              </a:srgbClr>
            </a:solidFill>
          </p:spPr>
        </p:sp>
        <p:sp>
          <p:nvSpPr>
            <p:cNvPr id="20" name="TextBox 8">
              <a:extLst>
                <a:ext uri="{FF2B5EF4-FFF2-40B4-BE49-F238E27FC236}">
                  <a16:creationId xmlns:a16="http://schemas.microsoft.com/office/drawing/2014/main" id="{E193907B-5540-43C1-868B-88DC0F002BEA}"/>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98120"/>
            <a:ext cx="1698753" cy="1592580"/>
          </a:xfrm>
          <a:prstGeom prst="rect">
            <a:avLst/>
          </a:prstGeom>
        </p:spPr>
      </p:pic>
      <p:grpSp>
        <p:nvGrpSpPr>
          <p:cNvPr id="27" name="Group 26"/>
          <p:cNvGrpSpPr/>
          <p:nvPr/>
        </p:nvGrpSpPr>
        <p:grpSpPr>
          <a:xfrm>
            <a:off x="8229599" y="-183245"/>
            <a:ext cx="1905000" cy="1815882"/>
            <a:chOff x="1828800" y="2980194"/>
            <a:chExt cx="1905000" cy="1815882"/>
          </a:xfrm>
        </p:grpSpPr>
        <p:pic>
          <p:nvPicPr>
            <p:cNvPr id="28"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30" name="Picture 7">
            <a:extLst>
              <a:ext uri="{FF2B5EF4-FFF2-40B4-BE49-F238E27FC236}">
                <a16:creationId xmlns:a16="http://schemas.microsoft.com/office/drawing/2014/main" id="{523BA23B-7AFB-47AA-AB1E-926708BC6C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89175" flipH="1" flipV="1">
            <a:off x="15587246" y="9048533"/>
            <a:ext cx="1510777" cy="143146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22301" y="1959239"/>
                <a:ext cx="17670499" cy="2729593"/>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Ta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smtClean="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a:effectLst/>
                              <a:latin typeface="Cambria Math" panose="02040503050406030204" pitchFamily="18" charset="0"/>
                              <a:ea typeface="Calibri" panose="020F0502020204030204" pitchFamily="34" charset="0"/>
                              <a:cs typeface="Arial" panose="020B0604020202020204" pitchFamily="34" charset="0"/>
                            </a:rPr>
                            <m:t>5</m:t>
                          </m:r>
                        </m:den>
                      </m:f>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2</m:t>
                          </m:r>
                        </m:num>
                        <m:den>
                          <m:r>
                            <a:rPr lang="en-US" sz="3800">
                              <a:effectLst/>
                              <a:latin typeface="Cambria Math" panose="02040503050406030204" pitchFamily="18" charset="0"/>
                              <a:ea typeface="Calibri" panose="020F0502020204030204" pitchFamily="34" charset="0"/>
                              <a:cs typeface="Arial" panose="020B0604020202020204" pitchFamily="34" charset="0"/>
                            </a:rPr>
                            <m:t>5</m:t>
                          </m:r>
                        </m:den>
                      </m:f>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0</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22301" y="1959239"/>
                <a:ext cx="17670499" cy="2729593"/>
              </a:xfrm>
              <a:prstGeom prst="rect">
                <a:avLst/>
              </a:prstGeom>
              <a:blipFill>
                <a:blip r:embed="rId12"/>
                <a:stretch>
                  <a:fillRect l="-11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22300" y="5067300"/>
                <a:ext cx="15613099" cy="3600986"/>
              </a:xfrm>
              <a:prstGeom prst="rect">
                <a:avLst/>
              </a:prstGeom>
            </p:spPr>
            <p:txBody>
              <a:bodyPr wrap="square">
                <a:spAutoFit/>
              </a:bodyPr>
              <a:lstStyle/>
              <a:p>
                <a:pPr lvl="0">
                  <a:lnSpc>
                    <a:spcPct val="150000"/>
                  </a:lnSpc>
                </a:pPr>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Với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(3), ta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8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8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thế</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22300" y="5067300"/>
                <a:ext cx="15613099" cy="3600986"/>
              </a:xfrm>
              <a:prstGeom prst="rect">
                <a:avLst/>
              </a:prstGeom>
              <a:blipFill>
                <a:blip r:embed="rId13"/>
                <a:stretch>
                  <a:fillRect l="-1289" b="-28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114800" y="8057885"/>
                <a:ext cx="9766584" cy="18724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14800" y="8057885"/>
                <a:ext cx="9766584" cy="187243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2916499" y="1799748"/>
                <a:ext cx="13394051"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2916499" y="1799748"/>
                <a:ext cx="13394051" cy="1265731"/>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647299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7" name="Group 6">
            <a:extLst>
              <a:ext uri="{FF2B5EF4-FFF2-40B4-BE49-F238E27FC236}">
                <a16:creationId xmlns:a16="http://schemas.microsoft.com/office/drawing/2014/main" id="{1A22BE65-A2EE-4CDF-9CB6-FDD5A0CC33B0}"/>
              </a:ext>
            </a:extLst>
          </p:cNvPr>
          <p:cNvGrpSpPr/>
          <p:nvPr/>
        </p:nvGrpSpPr>
        <p:grpSpPr>
          <a:xfrm>
            <a:off x="-228601" y="-36506"/>
            <a:ext cx="18821401" cy="10515058"/>
            <a:chOff x="-5134" y="-38100"/>
            <a:chExt cx="4816592" cy="1342759"/>
          </a:xfrm>
        </p:grpSpPr>
        <p:sp>
          <p:nvSpPr>
            <p:cNvPr id="18" name="Freeform 7">
              <a:extLst>
                <a:ext uri="{FF2B5EF4-FFF2-40B4-BE49-F238E27FC236}">
                  <a16:creationId xmlns:a16="http://schemas.microsoft.com/office/drawing/2014/main" id="{D2A20305-49BF-4568-A286-4EF18440759A}"/>
                </a:ext>
              </a:extLst>
            </p:cNvPr>
            <p:cNvSpPr/>
            <p:nvPr/>
          </p:nvSpPr>
          <p:spPr>
            <a:xfrm>
              <a:off x="-5134" y="156309"/>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alpha val="75000"/>
              </a:srgbClr>
            </a:solidFill>
          </p:spPr>
        </p:sp>
        <p:sp>
          <p:nvSpPr>
            <p:cNvPr id="20" name="TextBox 8">
              <a:extLst>
                <a:ext uri="{FF2B5EF4-FFF2-40B4-BE49-F238E27FC236}">
                  <a16:creationId xmlns:a16="http://schemas.microsoft.com/office/drawing/2014/main" id="{E193907B-5540-43C1-868B-88DC0F002BEA}"/>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98120"/>
            <a:ext cx="1698753" cy="1592580"/>
          </a:xfrm>
          <a:prstGeom prst="rect">
            <a:avLst/>
          </a:prstGeom>
        </p:spPr>
      </p:pic>
      <p:grpSp>
        <p:nvGrpSpPr>
          <p:cNvPr id="19" name="Group 14">
            <a:extLst>
              <a:ext uri="{FF2B5EF4-FFF2-40B4-BE49-F238E27FC236}">
                <a16:creationId xmlns:a16="http://schemas.microsoft.com/office/drawing/2014/main" id="{F07D73A4-81BE-4A93-A6DE-026545BE9C4F}"/>
              </a:ext>
            </a:extLst>
          </p:cNvPr>
          <p:cNvGrpSpPr/>
          <p:nvPr/>
        </p:nvGrpSpPr>
        <p:grpSpPr>
          <a:xfrm>
            <a:off x="-990600" y="9391965"/>
            <a:ext cx="21031665" cy="1505162"/>
            <a:chOff x="0" y="0"/>
            <a:chExt cx="28042220" cy="1792049"/>
          </a:xfrm>
        </p:grpSpPr>
        <p:pic>
          <p:nvPicPr>
            <p:cNvPr id="21" name="Picture 15">
              <a:extLst>
                <a:ext uri="{FF2B5EF4-FFF2-40B4-BE49-F238E27FC236}">
                  <a16:creationId xmlns:a16="http://schemas.microsoft.com/office/drawing/2014/main" id="{38AE9B9A-7A4D-4C5E-B9D5-D9CA4BBB8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22" name="Picture 16">
              <a:extLst>
                <a:ext uri="{FF2B5EF4-FFF2-40B4-BE49-F238E27FC236}">
                  <a16:creationId xmlns:a16="http://schemas.microsoft.com/office/drawing/2014/main" id="{1A4D35B8-3804-4E1A-A8FF-BEBE60C5BC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25" name="Picture 6"/>
          <p:cNvPicPr>
            <a:picLocks noChangeAspect="1"/>
          </p:cNvPicPr>
          <p:nvPr/>
        </p:nvPicPr>
        <p:blipFill rotWithShape="1">
          <a:blip r:embed="rId8"/>
          <a:srcRect t="30236"/>
          <a:stretch/>
        </p:blipFill>
        <p:spPr>
          <a:xfrm>
            <a:off x="15221370" y="7225988"/>
            <a:ext cx="2076029" cy="2305013"/>
          </a:xfrm>
          <a:prstGeom prst="rect">
            <a:avLst/>
          </a:prstGeom>
        </p:spPr>
      </p:pic>
      <p:grpSp>
        <p:nvGrpSpPr>
          <p:cNvPr id="27" name="Group 26"/>
          <p:cNvGrpSpPr/>
          <p:nvPr/>
        </p:nvGrpSpPr>
        <p:grpSpPr>
          <a:xfrm>
            <a:off x="8229599" y="-183245"/>
            <a:ext cx="1905000" cy="1815882"/>
            <a:chOff x="1828800" y="2980194"/>
            <a:chExt cx="1905000" cy="1815882"/>
          </a:xfrm>
        </p:grpSpPr>
        <p:pic>
          <p:nvPicPr>
            <p:cNvPr id="28"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30" name="Picture 7">
            <a:extLst>
              <a:ext uri="{FF2B5EF4-FFF2-40B4-BE49-F238E27FC236}">
                <a16:creationId xmlns:a16="http://schemas.microsoft.com/office/drawing/2014/main" id="{523BA23B-7AFB-47AA-AB1E-926708BC6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89175" flipH="1" flipV="1">
            <a:off x="232284" y="8408290"/>
            <a:ext cx="1510777" cy="143146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32194" y="1894371"/>
                <a:ext cx="17099810" cy="1858970"/>
              </a:xfrm>
              <a:prstGeom prst="rect">
                <a:avLst/>
              </a:prstGeom>
            </p:spPr>
            <p:txBody>
              <a:bodyPr wrap="square">
                <a:spAutoFit/>
              </a:bodyPr>
              <a:lstStyle/>
              <a:p>
                <a:pPr lvl="0" algn="just">
                  <a:lnSpc>
                    <a:spcPct val="150000"/>
                  </a:lnSpc>
                </a:pPr>
                <a:r>
                  <a:rPr lang="en-US" sz="38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Như</a:t>
                </a:r>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phương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đánh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quả</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5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môn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Toán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Dũng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vơ̂i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cộng</a:t>
                </a:r>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bar>
                      <m:barPr>
                        <m:pos m:val="top"/>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bar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ba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oMath>
                </a14:m>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32194" y="1894371"/>
                <a:ext cx="17099810" cy="1858970"/>
              </a:xfrm>
              <a:prstGeom prst="rect">
                <a:avLst/>
              </a:prstGeom>
              <a:blipFill>
                <a:blip r:embed="rId12"/>
                <a:stretch>
                  <a:fillRect l="-1176" r="-1176" b="-62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71590" y="4275130"/>
                <a:ext cx="17029163" cy="1858970"/>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c) Do </a:t>
                </a:r>
                <a14:m>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=0,4&lt;</m:t>
                    </m:r>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Huy</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quả</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môn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Toán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đồng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Dũng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71590" y="4275130"/>
                <a:ext cx="17029163" cy="1858970"/>
              </a:xfrm>
              <a:prstGeom prst="rect">
                <a:avLst/>
              </a:prstGeom>
              <a:blipFill>
                <a:blip r:embed="rId13"/>
                <a:stretch>
                  <a:fillRect l="-1181" r="-1145" b="-6557"/>
                </a:stretch>
              </a:blipFill>
            </p:spPr>
            <p:txBody>
              <a:bodyPr/>
              <a:lstStyle/>
              <a:p>
                <a:r>
                  <a:rPr lang="en-US">
                    <a:noFill/>
                  </a:rPr>
                  <a:t> </a:t>
                </a:r>
              </a:p>
            </p:txBody>
          </p:sp>
        </mc:Fallback>
      </mc:AlternateContent>
    </p:spTree>
    <p:extLst>
      <p:ext uri="{BB962C8B-B14F-4D97-AF65-F5344CB8AC3E}">
        <p14:creationId xmlns:p14="http://schemas.microsoft.com/office/powerpoint/2010/main" val="360736268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315"/>
        <p:cNvGrpSpPr/>
        <p:nvPr/>
      </p:nvGrpSpPr>
      <p:grpSpPr>
        <a:xfrm>
          <a:off x="0" y="0"/>
          <a:ext cx="0" cy="0"/>
          <a:chOff x="0" y="0"/>
          <a:chExt cx="0" cy="0"/>
        </a:xfrm>
      </p:grpSpPr>
      <p:grpSp>
        <p:nvGrpSpPr>
          <p:cNvPr id="316" name="Google Shape;316;p15"/>
          <p:cNvGrpSpPr/>
          <p:nvPr/>
        </p:nvGrpSpPr>
        <p:grpSpPr>
          <a:xfrm>
            <a:off x="-1371833" y="-873525"/>
            <a:ext cx="21031665" cy="1344037"/>
            <a:chOff x="0" y="0"/>
            <a:chExt cx="28042220" cy="1792049"/>
          </a:xfrm>
        </p:grpSpPr>
        <p:pic>
          <p:nvPicPr>
            <p:cNvPr id="317" name="Google Shape;317;p15"/>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318" name="Google Shape;318;p15"/>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319" name="Google Shape;319;p15"/>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320" name="Google Shape;320;p15"/>
          <p:cNvPicPr preferRelativeResize="0"/>
          <p:nvPr/>
        </p:nvPicPr>
        <p:blipFill rotWithShape="1">
          <a:blip r:embed="rId5">
            <a:alphaModFix/>
          </a:blip>
          <a:srcRect/>
          <a:stretch/>
        </p:blipFill>
        <p:spPr>
          <a:xfrm>
            <a:off x="5105400" y="9563100"/>
            <a:ext cx="8580377" cy="4664605"/>
          </a:xfrm>
          <a:prstGeom prst="rect">
            <a:avLst/>
          </a:prstGeom>
          <a:noFill/>
          <a:ln>
            <a:noFill/>
          </a:ln>
        </p:spPr>
      </p:pic>
      <p:pic>
        <p:nvPicPr>
          <p:cNvPr id="321" name="Google Shape;321;p15"/>
          <p:cNvPicPr preferRelativeResize="0"/>
          <p:nvPr/>
        </p:nvPicPr>
        <p:blipFill rotWithShape="1">
          <a:blip r:embed="rId6">
            <a:alphaModFix/>
          </a:blip>
          <a:srcRect/>
          <a:stretch/>
        </p:blipFill>
        <p:spPr>
          <a:xfrm>
            <a:off x="15087600" y="332832"/>
            <a:ext cx="3657600" cy="791372"/>
          </a:xfrm>
          <a:prstGeom prst="rect">
            <a:avLst/>
          </a:prstGeom>
          <a:noFill/>
          <a:ln>
            <a:noFill/>
          </a:ln>
        </p:spPr>
      </p:pic>
      <p:sp>
        <p:nvSpPr>
          <p:cNvPr id="322" name="Google Shape;322;p15"/>
          <p:cNvSpPr/>
          <p:nvPr/>
        </p:nvSpPr>
        <p:spPr>
          <a:xfrm>
            <a:off x="1006642" y="1571402"/>
            <a:ext cx="4291144" cy="1082842"/>
          </a:xfrm>
          <a:prstGeom prst="roundRect">
            <a:avLst>
              <a:gd name="adj" fmla="val 16667"/>
            </a:avLst>
          </a:prstGeom>
          <a:solidFill>
            <a:srgbClr val="9537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LUYỆN</a:t>
            </a:r>
            <a:r>
              <a:rPr kumimoji="0" lang="en-US" sz="4000" b="1" i="0" u="none" strike="noStrike" kern="0" cap="none" spc="0" normalizeH="0" noProof="0" dirty="0" smtClean="0">
                <a:ln>
                  <a:noFill/>
                </a:ln>
                <a:solidFill>
                  <a:srgbClr val="FFFFFF"/>
                </a:solidFill>
                <a:effectLst/>
                <a:uLnTx/>
                <a:uFillTx/>
                <a:latin typeface="Arial"/>
                <a:ea typeface="Arial"/>
                <a:cs typeface="Arial"/>
                <a:sym typeface="Arial"/>
              </a:rPr>
              <a:t> TẬP</a:t>
            </a: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 </a:t>
            </a: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23" name="Google Shape;323;p15"/>
          <p:cNvPicPr preferRelativeResize="0"/>
          <p:nvPr/>
        </p:nvPicPr>
        <p:blipFill rotWithShape="1">
          <a:blip r:embed="rId7">
            <a:alphaModFix/>
          </a:blip>
          <a:srcRect/>
          <a:stretch/>
        </p:blipFill>
        <p:spPr>
          <a:xfrm rot="-1687402">
            <a:off x="-809920" y="8774660"/>
            <a:ext cx="1883428" cy="1819895"/>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990600" y="3082886"/>
                <a:ext cx="16459200" cy="5355312"/>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về</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thời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gian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giây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chạy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cự</a:t>
                </a:r>
                <a:r>
                  <a:rPr lang="en-US" sz="3800" dirty="0">
                    <a:latin typeface="Arial" panose="020B0604020202020204" pitchFamily="34" charset="0"/>
                    <a:ea typeface="Calibri" panose="020F0502020204030204" pitchFamily="34" charset="0"/>
                    <a:cs typeface="Times New Roman" panose="02020603050405020304" pitchFamily="18" charset="0"/>
                  </a:rPr>
                  <a:t> li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500</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5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55,2   58,8   62,4</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54</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59,4 (5)</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gian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giây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chạy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cự</a:t>
                </a:r>
                <a:r>
                  <a:rPr lang="en-US" sz="3800" dirty="0">
                    <a:effectLst/>
                    <a:latin typeface="Arial" panose="020B0604020202020204" pitchFamily="34" charset="0"/>
                    <a:ea typeface="Calibri" panose="020F0502020204030204" pitchFamily="34" charset="0"/>
                    <a:cs typeface="Times New Roman" panose="02020603050405020304" pitchFamily="18" charset="0"/>
                  </a:rPr>
                  <a:t> li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1500</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5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271,2</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261   276</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282</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270</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(6)</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(5)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(6). </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Từ</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cự</a:t>
                </a:r>
                <a:r>
                  <a:rPr lang="en-US" sz="3800" dirty="0">
                    <a:effectLst/>
                    <a:latin typeface="Arial" panose="020B0604020202020204" pitchFamily="34" charset="0"/>
                    <a:ea typeface="Calibri" panose="020F0502020204030204" pitchFamily="34" charset="0"/>
                    <a:cs typeface="Times New Roman" panose="02020603050405020304" pitchFamily="18" charset="0"/>
                  </a:rPr>
                  <a:t> li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chạy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quả</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đều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3082886"/>
                <a:ext cx="16459200" cy="5355312"/>
              </a:xfrm>
              <a:prstGeom prst="rect">
                <a:avLst/>
              </a:prstGeom>
              <a:blipFill>
                <a:blip r:embed="rId8"/>
                <a:stretch>
                  <a:fillRect l="-1222" b="-1595"/>
                </a:stretch>
              </a:blipFill>
            </p:spPr>
            <p:txBody>
              <a:bodyPr/>
              <a:lstStyle/>
              <a:p>
                <a:r>
                  <a:rPr lang="en-US">
                    <a:noFill/>
                  </a:rPr>
                  <a:t> </a:t>
                </a:r>
              </a:p>
            </p:txBody>
          </p:sp>
        </mc:Fallback>
      </mc:AlternateContent>
    </p:spTree>
    <p:extLst>
      <p:ext uri="{BB962C8B-B14F-4D97-AF65-F5344CB8AC3E}">
        <p14:creationId xmlns:p14="http://schemas.microsoft.com/office/powerpoint/2010/main" val="2156119704"/>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p:tgtEl>
                                          <p:spTgt spid="322"/>
                                        </p:tgtEl>
                                        <p:attrNameLst>
                                          <p:attrName>ppt_w</p:attrName>
                                        </p:attrNameLst>
                                      </p:cBhvr>
                                      <p:tavLst>
                                        <p:tav tm="0">
                                          <p:val>
                                            <p:strVal val="0"/>
                                          </p:val>
                                        </p:tav>
                                        <p:tav tm="100000">
                                          <p:val>
                                            <p:strVal val="#ppt_w"/>
                                          </p:val>
                                        </p:tav>
                                      </p:tavLst>
                                    </p:anim>
                                    <p:anim calcmode="lin" valueType="num">
                                      <p:cBhvr additive="base">
                                        <p:cTn id="8" dur="500"/>
                                        <p:tgtEl>
                                          <p:spTgt spid="32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330"/>
        <p:cNvGrpSpPr/>
        <p:nvPr/>
      </p:nvGrpSpPr>
      <p:grpSpPr>
        <a:xfrm>
          <a:off x="0" y="0"/>
          <a:ext cx="0" cy="0"/>
          <a:chOff x="0" y="0"/>
          <a:chExt cx="0" cy="0"/>
        </a:xfrm>
      </p:grpSpPr>
      <p:pic>
        <p:nvPicPr>
          <p:cNvPr id="331" name="Google Shape;331;p16"/>
          <p:cNvPicPr preferRelativeResize="0"/>
          <p:nvPr/>
        </p:nvPicPr>
        <p:blipFill rotWithShape="1">
          <a:blip r:embed="rId3">
            <a:alphaModFix/>
          </a:blip>
          <a:srcRect/>
          <a:stretch/>
        </p:blipFill>
        <p:spPr>
          <a:xfrm>
            <a:off x="11242790" y="9639300"/>
            <a:ext cx="8580377" cy="4664605"/>
          </a:xfrm>
          <a:prstGeom prst="rect">
            <a:avLst/>
          </a:prstGeom>
          <a:noFill/>
          <a:ln>
            <a:noFill/>
          </a:ln>
        </p:spPr>
      </p:pic>
      <p:grpSp>
        <p:nvGrpSpPr>
          <p:cNvPr id="332" name="Google Shape;332;p16"/>
          <p:cNvGrpSpPr/>
          <p:nvPr/>
        </p:nvGrpSpPr>
        <p:grpSpPr>
          <a:xfrm>
            <a:off x="-1371833" y="-873525"/>
            <a:ext cx="21031665" cy="1344037"/>
            <a:chOff x="0" y="0"/>
            <a:chExt cx="28042220" cy="1792049"/>
          </a:xfrm>
        </p:grpSpPr>
        <p:pic>
          <p:nvPicPr>
            <p:cNvPr id="333" name="Google Shape;333;p16"/>
            <p:cNvPicPr preferRelativeResize="0"/>
            <p:nvPr/>
          </p:nvPicPr>
          <p:blipFill rotWithShape="1">
            <a:blip r:embed="rId4">
              <a:alphaModFix/>
            </a:blip>
            <a:srcRect b="78321"/>
            <a:stretch/>
          </p:blipFill>
          <p:spPr>
            <a:xfrm rot="10800000" flipH="1">
              <a:off x="0" y="0"/>
              <a:ext cx="15104543" cy="1792049"/>
            </a:xfrm>
            <a:prstGeom prst="rect">
              <a:avLst/>
            </a:prstGeom>
            <a:noFill/>
            <a:ln>
              <a:noFill/>
            </a:ln>
          </p:spPr>
        </p:pic>
        <p:pic>
          <p:nvPicPr>
            <p:cNvPr id="334" name="Google Shape;334;p16"/>
            <p:cNvPicPr preferRelativeResize="0"/>
            <p:nvPr/>
          </p:nvPicPr>
          <p:blipFill rotWithShape="1">
            <a:blip r:embed="rId4">
              <a:alphaModFix/>
            </a:blip>
            <a:srcRect b="78321"/>
            <a:stretch/>
          </p:blipFill>
          <p:spPr>
            <a:xfrm rot="10800000" flipH="1">
              <a:off x="12937677" y="0"/>
              <a:ext cx="15104543" cy="1792049"/>
            </a:xfrm>
            <a:prstGeom prst="rect">
              <a:avLst/>
            </a:prstGeom>
            <a:noFill/>
            <a:ln>
              <a:noFill/>
            </a:ln>
          </p:spPr>
        </p:pic>
      </p:grpSp>
      <p:grpSp>
        <p:nvGrpSpPr>
          <p:cNvPr id="335" name="Google Shape;335;p16"/>
          <p:cNvGrpSpPr/>
          <p:nvPr/>
        </p:nvGrpSpPr>
        <p:grpSpPr>
          <a:xfrm>
            <a:off x="721000" y="1187196"/>
            <a:ext cx="2022200" cy="1289304"/>
            <a:chOff x="7837953" y="804641"/>
            <a:chExt cx="2022200" cy="1289304"/>
          </a:xfrm>
        </p:grpSpPr>
        <p:pic>
          <p:nvPicPr>
            <p:cNvPr id="336" name="Google Shape;336;p16"/>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337" name="Google Shape;337;p16"/>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pic>
        <p:nvPicPr>
          <p:cNvPr id="342" name="Google Shape;342;p16"/>
          <p:cNvPicPr preferRelativeResize="0"/>
          <p:nvPr/>
        </p:nvPicPr>
        <p:blipFill rotWithShape="1">
          <a:blip r:embed="rId6">
            <a:alphaModFix/>
          </a:blip>
          <a:srcRect/>
          <a:stretch/>
        </p:blipFill>
        <p:spPr>
          <a:xfrm>
            <a:off x="13995628" y="450302"/>
            <a:ext cx="3657600" cy="791372"/>
          </a:xfrm>
          <a:prstGeom prst="rect">
            <a:avLst/>
          </a:prstGeom>
          <a:noFill/>
          <a:ln>
            <a:noFill/>
          </a:ln>
        </p:spPr>
      </p:pic>
      <p:pic>
        <p:nvPicPr>
          <p:cNvPr id="343" name="Google Shape;343;p16"/>
          <p:cNvPicPr preferRelativeResize="0"/>
          <p:nvPr/>
        </p:nvPicPr>
        <p:blipFill rotWithShape="1">
          <a:blip r:embed="rId7">
            <a:alphaModFix/>
          </a:blip>
          <a:srcRect/>
          <a:stretch/>
        </p:blipFill>
        <p:spPr>
          <a:xfrm>
            <a:off x="16471630" y="-717566"/>
            <a:ext cx="2363195" cy="2376155"/>
          </a:xfrm>
          <a:prstGeom prst="rect">
            <a:avLst/>
          </a:prstGeom>
          <a:noFill/>
          <a:ln>
            <a:noFill/>
          </a:ln>
        </p:spPr>
      </p:pic>
      <p:sp>
        <p:nvSpPr>
          <p:cNvPr id="2" name="Rectangle 1"/>
          <p:cNvSpPr/>
          <p:nvPr/>
        </p:nvSpPr>
        <p:spPr>
          <a:xfrm>
            <a:off x="533400" y="8092215"/>
            <a:ext cx="11492775" cy="718017"/>
          </a:xfrm>
          <a:prstGeom prst="rect">
            <a:avLst/>
          </a:prstGeom>
        </p:spPr>
        <p:txBody>
          <a:bodyPr wrap="square">
            <a:spAutoFit/>
          </a:bodyPr>
          <a:lstStyle/>
          <a:p>
            <a:pPr>
              <a:lnSpc>
                <a:spcPct val="107000"/>
              </a:lnSpc>
              <a:spcAft>
                <a:spcPts val="800"/>
              </a:spcAft>
            </a:pP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Vậy</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cự</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li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chạy</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500 m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đồng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2901555" y="1257300"/>
                <a:ext cx="7309245" cy="875048"/>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Ta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𝒙</m:t>
                            </m:r>
                          </m:e>
                        </m:acc>
                      </m:e>
                      <m:sub>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𝟓</m:t>
                        </m:r>
                      </m:sub>
                    </m:sSub>
                  </m:oMath>
                </a14:m>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57,96; </a:t>
                </a:r>
                <a14:m>
                  <m:oMath xmlns:m="http://schemas.openxmlformats.org/officeDocument/2006/math">
                    <m:sSub>
                      <m:sSubPr>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𝒙</m:t>
                            </m:r>
                          </m:e>
                        </m:acc>
                      </m:e>
                      <m:sub>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𝟔</m:t>
                        </m:r>
                      </m:sub>
                    </m:sSub>
                  </m:oMath>
                </a14:m>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272,04</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901555" y="1257300"/>
                <a:ext cx="7309245" cy="875048"/>
              </a:xfrm>
              <a:prstGeom prst="rect">
                <a:avLst/>
              </a:prstGeom>
              <a:blipFill>
                <a:blip r:embed="rId8"/>
                <a:stretch>
                  <a:fillRect l="-2502" r="-1751" b="-25694"/>
                </a:stretch>
              </a:blipFill>
            </p:spPr>
            <p:txBody>
              <a:bodyPr/>
              <a:lstStyle/>
              <a:p>
                <a:r>
                  <a:rPr lang="en-US">
                    <a:noFill/>
                  </a:rPr>
                  <a:t> </a:t>
                </a:r>
              </a:p>
            </p:txBody>
          </p:sp>
        </mc:Fallback>
      </mc:AlternateContent>
      <p:sp>
        <p:nvSpPr>
          <p:cNvPr id="4" name="Rectangle 3"/>
          <p:cNvSpPr/>
          <p:nvPr/>
        </p:nvSpPr>
        <p:spPr>
          <a:xfrm>
            <a:off x="2901555" y="2345204"/>
            <a:ext cx="8983550" cy="969496"/>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Vậy</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(6)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p:cNvGrpSpPr/>
          <p:nvPr/>
        </p:nvGrpSpPr>
        <p:grpSpPr>
          <a:xfrm>
            <a:off x="-10886" y="4119773"/>
            <a:ext cx="17604599" cy="1328527"/>
            <a:chOff x="130632" y="3395626"/>
            <a:chExt cx="17604599" cy="1328527"/>
          </a:xfrm>
        </p:grpSpPr>
        <mc:AlternateContent xmlns:mc="http://schemas.openxmlformats.org/markup-compatibility/2006">
          <mc:Choice xmlns:a14="http://schemas.microsoft.com/office/drawing/2010/main" Requires="a14">
            <p:sp>
              <p:nvSpPr>
                <p:cNvPr id="5" name="Rectangle 4"/>
                <p:cNvSpPr/>
                <p:nvPr/>
              </p:nvSpPr>
              <p:spPr>
                <a:xfrm>
                  <a:off x="130632" y="3483429"/>
                  <a:ext cx="2286000" cy="1240724"/>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bSup>
                          <m:sSubSupPr>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𝑠</m:t>
                            </m:r>
                          </m:e>
                          <m:sub>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b>
                          <m:sup>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130632" y="3483429"/>
                  <a:ext cx="2286000" cy="124072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885631" y="3395626"/>
                  <a:ext cx="14393364"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55</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58</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8−</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62</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4−</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54−</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59</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4−</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den>
                        </m:f>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1885631" y="3395626"/>
                  <a:ext cx="14393364" cy="12657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6183203" y="3546223"/>
                  <a:ext cx="1552028" cy="1072088"/>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9,16</m:t>
                        </m:r>
                      </m:oMath>
                    </m:oMathPara>
                  </a14:m>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183203" y="3546223"/>
                  <a:ext cx="1552028" cy="1072088"/>
                </a:xfrm>
                <a:prstGeom prst="rect">
                  <a:avLst/>
                </a:prstGeom>
                <a:blipFill>
                  <a:blip r:embed="rId11"/>
                  <a:stretch>
                    <a:fillRect r="-1575"/>
                  </a:stretch>
                </a:blipFill>
              </p:spPr>
              <p:txBody>
                <a:bodyPr/>
                <a:lstStyle/>
                <a:p>
                  <a:r>
                    <a:rPr lang="en-US">
                      <a:noFill/>
                    </a:rPr>
                    <a:t> </a:t>
                  </a:r>
                </a:p>
              </p:txBody>
            </p:sp>
          </mc:Fallback>
        </mc:AlternateContent>
      </p:grpSp>
      <p:grpSp>
        <p:nvGrpSpPr>
          <p:cNvPr id="12" name="Group 11"/>
          <p:cNvGrpSpPr/>
          <p:nvPr/>
        </p:nvGrpSpPr>
        <p:grpSpPr>
          <a:xfrm>
            <a:off x="-533400" y="6188695"/>
            <a:ext cx="18690118" cy="1272922"/>
            <a:chOff x="-381000" y="5089778"/>
            <a:chExt cx="18690118" cy="1272922"/>
          </a:xfrm>
        </p:grpSpPr>
        <mc:AlternateContent xmlns:mc="http://schemas.openxmlformats.org/markup-compatibility/2006">
          <mc:Choice xmlns:a14="http://schemas.microsoft.com/office/drawing/2010/main" Requires="a14">
            <p:sp>
              <p:nvSpPr>
                <p:cNvPr id="9" name="Rectangle 8"/>
                <p:cNvSpPr/>
                <p:nvPr/>
              </p:nvSpPr>
              <p:spPr>
                <a:xfrm>
                  <a:off x="-381000" y="5121976"/>
                  <a:ext cx="3124200" cy="1240724"/>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bSup>
                          <m:sSubSupPr>
                            <m:ctrlP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𝑠</m:t>
                            </m:r>
                          </m:e>
                          <m:sub>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b>
                          <m:sup>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381000" y="5121976"/>
                  <a:ext cx="3124200" cy="124072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918288" y="5089778"/>
                  <a:ext cx="14633814"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217</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261−</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276−</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282−</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270−</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den>
                        </m:f>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1918288" y="5089778"/>
                  <a:ext cx="14633814" cy="12657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6230600" y="5247275"/>
                  <a:ext cx="2078518" cy="107208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48,33</m:t>
                        </m:r>
                      </m:oMath>
                    </m:oMathPara>
                  </a14:m>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6230600" y="5247275"/>
                  <a:ext cx="2078518" cy="1072088"/>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8528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Shape 400"/>
        <p:cNvGrpSpPr/>
        <p:nvPr/>
      </p:nvGrpSpPr>
      <p:grpSpPr>
        <a:xfrm>
          <a:off x="0" y="0"/>
          <a:ext cx="0" cy="0"/>
          <a:chOff x="0" y="0"/>
          <a:chExt cx="0" cy="0"/>
        </a:xfrm>
      </p:grpSpPr>
      <p:pic>
        <p:nvPicPr>
          <p:cNvPr id="401" name="Google Shape;401;p21"/>
          <p:cNvPicPr preferRelativeResize="0"/>
          <p:nvPr/>
        </p:nvPicPr>
        <p:blipFill rotWithShape="1">
          <a:blip r:embed="rId3">
            <a:alphaModFix/>
          </a:blip>
          <a:srcRect/>
          <a:stretch/>
        </p:blipFill>
        <p:spPr>
          <a:xfrm rot="1508247">
            <a:off x="15514208" y="7003923"/>
            <a:ext cx="2944639" cy="4100130"/>
          </a:xfrm>
          <a:prstGeom prst="rect">
            <a:avLst/>
          </a:prstGeom>
          <a:noFill/>
          <a:ln>
            <a:noFill/>
          </a:ln>
        </p:spPr>
      </p:pic>
      <p:sp>
        <p:nvSpPr>
          <p:cNvPr id="402" name="Google Shape;402;p21"/>
          <p:cNvSpPr/>
          <p:nvPr/>
        </p:nvSpPr>
        <p:spPr>
          <a:xfrm rot="10800000">
            <a:off x="2817111" y="1483335"/>
            <a:ext cx="12918521" cy="1221764"/>
          </a:xfrm>
          <a:custGeom>
            <a:avLst/>
            <a:gdLst/>
            <a:ahLst/>
            <a:cxnLst/>
            <a:rect l="l" t="t" r="r" b="b"/>
            <a:pathLst>
              <a:path w="43710120" h="3090220" extrusionOk="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3" name="Google Shape;403;p21"/>
          <p:cNvPicPr preferRelativeResize="0"/>
          <p:nvPr/>
        </p:nvPicPr>
        <p:blipFill rotWithShape="1">
          <a:blip r:embed="rId4">
            <a:alphaModFix/>
          </a:blip>
          <a:srcRect/>
          <a:stretch/>
        </p:blipFill>
        <p:spPr>
          <a:xfrm rot="1231446">
            <a:off x="-379038" y="7361563"/>
            <a:ext cx="4670853" cy="3464924"/>
          </a:xfrm>
          <a:prstGeom prst="rect">
            <a:avLst/>
          </a:prstGeom>
          <a:noFill/>
          <a:ln>
            <a:noFill/>
          </a:ln>
        </p:spPr>
      </p:pic>
      <p:pic>
        <p:nvPicPr>
          <p:cNvPr id="404" name="Google Shape;404;p21"/>
          <p:cNvPicPr preferRelativeResize="0"/>
          <p:nvPr/>
        </p:nvPicPr>
        <p:blipFill rotWithShape="1">
          <a:blip r:embed="rId5">
            <a:alphaModFix/>
          </a:blip>
          <a:srcRect/>
          <a:stretch/>
        </p:blipFill>
        <p:spPr>
          <a:xfrm rot="-2927237">
            <a:off x="15217290" y="-2084202"/>
            <a:ext cx="4511215" cy="4535956"/>
          </a:xfrm>
          <a:prstGeom prst="rect">
            <a:avLst/>
          </a:prstGeom>
          <a:noFill/>
          <a:ln>
            <a:noFill/>
          </a:ln>
        </p:spPr>
      </p:pic>
      <p:sp>
        <p:nvSpPr>
          <p:cNvPr id="8" name="Rectangle 7"/>
          <p:cNvSpPr/>
          <p:nvPr/>
        </p:nvSpPr>
        <p:spPr>
          <a:xfrm>
            <a:off x="7924800" y="1483334"/>
            <a:ext cx="3807453" cy="1019253"/>
          </a:xfrm>
          <a:prstGeom prst="rect">
            <a:avLst/>
          </a:prstGeom>
        </p:spPr>
        <p:txBody>
          <a:bodyPr wrap="square">
            <a:spAutoFit/>
          </a:bodyPr>
          <a:lstStyle/>
          <a:p>
            <a:pPr>
              <a:lnSpc>
                <a:spcPct val="150000"/>
              </a:lnSpc>
              <a:spcAft>
                <a:spcPts val="800"/>
              </a:spcAft>
            </a:pPr>
            <a:r>
              <a:rPr lang="en-US" sz="4500" b="1" dirty="0">
                <a:solidFill>
                  <a:schemeClr val="bg2"/>
                </a:solidFill>
                <a:latin typeface="Arial" panose="020B0604020202020204" pitchFamily="34" charset="0"/>
                <a:ea typeface="Calibri" panose="020F0502020204030204" pitchFamily="34" charset="0"/>
                <a:cs typeface="Times New Roman" panose="02020603050405020304" pitchFamily="18" charset="0"/>
              </a:rPr>
              <a:t>2. Ý </a:t>
            </a:r>
            <a:r>
              <a:rPr lang="en-US" sz="4500" b="1" dirty="0" err="1">
                <a:solidFill>
                  <a:schemeClr val="bg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833153" y="3370124"/>
            <a:ext cx="12918521" cy="3785652"/>
          </a:xfrm>
          <a:prstGeom prst="rect">
            <a:avLst/>
          </a:prstGeom>
        </p:spPr>
        <p:txBody>
          <a:bodyPr wrap="square">
            <a:spAutoFit/>
          </a:bodyPr>
          <a:lstStyle/>
          <a:p>
            <a:pPr algn="just">
              <a:lnSpc>
                <a:spcPct val="150000"/>
              </a:lnSpc>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trưng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mức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phân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tán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nhỏ</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hơn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mức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phân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tán</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với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thấp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hơn</a:t>
            </a:r>
            <a:r>
              <a:rPr lang="en-US" sz="4000" dirty="0">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450405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2913744" y="2019300"/>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III</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6553200" y="3589972"/>
            <a:ext cx="6378877" cy="1477328"/>
          </a:xfrm>
          <a:prstGeom prst="rect">
            <a:avLst/>
          </a:prstGeom>
        </p:spPr>
        <p:txBody>
          <a:bodyPr wrap="square">
            <a:spAutoFit/>
          </a:bodyPr>
          <a:lstStyle/>
          <a:p>
            <a:pPr lvl="0" algn="just">
              <a:lnSpc>
                <a:spcPct val="150000"/>
              </a:lnSpc>
              <a:tabLst>
                <a:tab pos="360045" algn="l"/>
                <a:tab pos="720090" algn="l"/>
              </a:tabLst>
            </a:pPr>
            <a:r>
              <a:rPr lang="vi-VN" sz="6000" b="1" dirty="0">
                <a:solidFill>
                  <a:prstClr val="black"/>
                </a:solidFill>
                <a:ea typeface="Calibri" panose="020F0502020204030204" pitchFamily="34" charset="0"/>
                <a:cs typeface="Arial" panose="020B0604020202020204" pitchFamily="34" charset="0"/>
              </a:rPr>
              <a:t>Độ lệch chuẩn</a:t>
            </a:r>
            <a:endParaRPr lang="vi-VN" sz="6000" b="1" dirty="0">
              <a:solidFill>
                <a:prstClr val="black"/>
              </a:solidFill>
              <a:ea typeface="Calibri" panose="020F0502020204030204" pitchFamily="34" charset="0"/>
              <a:cs typeface="Arial" panose="020B0604020202020204" pitchFamily="34" charset="0"/>
            </a:endParaRP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extLst>
      <p:ext uri="{BB962C8B-B14F-4D97-AF65-F5344CB8AC3E}">
        <p14:creationId xmlns:p14="http://schemas.microsoft.com/office/powerpoint/2010/main" val="1362841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484"/>
        <p:cNvGrpSpPr/>
        <p:nvPr/>
      </p:nvGrpSpPr>
      <p:grpSpPr>
        <a:xfrm>
          <a:off x="0" y="0"/>
          <a:ext cx="0" cy="0"/>
          <a:chOff x="0" y="0"/>
          <a:chExt cx="0" cy="0"/>
        </a:xfrm>
      </p:grpSpPr>
      <p:grpSp>
        <p:nvGrpSpPr>
          <p:cNvPr id="485" name="Google Shape;485;p26"/>
          <p:cNvGrpSpPr/>
          <p:nvPr/>
        </p:nvGrpSpPr>
        <p:grpSpPr>
          <a:xfrm>
            <a:off x="-1371833" y="-1088170"/>
            <a:ext cx="21031665" cy="1344037"/>
            <a:chOff x="0" y="0"/>
            <a:chExt cx="28042220" cy="1792049"/>
          </a:xfrm>
        </p:grpSpPr>
        <p:pic>
          <p:nvPicPr>
            <p:cNvPr id="486" name="Google Shape;486;p26"/>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487" name="Google Shape;487;p26"/>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488" name="Google Shape;488;p26"/>
          <p:cNvPicPr preferRelativeResize="0"/>
          <p:nvPr/>
        </p:nvPicPr>
        <p:blipFill rotWithShape="1">
          <a:blip r:embed="rId4">
            <a:alphaModFix/>
          </a:blip>
          <a:srcRect/>
          <a:stretch/>
        </p:blipFill>
        <p:spPr>
          <a:xfrm>
            <a:off x="7872776" y="-1638300"/>
            <a:ext cx="2363195" cy="2376155"/>
          </a:xfrm>
          <a:prstGeom prst="rect">
            <a:avLst/>
          </a:prstGeom>
          <a:noFill/>
          <a:ln>
            <a:noFill/>
          </a:ln>
        </p:spPr>
      </p:pic>
      <p:pic>
        <p:nvPicPr>
          <p:cNvPr id="489" name="Google Shape;489;p26"/>
          <p:cNvPicPr preferRelativeResize="0"/>
          <p:nvPr/>
        </p:nvPicPr>
        <p:blipFill rotWithShape="1">
          <a:blip r:embed="rId5">
            <a:alphaModFix/>
          </a:blip>
          <a:srcRect/>
          <a:stretch/>
        </p:blipFill>
        <p:spPr>
          <a:xfrm>
            <a:off x="14455011" y="9334500"/>
            <a:ext cx="8580377" cy="4664605"/>
          </a:xfrm>
          <a:prstGeom prst="rect">
            <a:avLst/>
          </a:prstGeom>
          <a:noFill/>
          <a:ln>
            <a:noFill/>
          </a:ln>
        </p:spPr>
      </p:pic>
      <p:pic>
        <p:nvPicPr>
          <p:cNvPr id="490" name="Google Shape;490;p26"/>
          <p:cNvPicPr preferRelativeResize="0"/>
          <p:nvPr/>
        </p:nvPicPr>
        <p:blipFill rotWithShape="1">
          <a:blip r:embed="rId6">
            <a:alphaModFix/>
          </a:blip>
          <a:srcRect/>
          <a:stretch/>
        </p:blipFill>
        <p:spPr>
          <a:xfrm>
            <a:off x="15087600" y="118187"/>
            <a:ext cx="3657600" cy="791372"/>
          </a:xfrm>
          <a:prstGeom prst="rect">
            <a:avLst/>
          </a:prstGeom>
          <a:noFill/>
          <a:ln>
            <a:noFill/>
          </a:ln>
        </p:spPr>
      </p:pic>
      <p:pic>
        <p:nvPicPr>
          <p:cNvPr id="491" name="Google Shape;491;p26"/>
          <p:cNvPicPr preferRelativeResize="0"/>
          <p:nvPr/>
        </p:nvPicPr>
        <p:blipFill rotWithShape="1">
          <a:blip r:embed="rId7">
            <a:alphaModFix/>
          </a:blip>
          <a:srcRect/>
          <a:stretch/>
        </p:blipFill>
        <p:spPr>
          <a:xfrm>
            <a:off x="15593009" y="7344861"/>
            <a:ext cx="2835569" cy="2103476"/>
          </a:xfrm>
          <a:prstGeom prst="rect">
            <a:avLst/>
          </a:prstGeom>
          <a:noFill/>
          <a:ln>
            <a:noFill/>
          </a:ln>
        </p:spPr>
      </p:pic>
      <p:sp>
        <p:nvSpPr>
          <p:cNvPr id="493" name="Google Shape;493;p26"/>
          <p:cNvSpPr/>
          <p:nvPr/>
        </p:nvSpPr>
        <p:spPr>
          <a:xfrm>
            <a:off x="1571976" y="3125569"/>
            <a:ext cx="1968848" cy="102586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HĐ </a:t>
            </a:r>
            <a:r>
              <a:rPr lang="en-US" sz="4000" b="1" kern="0" dirty="0">
                <a:solidFill>
                  <a:srgbClr val="FFFFFF"/>
                </a:solidFill>
                <a:latin typeface="Arial"/>
                <a:ea typeface="Arial"/>
                <a:cs typeface="Arial"/>
                <a:sym typeface="Arial"/>
              </a:rPr>
              <a:t>3</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98" name="Google Shape;498;p26"/>
          <p:cNvSpPr txBox="1"/>
          <p:nvPr/>
        </p:nvSpPr>
        <p:spPr>
          <a:xfrm>
            <a:off x="1571976" y="5269622"/>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a:ln>
                <a:noFill/>
              </a:ln>
              <a:solidFill>
                <a:srgbClr val="C00000"/>
              </a:solidFill>
              <a:effectLst/>
              <a:uLnTx/>
              <a:uFillTx/>
              <a:latin typeface="Arial"/>
              <a:ea typeface="Arial"/>
              <a:cs typeface="Arial"/>
              <a:sym typeface="Arial"/>
            </a:endParaRPr>
          </a:p>
        </p:txBody>
      </p:sp>
      <p:sp>
        <p:nvSpPr>
          <p:cNvPr id="24" name="Rectangle 23"/>
          <p:cNvSpPr/>
          <p:nvPr/>
        </p:nvSpPr>
        <p:spPr>
          <a:xfrm>
            <a:off x="1447800" y="876300"/>
            <a:ext cx="3807453" cy="1131079"/>
          </a:xfrm>
          <a:prstGeom prst="rect">
            <a:avLst/>
          </a:prstGeom>
        </p:spPr>
        <p:txBody>
          <a:bodyPr wrap="square">
            <a:spAutoFit/>
          </a:bodyPr>
          <a:lstStyle/>
          <a:p>
            <a:pPr>
              <a:lnSpc>
                <a:spcPct val="150000"/>
              </a:lnSpc>
              <a:spcAft>
                <a:spcPts val="800"/>
              </a:spcAft>
            </a:pPr>
            <a:r>
              <a:rPr lang="en-US" sz="4500" b="1" dirty="0">
                <a:solidFill>
                  <a:srgbClr val="1F497D"/>
                </a:solidFill>
                <a:ea typeface="Calibri" panose="020F0502020204030204" pitchFamily="34" charset="0"/>
                <a:cs typeface="Times New Roman" panose="02020603050405020304" pitchFamily="18" charset="0"/>
              </a:rPr>
              <a:t>1. </a:t>
            </a:r>
            <a:r>
              <a:rPr lang="en-US" sz="4500" b="1" dirty="0" err="1">
                <a:solidFill>
                  <a:srgbClr val="1F497D"/>
                </a:solidFill>
                <a:ea typeface="Calibri" panose="020F0502020204030204" pitchFamily="34" charset="0"/>
                <a:cs typeface="Times New Roman" panose="02020603050405020304" pitchFamily="18" charset="0"/>
              </a:rPr>
              <a:t>Định</a:t>
            </a:r>
            <a:r>
              <a:rPr lang="en-US" sz="4500" b="1" dirty="0">
                <a:solidFill>
                  <a:srgbClr val="1F497D"/>
                </a:solidFill>
                <a:ea typeface="Calibri" panose="020F0502020204030204" pitchFamily="34" charset="0"/>
                <a:cs typeface="Times New Roman" panose="02020603050405020304" pitchFamily="18" charset="0"/>
              </a:rPr>
              <a:t> </a:t>
            </a:r>
            <a:r>
              <a:rPr lang="en-US" sz="4500" b="1" dirty="0" err="1">
                <a:solidFill>
                  <a:srgbClr val="1F497D"/>
                </a:solidFill>
                <a:ea typeface="Calibri" panose="020F0502020204030204" pitchFamily="34" charset="0"/>
                <a:cs typeface="Times New Roman" panose="02020603050405020304" pitchFamily="18" charset="0"/>
              </a:rPr>
              <a:t>nghĩa</a:t>
            </a:r>
            <a:endParaRPr lang="en-US" sz="45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878525" y="2819303"/>
                <a:ext cx="12714891" cy="1638397"/>
              </a:xfrm>
              <a:prstGeom prst="rect">
                <a:avLst/>
              </a:prstGeom>
            </p:spPr>
            <p:txBody>
              <a:bodyPr wrap="none">
                <a:spAutoFit/>
              </a:bodyPr>
              <a:lstStyle/>
              <a:p>
                <a:pPr>
                  <a:lnSpc>
                    <a:spcPct val="107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Ví</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dụ</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phương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(4)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0</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oMath>
                </a14:m>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1200"/>
                  </a:spcAft>
                </a:pP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e>
                    </m:rad>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78525" y="2819303"/>
                <a:ext cx="12714891" cy="1638397"/>
              </a:xfrm>
              <a:prstGeom prst="rect">
                <a:avLst/>
              </a:prstGeom>
              <a:blipFill>
                <a:blip r:embed="rId8"/>
                <a:stretch>
                  <a:fillRect l="-1582" t="-5948" r="-623" b="-92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172200" y="6286500"/>
                <a:ext cx="5511124" cy="128233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800">
                              <a:latin typeface="Cambria Math" panose="02040503050406030204" pitchFamily="18" charset="0"/>
                            </a:rPr>
                          </m:ctrlPr>
                        </m:sSubPr>
                        <m:e>
                          <m:r>
                            <a:rPr lang="en-US" sz="3800" i="1">
                              <a:latin typeface="Cambria Math" panose="02040503050406030204" pitchFamily="18" charset="0"/>
                            </a:rPr>
                            <m:t>𝑠</m:t>
                          </m:r>
                        </m:e>
                        <m:sub>
                          <m:r>
                            <a:rPr lang="en-US" sz="3800" i="1">
                              <a:latin typeface="Cambria Math" panose="02040503050406030204" pitchFamily="18" charset="0"/>
                            </a:rPr>
                            <m:t>𝐻</m:t>
                          </m:r>
                        </m:sub>
                      </m:sSub>
                      <m:r>
                        <a:rPr lang="en-US" sz="3800" i="0">
                          <a:latin typeface="Cambria Math" panose="02040503050406030204" pitchFamily="18" charset="0"/>
                        </a:rPr>
                        <m:t>=</m:t>
                      </m:r>
                      <m:rad>
                        <m:radPr>
                          <m:degHide m:val="on"/>
                          <m:ctrlPr>
                            <a:rPr lang="en-US" sz="3800" i="1">
                              <a:latin typeface="Cambria Math" panose="02040503050406030204" pitchFamily="18" charset="0"/>
                            </a:rPr>
                          </m:ctrlPr>
                        </m:radPr>
                        <m:deg/>
                        <m:e>
                          <m:sSubSup>
                            <m:sSubSupPr>
                              <m:ctrlPr>
                                <a:rPr lang="en-US" sz="3800" i="1">
                                  <a:latin typeface="Cambria Math" panose="02040503050406030204" pitchFamily="18" charset="0"/>
                                </a:rPr>
                              </m:ctrlPr>
                            </m:sSubSupPr>
                            <m:e>
                              <m:r>
                                <a:rPr lang="en-US" sz="3800" i="1">
                                  <a:latin typeface="Cambria Math" panose="02040503050406030204" pitchFamily="18" charset="0"/>
                                </a:rPr>
                                <m:t>𝑠</m:t>
                              </m:r>
                            </m:e>
                            <m:sub>
                              <m:r>
                                <a:rPr lang="en-US" sz="3800" i="1">
                                  <a:latin typeface="Cambria Math" panose="02040503050406030204" pitchFamily="18" charset="0"/>
                                </a:rPr>
                                <m:t>𝐻</m:t>
                              </m:r>
                            </m:sub>
                            <m:sup>
                              <m:r>
                                <a:rPr lang="en-US" sz="3800" i="0">
                                  <a:latin typeface="Cambria Math" panose="02040503050406030204" pitchFamily="18" charset="0"/>
                                </a:rPr>
                                <m:t>2</m:t>
                              </m:r>
                            </m:sup>
                          </m:sSubSup>
                        </m:e>
                      </m:rad>
                      <m:r>
                        <a:rPr lang="en-US" sz="3800" i="0">
                          <a:latin typeface="Cambria Math" panose="02040503050406030204" pitchFamily="18" charset="0"/>
                        </a:rPr>
                        <m:t>=</m:t>
                      </m:r>
                      <m:rad>
                        <m:radPr>
                          <m:degHide m:val="on"/>
                          <m:ctrlPr>
                            <a:rPr lang="en-US" sz="3800" i="1">
                              <a:latin typeface="Cambria Math" panose="02040503050406030204" pitchFamily="18" charset="0"/>
                            </a:rPr>
                          </m:ctrlPr>
                        </m:radPr>
                        <m:deg/>
                        <m:e>
                          <m:r>
                            <a:rPr lang="en-US" sz="3800" i="0">
                              <a:latin typeface="Cambria Math" panose="02040503050406030204" pitchFamily="18" charset="0"/>
                            </a:rPr>
                            <m:t>0</m:t>
                          </m:r>
                          <m:r>
                            <a:rPr lang="en-US" sz="3800" i="0">
                              <a:latin typeface="Cambria Math" panose="02040503050406030204" pitchFamily="18" charset="0"/>
                            </a:rPr>
                            <m:t>,</m:t>
                          </m:r>
                          <m:r>
                            <a:rPr lang="en-US" sz="3800" i="0">
                              <a:latin typeface="Cambria Math" panose="02040503050406030204" pitchFamily="18" charset="0"/>
                            </a:rPr>
                            <m:t>4</m:t>
                          </m:r>
                        </m:e>
                      </m:rad>
                      <m:r>
                        <a:rPr lang="en-US" sz="3800" i="0">
                          <a:latin typeface="Cambria Math" panose="02040503050406030204" pitchFamily="18" charset="0"/>
                        </a:rPr>
                        <m:t>≈</m:t>
                      </m:r>
                      <m:r>
                        <a:rPr lang="en-US" sz="3800" i="0">
                          <a:latin typeface="Cambria Math" panose="02040503050406030204" pitchFamily="18" charset="0"/>
                        </a:rPr>
                        <m:t>0</m:t>
                      </m:r>
                      <m:r>
                        <a:rPr lang="en-US" sz="3800" i="0">
                          <a:latin typeface="Cambria Math" panose="02040503050406030204" pitchFamily="18" charset="0"/>
                        </a:rPr>
                        <m:t>,</m:t>
                      </m:r>
                      <m:r>
                        <a:rPr lang="en-US" sz="3800" i="0">
                          <a:latin typeface="Cambria Math" panose="02040503050406030204" pitchFamily="18" charset="0"/>
                        </a:rPr>
                        <m:t>63</m:t>
                      </m:r>
                    </m:oMath>
                  </m:oMathPara>
                </a14:m>
                <a:endParaRPr lang="en-US" sz="3800" dirty="0"/>
              </a:p>
            </p:txBody>
          </p:sp>
        </mc:Choice>
        <mc:Fallback>
          <p:sp>
            <p:nvSpPr>
              <p:cNvPr id="3" name="Rectangle 2"/>
              <p:cNvSpPr>
                <a:spLocks noRot="1" noChangeAspect="1" noMove="1" noResize="1" noEditPoints="1" noAdjustHandles="1" noChangeArrowheads="1" noChangeShapeType="1" noTextEdit="1"/>
              </p:cNvSpPr>
              <p:nvPr/>
            </p:nvSpPr>
            <p:spPr>
              <a:xfrm>
                <a:off x="6172200" y="6286500"/>
                <a:ext cx="5511124" cy="1282339"/>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9226107"/>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fade">
                                      <p:cBhvr>
                                        <p:cTn id="12" dur="500"/>
                                        <p:tgtEl>
                                          <p:spTgt spid="49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498"/>
                                        </p:tgtEl>
                                        <p:attrNameLst>
                                          <p:attrName>style.visibility</p:attrName>
                                        </p:attrNameLst>
                                      </p:cBhvr>
                                      <p:to>
                                        <p:strVal val="visible"/>
                                      </p:to>
                                    </p:set>
                                    <p:anim calcmode="lin" valueType="num">
                                      <p:cBhvr additive="base">
                                        <p:cTn id="20" dur="500"/>
                                        <p:tgtEl>
                                          <p:spTgt spid="498"/>
                                        </p:tgtEl>
                                        <p:attrNameLst>
                                          <p:attrName>ppt_w</p:attrName>
                                        </p:attrNameLst>
                                      </p:cBhvr>
                                      <p:tavLst>
                                        <p:tav tm="0">
                                          <p:val>
                                            <p:strVal val="0"/>
                                          </p:val>
                                        </p:tav>
                                        <p:tav tm="100000">
                                          <p:val>
                                            <p:strVal val="#ppt_w"/>
                                          </p:val>
                                        </p:tav>
                                      </p:tavLst>
                                    </p:anim>
                                    <p:anim calcmode="lin" valueType="num">
                                      <p:cBhvr additive="base">
                                        <p:cTn id="21" dur="500"/>
                                        <p:tgtEl>
                                          <p:spTgt spid="498"/>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p:bldP spid="24"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03"/>
        <p:cNvGrpSpPr/>
        <p:nvPr/>
      </p:nvGrpSpPr>
      <p:grpSpPr>
        <a:xfrm>
          <a:off x="0" y="0"/>
          <a:ext cx="0" cy="0"/>
          <a:chOff x="0" y="0"/>
          <a:chExt cx="0" cy="0"/>
        </a:xfrm>
      </p:grpSpPr>
      <p:grpSp>
        <p:nvGrpSpPr>
          <p:cNvPr id="504" name="Google Shape;504;p27"/>
          <p:cNvGrpSpPr/>
          <p:nvPr/>
        </p:nvGrpSpPr>
        <p:grpSpPr>
          <a:xfrm>
            <a:off x="4" y="9429458"/>
            <a:ext cx="18287996" cy="1304176"/>
            <a:chOff x="0" y="-38100"/>
            <a:chExt cx="4816592" cy="1060017"/>
          </a:xfrm>
        </p:grpSpPr>
        <p:sp>
          <p:nvSpPr>
            <p:cNvPr id="505" name="Google Shape;505;p27"/>
            <p:cNvSpPr/>
            <p:nvPr/>
          </p:nvSpPr>
          <p:spPr>
            <a:xfrm>
              <a:off x="0" y="0"/>
              <a:ext cx="4816592" cy="1021917"/>
            </a:xfrm>
            <a:custGeom>
              <a:avLst/>
              <a:gdLst/>
              <a:ahLst/>
              <a:cxnLst/>
              <a:rect l="l" t="t" r="r" b="b"/>
              <a:pathLst>
                <a:path w="4816592" h="1021917" extrusionOk="0">
                  <a:moveTo>
                    <a:pt x="0" y="0"/>
                  </a:moveTo>
                  <a:lnTo>
                    <a:pt x="4816592" y="0"/>
                  </a:lnTo>
                  <a:lnTo>
                    <a:pt x="4816592" y="1021917"/>
                  </a:lnTo>
                  <a:lnTo>
                    <a:pt x="0" y="1021917"/>
                  </a:lnTo>
                  <a:close/>
                </a:path>
              </a:pathLst>
            </a:custGeom>
            <a:solidFill>
              <a:srgbClr val="F7CC73"/>
            </a:solidFill>
            <a:ln>
              <a:noFill/>
            </a:ln>
          </p:spPr>
        </p:sp>
        <p:sp>
          <p:nvSpPr>
            <p:cNvPr id="506" name="Google Shape;506;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07" name="Google Shape;507;p27"/>
          <p:cNvGrpSpPr/>
          <p:nvPr/>
        </p:nvGrpSpPr>
        <p:grpSpPr>
          <a:xfrm>
            <a:off x="-1524465" y="-831395"/>
            <a:ext cx="21031665" cy="1344037"/>
            <a:chOff x="0" y="0"/>
            <a:chExt cx="28042220" cy="1792049"/>
          </a:xfrm>
        </p:grpSpPr>
        <p:pic>
          <p:nvPicPr>
            <p:cNvPr id="508" name="Google Shape;508;p27"/>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09" name="Google Shape;509;p27"/>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10" name="Google Shape;510;p27"/>
          <p:cNvPicPr preferRelativeResize="0"/>
          <p:nvPr/>
        </p:nvPicPr>
        <p:blipFill rotWithShape="1">
          <a:blip r:embed="rId4">
            <a:alphaModFix/>
          </a:blip>
          <a:srcRect/>
          <a:stretch/>
        </p:blipFill>
        <p:spPr>
          <a:xfrm>
            <a:off x="11066926" y="9410700"/>
            <a:ext cx="8580377" cy="4664605"/>
          </a:xfrm>
          <a:prstGeom prst="rect">
            <a:avLst/>
          </a:prstGeom>
          <a:noFill/>
          <a:ln>
            <a:noFill/>
          </a:ln>
        </p:spPr>
      </p:pic>
      <p:pic>
        <p:nvPicPr>
          <p:cNvPr id="512" name="Google Shape;512;p27"/>
          <p:cNvPicPr preferRelativeResize="0"/>
          <p:nvPr/>
        </p:nvPicPr>
        <p:blipFill rotWithShape="1">
          <a:blip r:embed="rId5">
            <a:alphaModFix/>
          </a:blip>
          <a:srcRect/>
          <a:stretch/>
        </p:blipFill>
        <p:spPr>
          <a:xfrm>
            <a:off x="16376221" y="7727288"/>
            <a:ext cx="2372026" cy="1759612"/>
          </a:xfrm>
          <a:prstGeom prst="rect">
            <a:avLst/>
          </a:prstGeom>
          <a:noFill/>
          <a:ln>
            <a:noFill/>
          </a:ln>
        </p:spPr>
      </p:pic>
      <p:pic>
        <p:nvPicPr>
          <p:cNvPr id="513" name="Google Shape;513;p27"/>
          <p:cNvPicPr preferRelativeResize="0"/>
          <p:nvPr/>
        </p:nvPicPr>
        <p:blipFill rotWithShape="1">
          <a:blip r:embed="rId6">
            <a:alphaModFix/>
          </a:blip>
          <a:srcRect/>
          <a:stretch/>
        </p:blipFill>
        <p:spPr>
          <a:xfrm>
            <a:off x="-1493930" y="7887616"/>
            <a:ext cx="4048566" cy="6323684"/>
          </a:xfrm>
          <a:prstGeom prst="rect">
            <a:avLst/>
          </a:prstGeom>
          <a:noFill/>
          <a:ln>
            <a:noFill/>
          </a:ln>
        </p:spPr>
      </p:pic>
      <p:grpSp>
        <p:nvGrpSpPr>
          <p:cNvPr id="514" name="Google Shape;514;p27"/>
          <p:cNvGrpSpPr/>
          <p:nvPr/>
        </p:nvGrpSpPr>
        <p:grpSpPr>
          <a:xfrm rot="20747411">
            <a:off x="599467" y="598404"/>
            <a:ext cx="4677242" cy="2199169"/>
            <a:chOff x="1844774" y="1379627"/>
            <a:chExt cx="4032123" cy="1955926"/>
          </a:xfrm>
        </p:grpSpPr>
        <p:pic>
          <p:nvPicPr>
            <p:cNvPr id="515" name="Google Shape;515;p27"/>
            <p:cNvPicPr preferRelativeResize="0"/>
            <p:nvPr/>
          </p:nvPicPr>
          <p:blipFill rotWithShape="1">
            <a:blip r:embed="rId7">
              <a:alphaModFix/>
            </a:blip>
            <a:srcRect/>
            <a:stretch/>
          </p:blipFill>
          <p:spPr>
            <a:xfrm>
              <a:off x="1844774" y="1379627"/>
              <a:ext cx="4032123" cy="1955926"/>
            </a:xfrm>
            <a:prstGeom prst="rect">
              <a:avLst/>
            </a:prstGeom>
            <a:noFill/>
            <a:ln>
              <a:noFill/>
            </a:ln>
          </p:spPr>
        </p:pic>
        <p:sp>
          <p:nvSpPr>
            <p:cNvPr id="516" name="Google Shape;516;p27"/>
            <p:cNvSpPr txBox="1"/>
            <p:nvPr/>
          </p:nvSpPr>
          <p:spPr>
            <a:xfrm rot="-221941">
              <a:off x="2042510" y="1972455"/>
              <a:ext cx="3424455" cy="834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500"/>
                <a:buFont typeface="Arial"/>
                <a:buNone/>
                <a:tabLst/>
                <a:defRPr/>
              </a:pPr>
              <a:r>
                <a:rPr kumimoji="0" lang="en-US" sz="5500" b="1" i="0" u="none" strike="noStrike" kern="0" cap="none" spc="0" normalizeH="0" baseline="0" noProof="0">
                  <a:ln>
                    <a:noFill/>
                  </a:ln>
                  <a:solidFill>
                    <a:srgbClr val="000000"/>
                  </a:solidFill>
                  <a:effectLst/>
                  <a:uLnTx/>
                  <a:uFillTx/>
                  <a:latin typeface="Arial"/>
                  <a:ea typeface="Arial"/>
                  <a:cs typeface="Arial"/>
                  <a:sym typeface="Arial"/>
                </a:rPr>
                <a:t>KẾT LUẬN</a:t>
              </a:r>
              <a:endParaRPr kumimoji="0" sz="5500" b="1"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1"/>
          <p:cNvSpPr/>
          <p:nvPr/>
        </p:nvSpPr>
        <p:spPr>
          <a:xfrm>
            <a:off x="2646666" y="2465694"/>
            <a:ext cx="14173200" cy="1839606"/>
          </a:xfrm>
          <a:prstGeom prst="rect">
            <a:avLst/>
          </a:prstGeom>
        </p:spPr>
        <p:txBody>
          <a:bodyPr wrap="square">
            <a:spAutoFit/>
          </a:bodyPr>
          <a:lstStyle/>
          <a:p>
            <a:pPr algn="ctr">
              <a:lnSpc>
                <a:spcPct val="150000"/>
              </a:lnSpc>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bậc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học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gọi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38200" y="5010477"/>
            <a:ext cx="16571634" cy="2723823"/>
          </a:xfrm>
          <a:prstGeom prst="rect">
            <a:avLst/>
          </a:prstGeom>
        </p:spPr>
        <p:txBody>
          <a:bodyPr wrap="square">
            <a:spAutoFit/>
          </a:bodyPr>
          <a:lstStyle/>
          <a:p>
            <a:pPr algn="just">
              <a:lnSpc>
                <a:spcPct val="150000"/>
              </a:lnSpc>
              <a:spcAft>
                <a:spcPts val="800"/>
              </a:spcAft>
            </a:pPr>
            <a:r>
              <a:rPr lang="en-US" sz="38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b="1" dirty="0" err="1" smtClean="0">
                <a:latin typeface="Arial" panose="020B0604020202020204" pitchFamily="34" charset="0"/>
                <a:ea typeface="Times New Roman" panose="02020603050405020304" pitchFamily="18" charset="0"/>
                <a:cs typeface="Times New Roman" panose="02020603050405020304" pitchFamily="18" charset="0"/>
              </a:rPr>
              <a:t>Nhận</a:t>
            </a:r>
            <a:r>
              <a:rPr lang="en-US" sz="38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b="1" dirty="0" err="1">
                <a:latin typeface="Arial" panose="020B0604020202020204" pitchFamily="34" charset="0"/>
                <a:ea typeface="Times New Roman" panose="02020603050405020304" pitchFamily="18" charset="0"/>
                <a:cs typeface="Times New Roman" panose="02020603050405020304" pitchFamily="18" charset="0"/>
              </a:rPr>
              <a:t>xét</a:t>
            </a:r>
            <a:r>
              <a:rPr lang="en-US" sz="3800" b="1" dirty="0">
                <a:latin typeface="Arial" panose="020B0604020202020204" pitchFamily="34" charset="0"/>
                <a:ea typeface="Times New Roman" panose="02020603050405020304" pitchFamily="18" charset="0"/>
                <a:cs typeface="Times New Roman" panose="02020603050405020304" pitchFamily="18" charset="0"/>
              </a:rPr>
              <a:t>:</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Vì</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cùng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đơn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vị</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đo</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với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kê</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nên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khi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cần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chú</a:t>
            </a:r>
            <a:r>
              <a:rPr lang="en-US" sz="3800" dirty="0">
                <a:latin typeface="Arial" panose="020B0604020202020204" pitchFamily="34" charset="0"/>
                <a:ea typeface="Times New Roman" panose="02020603050405020304" pitchFamily="18" charset="0"/>
                <a:cs typeface="Times New Roman" panose="02020603050405020304" pitchFamily="18" charset="0"/>
              </a:rPr>
              <a:t> ý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đơn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vị</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đo</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thì</a:t>
            </a:r>
            <a:r>
              <a:rPr lang="en-US" sz="3800" dirty="0">
                <a:latin typeface="Arial" panose="020B0604020202020204" pitchFamily="34" charset="0"/>
                <a:ea typeface="Times New Roman" panose="02020603050405020304" pitchFamily="18" charset="0"/>
                <a:cs typeface="Times New Roman" panose="02020603050405020304" pitchFamily="18" charset="0"/>
              </a:rPr>
              <a:t> ta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sử</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sử</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20379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500"/>
                                        <p:tgtEl>
                                          <p:spTgt spid="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21"/>
        <p:cNvGrpSpPr/>
        <p:nvPr/>
      </p:nvGrpSpPr>
      <p:grpSpPr>
        <a:xfrm>
          <a:off x="0" y="0"/>
          <a:ext cx="0" cy="0"/>
          <a:chOff x="0" y="0"/>
          <a:chExt cx="0" cy="0"/>
        </a:xfrm>
      </p:grpSpPr>
      <p:grpSp>
        <p:nvGrpSpPr>
          <p:cNvPr id="522" name="Google Shape;522;p28"/>
          <p:cNvGrpSpPr/>
          <p:nvPr/>
        </p:nvGrpSpPr>
        <p:grpSpPr>
          <a:xfrm>
            <a:off x="-1371833" y="-873525"/>
            <a:ext cx="21031665" cy="1344037"/>
            <a:chOff x="0" y="0"/>
            <a:chExt cx="28042220" cy="1792049"/>
          </a:xfrm>
        </p:grpSpPr>
        <p:pic>
          <p:nvPicPr>
            <p:cNvPr id="523" name="Google Shape;523;p2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24" name="Google Shape;524;p2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25" name="Google Shape;525;p28"/>
          <p:cNvPicPr preferRelativeResize="0"/>
          <p:nvPr/>
        </p:nvPicPr>
        <p:blipFill rotWithShape="1">
          <a:blip r:embed="rId4">
            <a:alphaModFix/>
          </a:blip>
          <a:srcRect/>
          <a:stretch/>
        </p:blipFill>
        <p:spPr>
          <a:xfrm>
            <a:off x="7772400" y="-1251951"/>
            <a:ext cx="2363195" cy="2376155"/>
          </a:xfrm>
          <a:prstGeom prst="rect">
            <a:avLst/>
          </a:prstGeom>
          <a:noFill/>
          <a:ln>
            <a:noFill/>
          </a:ln>
        </p:spPr>
      </p:pic>
      <p:pic>
        <p:nvPicPr>
          <p:cNvPr id="526" name="Google Shape;526;p28"/>
          <p:cNvPicPr preferRelativeResize="0"/>
          <p:nvPr/>
        </p:nvPicPr>
        <p:blipFill rotWithShape="1">
          <a:blip r:embed="rId5">
            <a:alphaModFix/>
          </a:blip>
          <a:srcRect/>
          <a:stretch/>
        </p:blipFill>
        <p:spPr>
          <a:xfrm>
            <a:off x="15087600" y="332832"/>
            <a:ext cx="3657600" cy="791372"/>
          </a:xfrm>
          <a:prstGeom prst="rect">
            <a:avLst/>
          </a:prstGeom>
          <a:noFill/>
          <a:ln>
            <a:noFill/>
          </a:ln>
        </p:spPr>
      </p:pic>
      <p:sp>
        <p:nvSpPr>
          <p:cNvPr id="527" name="Google Shape;527;p28"/>
          <p:cNvSpPr/>
          <p:nvPr/>
        </p:nvSpPr>
        <p:spPr>
          <a:xfrm>
            <a:off x="838200" y="16392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Ví dụ 3</a:t>
            </a:r>
            <a:endParaRPr kumimoji="0" sz="40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5" name="Google Shape;535;p28"/>
          <p:cNvPicPr preferRelativeResize="0"/>
          <p:nvPr/>
        </p:nvPicPr>
        <p:blipFill rotWithShape="1">
          <a:blip r:embed="rId6">
            <a:alphaModFix/>
          </a:blip>
          <a:srcRect/>
          <a:stretch/>
        </p:blipFill>
        <p:spPr>
          <a:xfrm>
            <a:off x="14554200" y="9318095"/>
            <a:ext cx="8580377" cy="4664605"/>
          </a:xfrm>
          <a:prstGeom prst="rect">
            <a:avLst/>
          </a:prstGeom>
          <a:noFill/>
          <a:ln>
            <a:noFill/>
          </a:ln>
        </p:spPr>
      </p:pic>
      <p:pic>
        <p:nvPicPr>
          <p:cNvPr id="536" name="Google Shape;536;p28"/>
          <p:cNvPicPr preferRelativeResize="0"/>
          <p:nvPr/>
        </p:nvPicPr>
        <p:blipFill rotWithShape="1">
          <a:blip r:embed="rId7">
            <a:alphaModFix/>
          </a:blip>
          <a:srcRect/>
          <a:stretch/>
        </p:blipFill>
        <p:spPr>
          <a:xfrm>
            <a:off x="17025055" y="7151565"/>
            <a:ext cx="1567745" cy="2182935"/>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3341775" y="1257300"/>
                <a:ext cx="14946225" cy="1846659"/>
              </a:xfrm>
              <a:prstGeom prst="rect">
                <a:avLst/>
              </a:prstGeom>
            </p:spPr>
            <p:txBody>
              <a:bodyPr wrap="square">
                <a:spAutoFit/>
              </a:bodyPr>
              <a:lstStyle/>
              <a:p>
                <a:pPr>
                  <a:lnSpc>
                    <a:spcPct val="150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Bảng</a:t>
                </a:r>
                <a:r>
                  <a:rPr lang="en-US" sz="3800" dirty="0">
                    <a:latin typeface="Arial" panose="020B0604020202020204" pitchFamily="34" charset="0"/>
                    <a:ea typeface="Calibri" panose="020F0502020204030204" pitchFamily="34" charset="0"/>
                    <a:cs typeface="Times New Roman" panose="02020603050405020304" pitchFamily="18" charset="0"/>
                  </a:rPr>
                  <a:t> 5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nhiệt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 ở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Thành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Hồ</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3800" dirty="0">
                    <a:effectLst/>
                    <a:latin typeface="Arial" panose="020B0604020202020204" pitchFamily="34" charset="0"/>
                    <a:ea typeface="Calibri" panose="020F0502020204030204" pitchFamily="34" charset="0"/>
                    <a:cs typeface="Times New Roman" panose="02020603050405020304" pitchFamily="18" charset="0"/>
                  </a:rPr>
                  <a:t> Minh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ngày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03/6/2021</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341775" y="1257300"/>
                <a:ext cx="14946225" cy="1846659"/>
              </a:xfrm>
              <a:prstGeom prst="rect">
                <a:avLst/>
              </a:prstGeom>
              <a:blipFill>
                <a:blip r:embed="rId8"/>
                <a:stretch>
                  <a:fillRect l="-1346" b="-6601"/>
                </a:stretch>
              </a:blipFill>
            </p:spPr>
            <p:txBody>
              <a:bodyPr/>
              <a:lstStyle/>
              <a:p>
                <a:r>
                  <a:rPr lang="en-US">
                    <a:noFill/>
                  </a:rPr>
                  <a:t> </a:t>
                </a:r>
              </a:p>
            </p:txBody>
          </p:sp>
        </mc:Fallback>
      </mc:AlternateContent>
      <p:pic>
        <p:nvPicPr>
          <p:cNvPr id="3" name="Picture 2"/>
          <p:cNvPicPr>
            <a:picLocks noChangeAspect="1"/>
          </p:cNvPicPr>
          <p:nvPr/>
        </p:nvPicPr>
        <p:blipFill>
          <a:blip r:embed="rId9"/>
          <a:stretch>
            <a:fillRect/>
          </a:stretch>
        </p:blipFill>
        <p:spPr>
          <a:xfrm>
            <a:off x="2049882" y="3447523"/>
            <a:ext cx="14097000" cy="2446198"/>
          </a:xfrm>
          <a:prstGeom prst="rect">
            <a:avLst/>
          </a:prstGeom>
        </p:spPr>
      </p:pic>
      <p:sp>
        <p:nvSpPr>
          <p:cNvPr id="4" name="Rectangle 3"/>
          <p:cNvSpPr/>
          <p:nvPr/>
        </p:nvSpPr>
        <p:spPr>
          <a:xfrm>
            <a:off x="2049882" y="6279485"/>
            <a:ext cx="14097000" cy="2826415"/>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Times New Roman" panose="02020603050405020304" pitchFamily="18" charset="0"/>
                <a:cs typeface="Times New Roman" panose="02020603050405020304" pitchFamily="18" charset="0"/>
              </a:rPr>
              <a:t>a) </a:t>
            </a:r>
            <a:r>
              <a:rPr lang="en-US" sz="38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mẫu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kê</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nhiệt</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từ</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3800" dirty="0">
                <a:latin typeface="Arial" panose="020B0604020202020204" pitchFamily="34" charset="0"/>
                <a:ea typeface="Times New Roman" panose="02020603050405020304" pitchFamily="18" charset="0"/>
                <a:cs typeface="Times New Roman" panose="02020603050405020304" pitchFamily="18" charset="0"/>
              </a:rPr>
              <a:t> 5.</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a:latin typeface="Arial" panose="020B0604020202020204" pitchFamily="34" charset="0"/>
                <a:ea typeface="Times New Roman" panose="02020603050405020304" pitchFamily="18" charset="0"/>
                <a:cs typeface="Times New Roman" panose="02020603050405020304" pitchFamily="18" charset="0"/>
              </a:rPr>
              <a:t>b) </a:t>
            </a:r>
            <a:r>
              <a:rPr lang="en-US" sz="3800" dirty="0" err="1">
                <a:latin typeface="Arial" panose="020B0604020202020204" pitchFamily="34" charset="0"/>
                <a:ea typeface="Times New Roman" panose="02020603050405020304" pitchFamily="18" charset="0"/>
                <a:cs typeface="Times New Roman" panose="02020603050405020304" pitchFamily="18" charset="0"/>
              </a:rPr>
              <a:t>Tính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trung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bình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của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mẫu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đó</a:t>
            </a:r>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130169"/>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animBg="1"/>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21"/>
        <p:cNvGrpSpPr/>
        <p:nvPr/>
      </p:nvGrpSpPr>
      <p:grpSpPr>
        <a:xfrm>
          <a:off x="0" y="0"/>
          <a:ext cx="0" cy="0"/>
          <a:chOff x="0" y="0"/>
          <a:chExt cx="0" cy="0"/>
        </a:xfrm>
      </p:grpSpPr>
      <p:grpSp>
        <p:nvGrpSpPr>
          <p:cNvPr id="522" name="Google Shape;522;p28"/>
          <p:cNvGrpSpPr/>
          <p:nvPr/>
        </p:nvGrpSpPr>
        <p:grpSpPr>
          <a:xfrm>
            <a:off x="-1371833" y="-873525"/>
            <a:ext cx="21031665" cy="1344037"/>
            <a:chOff x="0" y="0"/>
            <a:chExt cx="28042220" cy="1792049"/>
          </a:xfrm>
        </p:grpSpPr>
        <p:pic>
          <p:nvPicPr>
            <p:cNvPr id="523" name="Google Shape;523;p2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24" name="Google Shape;524;p2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25" name="Google Shape;525;p28"/>
          <p:cNvPicPr preferRelativeResize="0"/>
          <p:nvPr/>
        </p:nvPicPr>
        <p:blipFill rotWithShape="1">
          <a:blip r:embed="rId4">
            <a:alphaModFix/>
          </a:blip>
          <a:srcRect/>
          <a:stretch/>
        </p:blipFill>
        <p:spPr>
          <a:xfrm>
            <a:off x="7772400" y="-1251951"/>
            <a:ext cx="2363195" cy="2376155"/>
          </a:xfrm>
          <a:prstGeom prst="rect">
            <a:avLst/>
          </a:prstGeom>
          <a:noFill/>
          <a:ln>
            <a:noFill/>
          </a:ln>
        </p:spPr>
      </p:pic>
      <p:pic>
        <p:nvPicPr>
          <p:cNvPr id="526" name="Google Shape;526;p28"/>
          <p:cNvPicPr preferRelativeResize="0"/>
          <p:nvPr/>
        </p:nvPicPr>
        <p:blipFill rotWithShape="1">
          <a:blip r:embed="rId5">
            <a:alphaModFix/>
          </a:blip>
          <a:srcRect/>
          <a:stretch/>
        </p:blipFill>
        <p:spPr>
          <a:xfrm>
            <a:off x="15087600" y="332832"/>
            <a:ext cx="3657600" cy="791372"/>
          </a:xfrm>
          <a:prstGeom prst="rect">
            <a:avLst/>
          </a:prstGeom>
          <a:noFill/>
          <a:ln>
            <a:noFill/>
          </a:ln>
        </p:spPr>
      </p:pic>
      <p:sp>
        <p:nvSpPr>
          <p:cNvPr id="19" name="Google Shape;498;p26"/>
          <p:cNvSpPr txBox="1"/>
          <p:nvPr/>
        </p:nvSpPr>
        <p:spPr>
          <a:xfrm>
            <a:off x="990600" y="1378822"/>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dirty="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667000" y="1239441"/>
                <a:ext cx="15544800" cy="1846659"/>
              </a:xfrm>
              <a:prstGeom prst="rect">
                <a:avLst/>
              </a:prstGeom>
            </p:spPr>
            <p:txBody>
              <a:bodyPr wrap="square">
                <a:spAutoFit/>
              </a:bodyPr>
              <a:lstStyle/>
              <a:p>
                <a:pPr marL="742950" indent="-742950">
                  <a:lnSpc>
                    <a:spcPct val="150000"/>
                  </a:lnSpc>
                  <a:buAutoNum type="alphaLcParenR"/>
                </a:pPr>
                <a:r>
                  <a:rPr lang="en-US" sz="3800" dirty="0" err="1" smtClean="0">
                    <a:latin typeface="Arial" panose="020B0604020202020204" pitchFamily="34" charset="0"/>
                    <a:ea typeface="Calibri" panose="020F0502020204030204" pitchFamily="34" charset="0"/>
                    <a:cs typeface="Times New Roman" panose="02020603050405020304" pitchFamily="18" charset="0"/>
                  </a:rPr>
                  <a:t>Mẫu</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nhiệt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nhận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được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Bảng</a:t>
                </a:r>
                <a:r>
                  <a:rPr lang="en-US" sz="3800" dirty="0">
                    <a:latin typeface="Arial" panose="020B0604020202020204" pitchFamily="34" charset="0"/>
                    <a:ea typeface="Calibri" panose="020F0502020204030204" pitchFamily="34" charset="0"/>
                    <a:cs typeface="Times New Roman" panose="02020603050405020304" pitchFamily="18" charset="0"/>
                  </a:rPr>
                  <a:t> 5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27</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26</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28</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32</m:t>
                      </m:r>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34</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35</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28</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667000" y="1239441"/>
                <a:ext cx="15544800" cy="1846659"/>
              </a:xfrm>
              <a:prstGeom prst="rect">
                <a:avLst/>
              </a:prstGeom>
              <a:blipFill>
                <a:blip r:embed="rId6"/>
                <a:stretch>
                  <a:fillRect l="-1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397225" y="3009900"/>
                <a:ext cx="13868400" cy="2635145"/>
              </a:xfrm>
              <a:prstGeom prst="rect">
                <a:avLst/>
              </a:prstGeom>
            </p:spPr>
            <p:txBody>
              <a:bodyPr wrap="square">
                <a:spAutoFit/>
              </a:bodyPr>
              <a:lstStyle/>
              <a:p>
                <a:pPr lvl="0">
                  <a:lnSpc>
                    <a:spcPct val="150000"/>
                  </a:lnSpc>
                </a:pP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27</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26</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28</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32</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34</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35</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30</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28</m:t>
                          </m:r>
                        </m:num>
                        <m:den>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30</m:t>
                      </m:r>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 </m:t>
                              </m:r>
                            </m:e>
                            <m: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𝐶</m:t>
                          </m:r>
                        </m:e>
                      </m:d>
                      <m:r>
                        <m:rPr>
                          <m:nor/>
                        </m:rPr>
                        <a:rPr lang="en-US" sz="3800">
                          <a:solidFill>
                            <a:srgbClr val="000000"/>
                          </a:solidFill>
                          <a:latin typeface="Arial" panose="020B0604020202020204" pitchFamily="34" charset="0"/>
                          <a:ea typeface="Calibri" panose="020F0502020204030204" pitchFamily="34" charset="0"/>
                          <a:cs typeface="Times New Roman" panose="02020603050405020304" pitchFamily="18" charset="0"/>
                        </a:rPr>
                        <m:t>.</m:t>
                      </m:r>
                      <m:r>
                        <m:rPr>
                          <m:nor/>
                        </m:rPr>
                        <a:rPr lang="en-US" sz="3800" i="1">
                          <a:solidFill>
                            <a:srgbClr val="000000"/>
                          </a:solidFill>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97225" y="3009900"/>
                <a:ext cx="13868400" cy="2635145"/>
              </a:xfrm>
              <a:prstGeom prst="rect">
                <a:avLst/>
              </a:prstGeom>
              <a:blipFill>
                <a:blip r:embed="rId7"/>
                <a:stretch>
                  <a:fillRect l="-1451"/>
                </a:stretch>
              </a:blipFill>
            </p:spPr>
            <p:txBody>
              <a:bodyPr/>
              <a:lstStyle/>
              <a:p>
                <a:r>
                  <a:rPr lang="en-US">
                    <a:noFill/>
                  </a:rPr>
                  <a:t> </a:t>
                </a:r>
              </a:p>
            </p:txBody>
          </p:sp>
        </mc:Fallback>
      </mc:AlternateContent>
      <p:sp>
        <p:nvSpPr>
          <p:cNvPr id="7" name="Rectangle 6"/>
          <p:cNvSpPr/>
          <p:nvPr/>
        </p:nvSpPr>
        <p:spPr>
          <a:xfrm>
            <a:off x="1981200" y="5600700"/>
            <a:ext cx="9144000" cy="875048"/>
          </a:xfrm>
          <a:prstGeom prst="rect">
            <a:avLst/>
          </a:prstGeom>
        </p:spPr>
        <p:txBody>
          <a:bodyPr>
            <a:spAutoFit/>
          </a:bodyPr>
          <a:lstStyle/>
          <a:p>
            <a:pPr lvl="0">
              <a:lnSpc>
                <a:spcPct val="150000"/>
              </a:lnSpc>
            </a:pP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Phương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p:cNvSpPr/>
              <p:nvPr/>
            </p:nvSpPr>
            <p:spPr>
              <a:xfrm>
                <a:off x="28386" y="6737932"/>
                <a:ext cx="18259614" cy="213936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𝑠</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e>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7</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e>
                        </m:mr>
                        <m:mr>
                          <m:e/>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4</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5</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78</m:t>
                                </m:r>
                              </m:num>
                              <m:den>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75</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mr>
                      </m:m>
                    </m:oMath>
                  </m:oMathPara>
                </a14:m>
                <a:endParaRPr lang="en-US" sz="3200" dirty="0"/>
              </a:p>
            </p:txBody>
          </p:sp>
        </mc:Choice>
        <mc:Fallback>
          <p:sp>
            <p:nvSpPr>
              <p:cNvPr id="8" name="Rectangle 7"/>
              <p:cNvSpPr>
                <a:spLocks noRot="1" noChangeAspect="1" noMove="1" noResize="1" noEditPoints="1" noAdjustHandles="1" noChangeArrowheads="1" noChangeShapeType="1" noTextEdit="1"/>
              </p:cNvSpPr>
              <p:nvPr/>
            </p:nvSpPr>
            <p:spPr>
              <a:xfrm>
                <a:off x="28386" y="6737932"/>
                <a:ext cx="18259614" cy="21393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905000" y="8953500"/>
                <a:ext cx="13792200" cy="1154547"/>
              </a:xfrm>
              <a:prstGeom prst="rect">
                <a:avLst/>
              </a:prstGeom>
            </p:spPr>
            <p:txBody>
              <a:bodyPr wrap="square">
                <a:spAutoFit/>
              </a:bodyPr>
              <a:lstStyle/>
              <a:p>
                <a:pPr lvl="0">
                  <a:lnSpc>
                    <a:spcPct val="150000"/>
                  </a:lnSpc>
                </a:pP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lệch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𝑠</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75</m:t>
                        </m:r>
                      </m:e>
                    </m:rad>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12</m:t>
                    </m:r>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 </m:t>
                            </m:r>
                          </m:e>
                          <m: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𝐶</m:t>
                        </m:r>
                      </m:e>
                    </m:d>
                  </m:oMath>
                </a14:m>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1905000" y="8953500"/>
                <a:ext cx="13792200" cy="1154547"/>
              </a:xfrm>
              <a:prstGeom prst="rect">
                <a:avLst/>
              </a:prstGeom>
              <a:blipFill>
                <a:blip r:embed="rId9"/>
                <a:stretch>
                  <a:fillRect l="-1459" b="-6878"/>
                </a:stretch>
              </a:blipFill>
            </p:spPr>
            <p:txBody>
              <a:bodyPr/>
              <a:lstStyle/>
              <a:p>
                <a:r>
                  <a:rPr lang="en-US">
                    <a:noFill/>
                  </a:rPr>
                  <a:t> </a:t>
                </a:r>
              </a:p>
            </p:txBody>
          </p:sp>
        </mc:Fallback>
      </mc:AlternateContent>
    </p:spTree>
    <p:extLst>
      <p:ext uri="{BB962C8B-B14F-4D97-AF65-F5344CB8AC3E}">
        <p14:creationId xmlns:p14="http://schemas.microsoft.com/office/powerpoint/2010/main" val="3808963060"/>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ppt_w</p:attrName>
                                        </p:attrNameLst>
                                      </p:cBhvr>
                                      <p:tavLst>
                                        <p:tav tm="0">
                                          <p:val>
                                            <p:strVal val="0"/>
                                          </p:val>
                                        </p:tav>
                                        <p:tav tm="100000">
                                          <p:val>
                                            <p:strVal val="#ppt_w"/>
                                          </p:val>
                                        </p:tav>
                                      </p:tavLst>
                                    </p:anim>
                                    <p:anim calcmode="lin" valueType="num">
                                      <p:cBhvr additive="base">
                                        <p:cTn id="8" dur="500"/>
                                        <p:tgtEl>
                                          <p:spTgt spid="1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67635" y="1181100"/>
            <a:ext cx="15849600" cy="82122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01400" y="9258300"/>
            <a:ext cx="8580377" cy="46646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97200" y="7581900"/>
            <a:ext cx="2372026" cy="175961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3215898" y="4629983"/>
            <a:ext cx="11871702" cy="4247317"/>
          </a:xfrm>
          <a:prstGeom prst="rect">
            <a:avLst/>
          </a:prstGeom>
        </p:spPr>
        <p:txBody>
          <a:bodyPr wrap="square">
            <a:spAutoFit/>
          </a:bodyPr>
          <a:lstStyle/>
          <a:p>
            <a:pPr lvl="0" algn="ctr">
              <a:lnSpc>
                <a:spcPct val="150000"/>
              </a:lnSpc>
              <a:defRPr/>
            </a:pPr>
            <a:r>
              <a:rPr lang="vi-VN" sz="6000" b="1" kern="0" dirty="0">
                <a:solidFill>
                  <a:srgbClr val="FFFF00"/>
                </a:solidFill>
                <a:ea typeface="Calibri" panose="020F0502020204030204" pitchFamily="34" charset="0"/>
                <a:cs typeface="Arial" panose="020B0604020202020204" pitchFamily="34" charset="0"/>
              </a:rPr>
              <a:t>BÀI 3: CÁC SỐ ĐẶC TRƯNG ĐO MỨC ĐỘ PHÂN TÁN CHO MẪU SỐ LIỆU KHÔNG GHÉP NHÓM</a:t>
            </a:r>
            <a:endParaRPr kumimoji="0" lang="en-US" sz="60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2194916" y="1409700"/>
            <a:ext cx="14020800" cy="3093154"/>
          </a:xfrm>
          <a:prstGeom prst="rect">
            <a:avLst/>
          </a:prstGeom>
        </p:spPr>
        <p:txBody>
          <a:bodyPr wrap="square">
            <a:spAutoFit/>
          </a:bodyPr>
          <a:lstStyle/>
          <a:p>
            <a:pPr lvl="0" algn="ctr">
              <a:lnSpc>
                <a:spcPct val="150000"/>
              </a:lnSpc>
              <a:defRPr/>
            </a:pPr>
            <a:r>
              <a:rPr lang="vi-VN" sz="6500" b="1" kern="0" dirty="0">
                <a:solidFill>
                  <a:schemeClr val="bg1"/>
                </a:solidFill>
                <a:cs typeface="Arial" panose="020B0604020202020204" pitchFamily="34" charset="0"/>
              </a:rPr>
              <a:t>CHƯƠNG VI: MỘT </a:t>
            </a:r>
            <a:r>
              <a:rPr lang="en-US" sz="6500" b="1" kern="0" dirty="0" smtClean="0">
                <a:solidFill>
                  <a:schemeClr val="bg1"/>
                </a:solidFill>
                <a:latin typeface="Arial" panose="020B0604020202020204" pitchFamily="34" charset="0"/>
                <a:cs typeface="Arial" panose="020B0604020202020204" pitchFamily="34" charset="0"/>
              </a:rPr>
              <a:t>S</a:t>
            </a:r>
            <a:r>
              <a:rPr lang="vi-VN" sz="6500" b="1" kern="0" dirty="0" smtClean="0">
                <a:solidFill>
                  <a:schemeClr val="bg1"/>
                </a:solidFill>
                <a:cs typeface="Arial" panose="020B0604020202020204" pitchFamily="34" charset="0"/>
              </a:rPr>
              <a:t>Ố </a:t>
            </a:r>
            <a:r>
              <a:rPr lang="vi-VN" sz="6500" b="1" kern="0" dirty="0">
                <a:solidFill>
                  <a:schemeClr val="bg1"/>
                </a:solidFill>
                <a:cs typeface="Arial" panose="020B0604020202020204" pitchFamily="34" charset="0"/>
              </a:rPr>
              <a:t>YẾU TỐ THỐNG KÊ VÀ XÁC XUẤT</a:t>
            </a:r>
            <a:endParaRPr lang="en-US" sz="6500" b="1" kern="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40"/>
        <p:cNvGrpSpPr/>
        <p:nvPr/>
      </p:nvGrpSpPr>
      <p:grpSpPr>
        <a:xfrm>
          <a:off x="0" y="0"/>
          <a:ext cx="0" cy="0"/>
          <a:chOff x="0" y="0"/>
          <a:chExt cx="0" cy="0"/>
        </a:xfrm>
      </p:grpSpPr>
      <p:grpSp>
        <p:nvGrpSpPr>
          <p:cNvPr id="541" name="Google Shape;541;p29"/>
          <p:cNvGrpSpPr/>
          <p:nvPr/>
        </p:nvGrpSpPr>
        <p:grpSpPr>
          <a:xfrm>
            <a:off x="-1371833" y="-873525"/>
            <a:ext cx="21031665" cy="1344037"/>
            <a:chOff x="0" y="0"/>
            <a:chExt cx="28042220" cy="1792049"/>
          </a:xfrm>
        </p:grpSpPr>
        <p:pic>
          <p:nvPicPr>
            <p:cNvPr id="542" name="Google Shape;542;p29"/>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43" name="Google Shape;543;p29"/>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44" name="Google Shape;544;p29"/>
          <p:cNvPicPr preferRelativeResize="0"/>
          <p:nvPr/>
        </p:nvPicPr>
        <p:blipFill rotWithShape="1">
          <a:blip r:embed="rId4">
            <a:alphaModFix/>
          </a:blip>
          <a:srcRect/>
          <a:stretch/>
        </p:blipFill>
        <p:spPr>
          <a:xfrm>
            <a:off x="7872776" y="-1134897"/>
            <a:ext cx="2363195" cy="2376155"/>
          </a:xfrm>
          <a:prstGeom prst="rect">
            <a:avLst/>
          </a:prstGeom>
          <a:noFill/>
          <a:ln>
            <a:noFill/>
          </a:ln>
        </p:spPr>
      </p:pic>
      <p:pic>
        <p:nvPicPr>
          <p:cNvPr id="545" name="Google Shape;545;p29"/>
          <p:cNvPicPr preferRelativeResize="0"/>
          <p:nvPr/>
        </p:nvPicPr>
        <p:blipFill rotWithShape="1">
          <a:blip r:embed="rId5">
            <a:alphaModFix/>
          </a:blip>
          <a:srcRect/>
          <a:stretch/>
        </p:blipFill>
        <p:spPr>
          <a:xfrm>
            <a:off x="12115800" y="9791700"/>
            <a:ext cx="8580377" cy="4664605"/>
          </a:xfrm>
          <a:prstGeom prst="rect">
            <a:avLst/>
          </a:prstGeom>
          <a:noFill/>
          <a:ln>
            <a:noFill/>
          </a:ln>
        </p:spPr>
      </p:pic>
      <p:pic>
        <p:nvPicPr>
          <p:cNvPr id="546" name="Google Shape;546;p29"/>
          <p:cNvPicPr preferRelativeResize="0"/>
          <p:nvPr/>
        </p:nvPicPr>
        <p:blipFill rotWithShape="1">
          <a:blip r:embed="rId6">
            <a:alphaModFix/>
          </a:blip>
          <a:srcRect/>
          <a:stretch/>
        </p:blipFill>
        <p:spPr>
          <a:xfrm>
            <a:off x="15087600" y="332832"/>
            <a:ext cx="3657600" cy="791372"/>
          </a:xfrm>
          <a:prstGeom prst="rect">
            <a:avLst/>
          </a:prstGeom>
          <a:noFill/>
          <a:ln>
            <a:noFill/>
          </a:ln>
        </p:spPr>
      </p:pic>
      <p:sp>
        <p:nvSpPr>
          <p:cNvPr id="547" name="Google Shape;547;p29"/>
          <p:cNvSpPr/>
          <p:nvPr/>
        </p:nvSpPr>
        <p:spPr>
          <a:xfrm>
            <a:off x="1320571" y="1790700"/>
            <a:ext cx="4291144" cy="1082842"/>
          </a:xfrm>
          <a:prstGeom prst="roundRect">
            <a:avLst>
              <a:gd name="adj" fmla="val 16667"/>
            </a:avLst>
          </a:prstGeom>
          <a:solidFill>
            <a:srgbClr val="9537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lang="en-US" sz="4000" b="1" kern="0" dirty="0" smtClean="0">
                <a:solidFill>
                  <a:srgbClr val="FFFFFF"/>
                </a:solidFill>
                <a:latin typeface="Arial"/>
                <a:ea typeface="Arial"/>
                <a:cs typeface="Arial"/>
                <a:sym typeface="Arial"/>
              </a:rPr>
              <a:t>LUYỆN TẬP 2</a:t>
            </a: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548" name="Google Shape;548;p29"/>
          <p:cNvPicPr preferRelativeResize="0"/>
          <p:nvPr/>
        </p:nvPicPr>
        <p:blipFill rotWithShape="1">
          <a:blip r:embed="rId7">
            <a:alphaModFix/>
          </a:blip>
          <a:srcRect/>
          <a:stretch/>
        </p:blipFill>
        <p:spPr>
          <a:xfrm rot="-1687402">
            <a:off x="-956659" y="8188814"/>
            <a:ext cx="2301025" cy="2337900"/>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1320571" y="3390097"/>
                <a:ext cx="15900629" cy="4478149"/>
              </a:xfrm>
              <a:prstGeom prst="rect">
                <a:avLst/>
              </a:prstGeom>
            </p:spPr>
            <p:txBody>
              <a:bodyPr wrap="square">
                <a:spAutoFit/>
              </a:bodyPr>
              <a:lstStyle/>
              <a:p>
                <a:pPr>
                  <a:lnSpc>
                    <a:spcPct val="150000"/>
                  </a:lnSpc>
                </a:pPr>
                <a:r>
                  <a:rPr lang="en-US" sz="3800" dirty="0" err="1" smtClean="0">
                    <a:latin typeface="Arial" panose="020B0604020202020204" pitchFamily="34" charset="0"/>
                    <a:ea typeface="Calibri" panose="020F0502020204030204" pitchFamily="34" charset="0"/>
                    <a:cs typeface="Times New Roman" panose="02020603050405020304" pitchFamily="18" charset="0"/>
                  </a:rPr>
                  <a:t>Mẫu</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về</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lượng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lần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lượt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tháng</a:t>
                </a:r>
                <a:r>
                  <a:rPr lang="en-US" sz="3800" dirty="0">
                    <a:latin typeface="Arial" panose="020B0604020202020204" pitchFamily="34" charset="0"/>
                    <a:ea typeface="Calibri" panose="020F0502020204030204" pitchFamily="34" charset="0"/>
                    <a:cs typeface="Times New Roman" panose="02020603050405020304" pitchFamily="18" charset="0"/>
                  </a:rPr>
                  <a:t> 1 </a:t>
                </a:r>
                <a:r>
                  <a:rPr lang="en-US" sz="3800" dirty="0" err="1">
                    <a:latin typeface="Arial" panose="020B0604020202020204" pitchFamily="34" charset="0"/>
                    <a:ea typeface="Calibri" panose="020F0502020204030204" pitchFamily="34" charset="0"/>
                    <a:cs typeface="Times New Roman" panose="02020603050405020304" pitchFamily="18" charset="0"/>
                  </a:rPr>
                  <a:t>đến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tháng</a:t>
                </a:r>
                <a:r>
                  <a:rPr lang="en-US" sz="3800" dirty="0">
                    <a:latin typeface="Arial" panose="020B0604020202020204" pitchFamily="34" charset="0"/>
                    <a:ea typeface="Calibri" panose="020F0502020204030204" pitchFamily="34" charset="0"/>
                    <a:cs typeface="Times New Roman" panose="02020603050405020304" pitchFamily="18" charset="0"/>
                  </a:rPr>
                  <a:t> 12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doanh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nghiệp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430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560   450   550   760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430</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525   410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635</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450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800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900</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20571" y="3390097"/>
                <a:ext cx="15900629" cy="4478149"/>
              </a:xfrm>
              <a:prstGeom prst="rect">
                <a:avLst/>
              </a:prstGeom>
              <a:blipFill>
                <a:blip r:embed="rId8"/>
                <a:stretch>
                  <a:fillRect l="-1265" b="-2177"/>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CD5CBA83-4E45-4084-9E5B-3CDA7531EACF}"/>
              </a:ext>
            </a:extLst>
          </p:cNvPr>
          <p:cNvPicPr>
            <a:picLocks noChangeAspect="1"/>
          </p:cNvPicPr>
          <p:nvPr/>
        </p:nvPicPr>
        <p:blipFill>
          <a:blip r:embed="rId9"/>
          <a:stretch>
            <a:fillRect/>
          </a:stretch>
        </p:blipFill>
        <p:spPr>
          <a:xfrm flipH="1">
            <a:off x="16405988" y="8034784"/>
            <a:ext cx="2051046" cy="1909316"/>
          </a:xfrm>
          <a:prstGeom prst="rect">
            <a:avLst/>
          </a:prstGeom>
        </p:spPr>
      </p:pic>
    </p:spTree>
    <p:extLst>
      <p:ext uri="{BB962C8B-B14F-4D97-AF65-F5344CB8AC3E}">
        <p14:creationId xmlns:p14="http://schemas.microsoft.com/office/powerpoint/2010/main" val="2062736967"/>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 calcmode="lin" valueType="num">
                                      <p:cBhvr additive="base">
                                        <p:cTn id="7" dur="500"/>
                                        <p:tgtEl>
                                          <p:spTgt spid="547"/>
                                        </p:tgtEl>
                                        <p:attrNameLst>
                                          <p:attrName>ppt_w</p:attrName>
                                        </p:attrNameLst>
                                      </p:cBhvr>
                                      <p:tavLst>
                                        <p:tav tm="0">
                                          <p:val>
                                            <p:strVal val="0"/>
                                          </p:val>
                                        </p:tav>
                                        <p:tav tm="100000">
                                          <p:val>
                                            <p:strVal val="#ppt_w"/>
                                          </p:val>
                                        </p:tav>
                                      </p:tavLst>
                                    </p:anim>
                                    <p:anim calcmode="lin" valueType="num">
                                      <p:cBhvr additive="base">
                                        <p:cTn id="8" dur="500"/>
                                        <p:tgtEl>
                                          <p:spTgt spid="54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40"/>
        <p:cNvGrpSpPr/>
        <p:nvPr/>
      </p:nvGrpSpPr>
      <p:grpSpPr>
        <a:xfrm>
          <a:off x="0" y="0"/>
          <a:ext cx="0" cy="0"/>
          <a:chOff x="0" y="0"/>
          <a:chExt cx="0" cy="0"/>
        </a:xfrm>
      </p:grpSpPr>
      <p:grpSp>
        <p:nvGrpSpPr>
          <p:cNvPr id="541" name="Google Shape;541;p29"/>
          <p:cNvGrpSpPr/>
          <p:nvPr/>
        </p:nvGrpSpPr>
        <p:grpSpPr>
          <a:xfrm>
            <a:off x="-1371833" y="-873525"/>
            <a:ext cx="21031665" cy="1344037"/>
            <a:chOff x="0" y="0"/>
            <a:chExt cx="28042220" cy="1792049"/>
          </a:xfrm>
        </p:grpSpPr>
        <p:pic>
          <p:nvPicPr>
            <p:cNvPr id="542" name="Google Shape;542;p29"/>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43" name="Google Shape;543;p29"/>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44" name="Google Shape;544;p29"/>
          <p:cNvPicPr preferRelativeResize="0"/>
          <p:nvPr/>
        </p:nvPicPr>
        <p:blipFill rotWithShape="1">
          <a:blip r:embed="rId4">
            <a:alphaModFix/>
          </a:blip>
          <a:srcRect/>
          <a:stretch/>
        </p:blipFill>
        <p:spPr>
          <a:xfrm>
            <a:off x="7872776" y="-1134897"/>
            <a:ext cx="2363195" cy="2376155"/>
          </a:xfrm>
          <a:prstGeom prst="rect">
            <a:avLst/>
          </a:prstGeom>
          <a:noFill/>
          <a:ln>
            <a:noFill/>
          </a:ln>
        </p:spPr>
      </p:pic>
      <p:pic>
        <p:nvPicPr>
          <p:cNvPr id="545" name="Google Shape;545;p29"/>
          <p:cNvPicPr preferRelativeResize="0"/>
          <p:nvPr/>
        </p:nvPicPr>
        <p:blipFill rotWithShape="1">
          <a:blip r:embed="rId5">
            <a:alphaModFix/>
          </a:blip>
          <a:srcRect/>
          <a:stretch/>
        </p:blipFill>
        <p:spPr>
          <a:xfrm>
            <a:off x="12115800" y="9791700"/>
            <a:ext cx="8580377" cy="4664605"/>
          </a:xfrm>
          <a:prstGeom prst="rect">
            <a:avLst/>
          </a:prstGeom>
          <a:noFill/>
          <a:ln>
            <a:noFill/>
          </a:ln>
        </p:spPr>
      </p:pic>
      <p:pic>
        <p:nvPicPr>
          <p:cNvPr id="546" name="Google Shape;546;p29"/>
          <p:cNvPicPr preferRelativeResize="0"/>
          <p:nvPr/>
        </p:nvPicPr>
        <p:blipFill rotWithShape="1">
          <a:blip r:embed="rId6">
            <a:alphaModFix/>
          </a:blip>
          <a:srcRect/>
          <a:stretch/>
        </p:blipFill>
        <p:spPr>
          <a:xfrm>
            <a:off x="15087600" y="332832"/>
            <a:ext cx="3657600" cy="791372"/>
          </a:xfrm>
          <a:prstGeom prst="rect">
            <a:avLst/>
          </a:prstGeom>
          <a:noFill/>
          <a:ln>
            <a:noFill/>
          </a:ln>
        </p:spPr>
      </p:pic>
      <p:pic>
        <p:nvPicPr>
          <p:cNvPr id="548" name="Google Shape;548;p29"/>
          <p:cNvPicPr preferRelativeResize="0"/>
          <p:nvPr/>
        </p:nvPicPr>
        <p:blipFill rotWithShape="1">
          <a:blip r:embed="rId7">
            <a:alphaModFix/>
          </a:blip>
          <a:srcRect/>
          <a:stretch/>
        </p:blipFill>
        <p:spPr>
          <a:xfrm rot="-1687402">
            <a:off x="-956659" y="8188814"/>
            <a:ext cx="2301025" cy="2337900"/>
          </a:xfrm>
          <a:prstGeom prst="rect">
            <a:avLst/>
          </a:prstGeom>
          <a:noFill/>
          <a:ln>
            <a:noFill/>
          </a:ln>
        </p:spPr>
      </p:pic>
      <p:grpSp>
        <p:nvGrpSpPr>
          <p:cNvPr id="550" name="Google Shape;550;p29"/>
          <p:cNvGrpSpPr/>
          <p:nvPr/>
        </p:nvGrpSpPr>
        <p:grpSpPr>
          <a:xfrm>
            <a:off x="1759541" y="1638300"/>
            <a:ext cx="2022200" cy="1289304"/>
            <a:chOff x="7837953" y="804641"/>
            <a:chExt cx="2022200" cy="1289304"/>
          </a:xfrm>
        </p:grpSpPr>
        <p:pic>
          <p:nvPicPr>
            <p:cNvPr id="551" name="Google Shape;551;p29"/>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552" name="Google Shape;552;p29"/>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2197203451"/>
              </p:ext>
            </p:extLst>
          </p:nvPr>
        </p:nvGraphicFramePr>
        <p:xfrm>
          <a:off x="2358509" y="3238500"/>
          <a:ext cx="13496288" cy="3474720"/>
        </p:xfrm>
        <a:graphic>
          <a:graphicData uri="http://schemas.openxmlformats.org/drawingml/2006/table">
            <a:tbl>
              <a:tblPr firstRow="1" firstCol="1" bandRow="1"/>
              <a:tblGrid>
                <a:gridCol w="3565129">
                  <a:extLst>
                    <a:ext uri="{9D8B030D-6E8A-4147-A177-3AD203B41FA5}">
                      <a16:colId xmlns:a16="http://schemas.microsoft.com/office/drawing/2014/main" val="738557158"/>
                    </a:ext>
                  </a:extLst>
                </a:gridCol>
                <a:gridCol w="1984711">
                  <a:extLst>
                    <a:ext uri="{9D8B030D-6E8A-4147-A177-3AD203B41FA5}">
                      <a16:colId xmlns:a16="http://schemas.microsoft.com/office/drawing/2014/main" val="233451816"/>
                    </a:ext>
                  </a:extLst>
                </a:gridCol>
                <a:gridCol w="1984711">
                  <a:extLst>
                    <a:ext uri="{9D8B030D-6E8A-4147-A177-3AD203B41FA5}">
                      <a16:colId xmlns:a16="http://schemas.microsoft.com/office/drawing/2014/main" val="3418850316"/>
                    </a:ext>
                  </a:extLst>
                </a:gridCol>
                <a:gridCol w="1984711">
                  <a:extLst>
                    <a:ext uri="{9D8B030D-6E8A-4147-A177-3AD203B41FA5}">
                      <a16:colId xmlns:a16="http://schemas.microsoft.com/office/drawing/2014/main" val="821722588"/>
                    </a:ext>
                  </a:extLst>
                </a:gridCol>
                <a:gridCol w="1988513">
                  <a:extLst>
                    <a:ext uri="{9D8B030D-6E8A-4147-A177-3AD203B41FA5}">
                      <a16:colId xmlns:a16="http://schemas.microsoft.com/office/drawing/2014/main" val="1968898767"/>
                    </a:ext>
                  </a:extLst>
                </a:gridCol>
                <a:gridCol w="1988513">
                  <a:extLst>
                    <a:ext uri="{9D8B030D-6E8A-4147-A177-3AD203B41FA5}">
                      <a16:colId xmlns:a16="http://schemas.microsoft.com/office/drawing/2014/main" val="2522510903"/>
                    </a:ext>
                  </a:extLst>
                </a:gridCol>
              </a:tblGrid>
              <a:tr h="32131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Số áo bán ra</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410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dirty="0">
                          <a:effectLst/>
                          <a:latin typeface="Arial" panose="020B0604020202020204" pitchFamily="34" charset="0"/>
                          <a:ea typeface="Times New Roman" panose="02020603050405020304" pitchFamily="18" charset="0"/>
                          <a:cs typeface="Times New Roman" panose="02020603050405020304" pitchFamily="18" charset="0"/>
                        </a:rPr>
                        <a:t>430</a:t>
                      </a:r>
                      <a:endParaRPr lang="en-US" sz="3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450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525</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550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85758"/>
                  </a:ext>
                </a:extLst>
              </a:tr>
              <a:tr h="15875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Tần số</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2</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2</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98885"/>
                  </a:ext>
                </a:extLst>
              </a:tr>
              <a:tr h="32131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Số áo bán ra</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560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635</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700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800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900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674083"/>
                  </a:ext>
                </a:extLst>
              </a:tr>
              <a:tr h="15875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Tần số</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dirty="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17104"/>
                  </a:ext>
                </a:extLst>
              </a:tr>
            </a:tbl>
          </a:graphicData>
        </a:graphic>
      </p:graphicFrame>
      <p:sp>
        <p:nvSpPr>
          <p:cNvPr id="4" name="Rectangle 1"/>
          <p:cNvSpPr>
            <a:spLocks noChangeArrowheads="1"/>
          </p:cNvSpPr>
          <p:nvPr/>
        </p:nvSpPr>
        <p:spPr bwMode="auto">
          <a:xfrm>
            <a:off x="3935527" y="1799392"/>
            <a:ext cx="696107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kumimoji="0" lang="en-US" altLang="en-US" sz="38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bảng</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tần</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chiếc</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altLang="en-US" sz="3800" dirty="0"/>
          </a:p>
        </p:txBody>
      </p:sp>
      <mc:AlternateContent xmlns:mc="http://schemas.openxmlformats.org/markup-compatibility/2006">
        <mc:Choice xmlns:a14="http://schemas.microsoft.com/office/drawing/2010/main" Requires="a14">
          <p:sp>
            <p:nvSpPr>
              <p:cNvPr id="5" name="Rectangle 4"/>
              <p:cNvSpPr/>
              <p:nvPr/>
            </p:nvSpPr>
            <p:spPr>
              <a:xfrm>
                <a:off x="2286000" y="7111278"/>
                <a:ext cx="14882744" cy="1738296"/>
              </a:xfrm>
              <a:prstGeom prst="rect">
                <a:avLst/>
              </a:prstGeom>
            </p:spPr>
            <p:txBody>
              <a:bodyPr wrap="square">
                <a:spAutoFit/>
              </a:bodyPr>
              <a:lstStyle/>
              <a:p>
                <a:pPr marL="571500" lvl="0" indent="-571500" algn="just" eaLnBrk="0" fontAlgn="base" hangingPunct="0">
                  <a:lnSpc>
                    <a:spcPct val="150000"/>
                  </a:lnSpc>
                  <a:spcBef>
                    <a:spcPct val="0"/>
                  </a:spcBef>
                  <a:spcAft>
                    <a:spcPct val="0"/>
                  </a:spcAft>
                  <a:buFont typeface="Arial" panose="020B0604020202020204" pitchFamily="34" charset="0"/>
                  <a:buChar char="•"/>
                </a:pPr>
                <a:r>
                  <a:rPr lang="en-US" altLang="en-US" sz="3800" dirty="0" err="1" smtClean="0">
                    <a:ea typeface="Times New Roman" panose="02020603050405020304" pitchFamily="18" charset="0"/>
                    <a:cs typeface="Arial" panose="020B0604020202020204" pitchFamily="34" charset="0"/>
                  </a:rPr>
                  <a:t>Từ</a:t>
                </a:r>
                <a:r>
                  <a:rPr lang="en-US" altLang="en-US" sz="3800" dirty="0" smtClean="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bảng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tần</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số</a:t>
                </a:r>
                <a:r>
                  <a:rPr lang="en-US" altLang="en-US" sz="3800" dirty="0">
                    <a:ea typeface="Times New Roman" panose="02020603050405020304" pitchFamily="18" charset="0"/>
                    <a:cs typeface="Arial" panose="020B0604020202020204" pitchFamily="34" charset="0"/>
                  </a:rPr>
                  <a:t> ta </a:t>
                </a:r>
                <a:r>
                  <a:rPr lang="en-US" altLang="en-US" sz="3800" dirty="0" err="1">
                    <a:ea typeface="Times New Roman" panose="02020603050405020304" pitchFamily="18" charset="0"/>
                    <a:cs typeface="Arial" panose="020B0604020202020204" pitchFamily="34" charset="0"/>
                  </a:rPr>
                  <a:t>có</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số</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lượng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áo</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trung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bình</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bán</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ra</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trong</a:t>
                </a:r>
                <a:r>
                  <a:rPr lang="en-US" altLang="en-US" sz="3800" dirty="0">
                    <a:ea typeface="Times New Roman" panose="02020603050405020304" pitchFamily="18" charset="0"/>
                    <a:cs typeface="Arial" panose="020B0604020202020204" pitchFamily="34" charset="0"/>
                  </a:rPr>
                  <a:t> 1 </a:t>
                </a:r>
                <a:r>
                  <a:rPr lang="en-US" altLang="en-US" sz="3800" dirty="0" err="1">
                    <a:ea typeface="Times New Roman" panose="02020603050405020304" pitchFamily="18" charset="0"/>
                    <a:cs typeface="Arial" panose="020B0604020202020204" pitchFamily="34" charset="0"/>
                  </a:rPr>
                  <a:t>tháng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là</a:t>
                </a:r>
                <a:r>
                  <a:rPr lang="en-US" altLang="en-US" sz="3800" dirty="0">
                    <a:ea typeface="Times New Roman" panose="02020603050405020304" pitchFamily="18" charset="0"/>
                    <a:cs typeface="Arial" panose="020B0604020202020204" pitchFamily="34" charset="0"/>
                  </a:rPr>
                  <a:t>:</a:t>
                </a:r>
                <a:r>
                  <a:rPr lang="en-US" altLang="en-US" sz="3800" dirty="0" smtClean="0"/>
                  <a:t> </a:t>
                </a:r>
                <a14:m>
                  <m:oMath xmlns:m="http://schemas.openxmlformats.org/officeDocument/2006/math">
                    <m:r>
                      <a:rPr lang="en-US" altLang="en-US" sz="3800" i="1" dirty="0" smtClean="0">
                        <a:ea typeface="Times New Roman" panose="02020603050405020304" pitchFamily="18" charset="0"/>
                        <a:cs typeface="Arial" panose="020B0604020202020204" pitchFamily="34" charset="0"/>
                      </a:rPr>
                      <m:t>𝑥</m:t>
                    </m:r>
                    <m:r>
                      <a:rPr lang="en-US" altLang="en-US" sz="3800" i="1" dirty="0" smtClean="0">
                        <a:ea typeface="Times New Roman" panose="02020603050405020304" pitchFamily="18" charset="0"/>
                        <a:cs typeface="Arial" panose="020B0604020202020204" pitchFamily="34" charset="0"/>
                      </a:rPr>
                      <m:t>=602 </m:t>
                    </m:r>
                  </m:oMath>
                </a14:m>
                <a:endParaRPr lang="en-US" sz="3800" dirty="0"/>
              </a:p>
            </p:txBody>
          </p:sp>
        </mc:Choice>
        <mc:Fallback>
          <p:sp>
            <p:nvSpPr>
              <p:cNvPr id="5" name="Rectangle 4"/>
              <p:cNvSpPr>
                <a:spLocks noRot="1" noChangeAspect="1" noMove="1" noResize="1" noEditPoints="1" noAdjustHandles="1" noChangeArrowheads="1" noChangeShapeType="1" noTextEdit="1"/>
              </p:cNvSpPr>
              <p:nvPr/>
            </p:nvSpPr>
            <p:spPr>
              <a:xfrm>
                <a:off x="2286000" y="7111278"/>
                <a:ext cx="14882744" cy="1738296"/>
              </a:xfrm>
              <a:prstGeom prst="rect">
                <a:avLst/>
              </a:prstGeom>
              <a:blipFill>
                <a:blip r:embed="rId9"/>
                <a:stretch>
                  <a:fillRect l="-1229" r="-1352" b="-12982"/>
                </a:stretch>
              </a:blipFill>
            </p:spPr>
            <p:txBody>
              <a:bodyPr/>
              <a:lstStyle/>
              <a:p>
                <a:r>
                  <a:rPr lang="en-US">
                    <a:noFill/>
                  </a:rPr>
                  <a:t> </a:t>
                </a:r>
              </a:p>
            </p:txBody>
          </p:sp>
        </mc:Fallback>
      </mc:AlternateContent>
    </p:spTree>
    <p:extLst>
      <p:ext uri="{BB962C8B-B14F-4D97-AF65-F5344CB8AC3E}">
        <p14:creationId xmlns:p14="http://schemas.microsoft.com/office/powerpoint/2010/main" val="3283161680"/>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500"/>
                                        <p:tgtEl>
                                          <p:spTgt spid="55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40"/>
        <p:cNvGrpSpPr/>
        <p:nvPr/>
      </p:nvGrpSpPr>
      <p:grpSpPr>
        <a:xfrm>
          <a:off x="0" y="0"/>
          <a:ext cx="0" cy="0"/>
          <a:chOff x="0" y="0"/>
          <a:chExt cx="0" cy="0"/>
        </a:xfrm>
      </p:grpSpPr>
      <p:grpSp>
        <p:nvGrpSpPr>
          <p:cNvPr id="541" name="Google Shape;541;p29"/>
          <p:cNvGrpSpPr/>
          <p:nvPr/>
        </p:nvGrpSpPr>
        <p:grpSpPr>
          <a:xfrm>
            <a:off x="-1371833" y="-873525"/>
            <a:ext cx="21031665" cy="1344037"/>
            <a:chOff x="0" y="0"/>
            <a:chExt cx="28042220" cy="1792049"/>
          </a:xfrm>
        </p:grpSpPr>
        <p:pic>
          <p:nvPicPr>
            <p:cNvPr id="542" name="Google Shape;542;p29"/>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43" name="Google Shape;543;p29"/>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44" name="Google Shape;544;p29"/>
          <p:cNvPicPr preferRelativeResize="0"/>
          <p:nvPr/>
        </p:nvPicPr>
        <p:blipFill rotWithShape="1">
          <a:blip r:embed="rId4">
            <a:alphaModFix/>
          </a:blip>
          <a:srcRect/>
          <a:stretch/>
        </p:blipFill>
        <p:spPr>
          <a:xfrm>
            <a:off x="7872776" y="-1134897"/>
            <a:ext cx="2363195" cy="2376155"/>
          </a:xfrm>
          <a:prstGeom prst="rect">
            <a:avLst/>
          </a:prstGeom>
          <a:noFill/>
          <a:ln>
            <a:noFill/>
          </a:ln>
        </p:spPr>
      </p:pic>
      <p:pic>
        <p:nvPicPr>
          <p:cNvPr id="545" name="Google Shape;545;p29"/>
          <p:cNvPicPr preferRelativeResize="0"/>
          <p:nvPr/>
        </p:nvPicPr>
        <p:blipFill rotWithShape="1">
          <a:blip r:embed="rId5">
            <a:alphaModFix/>
          </a:blip>
          <a:srcRect/>
          <a:stretch/>
        </p:blipFill>
        <p:spPr>
          <a:xfrm>
            <a:off x="12115800" y="9791700"/>
            <a:ext cx="8580377" cy="4664605"/>
          </a:xfrm>
          <a:prstGeom prst="rect">
            <a:avLst/>
          </a:prstGeom>
          <a:noFill/>
          <a:ln>
            <a:noFill/>
          </a:ln>
        </p:spPr>
      </p:pic>
      <p:pic>
        <p:nvPicPr>
          <p:cNvPr id="546" name="Google Shape;546;p29"/>
          <p:cNvPicPr preferRelativeResize="0"/>
          <p:nvPr/>
        </p:nvPicPr>
        <p:blipFill rotWithShape="1">
          <a:blip r:embed="rId6">
            <a:alphaModFix/>
          </a:blip>
          <a:srcRect/>
          <a:stretch/>
        </p:blipFill>
        <p:spPr>
          <a:xfrm>
            <a:off x="15087600" y="332832"/>
            <a:ext cx="3657600" cy="791372"/>
          </a:xfrm>
          <a:prstGeom prst="rect">
            <a:avLst/>
          </a:prstGeom>
          <a:noFill/>
          <a:ln>
            <a:noFill/>
          </a:ln>
        </p:spPr>
      </p:pic>
      <p:pic>
        <p:nvPicPr>
          <p:cNvPr id="548" name="Google Shape;548;p29"/>
          <p:cNvPicPr preferRelativeResize="0"/>
          <p:nvPr/>
        </p:nvPicPr>
        <p:blipFill rotWithShape="1">
          <a:blip r:embed="rId7">
            <a:alphaModFix/>
          </a:blip>
          <a:srcRect/>
          <a:stretch/>
        </p:blipFill>
        <p:spPr>
          <a:xfrm rot="-1687402">
            <a:off x="-956659" y="8188814"/>
            <a:ext cx="2301025" cy="2337900"/>
          </a:xfrm>
          <a:prstGeom prst="rect">
            <a:avLst/>
          </a:prstGeom>
          <a:noFill/>
          <a:ln>
            <a:noFill/>
          </a:ln>
        </p:spPr>
      </p:pic>
      <p:grpSp>
        <p:nvGrpSpPr>
          <p:cNvPr id="550" name="Google Shape;550;p29"/>
          <p:cNvGrpSpPr/>
          <p:nvPr/>
        </p:nvGrpSpPr>
        <p:grpSpPr>
          <a:xfrm>
            <a:off x="1759541" y="1638300"/>
            <a:ext cx="2022200" cy="1289304"/>
            <a:chOff x="7837953" y="804641"/>
            <a:chExt cx="2022200" cy="1289304"/>
          </a:xfrm>
        </p:grpSpPr>
        <p:pic>
          <p:nvPicPr>
            <p:cNvPr id="551" name="Google Shape;551;p29"/>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552" name="Google Shape;552;p29"/>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sp>
        <p:nvSpPr>
          <p:cNvPr id="6" name="Rectangle 5"/>
          <p:cNvSpPr/>
          <p:nvPr/>
        </p:nvSpPr>
        <p:spPr>
          <a:xfrm>
            <a:off x="2232787" y="3179533"/>
            <a:ext cx="14988412" cy="3600986"/>
          </a:xfrm>
          <a:prstGeom prst="rect">
            <a:avLst/>
          </a:prstGeom>
        </p:spPr>
        <p:txBody>
          <a:bodyPr wrap="square">
            <a:spAutoFit/>
          </a:bodyPr>
          <a:lstStyle/>
          <a:p>
            <a:pPr marL="571500" marR="0" lvl="0" indent="-5715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Phương</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mẫu</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a:t>
            </a:r>
            <a:r>
              <a:rPr kumimoji="0" lang="en-US" altLang="en-US" sz="38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à</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altLang="en-US" sz="3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[(410 -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(430 -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(450 -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(525 -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(550 -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0" fontAlgn="base" latinLnBrk="0" hangingPunct="0">
              <a:lnSpc>
                <a:spcPct val="150000"/>
              </a:lnSpc>
              <a:spcBef>
                <a:spcPct val="0"/>
              </a:spcBef>
              <a:spcAft>
                <a:spcPct val="0"/>
              </a:spcAft>
              <a:buClrTx/>
              <a:buSzTx/>
              <a:buFontTx/>
              <a:buNone/>
              <a:tabLst/>
              <a:defRPr/>
            </a:pP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560 -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(635 -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(760 -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(800 -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(900 -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12 </a:t>
            </a:r>
            <a:endPar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25 401</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altLang="en-US" sz="3800" b="0" i="0" u="none" strike="noStrike" kern="1200" cap="none" spc="0" normalizeH="0" baseline="0" noProof="0" dirty="0">
              <a:ln>
                <a:noFill/>
              </a:ln>
              <a:solidFill>
                <a:srgbClr val="000000"/>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7815060" y="7984067"/>
                <a:ext cx="3823867" cy="969433"/>
              </a:xfrm>
              <a:prstGeom prst="rect">
                <a:avLst/>
              </a:prstGeom>
            </p:spPr>
            <p:txBody>
              <a:bodyPr wrap="none">
                <a:spAutoFit/>
              </a:bodyPr>
              <a:lstStyle/>
              <a:p>
                <a:pPr algn="just">
                  <a:lnSpc>
                    <a:spcPct val="150000"/>
                  </a:lnSpc>
                  <a:spcAft>
                    <a:spcPts val="800"/>
                  </a:spcAft>
                </a:pPr>
                <a:r>
                  <a:rPr lang="en-US" sz="3800" dirty="0">
                    <a:latin typeface="Arial" panose="020B0604020202020204" pitchFamily="34" charset="0"/>
                    <a:ea typeface="Times New Roman" panose="02020603050405020304" pitchFamily="18" charset="0"/>
                    <a:cs typeface="Times New Roman" panose="02020603050405020304" pitchFamily="18" charset="0"/>
                  </a:rPr>
                  <a:t>s = </a:t>
                </a:r>
                <a14:m>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b="0" i="1">
                                <a:effectLst/>
                                <a:latin typeface="Cambria Math" panose="02040503050406030204" pitchFamily="18" charset="0"/>
                                <a:ea typeface="Times New Roman" panose="02020603050405020304" pitchFamily="18" charset="0"/>
                                <a:cs typeface="Arial" panose="020B0604020202020204" pitchFamily="34" charset="0"/>
                              </a:rPr>
                              <m:t>𝑠</m:t>
                            </m:r>
                          </m:e>
                          <m:sup>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 159,4.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815060" y="7984067"/>
                <a:ext cx="3823867" cy="969433"/>
              </a:xfrm>
              <a:prstGeom prst="rect">
                <a:avLst/>
              </a:prstGeom>
              <a:blipFill>
                <a:blip r:embed="rId9"/>
                <a:stretch>
                  <a:fillRect l="-5263" r="-797" b="-22013"/>
                </a:stretch>
              </a:blipFill>
            </p:spPr>
            <p:txBody>
              <a:bodyPr/>
              <a:lstStyle/>
              <a:p>
                <a:r>
                  <a:rPr lang="en-US">
                    <a:noFill/>
                  </a:rPr>
                  <a:t> </a:t>
                </a:r>
              </a:p>
            </p:txBody>
          </p:sp>
        </mc:Fallback>
      </mc:AlternateContent>
      <p:sp>
        <p:nvSpPr>
          <p:cNvPr id="7" name="Rectangle 6"/>
          <p:cNvSpPr/>
          <p:nvPr/>
        </p:nvSpPr>
        <p:spPr>
          <a:xfrm>
            <a:off x="2362200" y="6935808"/>
            <a:ext cx="8169224" cy="969496"/>
          </a:xfrm>
          <a:prstGeom prst="rect">
            <a:avLst/>
          </a:prstGeom>
        </p:spPr>
        <p:txBody>
          <a:bodyPr wrap="none">
            <a:spAutoFit/>
          </a:bodyPr>
          <a:lstStyle/>
          <a:p>
            <a:pPr marL="571500" lvl="0" indent="-571500" algn="just" eaLnBrk="0" fontAlgn="base" hangingPunct="0">
              <a:lnSpc>
                <a:spcPct val="150000"/>
              </a:lnSpc>
              <a:spcBef>
                <a:spcPct val="0"/>
              </a:spcBef>
              <a:spcAft>
                <a:spcPct val="0"/>
              </a:spcAft>
              <a:buFont typeface="Arial" panose="020B0604020202020204" pitchFamily="34" charset="0"/>
              <a:buChar char="•"/>
              <a:defRPr/>
            </a:pP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lệch</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chuẩn</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mẫu</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altLang="en-US" sz="38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à</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3800" dirty="0">
              <a:solidFill>
                <a:srgbClr val="000000"/>
              </a:solidFill>
            </a:endParaRPr>
          </a:p>
        </p:txBody>
      </p:sp>
    </p:spTree>
    <p:extLst>
      <p:ext uri="{BB962C8B-B14F-4D97-AF65-F5344CB8AC3E}">
        <p14:creationId xmlns:p14="http://schemas.microsoft.com/office/powerpoint/2010/main" val="3384120544"/>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9666863"/>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4"/>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43984" y="8420947"/>
            <a:ext cx="1039773" cy="1302678"/>
          </a:xfrm>
          <a:prstGeom prst="rect">
            <a:avLst/>
          </a:prstGeom>
        </p:spPr>
      </p:pic>
      <p:pic>
        <p:nvPicPr>
          <p:cNvPr id="35"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422618" y="12761643"/>
            <a:ext cx="10274763" cy="9003261"/>
          </a:xfrm>
          <a:prstGeom prst="rect">
            <a:avLst/>
          </a:prstGeom>
        </p:spPr>
      </p:pic>
      <p:pic>
        <p:nvPicPr>
          <p:cNvPr id="2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6858">
            <a:off x="17355700" y="8412519"/>
            <a:ext cx="1039773" cy="1302678"/>
          </a:xfrm>
          <a:prstGeom prst="rect">
            <a:avLst/>
          </a:prstGeom>
        </p:spPr>
      </p:pic>
      <p:sp>
        <p:nvSpPr>
          <p:cNvPr id="20" name="Rectangle 19"/>
          <p:cNvSpPr/>
          <p:nvPr/>
        </p:nvSpPr>
        <p:spPr>
          <a:xfrm>
            <a:off x="1219200" y="780685"/>
            <a:ext cx="3807453" cy="101925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2. Ý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nghĩa</a:t>
            </a:r>
            <a:endParaRPr kumimoji="0" lang="en-US" sz="45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219200" y="2125175"/>
            <a:ext cx="16078200" cy="5532925"/>
          </a:xfrm>
          <a:prstGeom prst="rect">
            <a:avLst/>
          </a:prstGeom>
        </p:spPr>
        <p:txBody>
          <a:bodyPr wrap="square">
            <a:spAutoFit/>
          </a:bodyPr>
          <a:lstStyle/>
          <a:p>
            <a:pPr lvl="0" algn="just">
              <a:lnSpc>
                <a:spcPct val="150000"/>
              </a:lnSpc>
            </a:pPr>
            <a:r>
              <a:rPr lang="vi-VN" sz="4000" dirty="0">
                <a:solidFill>
                  <a:prstClr val="black"/>
                </a:solidFill>
                <a:ea typeface="Calibri" panose="020F0502020204030204" pitchFamily="34" charset="0"/>
                <a:cs typeface="Times New Roman" panose="02020603050405020304" pitchFamily="18" charset="0"/>
              </a:rPr>
              <a:t>Cũng như phương sai, khi hai mẫu số liệu thống kê có cùng đơn vị đo và có số trung bình cộng bằng nhau (hoặc xấp xỉ nhau), mẫu số liệu nào có độ lệch chuẩn nhỏ hơn thì mức độ phân tán (so với số trung bình cộng) của các số liệu trong mẫu đó sẽ thấp hơn. </a:t>
            </a:r>
            <a:endParaRPr lang="en-US" sz="4000" dirty="0" smtClean="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4000" dirty="0" smtClean="0">
                <a:solidFill>
                  <a:prstClr val="black"/>
                </a:solidFill>
                <a:ea typeface="Calibri" panose="020F0502020204030204" pitchFamily="34" charset="0"/>
                <a:cs typeface="Times New Roman" panose="02020603050405020304" pitchFamily="18" charset="0"/>
              </a:rPr>
              <a:t>Độ </a:t>
            </a:r>
            <a:r>
              <a:rPr lang="vi-VN" sz="4000" dirty="0">
                <a:solidFill>
                  <a:prstClr val="black"/>
                </a:solidFill>
                <a:ea typeface="Calibri" panose="020F0502020204030204" pitchFamily="34" charset="0"/>
                <a:cs typeface="Times New Roman" panose="02020603050405020304" pitchFamily="18" charset="0"/>
              </a:rPr>
              <a:t>lệch chuẩn là số đặc trưng đo mức độ phân tán của mẫu số liệu thống kê có cùng đơn vị đo.</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693943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1658018" y="1949979"/>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6000" b="1" dirty="0" smtClean="0">
                  <a:solidFill>
                    <a:prstClr val="white"/>
                  </a:solidFill>
                  <a:latin typeface="Arial" panose="020B0604020202020204" pitchFamily="34" charset="0"/>
                  <a:cs typeface="Arial" panose="020B0604020202020204" pitchFamily="34" charset="0"/>
                </a:rPr>
                <a:t>IV</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3429000" y="3679046"/>
            <a:ext cx="11963400" cy="1477328"/>
          </a:xfrm>
          <a:prstGeom prst="rect">
            <a:avLst/>
          </a:prstGeom>
        </p:spPr>
        <p:txBody>
          <a:bodyPr wrap="square">
            <a:spAutoFit/>
          </a:bodyPr>
          <a:lstStyle/>
          <a:p>
            <a:pPr lvl="0" algn="just">
              <a:lnSpc>
                <a:spcPct val="150000"/>
              </a:lnSpc>
              <a:tabLst>
                <a:tab pos="360045" algn="l"/>
                <a:tab pos="720090" algn="l"/>
              </a:tabLst>
            </a:pPr>
            <a:r>
              <a:rPr lang="vi-VN" sz="6000" b="1" dirty="0">
                <a:solidFill>
                  <a:prstClr val="black"/>
                </a:solidFill>
                <a:ea typeface="Calibri" panose="020F0502020204030204" pitchFamily="34" charset="0"/>
                <a:cs typeface="Arial" panose="020B0604020202020204" pitchFamily="34" charset="0"/>
              </a:rPr>
              <a:t>Tính hợp lí của số liệu thống kê</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extLst>
      <p:ext uri="{BB962C8B-B14F-4D97-AF65-F5344CB8AC3E}">
        <p14:creationId xmlns:p14="http://schemas.microsoft.com/office/powerpoint/2010/main" val="330561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484"/>
        <p:cNvGrpSpPr/>
        <p:nvPr/>
      </p:nvGrpSpPr>
      <p:grpSpPr>
        <a:xfrm>
          <a:off x="0" y="0"/>
          <a:ext cx="0" cy="0"/>
          <a:chOff x="0" y="0"/>
          <a:chExt cx="0" cy="0"/>
        </a:xfrm>
      </p:grpSpPr>
      <p:grpSp>
        <p:nvGrpSpPr>
          <p:cNvPr id="485" name="Google Shape;485;p26"/>
          <p:cNvGrpSpPr/>
          <p:nvPr/>
        </p:nvGrpSpPr>
        <p:grpSpPr>
          <a:xfrm>
            <a:off x="-1371833" y="-1088170"/>
            <a:ext cx="21031665" cy="1344037"/>
            <a:chOff x="0" y="0"/>
            <a:chExt cx="28042220" cy="1792049"/>
          </a:xfrm>
        </p:grpSpPr>
        <p:pic>
          <p:nvPicPr>
            <p:cNvPr id="486" name="Google Shape;486;p26"/>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487" name="Google Shape;487;p26"/>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488" name="Google Shape;488;p26"/>
          <p:cNvPicPr preferRelativeResize="0"/>
          <p:nvPr/>
        </p:nvPicPr>
        <p:blipFill rotWithShape="1">
          <a:blip r:embed="rId4">
            <a:alphaModFix/>
          </a:blip>
          <a:srcRect/>
          <a:stretch/>
        </p:blipFill>
        <p:spPr>
          <a:xfrm>
            <a:off x="7872776" y="-1638300"/>
            <a:ext cx="2363195" cy="2376155"/>
          </a:xfrm>
          <a:prstGeom prst="rect">
            <a:avLst/>
          </a:prstGeom>
          <a:noFill/>
          <a:ln>
            <a:noFill/>
          </a:ln>
        </p:spPr>
      </p:pic>
      <p:pic>
        <p:nvPicPr>
          <p:cNvPr id="489" name="Google Shape;489;p26"/>
          <p:cNvPicPr preferRelativeResize="0"/>
          <p:nvPr/>
        </p:nvPicPr>
        <p:blipFill rotWithShape="1">
          <a:blip r:embed="rId5">
            <a:alphaModFix/>
          </a:blip>
          <a:srcRect/>
          <a:stretch/>
        </p:blipFill>
        <p:spPr>
          <a:xfrm>
            <a:off x="14455011" y="9334500"/>
            <a:ext cx="8580377" cy="4664605"/>
          </a:xfrm>
          <a:prstGeom prst="rect">
            <a:avLst/>
          </a:prstGeom>
          <a:noFill/>
          <a:ln>
            <a:noFill/>
          </a:ln>
        </p:spPr>
      </p:pic>
      <p:pic>
        <p:nvPicPr>
          <p:cNvPr id="490" name="Google Shape;490;p26"/>
          <p:cNvPicPr preferRelativeResize="0"/>
          <p:nvPr/>
        </p:nvPicPr>
        <p:blipFill rotWithShape="1">
          <a:blip r:embed="rId6">
            <a:alphaModFix/>
          </a:blip>
          <a:srcRect/>
          <a:stretch/>
        </p:blipFill>
        <p:spPr>
          <a:xfrm>
            <a:off x="15087600" y="118187"/>
            <a:ext cx="3657600" cy="791372"/>
          </a:xfrm>
          <a:prstGeom prst="rect">
            <a:avLst/>
          </a:prstGeom>
          <a:noFill/>
          <a:ln>
            <a:noFill/>
          </a:ln>
        </p:spPr>
      </p:pic>
      <p:pic>
        <p:nvPicPr>
          <p:cNvPr id="491" name="Google Shape;491;p26"/>
          <p:cNvPicPr preferRelativeResize="0"/>
          <p:nvPr/>
        </p:nvPicPr>
        <p:blipFill rotWithShape="1">
          <a:blip r:embed="rId7">
            <a:alphaModFix/>
          </a:blip>
          <a:srcRect/>
          <a:stretch/>
        </p:blipFill>
        <p:spPr>
          <a:xfrm>
            <a:off x="0" y="8496300"/>
            <a:ext cx="2133599" cy="1709505"/>
          </a:xfrm>
          <a:prstGeom prst="rect">
            <a:avLst/>
          </a:prstGeom>
          <a:noFill/>
          <a:ln>
            <a:noFill/>
          </a:ln>
        </p:spPr>
      </p:pic>
      <mc:AlternateContent xmlns:mc="http://schemas.openxmlformats.org/markup-compatibility/2006">
        <mc:Choice xmlns:a14="http://schemas.microsoft.com/office/drawing/2010/main" Requires="a14">
          <p:sp>
            <p:nvSpPr>
              <p:cNvPr id="4" name="Rectangle 3"/>
              <p:cNvSpPr/>
              <p:nvPr/>
            </p:nvSpPr>
            <p:spPr>
              <a:xfrm>
                <a:off x="856601" y="1638300"/>
                <a:ext cx="16669399" cy="6506140"/>
              </a:xfrm>
              <a:prstGeom prst="rect">
                <a:avLst/>
              </a:prstGeom>
            </p:spPr>
            <p:txBody>
              <a:bodyPr wrap="square">
                <a:spAutoFit/>
              </a:bodyPr>
              <a:lstStyle/>
              <a:p>
                <a:pPr algn="just">
                  <a:lnSpc>
                    <a:spcPct val="150000"/>
                  </a:lnSpc>
                  <a:spcAft>
                    <a:spcPts val="800"/>
                  </a:spcAft>
                </a:pPr>
                <a:r>
                  <a:rPr lang="en-US" sz="4000" dirty="0">
                    <a:latin typeface="Arial" panose="020B0604020202020204" pitchFamily="34" charset="0"/>
                    <a:ea typeface="Calibri" panose="020F0502020204030204" pitchFamily="34" charset="0"/>
                    <a:cs typeface="Times New Roman" panose="02020603050405020304" pitchFamily="18" charset="0"/>
                  </a:rPr>
                  <a:t>Ta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dụng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mẫu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Cụ</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a:effectLst/>
                            <a:latin typeface="Cambria Math" panose="02040503050406030204" pitchFamily="18" charset="0"/>
                            <a:ea typeface="Calibri" panose="020F0502020204030204" pitchFamily="34" charset="0"/>
                            <a:cs typeface="Arial" panose="020B0604020202020204" pitchFamily="34" charset="0"/>
                          </a:rPr>
                          <m:t>∆</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𝑸</m:t>
                        </m:r>
                      </m:sub>
                    </m:sSub>
                    <m:r>
                      <a:rPr lang="en-US" sz="4000" b="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effectLst/>
                            <a:latin typeface="Cambria Math" panose="02040503050406030204" pitchFamily="18" charset="0"/>
                            <a:ea typeface="Calibri" panose="020F0502020204030204" pitchFamily="34" charset="0"/>
                            <a:cs typeface="Arial" panose="020B0604020202020204" pitchFamily="34" charset="0"/>
                          </a:rPr>
                          <m:t>𝑸</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𝟑</m:t>
                        </m:r>
                      </m:sub>
                    </m:sSub>
                    <m:r>
                      <a:rPr lang="en-US" sz="4000" b="1"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effectLst/>
                            <a:latin typeface="Cambria Math" panose="02040503050406030204" pitchFamily="18" charset="0"/>
                            <a:ea typeface="Calibri" panose="020F0502020204030204" pitchFamily="34" charset="0"/>
                            <a:cs typeface="Arial" panose="020B0604020202020204" pitchFamily="34" charset="0"/>
                          </a:rPr>
                          <m:t>𝑸</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𝟏</m:t>
                        </m:r>
                      </m:sub>
                    </m:sSub>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mẫu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4000" dirty="0" err="1" smtClean="0">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mẫu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coi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bất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nhỏ</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n-US" sz="4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b="1" i="1">
                            <a:effectLst/>
                            <a:latin typeface="Cambria Math" panose="02040503050406030204" pitchFamily="18" charset="0"/>
                            <a:ea typeface="Calibri" panose="020F0502020204030204" pitchFamily="34" charset="0"/>
                            <a:cs typeface="Arial" panose="020B0604020202020204" pitchFamily="34" charset="0"/>
                          </a:rPr>
                          <m:t>𝟑</m:t>
                        </m:r>
                      </m:num>
                      <m:den>
                        <m:r>
                          <a:rPr lang="en-US" sz="4000" b="1" i="1">
                            <a:effectLst/>
                            <a:latin typeface="Cambria Math" panose="02040503050406030204" pitchFamily="18" charset="0"/>
                            <a:ea typeface="Calibri" panose="020F0502020204030204" pitchFamily="34" charset="0"/>
                            <a:cs typeface="Arial" panose="020B0604020202020204" pitchFamily="34" charset="0"/>
                          </a:rPr>
                          <m:t>𝟐</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a:effectLst/>
                            <a:latin typeface="Cambria Math" panose="02040503050406030204" pitchFamily="18" charset="0"/>
                            <a:ea typeface="Calibri" panose="020F0502020204030204" pitchFamily="34" charset="0"/>
                            <a:cs typeface="Arial" panose="020B0604020202020204" pitchFamily="34" charset="0"/>
                          </a:rPr>
                          <m:t>∆</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𝑸</m:t>
                        </m:r>
                      </m:sub>
                    </m:sSub>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lớn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en-US" sz="4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b="1" i="1">
                            <a:effectLst/>
                            <a:latin typeface="Cambria Math" panose="02040503050406030204" pitchFamily="18" charset="0"/>
                            <a:ea typeface="Calibri" panose="020F0502020204030204" pitchFamily="34" charset="0"/>
                            <a:cs typeface="Arial" panose="020B0604020202020204" pitchFamily="34" charset="0"/>
                          </a:rPr>
                          <m:t>𝟑</m:t>
                        </m:r>
                      </m:num>
                      <m:den>
                        <m:r>
                          <a:rPr lang="en-US" sz="4000" b="1" i="1">
                            <a:effectLst/>
                            <a:latin typeface="Cambria Math" panose="02040503050406030204" pitchFamily="18" charset="0"/>
                            <a:ea typeface="Calibri" panose="020F0502020204030204" pitchFamily="34" charset="0"/>
                            <a:cs typeface="Arial" panose="020B0604020202020204" pitchFamily="34" charset="0"/>
                          </a:rPr>
                          <m:t>𝟐</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a:effectLst/>
                            <a:latin typeface="Cambria Math" panose="02040503050406030204" pitchFamily="18" charset="0"/>
                            <a:ea typeface="Calibri" panose="020F0502020204030204" pitchFamily="34" charset="0"/>
                            <a:cs typeface="Arial" panose="020B0604020202020204" pitchFamily="34" charset="0"/>
                          </a:rPr>
                          <m:t>∆</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𝑸</m:t>
                        </m:r>
                      </m:sub>
                    </m:sSub>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56601" y="1638300"/>
                <a:ext cx="16669399" cy="6506140"/>
              </a:xfrm>
              <a:prstGeom prst="rect">
                <a:avLst/>
              </a:prstGeom>
              <a:blipFill>
                <a:blip r:embed="rId8"/>
                <a:stretch>
                  <a:fillRect l="-1317" r="-1280"/>
                </a:stretch>
              </a:blipFill>
            </p:spPr>
            <p:txBody>
              <a:bodyPr/>
              <a:lstStyle/>
              <a:p>
                <a:r>
                  <a:rPr lang="en-US">
                    <a:noFill/>
                  </a:rPr>
                  <a:t> </a:t>
                </a:r>
              </a:p>
            </p:txBody>
          </p:sp>
        </mc:Fallback>
      </mc:AlternateContent>
    </p:spTree>
    <p:extLst>
      <p:ext uri="{BB962C8B-B14F-4D97-AF65-F5344CB8AC3E}">
        <p14:creationId xmlns:p14="http://schemas.microsoft.com/office/powerpoint/2010/main" val="1269365422"/>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602"/>
        <p:cNvGrpSpPr/>
        <p:nvPr/>
      </p:nvGrpSpPr>
      <p:grpSpPr>
        <a:xfrm>
          <a:off x="0" y="0"/>
          <a:ext cx="0" cy="0"/>
          <a:chOff x="0" y="0"/>
          <a:chExt cx="0" cy="0"/>
        </a:xfrm>
      </p:grpSpPr>
      <p:grpSp>
        <p:nvGrpSpPr>
          <p:cNvPr id="603" name="Google Shape;603;p33"/>
          <p:cNvGrpSpPr/>
          <p:nvPr/>
        </p:nvGrpSpPr>
        <p:grpSpPr>
          <a:xfrm>
            <a:off x="-1371833" y="-873525"/>
            <a:ext cx="21031665" cy="1344037"/>
            <a:chOff x="0" y="0"/>
            <a:chExt cx="28042220" cy="1792049"/>
          </a:xfrm>
        </p:grpSpPr>
        <p:pic>
          <p:nvPicPr>
            <p:cNvPr id="604" name="Google Shape;604;p33"/>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605" name="Google Shape;605;p33"/>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606" name="Google Shape;606;p33"/>
          <p:cNvPicPr preferRelativeResize="0"/>
          <p:nvPr/>
        </p:nvPicPr>
        <p:blipFill rotWithShape="1">
          <a:blip r:embed="rId4">
            <a:alphaModFix/>
          </a:blip>
          <a:srcRect/>
          <a:stretch/>
        </p:blipFill>
        <p:spPr>
          <a:xfrm>
            <a:off x="7772400" y="-1251951"/>
            <a:ext cx="2363195" cy="2376155"/>
          </a:xfrm>
          <a:prstGeom prst="rect">
            <a:avLst/>
          </a:prstGeom>
          <a:noFill/>
          <a:ln>
            <a:noFill/>
          </a:ln>
        </p:spPr>
      </p:pic>
      <p:pic>
        <p:nvPicPr>
          <p:cNvPr id="607" name="Google Shape;607;p33"/>
          <p:cNvPicPr preferRelativeResize="0"/>
          <p:nvPr/>
        </p:nvPicPr>
        <p:blipFill rotWithShape="1">
          <a:blip r:embed="rId5">
            <a:alphaModFix/>
          </a:blip>
          <a:srcRect/>
          <a:stretch/>
        </p:blipFill>
        <p:spPr>
          <a:xfrm>
            <a:off x="15087600" y="332832"/>
            <a:ext cx="3657600" cy="791372"/>
          </a:xfrm>
          <a:prstGeom prst="rect">
            <a:avLst/>
          </a:prstGeom>
          <a:noFill/>
          <a:ln>
            <a:noFill/>
          </a:ln>
        </p:spPr>
      </p:pic>
      <p:sp>
        <p:nvSpPr>
          <p:cNvPr id="608" name="Google Shape;608;p33"/>
          <p:cNvSpPr/>
          <p:nvPr/>
        </p:nvSpPr>
        <p:spPr>
          <a:xfrm>
            <a:off x="685800" y="142079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1" i="0" u="none" strike="noStrike" kern="0" cap="none" spc="0" normalizeH="0" baseline="0" noProof="0" dirty="0" err="1">
                <a:ln>
                  <a:noFill/>
                </a:ln>
                <a:solidFill>
                  <a:srgbClr val="FFFFFF"/>
                </a:solidFill>
                <a:effectLst/>
                <a:uLnTx/>
                <a:uFillTx/>
                <a:latin typeface="Arial"/>
                <a:ea typeface="Arial"/>
                <a:cs typeface="Arial"/>
                <a:sym typeface="Arial"/>
              </a:rPr>
              <a:t>Ví</a:t>
            </a: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4000" b="1" i="0" u="none" strike="noStrike" kern="0" cap="none" spc="0" normalizeH="0" baseline="0" noProof="0" dirty="0" err="1">
                <a:ln>
                  <a:noFill/>
                </a:ln>
                <a:solidFill>
                  <a:srgbClr val="FFFFFF"/>
                </a:solidFill>
                <a:effectLst/>
                <a:uLnTx/>
                <a:uFillTx/>
                <a:latin typeface="Arial"/>
                <a:ea typeface="Arial"/>
                <a:cs typeface="Arial"/>
                <a:sym typeface="Arial"/>
              </a:rPr>
              <a:t>dụ</a:t>
            </a: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 4</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609" name="Google Shape;609;p33"/>
          <p:cNvGrpSpPr/>
          <p:nvPr/>
        </p:nvGrpSpPr>
        <p:grpSpPr>
          <a:xfrm>
            <a:off x="7942897" y="4064035"/>
            <a:ext cx="2022200" cy="1289304"/>
            <a:chOff x="7837953" y="804641"/>
            <a:chExt cx="2022200" cy="1289304"/>
          </a:xfrm>
        </p:grpSpPr>
        <p:pic>
          <p:nvPicPr>
            <p:cNvPr id="610" name="Google Shape;610;p33"/>
            <p:cNvPicPr preferRelativeResize="0"/>
            <p:nvPr/>
          </p:nvPicPr>
          <p:blipFill rotWithShape="1">
            <a:blip r:embed="rId6">
              <a:alphaModFix/>
            </a:blip>
            <a:srcRect/>
            <a:stretch/>
          </p:blipFill>
          <p:spPr>
            <a:xfrm>
              <a:off x="7974522" y="804641"/>
              <a:ext cx="1828800" cy="1289304"/>
            </a:xfrm>
            <a:prstGeom prst="rect">
              <a:avLst/>
            </a:prstGeom>
            <a:noFill/>
            <a:ln>
              <a:noFill/>
            </a:ln>
          </p:spPr>
        </p:pic>
        <p:sp>
          <p:nvSpPr>
            <p:cNvPr id="611" name="Google Shape;611;p33"/>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685800" y="2705100"/>
                <a:ext cx="14754726" cy="1054135"/>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19"/>
                                <m:mcJc m:val="center"/>
                              </m:mcPr>
                            </m:mc>
                          </m:mcs>
                          <m:ctrlPr>
                            <a:rPr lang="en-US" sz="3500" i="1">
                              <a:effectLst/>
                              <a:latin typeface="Cambria Math" panose="02040503050406030204" pitchFamily="18" charset="0"/>
                              <a:ea typeface="Calibri" panose="020F0502020204030204" pitchFamily="34" charset="0"/>
                              <a:cs typeface="Arial" panose="020B0604020202020204" pitchFamily="34" charset="0"/>
                            </a:rPr>
                          </m:ctrlPr>
                        </m:mPr>
                        <m:mr>
                          <m:e>
                            <m:r>
                              <a:rPr lang="en-US" sz="3500">
                                <a:effectLst/>
                                <a:latin typeface="Cambria Math" panose="02040503050406030204" pitchFamily="18" charset="0"/>
                                <a:ea typeface="Calibri" panose="020F0502020204030204" pitchFamily="34" charset="0"/>
                                <a:cs typeface="Arial" panose="020B0604020202020204" pitchFamily="34" charset="0"/>
                              </a:rPr>
                              <m:t>5</m:t>
                            </m:r>
                          </m:e>
                          <m:e>
                            <m:r>
                              <a:rPr lang="en-US" sz="3500">
                                <a:effectLst/>
                                <a:latin typeface="Cambria Math" panose="02040503050406030204" pitchFamily="18" charset="0"/>
                                <a:ea typeface="Calibri" panose="020F0502020204030204" pitchFamily="34" charset="0"/>
                                <a:cs typeface="Arial" panose="020B0604020202020204" pitchFamily="34" charset="0"/>
                              </a:rPr>
                              <m:t>6</m:t>
                            </m:r>
                          </m:e>
                          <m:e>
                            <m:r>
                              <a:rPr lang="en-US" sz="3500">
                                <a:effectLst/>
                                <a:latin typeface="Cambria Math" panose="02040503050406030204" pitchFamily="18" charset="0"/>
                                <a:ea typeface="Calibri" panose="020F0502020204030204" pitchFamily="34" charset="0"/>
                                <a:cs typeface="Arial" panose="020B0604020202020204" pitchFamily="34" charset="0"/>
                              </a:rPr>
                              <m:t>19</m:t>
                            </m:r>
                          </m:e>
                          <m:e>
                            <m:r>
                              <a:rPr lang="en-US" sz="3500">
                                <a:effectLst/>
                                <a:latin typeface="Cambria Math" panose="02040503050406030204" pitchFamily="18" charset="0"/>
                                <a:ea typeface="Calibri" panose="020F0502020204030204" pitchFamily="34" charset="0"/>
                                <a:cs typeface="Arial" panose="020B0604020202020204" pitchFamily="34" charset="0"/>
                              </a:rPr>
                              <m:t>21</m:t>
                            </m:r>
                          </m:e>
                          <m:e>
                            <m:r>
                              <a:rPr lang="en-US" sz="3500">
                                <a:effectLst/>
                                <a:latin typeface="Cambria Math" panose="02040503050406030204" pitchFamily="18" charset="0"/>
                                <a:ea typeface="Calibri" panose="020F0502020204030204" pitchFamily="34" charset="0"/>
                                <a:cs typeface="Arial" panose="020B0604020202020204" pitchFamily="34" charset="0"/>
                              </a:rPr>
                              <m:t>22</m:t>
                            </m:r>
                          </m:e>
                          <m:e>
                            <m:r>
                              <a:rPr lang="en-US" sz="3500">
                                <a:effectLst/>
                                <a:latin typeface="Cambria Math" panose="02040503050406030204" pitchFamily="18" charset="0"/>
                                <a:ea typeface="Calibri" panose="020F0502020204030204" pitchFamily="34" charset="0"/>
                                <a:cs typeface="Arial" panose="020B0604020202020204" pitchFamily="34" charset="0"/>
                              </a:rPr>
                              <m:t>23</m:t>
                            </m:r>
                          </m:e>
                          <m:e>
                            <m:r>
                              <a:rPr lang="en-US" sz="3500">
                                <a:effectLst/>
                                <a:latin typeface="Cambria Math" panose="02040503050406030204" pitchFamily="18" charset="0"/>
                                <a:ea typeface="Calibri" panose="020F0502020204030204" pitchFamily="34" charset="0"/>
                                <a:cs typeface="Arial" panose="020B0604020202020204" pitchFamily="34" charset="0"/>
                              </a:rPr>
                              <m:t>24</m:t>
                            </m:r>
                          </m:e>
                          <m:e>
                            <m:r>
                              <a:rPr lang="en-US" sz="3500">
                                <a:effectLst/>
                                <a:latin typeface="Cambria Math" panose="02040503050406030204" pitchFamily="18" charset="0"/>
                                <a:ea typeface="Calibri" panose="020F0502020204030204" pitchFamily="34" charset="0"/>
                                <a:cs typeface="Arial" panose="020B0604020202020204" pitchFamily="34" charset="0"/>
                              </a:rPr>
                              <m:t>25</m:t>
                            </m:r>
                          </m:e>
                          <m:e>
                            <m:r>
                              <a:rPr lang="en-US" sz="3500">
                                <a:effectLst/>
                                <a:latin typeface="Cambria Math" panose="02040503050406030204" pitchFamily="18" charset="0"/>
                                <a:ea typeface="Calibri" panose="020F0502020204030204" pitchFamily="34" charset="0"/>
                                <a:cs typeface="Arial" panose="020B0604020202020204" pitchFamily="34" charset="0"/>
                              </a:rPr>
                              <m:t>26</m:t>
                            </m:r>
                          </m:e>
                          <m:e>
                            <m:r>
                              <a:rPr lang="en-US" sz="3500">
                                <a:effectLst/>
                                <a:latin typeface="Cambria Math" panose="02040503050406030204" pitchFamily="18" charset="0"/>
                                <a:ea typeface="Calibri" panose="020F0502020204030204" pitchFamily="34" charset="0"/>
                                <a:cs typeface="Arial" panose="020B0604020202020204" pitchFamily="34" charset="0"/>
                              </a:rPr>
                              <m:t>27</m:t>
                            </m:r>
                          </m:e>
                          <m:e>
                            <m:r>
                              <a:rPr lang="en-US" sz="3500">
                                <a:effectLst/>
                                <a:latin typeface="Cambria Math" panose="02040503050406030204" pitchFamily="18" charset="0"/>
                                <a:ea typeface="Calibri" panose="020F0502020204030204" pitchFamily="34" charset="0"/>
                                <a:cs typeface="Arial" panose="020B0604020202020204" pitchFamily="34" charset="0"/>
                              </a:rPr>
                              <m:t>28</m:t>
                            </m:r>
                          </m:e>
                          <m:e>
                            <m:r>
                              <a:rPr lang="en-US" sz="3500">
                                <a:effectLst/>
                                <a:latin typeface="Cambria Math" panose="02040503050406030204" pitchFamily="18" charset="0"/>
                                <a:ea typeface="Calibri" panose="020F0502020204030204" pitchFamily="34" charset="0"/>
                                <a:cs typeface="Arial" panose="020B0604020202020204" pitchFamily="34" charset="0"/>
                              </a:rPr>
                              <m:t>29</m:t>
                            </m:r>
                          </m:e>
                          <m:e>
                            <m:r>
                              <a:rPr lang="en-US" sz="3500">
                                <a:effectLst/>
                                <a:latin typeface="Cambria Math" panose="02040503050406030204" pitchFamily="18" charset="0"/>
                                <a:ea typeface="Calibri" panose="020F0502020204030204" pitchFamily="34" charset="0"/>
                                <a:cs typeface="Arial" panose="020B0604020202020204" pitchFamily="34" charset="0"/>
                              </a:rPr>
                              <m:t>30</m:t>
                            </m:r>
                          </m:e>
                          <m:e>
                            <m:r>
                              <a:rPr lang="en-US" sz="3500">
                                <a:effectLst/>
                                <a:latin typeface="Cambria Math" panose="02040503050406030204" pitchFamily="18" charset="0"/>
                                <a:ea typeface="Calibri" panose="020F0502020204030204" pitchFamily="34" charset="0"/>
                                <a:cs typeface="Arial" panose="020B0604020202020204" pitchFamily="34" charset="0"/>
                              </a:rPr>
                              <m:t>31</m:t>
                            </m:r>
                          </m:e>
                          <m:e>
                            <m:r>
                              <a:rPr lang="en-US" sz="3500">
                                <a:effectLst/>
                                <a:latin typeface="Cambria Math" panose="02040503050406030204" pitchFamily="18" charset="0"/>
                                <a:ea typeface="Calibri" panose="020F0502020204030204" pitchFamily="34" charset="0"/>
                                <a:cs typeface="Arial" panose="020B0604020202020204" pitchFamily="34" charset="0"/>
                              </a:rPr>
                              <m:t>32</m:t>
                            </m:r>
                          </m:e>
                          <m:e>
                            <m:r>
                              <a:rPr lang="en-US" sz="3500">
                                <a:effectLst/>
                                <a:latin typeface="Cambria Math" panose="02040503050406030204" pitchFamily="18" charset="0"/>
                                <a:ea typeface="Calibri" panose="020F0502020204030204" pitchFamily="34" charset="0"/>
                                <a:cs typeface="Arial" panose="020B0604020202020204" pitchFamily="34" charset="0"/>
                              </a:rPr>
                              <m:t>33</m:t>
                            </m:r>
                          </m:e>
                          <m:e>
                            <m:r>
                              <a:rPr lang="en-US" sz="3500">
                                <a:effectLst/>
                                <a:latin typeface="Cambria Math" panose="02040503050406030204" pitchFamily="18" charset="0"/>
                                <a:ea typeface="Calibri" panose="020F0502020204030204" pitchFamily="34" charset="0"/>
                                <a:cs typeface="Arial" panose="020B0604020202020204" pitchFamily="34" charset="0"/>
                              </a:rPr>
                              <m:t>34</m:t>
                            </m:r>
                          </m:e>
                          <m:e>
                            <m:r>
                              <a:rPr lang="en-US" sz="3500">
                                <a:effectLst/>
                                <a:latin typeface="Cambria Math" panose="02040503050406030204" pitchFamily="18" charset="0"/>
                                <a:ea typeface="Calibri" panose="020F0502020204030204" pitchFamily="34" charset="0"/>
                                <a:cs typeface="Arial" panose="020B0604020202020204" pitchFamily="34" charset="0"/>
                              </a:rPr>
                              <m:t>48</m:t>
                            </m:r>
                          </m:e>
                          <m:e>
                            <m:r>
                              <a:rPr lang="en-US" sz="3500">
                                <a:effectLst/>
                                <a:latin typeface="Cambria Math" panose="02040503050406030204" pitchFamily="18" charset="0"/>
                                <a:ea typeface="Calibri" panose="020F0502020204030204" pitchFamily="34" charset="0"/>
                                <a:cs typeface="Arial" panose="020B0604020202020204" pitchFamily="34" charset="0"/>
                              </a:rPr>
                              <m:t>49</m:t>
                            </m:r>
                          </m:e>
                        </m:mr>
                      </m:m>
                    </m:oMath>
                  </m:oMathPara>
                </a14:m>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85800" y="2705100"/>
                <a:ext cx="14754726" cy="1054135"/>
              </a:xfrm>
              <a:prstGeom prst="rect">
                <a:avLst/>
              </a:prstGeom>
              <a:blipFill>
                <a:blip r:embed="rId7"/>
                <a:stretch>
                  <a:fillRect r="-14711"/>
                </a:stretch>
              </a:blipFill>
            </p:spPr>
            <p:txBody>
              <a:bodyPr/>
              <a:lstStyle/>
              <a:p>
                <a:r>
                  <a:rPr lang="en-US">
                    <a:noFill/>
                  </a:rPr>
                  <a:t> </a:t>
                </a:r>
              </a:p>
            </p:txBody>
          </p:sp>
        </mc:Fallback>
      </mc:AlternateContent>
      <p:sp>
        <p:nvSpPr>
          <p:cNvPr id="3" name="Rectangle 2"/>
          <p:cNvSpPr/>
          <p:nvPr/>
        </p:nvSpPr>
        <p:spPr>
          <a:xfrm>
            <a:off x="3352800" y="1430804"/>
            <a:ext cx="12877800" cy="969496"/>
          </a:xfrm>
          <a:prstGeom prst="rect">
            <a:avLst/>
          </a:prstGeom>
        </p:spPr>
        <p:txBody>
          <a:bodyPr wrap="square">
            <a:spAutoFit/>
          </a:bodyPr>
          <a:lstStyle/>
          <a:p>
            <a:pPr lvl="0">
              <a:lnSpc>
                <a:spcPct val="150000"/>
              </a:lnSpc>
              <a:spcAft>
                <a:spcPts val="1200"/>
              </a:spcAft>
            </a:pP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trị</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thường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533400" y="5478493"/>
                <a:ext cx="17297400" cy="4389407"/>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(7)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phân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=22;</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=27;</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a:effectLst/>
                        <a:latin typeface="Cambria Math" panose="02040503050406030204" pitchFamily="18" charset="0"/>
                        <a:ea typeface="Calibri" panose="020F0502020204030204" pitchFamily="34" charset="0"/>
                        <a:cs typeface="Arial" panose="020B0604020202020204" pitchFamily="34" charset="0"/>
                      </a:rPr>
                      <m:t>=32</m:t>
                    </m:r>
                  </m:oMath>
                </a14:m>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p>
              <a:p>
                <a:pPr algn="ctr">
                  <a:lnSpc>
                    <a:spcPct val="150000"/>
                  </a:lnSpc>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ra</a:t>
                </a:r>
                <a:r>
                  <a:rPr lang="en-US" sz="38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𝛥</m:t>
                        </m:r>
                      </m:e>
                      <m:sub>
                        <m:r>
                          <a:rPr lang="en-US" sz="380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=32</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22=10.</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5,6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nhỏ</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𝛥</m:t>
                        </m:r>
                      </m:e>
                      <m:sub>
                        <m:r>
                          <a:rPr lang="en-US" sz="380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a:effectLst/>
                        <a:latin typeface="Cambria Math" panose="02040503050406030204" pitchFamily="18" charset="0"/>
                        <a:ea typeface="Calibri" panose="020F0502020204030204" pitchFamily="34" charset="0"/>
                        <a:cs typeface="Arial" panose="020B0604020202020204" pitchFamily="34" charset="0"/>
                      </a:rPr>
                      <m:t>=22</m:t>
                    </m:r>
                    <m:r>
                      <a:rPr lang="en-US"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r>
                      <a:rPr lang="en-US" sz="3800">
                        <a:effectLst/>
                        <a:latin typeface="Cambria Math" panose="02040503050406030204" pitchFamily="18" charset="0"/>
                        <a:ea typeface="Calibri" panose="020F0502020204030204" pitchFamily="34" charset="0"/>
                        <a:cs typeface="Arial" panose="020B0604020202020204" pitchFamily="34" charset="0"/>
                      </a:rPr>
                      <m:t>,10=7</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48,49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3800" dirty="0" err="1">
                    <a:latin typeface="Arial" panose="020B0604020202020204" pitchFamily="34" charset="0"/>
                    <a:ea typeface="Calibri" panose="020F0502020204030204" pitchFamily="34" charset="0"/>
                    <a:cs typeface="Times New Roman" panose="02020603050405020304" pitchFamily="18" charset="0"/>
                  </a:rPr>
                  <a:t>l</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ớn</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𝛥</m:t>
                        </m:r>
                      </m:e>
                      <m:sub>
                        <m:r>
                          <a:rPr lang="en-US" sz="380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a:effectLst/>
                        <a:latin typeface="Cambria Math" panose="02040503050406030204" pitchFamily="18" charset="0"/>
                        <a:ea typeface="Calibri" panose="020F0502020204030204" pitchFamily="34" charset="0"/>
                        <a:cs typeface="Arial" panose="020B0604020202020204" pitchFamily="34" charset="0"/>
                      </a:rPr>
                      <m:t>=32+</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r>
                      <a:rPr lang="en-US" sz="3800">
                        <a:effectLst/>
                        <a:latin typeface="Cambria Math" panose="02040503050406030204" pitchFamily="18" charset="0"/>
                        <a:ea typeface="Calibri" panose="020F0502020204030204" pitchFamily="34" charset="0"/>
                        <a:cs typeface="Arial" panose="020B0604020202020204" pitchFamily="34" charset="0"/>
                      </a:rPr>
                      <m:t>⋅10=47</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 y="5478493"/>
                <a:ext cx="17297400" cy="4389407"/>
              </a:xfrm>
              <a:prstGeom prst="rect">
                <a:avLst/>
              </a:prstGeom>
              <a:blipFill>
                <a:blip r:embed="rId8"/>
                <a:stretch>
                  <a:fillRect l="-1163" r="-1128"/>
                </a:stretch>
              </a:blipFill>
            </p:spPr>
            <p:txBody>
              <a:bodyPr/>
              <a:lstStyle/>
              <a:p>
                <a:r>
                  <a:rPr lang="en-US">
                    <a:noFill/>
                  </a:rPr>
                  <a:t> </a:t>
                </a:r>
              </a:p>
            </p:txBody>
          </p:sp>
        </mc:Fallback>
      </mc:AlternateContent>
    </p:spTree>
    <p:extLst>
      <p:ext uri="{BB962C8B-B14F-4D97-AF65-F5344CB8AC3E}">
        <p14:creationId xmlns:p14="http://schemas.microsoft.com/office/powerpoint/2010/main" val="87313105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09"/>
                                        </p:tgtEl>
                                        <p:attrNameLst>
                                          <p:attrName>style.visibility</p:attrName>
                                        </p:attrNameLst>
                                      </p:cBhvr>
                                      <p:to>
                                        <p:strVal val="visible"/>
                                      </p:to>
                                    </p:set>
                                    <p:animEffect transition="in" filter="fade">
                                      <p:cBhvr>
                                        <p:cTn id="18" dur="500"/>
                                        <p:tgtEl>
                                          <p:spTgt spid="6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 grpId="0" animBg="1"/>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88"/>
        <p:cNvGrpSpPr/>
        <p:nvPr/>
      </p:nvGrpSpPr>
      <p:grpSpPr>
        <a:xfrm>
          <a:off x="0" y="0"/>
          <a:ext cx="0" cy="0"/>
          <a:chOff x="0" y="0"/>
          <a:chExt cx="0" cy="0"/>
        </a:xfrm>
      </p:grpSpPr>
      <p:pic>
        <p:nvPicPr>
          <p:cNvPr id="589" name="Google Shape;589;p32"/>
          <p:cNvPicPr preferRelativeResize="0"/>
          <p:nvPr/>
        </p:nvPicPr>
        <p:blipFill rotWithShape="1">
          <a:blip r:embed="rId3">
            <a:alphaModFix/>
          </a:blip>
          <a:srcRect/>
          <a:stretch/>
        </p:blipFill>
        <p:spPr>
          <a:xfrm>
            <a:off x="685800" y="439715"/>
            <a:ext cx="17042830" cy="9047185"/>
          </a:xfrm>
          <a:prstGeom prst="rect">
            <a:avLst/>
          </a:prstGeom>
          <a:noFill/>
          <a:ln>
            <a:noFill/>
          </a:ln>
        </p:spPr>
      </p:pic>
      <p:pic>
        <p:nvPicPr>
          <p:cNvPr id="590" name="Google Shape;590;p32"/>
          <p:cNvPicPr preferRelativeResize="0"/>
          <p:nvPr/>
        </p:nvPicPr>
        <p:blipFill rotWithShape="1">
          <a:blip r:embed="rId4">
            <a:alphaModFix/>
          </a:blip>
          <a:srcRect/>
          <a:stretch/>
        </p:blipFill>
        <p:spPr>
          <a:xfrm>
            <a:off x="15686951" y="6701447"/>
            <a:ext cx="2575079" cy="3585553"/>
          </a:xfrm>
          <a:prstGeom prst="rect">
            <a:avLst/>
          </a:prstGeom>
          <a:noFill/>
          <a:ln>
            <a:noFill/>
          </a:ln>
        </p:spPr>
      </p:pic>
      <p:pic>
        <p:nvPicPr>
          <p:cNvPr id="591" name="Google Shape;591;p32"/>
          <p:cNvPicPr preferRelativeResize="0"/>
          <p:nvPr/>
        </p:nvPicPr>
        <p:blipFill rotWithShape="1">
          <a:blip r:embed="rId5">
            <a:alphaModFix/>
          </a:blip>
          <a:srcRect/>
          <a:stretch/>
        </p:blipFill>
        <p:spPr>
          <a:xfrm>
            <a:off x="25970" y="7086819"/>
            <a:ext cx="3896141" cy="2890228"/>
          </a:xfrm>
          <a:prstGeom prst="rect">
            <a:avLst/>
          </a:prstGeom>
          <a:noFill/>
          <a:ln>
            <a:noFill/>
          </a:ln>
        </p:spPr>
      </p:pic>
      <p:grpSp>
        <p:nvGrpSpPr>
          <p:cNvPr id="592" name="Google Shape;592;p32"/>
          <p:cNvGrpSpPr/>
          <p:nvPr/>
        </p:nvGrpSpPr>
        <p:grpSpPr>
          <a:xfrm>
            <a:off x="-241416" y="-747867"/>
            <a:ext cx="3747400" cy="3019734"/>
            <a:chOff x="218005" y="-65419"/>
            <a:chExt cx="4277795" cy="3646819"/>
          </a:xfrm>
        </p:grpSpPr>
        <p:pic>
          <p:nvPicPr>
            <p:cNvPr id="593" name="Google Shape;593;p32"/>
            <p:cNvPicPr preferRelativeResize="0"/>
            <p:nvPr/>
          </p:nvPicPr>
          <p:blipFill rotWithShape="1">
            <a:blip r:embed="rId6">
              <a:alphaModFix/>
            </a:blip>
            <a:srcRect/>
            <a:stretch/>
          </p:blipFill>
          <p:spPr>
            <a:xfrm>
              <a:off x="218005" y="-65419"/>
              <a:ext cx="4277795" cy="3646819"/>
            </a:xfrm>
            <a:prstGeom prst="rect">
              <a:avLst/>
            </a:prstGeom>
            <a:noFill/>
            <a:ln>
              <a:noFill/>
            </a:ln>
          </p:spPr>
        </p:pic>
        <p:sp>
          <p:nvSpPr>
            <p:cNvPr id="594" name="Google Shape;594;p32"/>
            <p:cNvSpPr txBox="1"/>
            <p:nvPr/>
          </p:nvSpPr>
          <p:spPr>
            <a:xfrm rot="20858462">
              <a:off x="984630" y="1237657"/>
              <a:ext cx="2819400" cy="9386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500" b="1" kern="0" dirty="0" err="1" smtClean="0">
                  <a:solidFill>
                    <a:srgbClr val="C00000"/>
                  </a:solidFill>
                  <a:latin typeface="Arial"/>
                  <a:ea typeface="Arial"/>
                  <a:cs typeface="Arial"/>
                  <a:sym typeface="Arial"/>
                </a:rPr>
                <a:t>Chú</a:t>
              </a:r>
              <a:r>
                <a:rPr lang="en-US" sz="5500" b="1" kern="0" dirty="0" smtClean="0">
                  <a:solidFill>
                    <a:srgbClr val="C00000"/>
                  </a:solidFill>
                  <a:latin typeface="Arial"/>
                  <a:ea typeface="Arial"/>
                  <a:cs typeface="Arial"/>
                  <a:sym typeface="Arial"/>
                </a:rPr>
                <a:t> ý</a:t>
              </a:r>
              <a:endParaRPr kumimoji="0" sz="5500" b="1" i="0" u="none" strike="noStrike" kern="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2514600" y="1638300"/>
                <a:ext cx="13181801" cy="6335068"/>
              </a:xfrm>
              <a:prstGeom prst="rect">
                <a:avLst/>
              </a:prstGeom>
            </p:spPr>
            <p:txBody>
              <a:bodyPr wrap="square">
                <a:spAutoFit/>
              </a:bodyPr>
              <a:lstStyle/>
              <a:p>
                <a:pPr algn="just">
                  <a:lnSpc>
                    <a:spcPct val="150000"/>
                  </a:lnSpc>
                  <a:spcAft>
                    <a:spcPts val="800"/>
                  </a:spcAft>
                </a:pPr>
                <a:r>
                  <a:rPr lang="en-US" sz="3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cũng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thể</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xác</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định</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thường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bằng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cộng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và</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lệch</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Cụ</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thể</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như</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sau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a:t>
                </a:r>
                <a:r>
                  <a:rPr lang="en-US" sz="3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sử</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oMath>
                </a14:m>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s</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cộng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lêch</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cũng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được</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coi</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nếu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nó</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nhỏ</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𝟑</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𝒔</m:t>
                    </m:r>
                  </m:oMath>
                </a14:m>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hoặc</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38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𝟑</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𝒔</m:t>
                    </m:r>
                  </m:oMath>
                </a14:m>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vậy</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lệch</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bất</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514600" y="1638300"/>
                <a:ext cx="13181801" cy="6335068"/>
              </a:xfrm>
              <a:prstGeom prst="rect">
                <a:avLst/>
              </a:prstGeom>
              <a:blipFill>
                <a:blip r:embed="rId7"/>
                <a:stretch>
                  <a:fillRect l="-1526" r="-1480" b="-1251"/>
                </a:stretch>
              </a:blipFill>
            </p:spPr>
            <p:txBody>
              <a:bodyPr/>
              <a:lstStyle/>
              <a:p>
                <a:r>
                  <a:rPr lang="en-US">
                    <a:noFill/>
                  </a:rPr>
                  <a:t> </a:t>
                </a:r>
              </a:p>
            </p:txBody>
          </p:sp>
        </mc:Fallback>
      </mc:AlternateContent>
    </p:spTree>
    <p:extLst>
      <p:ext uri="{BB962C8B-B14F-4D97-AF65-F5344CB8AC3E}">
        <p14:creationId xmlns:p14="http://schemas.microsoft.com/office/powerpoint/2010/main" val="29099428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 calcmode="lin" valueType="num">
                                      <p:cBhvr additive="base">
                                        <p:cTn id="7" dur="500"/>
                                        <p:tgtEl>
                                          <p:spTgt spid="592"/>
                                        </p:tgtEl>
                                        <p:attrNameLst>
                                          <p:attrName>ppt_w</p:attrName>
                                        </p:attrNameLst>
                                      </p:cBhvr>
                                      <p:tavLst>
                                        <p:tav tm="0">
                                          <p:val>
                                            <p:strVal val="0"/>
                                          </p:val>
                                        </p:tav>
                                        <p:tav tm="100000">
                                          <p:val>
                                            <p:strVal val="#ppt_w"/>
                                          </p:val>
                                        </p:tav>
                                      </p:tavLst>
                                    </p:anim>
                                    <p:anim calcmode="lin" valueType="num">
                                      <p:cBhvr additive="base">
                                        <p:cTn id="8" dur="500"/>
                                        <p:tgtEl>
                                          <p:spTgt spid="59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589"/>
                                        </p:tgtEl>
                                        <p:attrNameLst>
                                          <p:attrName>style.visibility</p:attrName>
                                        </p:attrNameLst>
                                      </p:cBhvr>
                                      <p:to>
                                        <p:strVal val="visible"/>
                                      </p:to>
                                    </p:set>
                                    <p:animEffect transition="in" filter="fade">
                                      <p:cBhvr>
                                        <p:cTn id="11" dur="500"/>
                                        <p:tgtEl>
                                          <p:spTgt spid="58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618"/>
        <p:cNvGrpSpPr/>
        <p:nvPr/>
      </p:nvGrpSpPr>
      <p:grpSpPr>
        <a:xfrm>
          <a:off x="0" y="0"/>
          <a:ext cx="0" cy="0"/>
          <a:chOff x="0" y="0"/>
          <a:chExt cx="0" cy="0"/>
        </a:xfrm>
      </p:grpSpPr>
      <p:pic>
        <p:nvPicPr>
          <p:cNvPr id="619" name="Google Shape;619;p34"/>
          <p:cNvPicPr preferRelativeResize="0"/>
          <p:nvPr/>
        </p:nvPicPr>
        <p:blipFill rotWithShape="1">
          <a:blip r:embed="rId3">
            <a:alphaModFix/>
          </a:blip>
          <a:srcRect/>
          <a:stretch/>
        </p:blipFill>
        <p:spPr>
          <a:xfrm>
            <a:off x="11559411" y="10080095"/>
            <a:ext cx="8580377" cy="4664605"/>
          </a:xfrm>
          <a:prstGeom prst="rect">
            <a:avLst/>
          </a:prstGeom>
          <a:noFill/>
          <a:ln>
            <a:noFill/>
          </a:ln>
        </p:spPr>
      </p:pic>
      <p:pic>
        <p:nvPicPr>
          <p:cNvPr id="620" name="Google Shape;620;p34"/>
          <p:cNvPicPr preferRelativeResize="0"/>
          <p:nvPr/>
        </p:nvPicPr>
        <p:blipFill rotWithShape="1">
          <a:blip r:embed="rId4">
            <a:alphaModFix/>
          </a:blip>
          <a:srcRect/>
          <a:stretch/>
        </p:blipFill>
        <p:spPr>
          <a:xfrm>
            <a:off x="15087600" y="332832"/>
            <a:ext cx="3657600" cy="791372"/>
          </a:xfrm>
          <a:prstGeom prst="rect">
            <a:avLst/>
          </a:prstGeom>
          <a:noFill/>
          <a:ln>
            <a:noFill/>
          </a:ln>
        </p:spPr>
      </p:pic>
      <p:sp>
        <p:nvSpPr>
          <p:cNvPr id="621" name="Google Shape;621;p34"/>
          <p:cNvSpPr/>
          <p:nvPr/>
        </p:nvSpPr>
        <p:spPr>
          <a:xfrm>
            <a:off x="966656" y="326858"/>
            <a:ext cx="3605344" cy="1082842"/>
          </a:xfrm>
          <a:prstGeom prst="roundRect">
            <a:avLst>
              <a:gd name="adj" fmla="val 16667"/>
            </a:avLst>
          </a:prstGeom>
          <a:solidFill>
            <a:srgbClr val="9537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BÀI</a:t>
            </a:r>
            <a:r>
              <a:rPr kumimoji="0" lang="en-US" sz="4000" b="1" i="0" u="none" strike="noStrike" kern="0" cap="none" spc="0" normalizeH="0" noProof="0" dirty="0" smtClean="0">
                <a:ln>
                  <a:noFill/>
                </a:ln>
                <a:solidFill>
                  <a:srgbClr val="FFFFFF"/>
                </a:solidFill>
                <a:effectLst/>
                <a:uLnTx/>
                <a:uFillTx/>
                <a:latin typeface="Arial"/>
                <a:ea typeface="Arial"/>
                <a:cs typeface="Arial"/>
                <a:sym typeface="Arial"/>
              </a:rPr>
              <a:t> TẬP</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622" name="Google Shape;622;p34"/>
          <p:cNvPicPr preferRelativeResize="0"/>
          <p:nvPr/>
        </p:nvPicPr>
        <p:blipFill rotWithShape="1">
          <a:blip r:embed="rId5">
            <a:alphaModFix/>
          </a:blip>
          <a:srcRect/>
          <a:stretch/>
        </p:blipFill>
        <p:spPr>
          <a:xfrm rot="-1687402">
            <a:off x="16181400" y="7598358"/>
            <a:ext cx="2301025" cy="2337900"/>
          </a:xfrm>
          <a:prstGeom prst="rect">
            <a:avLst/>
          </a:prstGeom>
          <a:noFill/>
          <a:ln>
            <a:noFill/>
          </a:ln>
        </p:spPr>
      </p:pic>
      <p:grpSp>
        <p:nvGrpSpPr>
          <p:cNvPr id="623" name="Google Shape;623;p34"/>
          <p:cNvGrpSpPr/>
          <p:nvPr/>
        </p:nvGrpSpPr>
        <p:grpSpPr>
          <a:xfrm>
            <a:off x="8202092" y="4189973"/>
            <a:ext cx="1707471" cy="1203767"/>
            <a:chOff x="8005593" y="783398"/>
            <a:chExt cx="1707471" cy="1203767"/>
          </a:xfrm>
        </p:grpSpPr>
        <p:pic>
          <p:nvPicPr>
            <p:cNvPr id="624" name="Google Shape;624;p34"/>
            <p:cNvPicPr preferRelativeResize="0"/>
            <p:nvPr/>
          </p:nvPicPr>
          <p:blipFill rotWithShape="1">
            <a:blip r:embed="rId6">
              <a:alphaModFix/>
            </a:blip>
            <a:srcRect/>
            <a:stretch/>
          </p:blipFill>
          <p:spPr>
            <a:xfrm>
              <a:off x="8005593" y="783398"/>
              <a:ext cx="1707471" cy="1203767"/>
            </a:xfrm>
            <a:prstGeom prst="rect">
              <a:avLst/>
            </a:prstGeom>
            <a:noFill/>
            <a:ln>
              <a:noFill/>
            </a:ln>
          </p:spPr>
        </p:pic>
        <p:sp>
          <p:nvSpPr>
            <p:cNvPr id="625" name="Google Shape;625;p34"/>
            <p:cNvSpPr txBox="1"/>
            <p:nvPr/>
          </p:nvSpPr>
          <p:spPr>
            <a:xfrm>
              <a:off x="8066553" y="873633"/>
              <a:ext cx="146304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sp>
        <p:nvSpPr>
          <p:cNvPr id="2" name="Rectangle 1"/>
          <p:cNvSpPr/>
          <p:nvPr/>
        </p:nvSpPr>
        <p:spPr>
          <a:xfrm>
            <a:off x="982698" y="1499935"/>
            <a:ext cx="16146260" cy="2723823"/>
          </a:xfrm>
          <a:prstGeom prst="rect">
            <a:avLst/>
          </a:prstGeom>
        </p:spPr>
        <p:txBody>
          <a:bodyPr wrap="square">
            <a:spAutoFit/>
          </a:bodyPr>
          <a:lstStyle/>
          <a:p>
            <a:pPr algn="just">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phân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56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phân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84. </a:t>
            </a:r>
            <a:r>
              <a:rPr lang="en-US" sz="3800" dirty="0" err="1">
                <a:latin typeface="Arial" panose="020B0604020202020204" pitchFamily="34" charset="0"/>
                <a:ea typeface="Calibri" panose="020F0502020204030204" pitchFamily="34" charset="0"/>
                <a:cs typeface="Times New Roman" panose="02020603050405020304" pitchFamily="18" charset="0"/>
              </a:rPr>
              <a:t>Hãy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kiểm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10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100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nào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được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thường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966656" y="5533893"/>
                <a:ext cx="17778544" cy="4334007"/>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Calibri" panose="020F0502020204030204" pitchFamily="34" charset="0"/>
                    <a:cs typeface="Times New Roman" panose="02020603050405020304" pitchFamily="18" charset="0"/>
                  </a:rPr>
                  <a:t>Ta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Q</a:t>
                </a:r>
                <a:r>
                  <a:rPr lang="en-US" sz="38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n-US" sz="3800" dirty="0">
                    <a:effectLst/>
                    <a:latin typeface="Arial" panose="020B0604020202020204" pitchFamily="34" charset="0"/>
                    <a:ea typeface="Calibri" panose="020F0502020204030204" pitchFamily="34" charset="0"/>
                    <a:cs typeface="Times New Roman" panose="02020603050405020304" pitchFamily="18" charset="0"/>
                  </a:rPr>
                  <a:t> = 56; Q</a:t>
                </a:r>
                <a:r>
                  <a:rPr lang="en-US" sz="38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84</a:t>
                </a:r>
                <a:r>
                  <a:rPr lang="en-US" sz="38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a:effectLst/>
                            <a:latin typeface="Cambria Math" panose="02040503050406030204" pitchFamily="18" charset="0"/>
                            <a:ea typeface="Calibri" panose="020F0502020204030204" pitchFamily="34" charset="0"/>
                            <a:cs typeface="Arial" panose="020B0604020202020204" pitchFamily="34" charset="0"/>
                          </a:rPr>
                          <m:t>∆</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b="0" i="1">
                            <a:effectLst/>
                            <a:latin typeface="Cambria Math" panose="02040503050406030204" pitchFamily="18" charset="0"/>
                            <a:ea typeface="Calibri" panose="020F0502020204030204" pitchFamily="34" charset="0"/>
                            <a:cs typeface="Arial" panose="020B0604020202020204" pitchFamily="34" charset="0"/>
                          </a:rPr>
                          <m:t>3</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84</m:t>
                    </m:r>
                    <m:r>
                      <a:rPr lang="en-US" sz="3800" b="0" i="1">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56</m:t>
                    </m:r>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28</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a:effectLst/>
                    <a:latin typeface="Arial" panose="020B0604020202020204" pitchFamily="34" charset="0"/>
                    <a:ea typeface="Times New Roman" panose="02020603050405020304" pitchFamily="18" charset="0"/>
                    <a:cs typeface="Times New Roman" panose="02020603050405020304" pitchFamily="18" charset="0"/>
                  </a:rPr>
                  <a:t>Q</a:t>
                </a:r>
                <a:r>
                  <a:rPr lang="en-US" sz="3800" baseline="-25000" dirty="0">
                    <a:effectLst/>
                    <a:latin typeface="Arial" panose="020B0604020202020204" pitchFamily="34" charset="0"/>
                    <a:ea typeface="Times New Roman" panose="02020603050405020304" pitchFamily="18" charset="0"/>
                    <a:cs typeface="Times New Roman" panose="02020603050405020304" pitchFamily="18" charset="0"/>
                  </a:rPr>
                  <a:t>1</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a:effectLst/>
                            <a:latin typeface="Cambria Math" panose="02040503050406030204" pitchFamily="18" charset="0"/>
                            <a:ea typeface="Calibri" panose="020F0502020204030204" pitchFamily="34" charset="0"/>
                            <a:cs typeface="Arial" panose="020B0604020202020204" pitchFamily="34" charset="0"/>
                          </a:rPr>
                          <m:t>∆</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𝑄</m:t>
                        </m:r>
                      </m:sub>
                    </m:sSub>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 56 -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.28 = </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14</a:t>
                </a:r>
                <a:r>
                  <a:rPr lang="en-US" sz="3800" dirty="0" smtClean="0">
                    <a:latin typeface="Calibri" panose="020F0502020204030204" pitchFamily="34" charset="0"/>
                    <a:ea typeface="Calibri" panose="020F0502020204030204" pitchFamily="34" charset="0"/>
                    <a:cs typeface="Times New Roman" panose="02020603050405020304" pitchFamily="18" charset="0"/>
                  </a:rPr>
                  <a:t>;     		</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Q</a:t>
                </a:r>
                <a:r>
                  <a:rPr lang="en-US" sz="3800" baseline="-25000" dirty="0" smtClean="0">
                    <a:effectLst/>
                    <a:latin typeface="Arial" panose="020B0604020202020204" pitchFamily="34" charset="0"/>
                    <a:ea typeface="Times New Roman" panose="02020603050405020304" pitchFamily="18" charset="0"/>
                    <a:cs typeface="Times New Roman" panose="02020603050405020304" pitchFamily="18" charset="0"/>
                  </a:rPr>
                  <a:t>3</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a:effectLst/>
                            <a:latin typeface="Cambria Math" panose="02040503050406030204" pitchFamily="18" charset="0"/>
                            <a:ea typeface="Calibri" panose="020F0502020204030204" pitchFamily="34" charset="0"/>
                            <a:cs typeface="Arial" panose="020B0604020202020204" pitchFamily="34" charset="0"/>
                          </a:rPr>
                          <m:t>∆</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𝑄</m:t>
                        </m:r>
                      </m:sub>
                    </m:sSub>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 84 +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.28 = 126</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a:effectLst/>
                    <a:latin typeface="Arial" panose="020B0604020202020204" pitchFamily="34" charset="0"/>
                    <a:ea typeface="Calibri" panose="020F0502020204030204" pitchFamily="34" charset="0"/>
                    <a:cs typeface="Times New Roman" panose="02020603050405020304" pitchFamily="18" charset="0"/>
                  </a:rPr>
                  <a:t>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thấy</a:t>
                </a:r>
                <a:r>
                  <a:rPr lang="en-US" sz="3800" dirty="0">
                    <a:effectLst/>
                    <a:latin typeface="Arial" panose="020B0604020202020204" pitchFamily="34" charset="0"/>
                    <a:ea typeface="Calibri" panose="020F0502020204030204" pitchFamily="34" charset="0"/>
                    <a:cs typeface="Times New Roman" panose="02020603050405020304" pitchFamily="18" charset="0"/>
                  </a:rPr>
                  <a:t> 10 &lt; 14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3800" dirty="0">
                    <a:effectLst/>
                    <a:latin typeface="Arial" panose="020B0604020202020204" pitchFamily="34" charset="0"/>
                    <a:ea typeface="Calibri" panose="020F0502020204030204" pitchFamily="34" charset="0"/>
                    <a:cs typeface="Times New Roman" panose="02020603050405020304" pitchFamily="18" charset="0"/>
                  </a:rPr>
                  <a:t> 10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14 </a:t>
                </a:r>
                <a:r>
                  <a:rPr lang="en-US" sz="3800" dirty="0">
                    <a:effectLst/>
                    <a:latin typeface="Arial" panose="020B0604020202020204" pitchFamily="34" charset="0"/>
                    <a:ea typeface="Calibri" panose="020F0502020204030204" pitchFamily="34" charset="0"/>
                    <a:cs typeface="Times New Roman" panose="02020603050405020304" pitchFamily="18" charset="0"/>
                  </a:rPr>
                  <a:t>&lt; 100 &lt; 126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3800" dirty="0">
                    <a:effectLst/>
                    <a:latin typeface="Arial" panose="020B0604020202020204" pitchFamily="34" charset="0"/>
                    <a:ea typeface="Calibri" panose="020F0502020204030204" pitchFamily="34" charset="0"/>
                    <a:cs typeface="Times New Roman" panose="02020603050405020304" pitchFamily="18" charset="0"/>
                  </a:rPr>
                  <a:t> 100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66656" y="5533893"/>
                <a:ext cx="17778544" cy="4334007"/>
              </a:xfrm>
              <a:prstGeom prst="rect">
                <a:avLst/>
              </a:prstGeom>
              <a:blipFill>
                <a:blip r:embed="rId7"/>
                <a:stretch>
                  <a:fillRect l="-1132" b="-2110"/>
                </a:stretch>
              </a:blipFill>
            </p:spPr>
            <p:txBody>
              <a:bodyPr/>
              <a:lstStyle/>
              <a:p>
                <a:r>
                  <a:rPr lang="en-US">
                    <a:noFill/>
                  </a:rPr>
                  <a:t> </a:t>
                </a:r>
              </a:p>
            </p:txBody>
          </p:sp>
        </mc:Fallback>
      </mc:AlternateContent>
    </p:spTree>
    <p:extLst>
      <p:ext uri="{BB962C8B-B14F-4D97-AF65-F5344CB8AC3E}">
        <p14:creationId xmlns:p14="http://schemas.microsoft.com/office/powerpoint/2010/main" val="3671715317"/>
      </p:ext>
    </p:extLst>
  </p:cSld>
  <p:clrMapOvr>
    <a:masterClrMapping/>
  </p:clrMapOvr>
  <mc:AlternateContent xmlns:mc="http://schemas.openxmlformats.org/markup-compatibility/2006">
    <mc:Choice xmlns:p14="http://schemas.microsoft.com/office/powerpoint/2010/main" Requires="p14">
      <p:transition spd="med" p14:dur="700">
        <p:wipe dir="d"/>
      </p:transition>
    </mc:Choice>
    <mc:Fallback>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randombar(horizontal)">
                                      <p:cBhvr>
                                        <p:cTn id="7" dur="500"/>
                                        <p:tgtEl>
                                          <p:spTgt spid="6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3"/>
                                        </p:tgtEl>
                                        <p:attrNameLst>
                                          <p:attrName>style.visibility</p:attrName>
                                        </p:attrNameLst>
                                      </p:cBhvr>
                                      <p:to>
                                        <p:strVal val="visible"/>
                                      </p:to>
                                    </p:set>
                                    <p:animEffect transition="in" filter="fade">
                                      <p:cBhvr>
                                        <p:cTn id="15" dur="500"/>
                                        <p:tgtEl>
                                          <p:spTgt spid="6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Rectangle 18"/>
          <p:cNvSpPr/>
          <p:nvPr/>
        </p:nvSpPr>
        <p:spPr>
          <a:xfrm>
            <a:off x="7010400" y="3695700"/>
            <a:ext cx="4876800" cy="1477328"/>
          </a:xfrm>
          <a:prstGeom prst="rect">
            <a:avLst/>
          </a:prstGeom>
        </p:spPr>
        <p:txBody>
          <a:bodyPr wrap="square">
            <a:spAutoFit/>
          </a:bodyPr>
          <a:lstStyle/>
          <a:p>
            <a:pPr algn="just">
              <a:lnSpc>
                <a:spcPct val="150000"/>
              </a:lnSpc>
              <a:tabLst>
                <a:tab pos="360045" algn="l"/>
                <a:tab pos="720090" algn="l"/>
              </a:tabLst>
            </a:pPr>
            <a:r>
              <a:rPr lang="en-US" sz="6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6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571500"/>
            <a:ext cx="1987388" cy="1863176"/>
          </a:xfrm>
          <a:prstGeom prst="rect">
            <a:avLst/>
          </a:prstGeom>
        </p:spPr>
      </p:pic>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165593"/>
            <a:ext cx="19463772"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293556"/>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6" name="Picture 9">
            <a:extLst>
              <a:ext uri="{FF2B5EF4-FFF2-40B4-BE49-F238E27FC236}">
                <a16:creationId xmlns:a16="http://schemas.microsoft.com/office/drawing/2014/main" id="{406F9B5C-BB82-43F0-BCAE-02449BDAE3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86454" y="7256839"/>
            <a:ext cx="875639" cy="2001461"/>
          </a:xfrm>
          <a:prstGeom prst="rect">
            <a:avLst/>
          </a:prstGeom>
        </p:spPr>
      </p:pic>
      <p:grpSp>
        <p:nvGrpSpPr>
          <p:cNvPr id="20" name="Group 19"/>
          <p:cNvGrpSpPr/>
          <p:nvPr/>
        </p:nvGrpSpPr>
        <p:grpSpPr>
          <a:xfrm>
            <a:off x="3186234" y="2138564"/>
            <a:ext cx="1450738" cy="1290435"/>
            <a:chOff x="3355952" y="3351886"/>
            <a:chExt cx="1085569" cy="1035720"/>
          </a:xfrm>
          <a:solidFill>
            <a:schemeClr val="accent3">
              <a:lumMod val="75000"/>
            </a:schemeClr>
          </a:solidFill>
        </p:grpSpPr>
        <p:grpSp>
          <p:nvGrpSpPr>
            <p:cNvPr id="21" name="Group 4"/>
            <p:cNvGrpSpPr/>
            <p:nvPr/>
          </p:nvGrpSpPr>
          <p:grpSpPr>
            <a:xfrm>
              <a:off x="3355952" y="3351886"/>
              <a:ext cx="1085569" cy="1035720"/>
              <a:chOff x="14167" y="1233698"/>
              <a:chExt cx="4879610" cy="5116298"/>
            </a:xfrm>
            <a:grpFill/>
          </p:grpSpPr>
          <p:sp>
            <p:nvSpPr>
              <p:cNvPr id="24"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a:solidFill>
                    <a:schemeClr val="bg1"/>
                  </a:solidFill>
                  <a:latin typeface="Arial" panose="020B0604020202020204" pitchFamily="34" charset="0"/>
                  <a:cs typeface="Arial" panose="020B0604020202020204" pitchFamily="34" charset="0"/>
                </a:rPr>
                <a:t>I</a:t>
              </a:r>
              <a:endParaRPr lang="en-US" sz="4500" b="1" dirty="0">
                <a:solidFill>
                  <a:schemeClr val="bg1"/>
                </a:solidFill>
                <a:latin typeface="Arial" panose="020B0604020202020204" pitchFamily="34" charset="0"/>
                <a:cs typeface="Arial" panose="020B0604020202020204" pitchFamily="34" charset="0"/>
              </a:endParaRPr>
            </a:p>
          </p:txBody>
        </p:sp>
      </p:grpSp>
      <p:sp>
        <p:nvSpPr>
          <p:cNvPr id="25" name="TextBox 8"/>
          <p:cNvSpPr txBox="1"/>
          <p:nvPr/>
        </p:nvSpPr>
        <p:spPr>
          <a:xfrm>
            <a:off x="5791200" y="98258"/>
            <a:ext cx="8151570" cy="1333955"/>
          </a:xfrm>
          <a:prstGeom prst="rect">
            <a:avLst/>
          </a:prstGeom>
        </p:spPr>
        <p:txBody>
          <a:bodyPr lIns="0" tIns="0" rIns="0" bIns="0" rtlCol="0" anchor="t">
            <a:spAutoFit/>
          </a:bodyPr>
          <a:lstStyle/>
          <a:p>
            <a:pPr>
              <a:lnSpc>
                <a:spcPts val="12191"/>
              </a:lnSpc>
              <a:spcBef>
                <a:spcPct val="0"/>
              </a:spcBef>
            </a:pPr>
            <a:r>
              <a:rPr lang="en-US" sz="5500" b="1">
                <a:latin typeface="Arial" panose="020B0604020202020204" pitchFamily="34" charset="0"/>
                <a:cs typeface="Arial" panose="020B0604020202020204" pitchFamily="34" charset="0"/>
              </a:rPr>
              <a:t>NỘI DUNG BÀI HỌC</a:t>
            </a:r>
          </a:p>
        </p:txBody>
      </p:sp>
      <p:sp>
        <p:nvSpPr>
          <p:cNvPr id="27" name="Rectangle 26"/>
          <p:cNvSpPr/>
          <p:nvPr/>
        </p:nvSpPr>
        <p:spPr>
          <a:xfrm>
            <a:off x="4919061" y="2255634"/>
            <a:ext cx="10503181" cy="901593"/>
          </a:xfrm>
          <a:prstGeom prst="rect">
            <a:avLst/>
          </a:prstGeom>
        </p:spPr>
        <p:txBody>
          <a:bodyPr wrap="square">
            <a:spAutoFit/>
          </a:bodyPr>
          <a:lstStyle/>
          <a:p>
            <a:pPr algn="just">
              <a:lnSpc>
                <a:spcPct val="150000"/>
              </a:lnSpc>
              <a:tabLst>
                <a:tab pos="360045" algn="l"/>
                <a:tab pos="720090" algn="l"/>
              </a:tabLst>
            </a:pPr>
            <a:r>
              <a:rPr lang="vi-VN" sz="4000" b="1" dirty="0">
                <a:ea typeface="Calibri" panose="020F0502020204030204" pitchFamily="34" charset="0"/>
                <a:cs typeface="Arial" panose="020B0604020202020204" pitchFamily="34" charset="0"/>
              </a:rPr>
              <a:t>Khoảng biến thiên. Khoảng tứ phân vị</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6793D90F-CFB5-41B8-A9E5-2925471B0C3E}"/>
              </a:ext>
            </a:extLst>
          </p:cNvPr>
          <p:cNvPicPr>
            <a:picLocks noChangeAspect="1"/>
          </p:cNvPicPr>
          <p:nvPr/>
        </p:nvPicPr>
        <p:blipFill>
          <a:blip r:embed="rId6"/>
          <a:stretch>
            <a:fillRect/>
          </a:stretch>
        </p:blipFill>
        <p:spPr>
          <a:xfrm>
            <a:off x="13614861" y="8127371"/>
            <a:ext cx="4051303" cy="1153931"/>
          </a:xfrm>
          <a:prstGeom prst="rect">
            <a:avLst/>
          </a:prstGeom>
        </p:spPr>
      </p:pic>
      <p:pic>
        <p:nvPicPr>
          <p:cNvPr id="33" name="Picture 25">
            <a:extLst>
              <a:ext uri="{FF2B5EF4-FFF2-40B4-BE49-F238E27FC236}">
                <a16:creationId xmlns:a16="http://schemas.microsoft.com/office/drawing/2014/main" id="{6DCDB059-5C1F-4268-8ABA-6C17C60D41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2606" y="687812"/>
            <a:ext cx="1338974" cy="1255288"/>
          </a:xfrm>
          <a:prstGeom prst="rect">
            <a:avLst/>
          </a:prstGeom>
        </p:spPr>
      </p:pic>
      <p:grpSp>
        <p:nvGrpSpPr>
          <p:cNvPr id="23" name="Group 22"/>
          <p:cNvGrpSpPr/>
          <p:nvPr/>
        </p:nvGrpSpPr>
        <p:grpSpPr>
          <a:xfrm>
            <a:off x="3242600" y="3859705"/>
            <a:ext cx="1450738" cy="1290435"/>
            <a:chOff x="3355952" y="3351886"/>
            <a:chExt cx="1085569" cy="1035720"/>
          </a:xfrm>
          <a:solidFill>
            <a:schemeClr val="accent3">
              <a:lumMod val="75000"/>
            </a:schemeClr>
          </a:solidFill>
        </p:grpSpPr>
        <p:grpSp>
          <p:nvGrpSpPr>
            <p:cNvPr id="34" name="Group 4"/>
            <p:cNvGrpSpPr/>
            <p:nvPr/>
          </p:nvGrpSpPr>
          <p:grpSpPr>
            <a:xfrm>
              <a:off x="3355952" y="3351886"/>
              <a:ext cx="1085569" cy="1035720"/>
              <a:chOff x="14167" y="1233698"/>
              <a:chExt cx="4879610" cy="5116298"/>
            </a:xfrm>
            <a:grpFill/>
          </p:grpSpPr>
          <p:sp>
            <p:nvSpPr>
              <p:cNvPr id="36"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5"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smtClean="0">
                  <a:solidFill>
                    <a:schemeClr val="bg1"/>
                  </a:solidFill>
                  <a:latin typeface="Arial" panose="020B0604020202020204" pitchFamily="34" charset="0"/>
                  <a:cs typeface="Arial" panose="020B0604020202020204" pitchFamily="34" charset="0"/>
                </a:rPr>
                <a:t>II</a:t>
              </a:r>
              <a:endParaRPr lang="en-US" sz="4500" b="1" dirty="0">
                <a:solidFill>
                  <a:schemeClr val="bg1"/>
                </a:solidFill>
                <a:latin typeface="Arial" panose="020B0604020202020204" pitchFamily="34" charset="0"/>
                <a:cs typeface="Arial" panose="020B0604020202020204" pitchFamily="34" charset="0"/>
              </a:endParaRPr>
            </a:p>
          </p:txBody>
        </p:sp>
      </p:grpSp>
      <p:sp>
        <p:nvSpPr>
          <p:cNvPr id="37" name="Rectangle 36"/>
          <p:cNvSpPr/>
          <p:nvPr/>
        </p:nvSpPr>
        <p:spPr>
          <a:xfrm>
            <a:off x="4975427" y="3976775"/>
            <a:ext cx="10503181" cy="901593"/>
          </a:xfrm>
          <a:prstGeom prst="rect">
            <a:avLst/>
          </a:prstGeom>
        </p:spPr>
        <p:txBody>
          <a:bodyPr wrap="square">
            <a:spAutoFit/>
          </a:bodyPr>
          <a:lstStyle/>
          <a:p>
            <a:pPr algn="just">
              <a:lnSpc>
                <a:spcPct val="150000"/>
              </a:lnSpc>
              <a:tabLst>
                <a:tab pos="360045" algn="l"/>
                <a:tab pos="720090" algn="l"/>
              </a:tabLst>
            </a:pPr>
            <a:r>
              <a:rPr lang="vi-VN" sz="4000" b="1" dirty="0">
                <a:ea typeface="Calibri" panose="020F0502020204030204" pitchFamily="34" charset="0"/>
                <a:cs typeface="Arial" panose="020B0604020202020204" pitchFamily="34" charset="0"/>
              </a:rPr>
              <a:t>Phương sai</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8" name="Group 37"/>
          <p:cNvGrpSpPr/>
          <p:nvPr/>
        </p:nvGrpSpPr>
        <p:grpSpPr>
          <a:xfrm>
            <a:off x="3242600" y="5598990"/>
            <a:ext cx="1450738" cy="1290435"/>
            <a:chOff x="3355952" y="3351886"/>
            <a:chExt cx="1085569" cy="1035720"/>
          </a:xfrm>
          <a:solidFill>
            <a:schemeClr val="accent3">
              <a:lumMod val="75000"/>
            </a:schemeClr>
          </a:solidFill>
        </p:grpSpPr>
        <p:grpSp>
          <p:nvGrpSpPr>
            <p:cNvPr id="40" name="Group 4"/>
            <p:cNvGrpSpPr/>
            <p:nvPr/>
          </p:nvGrpSpPr>
          <p:grpSpPr>
            <a:xfrm>
              <a:off x="3355952" y="3351886"/>
              <a:ext cx="1085569" cy="1035720"/>
              <a:chOff x="14167" y="1233698"/>
              <a:chExt cx="4879610" cy="5116298"/>
            </a:xfrm>
            <a:grpFill/>
          </p:grpSpPr>
          <p:sp>
            <p:nvSpPr>
              <p:cNvPr id="42"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1"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smtClean="0">
                  <a:solidFill>
                    <a:schemeClr val="bg1"/>
                  </a:solidFill>
                  <a:latin typeface="Arial" panose="020B0604020202020204" pitchFamily="34" charset="0"/>
                  <a:cs typeface="Arial" panose="020B0604020202020204" pitchFamily="34" charset="0"/>
                </a:rPr>
                <a:t>III</a:t>
              </a:r>
              <a:endParaRPr lang="en-US" sz="4500" b="1" dirty="0">
                <a:solidFill>
                  <a:schemeClr val="bg1"/>
                </a:solidFill>
                <a:latin typeface="Arial" panose="020B0604020202020204" pitchFamily="34" charset="0"/>
                <a:cs typeface="Arial" panose="020B0604020202020204" pitchFamily="34" charset="0"/>
              </a:endParaRPr>
            </a:p>
          </p:txBody>
        </p:sp>
      </p:grpSp>
      <p:sp>
        <p:nvSpPr>
          <p:cNvPr id="43" name="Rectangle 42"/>
          <p:cNvSpPr/>
          <p:nvPr/>
        </p:nvSpPr>
        <p:spPr>
          <a:xfrm>
            <a:off x="4975427" y="5716060"/>
            <a:ext cx="10503181" cy="1015663"/>
          </a:xfrm>
          <a:prstGeom prst="rect">
            <a:avLst/>
          </a:prstGeom>
        </p:spPr>
        <p:txBody>
          <a:bodyPr wrap="square">
            <a:spAutoFit/>
          </a:bodyPr>
          <a:lstStyle/>
          <a:p>
            <a:pPr algn="just">
              <a:lnSpc>
                <a:spcPct val="150000"/>
              </a:lnSpc>
              <a:tabLst>
                <a:tab pos="360045" algn="l"/>
                <a:tab pos="720090" algn="l"/>
              </a:tabLst>
            </a:pPr>
            <a:r>
              <a:rPr lang="vi-VN" sz="4000" b="1" dirty="0">
                <a:ea typeface="Calibri" panose="020F0502020204030204" pitchFamily="34" charset="0"/>
                <a:cs typeface="Arial" panose="020B0604020202020204" pitchFamily="34" charset="0"/>
              </a:rPr>
              <a:t>Độ lệch </a:t>
            </a:r>
            <a:r>
              <a:rPr lang="vi-VN" sz="4000" b="1" dirty="0" smtClean="0">
                <a:ea typeface="Calibri" panose="020F0502020204030204" pitchFamily="34" charset="0"/>
                <a:cs typeface="Arial" panose="020B0604020202020204" pitchFamily="34" charset="0"/>
              </a:rPr>
              <a:t>chuẩn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p:cNvGrpSpPr/>
          <p:nvPr/>
        </p:nvGrpSpPr>
        <p:grpSpPr>
          <a:xfrm>
            <a:off x="3242600" y="7323131"/>
            <a:ext cx="1450738" cy="1290435"/>
            <a:chOff x="3355952" y="3351886"/>
            <a:chExt cx="1085569" cy="1035720"/>
          </a:xfrm>
          <a:solidFill>
            <a:schemeClr val="accent3">
              <a:lumMod val="75000"/>
            </a:schemeClr>
          </a:solidFill>
        </p:grpSpPr>
        <p:grpSp>
          <p:nvGrpSpPr>
            <p:cNvPr id="45" name="Group 4"/>
            <p:cNvGrpSpPr/>
            <p:nvPr/>
          </p:nvGrpSpPr>
          <p:grpSpPr>
            <a:xfrm>
              <a:off x="3355952" y="3351886"/>
              <a:ext cx="1085569" cy="1035720"/>
              <a:chOff x="14167" y="1233698"/>
              <a:chExt cx="4879610" cy="5116298"/>
            </a:xfrm>
            <a:grpFill/>
          </p:grpSpPr>
          <p:sp>
            <p:nvSpPr>
              <p:cNvPr id="47"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6"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smtClean="0">
                  <a:solidFill>
                    <a:schemeClr val="bg1"/>
                  </a:solidFill>
                  <a:latin typeface="Arial" panose="020B0604020202020204" pitchFamily="34" charset="0"/>
                  <a:cs typeface="Arial" panose="020B0604020202020204" pitchFamily="34" charset="0"/>
                </a:rPr>
                <a:t>IV</a:t>
              </a:r>
              <a:endParaRPr lang="en-US" sz="4500" b="1" dirty="0">
                <a:solidFill>
                  <a:schemeClr val="bg1"/>
                </a:solidFill>
                <a:latin typeface="Arial" panose="020B0604020202020204" pitchFamily="34" charset="0"/>
                <a:cs typeface="Arial" panose="020B0604020202020204" pitchFamily="34" charset="0"/>
              </a:endParaRPr>
            </a:p>
          </p:txBody>
        </p:sp>
      </p:grpSp>
      <p:sp>
        <p:nvSpPr>
          <p:cNvPr id="48" name="Rectangle 47"/>
          <p:cNvSpPr/>
          <p:nvPr/>
        </p:nvSpPr>
        <p:spPr>
          <a:xfrm>
            <a:off x="4975427" y="7440201"/>
            <a:ext cx="10503181" cy="901593"/>
          </a:xfrm>
          <a:prstGeom prst="rect">
            <a:avLst/>
          </a:prstGeom>
        </p:spPr>
        <p:txBody>
          <a:bodyPr wrap="square">
            <a:spAutoFit/>
          </a:bodyPr>
          <a:lstStyle/>
          <a:p>
            <a:pPr algn="just">
              <a:lnSpc>
                <a:spcPct val="150000"/>
              </a:lnSpc>
              <a:tabLst>
                <a:tab pos="360045" algn="l"/>
                <a:tab pos="720090" algn="l"/>
              </a:tabLst>
            </a:pPr>
            <a:r>
              <a:rPr lang="vi-VN" sz="4000" b="1">
                <a:ea typeface="Calibri" panose="020F0502020204030204" pitchFamily="34" charset="0"/>
                <a:cs typeface="Arial" panose="020B0604020202020204" pitchFamily="34" charset="0"/>
              </a:rPr>
              <a:t>Tính hợp lí của số liệu thống kê</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379526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00"/>
                                        <p:tgtEl>
                                          <p:spTgt spid="43"/>
                                        </p:tgtEl>
                                      </p:cBhvr>
                                    </p:animEffect>
                                  </p:childTnLst>
                                </p:cTn>
                              </p:par>
                              <p:par>
                                <p:cTn id="29" presetID="2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14" presetClass="entr" presetSubtype="1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randombar(horizontal)">
                                      <p:cBhvr>
                                        <p:cTn id="3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7" grpId="0"/>
      <p:bldP spid="43"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632945"/>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8376227"/>
            <a:ext cx="1339462" cy="1479326"/>
          </a:xfrm>
          <a:prstGeom prst="rect">
            <a:avLst/>
          </a:prstGeom>
        </p:spPr>
      </p:pic>
      <p:sp>
        <p:nvSpPr>
          <p:cNvPr id="14" name="Rectangle 13"/>
          <p:cNvSpPr/>
          <p:nvPr/>
        </p:nvSpPr>
        <p:spPr>
          <a:xfrm>
            <a:off x="6623300" y="19050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1: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9" name="Rectangle 8"/>
          <p:cNvSpPr/>
          <p:nvPr/>
        </p:nvSpPr>
        <p:spPr>
          <a:xfrm>
            <a:off x="581434" y="1792622"/>
            <a:ext cx="17321345" cy="379078"/>
          </a:xfrm>
          <a:prstGeom prst="rect">
            <a:avLst/>
          </a:prstGeom>
        </p:spPr>
        <p:txBody>
          <a:bodyPr wrap="none">
            <a:spAutoFit/>
          </a:bodyPr>
          <a:lstStyle/>
          <a:p>
            <a:pPr marL="30480" marR="30480" algn="just">
              <a:lnSpc>
                <a:spcPts val="1800"/>
              </a:lnSpc>
              <a:spcAft>
                <a:spcPts val="1200"/>
              </a:spcAft>
            </a:pP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Hùng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mét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endParaRPr lang="en-US" sz="3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33400" y="5328035"/>
            <a:ext cx="16944567" cy="2723823"/>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bằng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nhau</a:t>
            </a:r>
            <a:r>
              <a:rPr lang="en-US" sz="3800" dirty="0">
                <a:solidFill>
                  <a:srgbClr val="000000"/>
                </a:solidFill>
                <a:latin typeface="Arial" panose="020B0604020202020204" pitchFamily="34" charset="0"/>
                <a:ea typeface="Times New Roman" panose="02020603050405020304" pitchFamily="18" charset="0"/>
              </a:rPr>
              <a:t> hay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nào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ổn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hơn</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0"/>
          <a:stretch>
            <a:fillRect/>
          </a:stretch>
        </p:blipFill>
        <p:spPr>
          <a:xfrm>
            <a:off x="4413260" y="2933700"/>
            <a:ext cx="9958967" cy="1942497"/>
          </a:xfrm>
          <a:prstGeom prst="rect">
            <a:avLst/>
          </a:prstGeom>
        </p:spPr>
      </p:pic>
      <p:pic>
        <p:nvPicPr>
          <p:cNvPr id="32" name="Picture 31">
            <a:extLst>
              <a:ext uri="{FF2B5EF4-FFF2-40B4-BE49-F238E27FC236}">
                <a16:creationId xmlns:a16="http://schemas.microsoft.com/office/drawing/2014/main" id="{F4BF1625-5F96-448C-8F2C-E6467321B9DC}"/>
              </a:ext>
            </a:extLst>
          </p:cNvPr>
          <p:cNvPicPr>
            <a:picLocks noChangeAspect="1"/>
          </p:cNvPicPr>
          <p:nvPr/>
        </p:nvPicPr>
        <p:blipFill>
          <a:blip r:embed="rId11"/>
          <a:stretch>
            <a:fillRect/>
          </a:stretch>
        </p:blipFill>
        <p:spPr>
          <a:xfrm>
            <a:off x="14351809" y="8978620"/>
            <a:ext cx="3122147" cy="889280"/>
          </a:xfrm>
          <a:prstGeom prst="rect">
            <a:avLst/>
          </a:prstGeom>
        </p:spPr>
      </p:pic>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55835" y="976178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712447" y="29748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59378"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320" y="8953500"/>
            <a:ext cx="1053185" cy="1163156"/>
          </a:xfrm>
          <a:prstGeom prst="rect">
            <a:avLst/>
          </a:prstGeom>
        </p:spPr>
      </p:pic>
      <p:pic>
        <p:nvPicPr>
          <p:cNvPr id="20" name="Picture 19">
            <a:extLst>
              <a:ext uri="{FF2B5EF4-FFF2-40B4-BE49-F238E27FC236}">
                <a16:creationId xmlns:a16="http://schemas.microsoft.com/office/drawing/2014/main" id="{F4BF1625-5F96-448C-8F2C-E6467321B9DC}"/>
              </a:ext>
            </a:extLst>
          </p:cNvPr>
          <p:cNvPicPr>
            <a:picLocks noChangeAspect="1"/>
          </p:cNvPicPr>
          <p:nvPr/>
        </p:nvPicPr>
        <p:blipFill>
          <a:blip r:embed="rId10"/>
          <a:stretch>
            <a:fillRect/>
          </a:stretch>
        </p:blipFill>
        <p:spPr>
          <a:xfrm rot="10800000">
            <a:off x="14740904" y="0"/>
            <a:ext cx="3659558" cy="1042351"/>
          </a:xfrm>
          <a:prstGeom prst="rect">
            <a:avLst/>
          </a:prstGeom>
        </p:spPr>
      </p:pic>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11"/>
          <a:stretch>
            <a:fillRect/>
          </a:stretch>
        </p:blipFill>
        <p:spPr>
          <a:xfrm flipH="1">
            <a:off x="15170154" y="7913490"/>
            <a:ext cx="2508246" cy="2263988"/>
          </a:xfrm>
          <a:prstGeom prst="rect">
            <a:avLst/>
          </a:prstGeom>
        </p:spPr>
      </p:pic>
      <p:grpSp>
        <p:nvGrpSpPr>
          <p:cNvPr id="18" name="Group 17"/>
          <p:cNvGrpSpPr/>
          <p:nvPr/>
        </p:nvGrpSpPr>
        <p:grpSpPr>
          <a:xfrm>
            <a:off x="8229599" y="-183245"/>
            <a:ext cx="1905000" cy="1815882"/>
            <a:chOff x="1828800" y="2980194"/>
            <a:chExt cx="1905000" cy="1815882"/>
          </a:xfrm>
        </p:grpSpPr>
        <p:pic>
          <p:nvPicPr>
            <p:cNvPr id="2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4" name="Rectangle 3"/>
              <p:cNvSpPr/>
              <p:nvPr/>
            </p:nvSpPr>
            <p:spPr>
              <a:xfrm>
                <a:off x="607913" y="1764226"/>
                <a:ext cx="17158554" cy="6808274"/>
              </a:xfrm>
              <a:prstGeom prst="rect">
                <a:avLst/>
              </a:prstGeom>
            </p:spPr>
            <p:txBody>
              <a:bodyPr wrap="square">
                <a:spAutoFit/>
              </a:bodyPr>
              <a:lstStyle/>
              <a:p>
                <a:pPr algn="just">
                  <a:lnSpc>
                    <a:spcPct val="150000"/>
                  </a:lnSpc>
                  <a:spcBef>
                    <a:spcPts val="600"/>
                  </a:spcBef>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a) </a:t>
                </a:r>
                <a:r>
                  <a:rPr lang="nl-NL" sz="3800" dirty="0">
                    <a:latin typeface="Arial" panose="020B0604020202020204" pitchFamily="34" charset="0"/>
                    <a:ea typeface="Calibri" panose="020F0502020204030204" pitchFamily="34" charset="0"/>
                    <a:cs typeface="Times New Roman" panose="02020603050405020304" pitchFamily="18" charset="0"/>
                  </a:rPr>
                  <a:t>Kết quả trung bình của 2 bạn bằng nhau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sub>
                            <m:r>
                              <a:rPr lang="nl-NL" sz="3800" i="1">
                                <a:effectLst/>
                                <a:latin typeface="Cambria Math" panose="02040503050406030204" pitchFamily="18" charset="0"/>
                                <a:ea typeface="Calibri" panose="020F0502020204030204" pitchFamily="34" charset="0"/>
                                <a:cs typeface="Arial" panose="020B0604020202020204" pitchFamily="34" charset="0"/>
                              </a:rPr>
                              <m:t>𝐻</m:t>
                            </m:r>
                          </m:sub>
                        </m:sSub>
                      </m:e>
                    </m:acc>
                    <m:r>
                      <a:rPr lang="nl-NL" sz="38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sub>
                            <m:r>
                              <a:rPr lang="nl-NL" sz="3800" i="1">
                                <a:effectLst/>
                                <a:latin typeface="Cambria Math" panose="02040503050406030204" pitchFamily="18" charset="0"/>
                                <a:ea typeface="Calibri" panose="020F0502020204030204" pitchFamily="34" charset="0"/>
                                <a:cs typeface="Arial" panose="020B0604020202020204" pitchFamily="34" charset="0"/>
                              </a:rPr>
                              <m:t>𝑇</m:t>
                            </m:r>
                          </m:sub>
                        </m:sSub>
                      </m:e>
                    </m:acc>
                    <m:r>
                      <a:rPr lang="nl-NL" sz="3800">
                        <a:effectLst/>
                        <a:latin typeface="Cambria Math" panose="02040503050406030204" pitchFamily="18" charset="0"/>
                        <a:ea typeface="Calibri" panose="020F0502020204030204" pitchFamily="34" charset="0"/>
                        <a:cs typeface="Arial" panose="020B0604020202020204" pitchFamily="34" charset="0"/>
                      </a:rPr>
                      <m:t>=2,5</m:t>
                    </m:r>
                  </m:oMath>
                </a14:m>
                <a:r>
                  <a:rPr lang="nl-NL" sz="38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3800" dirty="0" smtClean="0">
                    <a:effectLst/>
                    <a:latin typeface="Arial" panose="020B0604020202020204" pitchFamily="34" charset="0"/>
                    <a:ea typeface="Times New Roman" panose="02020603050405020304" pitchFamily="18" charset="0"/>
                    <a:cs typeface="Times New Roman" panose="02020603050405020304" pitchFamily="18" charset="0"/>
                  </a:rPr>
                  <a:t>b) </a:t>
                </a:r>
                <a:r>
                  <a:rPr lang="nl-NL" sz="3800" dirty="0">
                    <a:effectLst/>
                    <a:latin typeface="Arial" panose="020B0604020202020204" pitchFamily="34" charset="0"/>
                    <a:ea typeface="Times New Roman" panose="02020603050405020304" pitchFamily="18" charset="0"/>
                    <a:cs typeface="Times New Roman" panose="02020603050405020304" pitchFamily="18" charset="0"/>
                  </a:rPr>
                  <a:t>Phương sai mẫu số liệu thống kê của bạn Hùng và Trung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nl-NL" sz="3800" i="1">
                              <a:effectLst/>
                              <a:latin typeface="Cambria Math" panose="02040503050406030204" pitchFamily="18" charset="0"/>
                              <a:ea typeface="Calibri" panose="020F0502020204030204" pitchFamily="34" charset="0"/>
                              <a:cs typeface="Arial" panose="020B0604020202020204" pitchFamily="34" charset="0"/>
                            </a:rPr>
                            <m:t>𝑠</m:t>
                          </m:r>
                        </m:e>
                        <m:sub>
                          <m:r>
                            <a:rPr lang="nl-NL" sz="3800" i="1">
                              <a:effectLst/>
                              <a:latin typeface="Cambria Math" panose="02040503050406030204" pitchFamily="18" charset="0"/>
                              <a:ea typeface="Calibri" panose="020F0502020204030204" pitchFamily="34" charset="0"/>
                              <a:cs typeface="Arial" panose="020B0604020202020204" pitchFamily="34" charset="0"/>
                            </a:rPr>
                            <m:t>𝐻</m:t>
                          </m:r>
                        </m:sub>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bSup>
                      <m:r>
                        <a:rPr lang="nl-NL"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(2,4</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(2,6</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(2,4</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(2,6</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nl-NL" sz="3800">
                              <a:effectLst/>
                              <a:latin typeface="Cambria Math" panose="02040503050406030204" pitchFamily="18" charset="0"/>
                              <a:ea typeface="Calibri" panose="020F0502020204030204" pitchFamily="34" charset="0"/>
                              <a:cs typeface="Arial" panose="020B0604020202020204" pitchFamily="34" charset="0"/>
                            </a:rPr>
                            <m:t>5</m:t>
                          </m:r>
                        </m:den>
                      </m:f>
                      <m:r>
                        <a:rPr lang="nl-NL" sz="3800">
                          <a:effectLst/>
                          <a:latin typeface="Cambria Math" panose="02040503050406030204" pitchFamily="18" charset="0"/>
                          <a:ea typeface="Calibri" panose="020F0502020204030204" pitchFamily="34" charset="0"/>
                          <a:cs typeface="Arial" panose="020B0604020202020204" pitchFamily="34" charset="0"/>
                        </a:rPr>
                        <m:t>=0,008</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nl-NL" sz="3800" i="1">
                              <a:effectLst/>
                              <a:latin typeface="Cambria Math" panose="02040503050406030204" pitchFamily="18" charset="0"/>
                              <a:ea typeface="Calibri" panose="020F0502020204030204" pitchFamily="34" charset="0"/>
                              <a:cs typeface="Arial" panose="020B0604020202020204" pitchFamily="34" charset="0"/>
                            </a:rPr>
                            <m:t>𝑠</m:t>
                          </m:r>
                        </m:e>
                        <m:sub>
                          <m:r>
                            <a:rPr lang="nl-NL" sz="3800" i="1">
                              <a:effectLst/>
                              <a:latin typeface="Cambria Math" panose="02040503050406030204" pitchFamily="18" charset="0"/>
                              <a:ea typeface="Calibri" panose="020F0502020204030204" pitchFamily="34" charset="0"/>
                              <a:cs typeface="Arial" panose="020B0604020202020204" pitchFamily="34" charset="0"/>
                            </a:rPr>
                            <m:t>𝑇</m:t>
                          </m:r>
                        </m:sub>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bSup>
                      <m:r>
                        <a:rPr lang="nl-NL"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(2,4</m:t>
                              </m:r>
                              <m:r>
                                <a:rPr lang="nl-NL" sz="38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sub>
                                      <m:r>
                                        <a:rPr lang="nl-NL" sz="3800" i="1">
                                          <a:effectLst/>
                                          <a:latin typeface="Cambria Math" panose="02040503050406030204" pitchFamily="18" charset="0"/>
                                          <a:ea typeface="Calibri" panose="020F0502020204030204" pitchFamily="34" charset="0"/>
                                          <a:cs typeface="Arial" panose="020B0604020202020204" pitchFamily="34" charset="0"/>
                                        </a:rPr>
                                        <m:t>𝐻</m:t>
                                      </m:r>
                                    </m:sub>
                                  </m:sSub>
                                </m:e>
                              </m:acc>
                              <m:r>
                                <a:rPr lang="nl-NL" sz="3800">
                                  <a:effectLst/>
                                  <a:latin typeface="Cambria Math" panose="02040503050406030204" pitchFamily="18" charset="0"/>
                                  <a:ea typeface="Calibri" panose="020F0502020204030204" pitchFamily="34" charset="0"/>
                                  <a:cs typeface="Arial" panose="020B0604020202020204" pitchFamily="34" charset="0"/>
                                </a:rPr>
                                <m:t>)</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(2,6</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nl-NL" sz="3800">
                              <a:effectLst/>
                              <a:latin typeface="Cambria Math" panose="02040503050406030204" pitchFamily="18" charset="0"/>
                              <a:ea typeface="Calibri" panose="020F0502020204030204" pitchFamily="34" charset="0"/>
                              <a:cs typeface="Arial" panose="020B0604020202020204" pitchFamily="34" charset="0"/>
                            </a:rPr>
                            <m:t>5</m:t>
                          </m:r>
                        </m:den>
                      </m:f>
                      <m:r>
                        <a:rPr lang="nl-NL" sz="3800">
                          <a:effectLst/>
                          <a:latin typeface="Cambria Math" panose="02040503050406030204" pitchFamily="18" charset="0"/>
                          <a:ea typeface="Calibri" panose="020F0502020204030204" pitchFamily="34" charset="0"/>
                          <a:cs typeface="Arial" panose="020B0604020202020204" pitchFamily="34" charset="0"/>
                        </a:rPr>
                        <m:t>=0,004</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3800" dirty="0">
                    <a:effectLst/>
                    <a:latin typeface="Arial" panose="020B0604020202020204" pitchFamily="34" charset="0"/>
                    <a:ea typeface="Calibri" panose="020F0502020204030204" pitchFamily="34" charset="0"/>
                    <a:cs typeface="Times New Roman" panose="02020603050405020304" pitchFamily="18" charset="0"/>
                  </a:rPr>
                  <a:t>Vậy bạn Trung có kết quả nhảy xa ổn định hơn.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07913" y="1764226"/>
                <a:ext cx="17158554" cy="6808274"/>
              </a:xfrm>
              <a:prstGeom prst="rect">
                <a:avLst/>
              </a:prstGeom>
              <a:blipFill>
                <a:blip r:embed="rId13"/>
                <a:stretch>
                  <a:fillRect l="-1173" b="-1074"/>
                </a:stretch>
              </a:blipFill>
            </p:spPr>
            <p:txBody>
              <a:bodyPr/>
              <a:lstStyle/>
              <a:p>
                <a:r>
                  <a:rPr lang="en-US">
                    <a:noFill/>
                  </a:rPr>
                  <a:t> </a:t>
                </a:r>
              </a:p>
            </p:txBody>
          </p:sp>
        </mc:Fallback>
      </mc:AlternateContent>
    </p:spTree>
    <p:extLst>
      <p:ext uri="{BB962C8B-B14F-4D97-AF65-F5344CB8AC3E}">
        <p14:creationId xmlns:p14="http://schemas.microsoft.com/office/powerpoint/2010/main" val="3508166262"/>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667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3603">
            <a:off x="666081" y="121749"/>
            <a:ext cx="1408990" cy="1373591"/>
          </a:xfrm>
          <a:prstGeom prst="rect">
            <a:avLst/>
          </a:prstGeom>
        </p:spPr>
      </p:pic>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sp>
        <p:nvSpPr>
          <p:cNvPr id="16" name="Rectangle 15"/>
          <p:cNvSpPr/>
          <p:nvPr/>
        </p:nvSpPr>
        <p:spPr>
          <a:xfrm>
            <a:off x="7086600" y="47247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2: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9" name="Rectangle 8"/>
          <p:cNvSpPr/>
          <p:nvPr/>
        </p:nvSpPr>
        <p:spPr>
          <a:xfrm>
            <a:off x="854529" y="1409700"/>
            <a:ext cx="16951394" cy="184665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thẳng</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3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diễn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tốc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tăng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trưởng</a:t>
            </a:r>
            <a:r>
              <a:rPr lang="en-US" sz="3800" dirty="0">
                <a:solidFill>
                  <a:srgbClr val="000000"/>
                </a:solidFill>
                <a:latin typeface="Arial" panose="020B0604020202020204" pitchFamily="34" charset="0"/>
                <a:ea typeface="Times New Roman" panose="02020603050405020304" pitchFamily="18" charset="0"/>
              </a:rPr>
              <a:t> GDP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Việt</a:t>
            </a:r>
            <a:r>
              <a:rPr lang="en-US" sz="3800" dirty="0">
                <a:solidFill>
                  <a:srgbClr val="000000"/>
                </a:solidFill>
                <a:latin typeface="Arial" panose="020B0604020202020204" pitchFamily="34" charset="0"/>
                <a:ea typeface="Times New Roman" panose="02020603050405020304" pitchFamily="18" charset="0"/>
              </a:rPr>
              <a:t> Nam </a:t>
            </a:r>
            <a:r>
              <a:rPr lang="en-US" sz="3800" dirty="0" err="1">
                <a:solidFill>
                  <a:srgbClr val="000000"/>
                </a:solidFill>
                <a:latin typeface="Arial" panose="020B0604020202020204" pitchFamily="34" charset="0"/>
                <a:ea typeface="Times New Roman" panose="02020603050405020304" pitchFamily="18" charset="0"/>
              </a:rPr>
              <a:t>giai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đoạn</a:t>
            </a:r>
            <a:r>
              <a:rPr lang="en-US" sz="3800" dirty="0">
                <a:solidFill>
                  <a:srgbClr val="000000"/>
                </a:solidFill>
                <a:latin typeface="Arial" panose="020B0604020202020204" pitchFamily="34" charset="0"/>
                <a:ea typeface="Times New Roman" panose="02020603050405020304" pitchFamily="18" charset="0"/>
              </a:rPr>
              <a:t> 2012 – 2019.</a:t>
            </a:r>
            <a:endParaRPr lang="en-US" sz="3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838200" y="3390900"/>
            <a:ext cx="10033523" cy="5355312"/>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Viết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tốc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tăng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trưởng</a:t>
            </a:r>
            <a:r>
              <a:rPr lang="en-US" sz="3800" dirty="0">
                <a:solidFill>
                  <a:srgbClr val="000000"/>
                </a:solidFill>
                <a:latin typeface="Arial" panose="020B0604020202020204" pitchFamily="34" charset="0"/>
                <a:ea typeface="Times New Roman" panose="02020603050405020304" pitchFamily="18" charset="0"/>
              </a:rPr>
              <a:t> GDP </a:t>
            </a:r>
            <a:r>
              <a:rPr lang="en-US" sz="3800" dirty="0" err="1">
                <a:solidFill>
                  <a:srgbClr val="000000"/>
                </a:solidFill>
                <a:latin typeface="Arial" panose="020B0604020202020204" pitchFamily="34" charset="0"/>
                <a:ea typeface="Times New Roman" panose="02020603050405020304" pitchFamily="18" charset="0"/>
              </a:rPr>
              <a:t>nhận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3.</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thiên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d) </a:t>
            </a:r>
            <a:r>
              <a:rPr lang="en-US" sz="3800" dirty="0" err="1" smtClean="0">
                <a:solidFill>
                  <a:srgbClr val="000000"/>
                </a:solidFill>
                <a:latin typeface="Arial" panose="020B0604020202020204" pitchFamily="34" charset="0"/>
                <a:ea typeface="Times New Roman" panose="02020603050405020304" pitchFamily="18" charset="0"/>
              </a:rPr>
              <a:t>Tính</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lệch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chuẩn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11200088" y="2994995"/>
            <a:ext cx="6696424" cy="5637720"/>
          </a:xfrm>
          <a:prstGeom prst="rect">
            <a:avLst/>
          </a:prstGeom>
        </p:spPr>
      </p:pic>
      <p:pic>
        <p:nvPicPr>
          <p:cNvPr id="28"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84544" y="8856203"/>
            <a:ext cx="1143000" cy="1262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55835" y="976178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712447" y="28224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66826" y="4292840"/>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1452" y="8463906"/>
            <a:ext cx="1053185" cy="1163156"/>
          </a:xfrm>
          <a:prstGeom prst="rect">
            <a:avLst/>
          </a:prstGeom>
        </p:spPr>
      </p:pic>
      <p:pic>
        <p:nvPicPr>
          <p:cNvPr id="20" name="Picture 19">
            <a:extLst>
              <a:ext uri="{FF2B5EF4-FFF2-40B4-BE49-F238E27FC236}">
                <a16:creationId xmlns:a16="http://schemas.microsoft.com/office/drawing/2014/main" id="{F4BF1625-5F96-448C-8F2C-E6467321B9DC}"/>
              </a:ext>
            </a:extLst>
          </p:cNvPr>
          <p:cNvPicPr>
            <a:picLocks noChangeAspect="1"/>
          </p:cNvPicPr>
          <p:nvPr/>
        </p:nvPicPr>
        <p:blipFill>
          <a:blip r:embed="rId10"/>
          <a:stretch>
            <a:fillRect/>
          </a:stretch>
        </p:blipFill>
        <p:spPr>
          <a:xfrm rot="10800000">
            <a:off x="14740904" y="0"/>
            <a:ext cx="3659558" cy="1042351"/>
          </a:xfrm>
          <a:prstGeom prst="rect">
            <a:avLst/>
          </a:prstGeom>
        </p:spPr>
      </p:pic>
      <p:grpSp>
        <p:nvGrpSpPr>
          <p:cNvPr id="18" name="Group 17"/>
          <p:cNvGrpSpPr/>
          <p:nvPr/>
        </p:nvGrpSpPr>
        <p:grpSpPr>
          <a:xfrm>
            <a:off x="8197433" y="114300"/>
            <a:ext cx="1905000" cy="1815882"/>
            <a:chOff x="1828800" y="3049139"/>
            <a:chExt cx="1905000" cy="1815882"/>
          </a:xfrm>
        </p:grpSpPr>
        <p:pic>
          <p:nvPicPr>
            <p:cNvPr id="2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195592" y="3049139"/>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sp>
        <p:nvSpPr>
          <p:cNvPr id="2" name="Rectangle 1"/>
          <p:cNvSpPr/>
          <p:nvPr/>
        </p:nvSpPr>
        <p:spPr>
          <a:xfrm>
            <a:off x="622066" y="2230041"/>
            <a:ext cx="17043868" cy="1846659"/>
          </a:xfrm>
          <a:prstGeom prst="rect">
            <a:avLst/>
          </a:prstGeom>
        </p:spPr>
        <p:txBody>
          <a:bodyPr wrap="square">
            <a:spAutoFit/>
          </a:bodyPr>
          <a:lstStyle/>
          <a:p>
            <a:pPr algn="just">
              <a:lnSpc>
                <a:spcPct val="150000"/>
              </a:lnSpc>
            </a:pPr>
            <a:r>
              <a:rPr lang="nl-NL" sz="3800" dirty="0" smtClean="0">
                <a:latin typeface="Arial" panose="020B0604020202020204" pitchFamily="34" charset="0"/>
                <a:ea typeface="Calibri" panose="020F0502020204030204" pitchFamily="34" charset="0"/>
                <a:cs typeface="Arial" panose="020B0604020202020204" pitchFamily="34" charset="0"/>
              </a:rPr>
              <a:t>a) </a:t>
            </a:r>
            <a:r>
              <a:rPr lang="nl-NL" sz="3800" dirty="0">
                <a:latin typeface="Arial" panose="020B0604020202020204" pitchFamily="34" charset="0"/>
                <a:ea typeface="Calibri" panose="020F0502020204030204" pitchFamily="34" charset="0"/>
                <a:cs typeface="Arial" panose="020B0604020202020204" pitchFamily="34" charset="0"/>
              </a:rPr>
              <a:t>Dựa vào biểu đồ, ta có mẫu số liệu là:</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Calibri" panose="020F0502020204030204" pitchFamily="34" charset="0"/>
                <a:cs typeface="Arial" panose="020B0604020202020204" pitchFamily="34" charset="0"/>
              </a:rPr>
              <a:t>5,25	5,42		5,98		6,68		6,21	6,81	7,08	</a:t>
            </a:r>
            <a:r>
              <a:rPr lang="nl-NL" sz="3800" dirty="0" smtClean="0">
                <a:effectLst/>
                <a:latin typeface="Arial" panose="020B0604020202020204" pitchFamily="34" charset="0"/>
                <a:ea typeface="Calibri" panose="020F0502020204030204" pitchFamily="34" charset="0"/>
                <a:cs typeface="Arial" panose="020B0604020202020204" pitchFamily="34" charset="0"/>
              </a:rPr>
              <a:t>7,02</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71589" y="4457700"/>
            <a:ext cx="17323477" cy="1846659"/>
          </a:xfrm>
          <a:prstGeom prst="rect">
            <a:avLst/>
          </a:prstGeom>
        </p:spPr>
        <p:txBody>
          <a:bodyPr wrap="square">
            <a:spAutoFit/>
          </a:bodyPr>
          <a:lstStyle/>
          <a:p>
            <a:pPr lvl="0" algn="just">
              <a:lnSpc>
                <a:spcPct val="150000"/>
              </a:lnSpc>
            </a:pP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b) Sắp xếp mẫu số liệu theo thứ tự không giảm, ta có:</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5,25	5,42	5,98		6,21	6,68	6,81	7,02	7,08</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p:cNvSpPr txBox="1"/>
              <p:nvPr/>
            </p:nvSpPr>
            <p:spPr>
              <a:xfrm>
                <a:off x="1384636" y="6673341"/>
                <a:ext cx="15530594" cy="1846659"/>
              </a:xfrm>
              <a:prstGeom prst="rect">
                <a:avLst/>
              </a:prstGeom>
              <a:noFill/>
            </p:spPr>
            <p:txBody>
              <a:bodyPr wrap="square" rtlCol="0">
                <a:spAutoFit/>
              </a:bodyPr>
              <a:lstStyle/>
              <a:p>
                <a:pPr>
                  <a:lnSpc>
                    <a:spcPct val="150000"/>
                  </a:lnSpc>
                </a:pPr>
                <a:r>
                  <a:rPr lang="en-US" sz="3800" dirty="0" err="1" smtClean="0">
                    <a:latin typeface="Arial" panose="020B0604020202020204" pitchFamily="34" charset="0"/>
                    <a:cs typeface="Arial" panose="020B0604020202020204" pitchFamily="34" charset="0"/>
                  </a:rPr>
                  <a:t>Khoảng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biến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thiên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mẫu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số</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liệu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a:t>
                </a:r>
                <a:r>
                  <a:rPr lang="en-US" sz="3800" dirty="0" smtClean="0">
                    <a:latin typeface="Arial" panose="020B0604020202020204" pitchFamily="34" charset="0"/>
                    <a:cs typeface="Arial" panose="020B0604020202020204" pitchFamily="34" charset="0"/>
                  </a:rPr>
                  <a:t>:</a:t>
                </a:r>
              </a:p>
              <a:p>
                <a:pPr algn="ctr">
                  <a:lnSpc>
                    <a:spcPct val="150000"/>
                  </a:lnSpc>
                </a:pPr>
                <a:r>
                  <a:rPr lang="en-US" sz="3800" dirty="0" smtClean="0">
                    <a:latin typeface="Arial" panose="020B0604020202020204" pitchFamily="34" charset="0"/>
                    <a:cs typeface="Arial" panose="020B0604020202020204" pitchFamily="34" charset="0"/>
                  </a:rPr>
                  <a:t> </a:t>
                </a:r>
                <a14:m>
                  <m:oMath xmlns:m="http://schemas.openxmlformats.org/officeDocument/2006/math">
                    <m:r>
                      <a:rPr lang="en-US" sz="3800" i="1" dirty="0" smtClean="0">
                        <a:latin typeface="Cambria Math" panose="02040503050406030204" pitchFamily="18" charset="0"/>
                        <a:cs typeface="Arial" panose="020B0604020202020204" pitchFamily="34" charset="0"/>
                      </a:rPr>
                      <m:t>𝑅</m:t>
                    </m:r>
                    <m:r>
                      <a:rPr lang="en-US" sz="3800" i="1" dirty="0" smtClean="0">
                        <a:latin typeface="Cambria Math" panose="02040503050406030204" pitchFamily="18" charset="0"/>
                        <a:cs typeface="Arial" panose="020B0604020202020204" pitchFamily="34" charset="0"/>
                      </a:rPr>
                      <m:t> = 7,08 – 5,25 = 1,83</m:t>
                    </m:r>
                  </m:oMath>
                </a14:m>
                <a:endParaRPr lang="en-US" sz="3800" dirty="0">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384636" y="6673341"/>
                <a:ext cx="15530594" cy="1846659"/>
              </a:xfrm>
              <a:prstGeom prst="rect">
                <a:avLst/>
              </a:prstGeom>
              <a:blipFill>
                <a:blip r:embed="rId12"/>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201418413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55835" y="976178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712447" y="28224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66826" y="4292840"/>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81569" y="8780737"/>
            <a:ext cx="1053185" cy="1163156"/>
          </a:xfrm>
          <a:prstGeom prst="rect">
            <a:avLst/>
          </a:prstGeom>
        </p:spPr>
      </p:pic>
      <p:pic>
        <p:nvPicPr>
          <p:cNvPr id="20" name="Picture 19">
            <a:extLst>
              <a:ext uri="{FF2B5EF4-FFF2-40B4-BE49-F238E27FC236}">
                <a16:creationId xmlns:a16="http://schemas.microsoft.com/office/drawing/2014/main" id="{F4BF1625-5F96-448C-8F2C-E6467321B9DC}"/>
              </a:ext>
            </a:extLst>
          </p:cNvPr>
          <p:cNvPicPr>
            <a:picLocks noChangeAspect="1"/>
          </p:cNvPicPr>
          <p:nvPr/>
        </p:nvPicPr>
        <p:blipFill>
          <a:blip r:embed="rId10"/>
          <a:stretch>
            <a:fillRect/>
          </a:stretch>
        </p:blipFill>
        <p:spPr>
          <a:xfrm rot="10800000">
            <a:off x="14740904" y="0"/>
            <a:ext cx="3659558" cy="1042351"/>
          </a:xfrm>
          <a:prstGeom prst="rect">
            <a:avLst/>
          </a:prstGeom>
        </p:spPr>
      </p:pic>
      <p:grpSp>
        <p:nvGrpSpPr>
          <p:cNvPr id="18" name="Group 17"/>
          <p:cNvGrpSpPr/>
          <p:nvPr/>
        </p:nvGrpSpPr>
        <p:grpSpPr>
          <a:xfrm>
            <a:off x="8229599" y="-183245"/>
            <a:ext cx="1905000" cy="1815882"/>
            <a:chOff x="1828800" y="2980194"/>
            <a:chExt cx="1905000" cy="1815882"/>
          </a:xfrm>
        </p:grpSpPr>
        <p:pic>
          <p:nvPicPr>
            <p:cNvPr id="2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sp>
        <p:nvSpPr>
          <p:cNvPr id="2" name="Rectangle 1"/>
          <p:cNvSpPr/>
          <p:nvPr/>
        </p:nvSpPr>
        <p:spPr>
          <a:xfrm>
            <a:off x="888816" y="1962477"/>
            <a:ext cx="17043868"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Các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tứ phân vị của mẫu số liệu là:</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1350645" algn="l"/>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5,7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6,455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6,915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1350645" algn="l"/>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Khoảng tứ phân vị của mẫu số liệu là: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1,215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88816" y="5102753"/>
                <a:ext cx="9144000" cy="969496"/>
              </a:xfrm>
              <a:prstGeom prst="rect">
                <a:avLst/>
              </a:prstGeom>
            </p:spPr>
            <p:txBody>
              <a:bodyPr>
                <a:spAutoFit/>
              </a:bodyPr>
              <a:lstStyle/>
              <a:p>
                <a:pPr lvl="0" algn="just">
                  <a:lnSpc>
                    <a:spcPct val="150000"/>
                  </a:lnSpc>
                  <a:tabLst>
                    <a:tab pos="1350645" algn="l"/>
                  </a:tabLst>
                  <a:defRPr/>
                </a:pP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acc>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=6,31</m:t>
                    </m:r>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88816" y="5102753"/>
                <a:ext cx="9144000" cy="969496"/>
              </a:xfrm>
              <a:prstGeom prst="rect">
                <a:avLst/>
              </a:prstGeom>
              <a:blipFill>
                <a:blip r:embed="rId12"/>
                <a:stretch>
                  <a:fillRect l="-2200" b="-13836"/>
                </a:stretch>
              </a:blipFill>
            </p:spPr>
            <p:txBody>
              <a:bodyPr/>
              <a:lstStyle/>
              <a:p>
                <a:r>
                  <a:rPr lang="en-US">
                    <a:noFill/>
                  </a:rPr>
                  <a:t> </a:t>
                </a:r>
              </a:p>
            </p:txBody>
          </p:sp>
        </mc:Fallback>
      </mc:AlternateContent>
      <p:sp>
        <p:nvSpPr>
          <p:cNvPr id="6" name="Rectangle 5"/>
          <p:cNvSpPr/>
          <p:nvPr/>
        </p:nvSpPr>
        <p:spPr>
          <a:xfrm>
            <a:off x="457200" y="6128907"/>
            <a:ext cx="17627177" cy="861133"/>
          </a:xfrm>
          <a:prstGeom prst="rect">
            <a:avLst/>
          </a:prstGeom>
        </p:spPr>
        <p:txBody>
          <a:bodyPr wrap="square">
            <a:spAutoFit/>
          </a:bodyPr>
          <a:lstStyle/>
          <a:p>
            <a:pPr lvl="0" algn="just">
              <a:lnSpc>
                <a:spcPct val="150000"/>
              </a:lnSpc>
              <a:tabLst>
                <a:tab pos="1350645" algn="l"/>
              </a:tabLst>
              <a:defRPr/>
            </a:pP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nl-NL" sz="3800" baseline="30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 </a:t>
            </a: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13"/>
          <a:stretch>
            <a:fillRect/>
          </a:stretch>
        </p:blipFill>
        <p:spPr>
          <a:xfrm>
            <a:off x="1282854" y="6398181"/>
            <a:ext cx="16429801" cy="75442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061017" y="7996070"/>
                <a:ext cx="4117153" cy="1186030"/>
              </a:xfrm>
              <a:prstGeom prst="rect">
                <a:avLst/>
              </a:prstGeom>
            </p:spPr>
            <p:txBody>
              <a:bodyPr wrap="none">
                <a:spAutoFit/>
              </a:bodyPr>
              <a:lstStyle/>
              <a:p>
                <a:pPr lvl="0" algn="just">
                  <a:lnSpc>
                    <a:spcPct val="150000"/>
                  </a:lnSpc>
                  <a:tabLst>
                    <a:tab pos="1350645" algn="l"/>
                  </a:tabLs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p>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rad>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≈0,66</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061017" y="7996070"/>
                <a:ext cx="4117153" cy="1186030"/>
              </a:xfrm>
              <a:prstGeom prst="rect">
                <a:avLst/>
              </a:prstGeom>
              <a:blipFill>
                <a:blip r:embed="rId14"/>
                <a:stretch>
                  <a:fillRect/>
                </a:stretch>
              </a:blipFill>
            </p:spPr>
            <p:txBody>
              <a:bodyPr/>
              <a:lstStyle/>
              <a:p>
                <a:r>
                  <a:rPr lang="en-US">
                    <a:noFill/>
                  </a:rPr>
                  <a:t> </a:t>
                </a:r>
              </a:p>
            </p:txBody>
          </p:sp>
        </mc:Fallback>
      </mc:AlternateContent>
      <p:sp>
        <p:nvSpPr>
          <p:cNvPr id="10" name="Rectangle 9"/>
          <p:cNvSpPr/>
          <p:nvPr/>
        </p:nvSpPr>
        <p:spPr>
          <a:xfrm>
            <a:off x="965017" y="7287337"/>
            <a:ext cx="1552028" cy="861133"/>
          </a:xfrm>
          <a:prstGeom prst="rect">
            <a:avLst/>
          </a:prstGeom>
        </p:spPr>
        <p:txBody>
          <a:bodyPr wrap="none">
            <a:spAutoFit/>
          </a:bodyPr>
          <a:lstStyle/>
          <a:p>
            <a:pPr lvl="0" algn="just">
              <a:lnSpc>
                <a:spcPct val="150000"/>
              </a:lnSpc>
              <a:tabLst>
                <a:tab pos="1350645" algn="l"/>
              </a:tabLst>
              <a:defRPr/>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0,44</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5966536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28"/>
        <p:cNvGrpSpPr/>
        <p:nvPr/>
      </p:nvGrpSpPr>
      <p:grpSpPr>
        <a:xfrm>
          <a:off x="0" y="0"/>
          <a:ext cx="0" cy="0"/>
          <a:chOff x="0" y="0"/>
          <a:chExt cx="0" cy="0"/>
        </a:xfrm>
      </p:grpSpPr>
      <p:grpSp>
        <p:nvGrpSpPr>
          <p:cNvPr id="829" name="Google Shape;829;p48"/>
          <p:cNvGrpSpPr/>
          <p:nvPr/>
        </p:nvGrpSpPr>
        <p:grpSpPr>
          <a:xfrm>
            <a:off x="-1371833" y="-873525"/>
            <a:ext cx="21031665" cy="1344037"/>
            <a:chOff x="0" y="0"/>
            <a:chExt cx="28042220" cy="1792049"/>
          </a:xfrm>
        </p:grpSpPr>
        <p:pic>
          <p:nvPicPr>
            <p:cNvPr id="830" name="Google Shape;830;p4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31" name="Google Shape;831;p4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32" name="Google Shape;832;p48"/>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833" name="Google Shape;833;p48"/>
          <p:cNvPicPr preferRelativeResize="0"/>
          <p:nvPr/>
        </p:nvPicPr>
        <p:blipFill rotWithShape="1">
          <a:blip r:embed="rId5">
            <a:alphaModFix/>
          </a:blip>
          <a:srcRect/>
          <a:stretch/>
        </p:blipFill>
        <p:spPr>
          <a:xfrm>
            <a:off x="15087600" y="332832"/>
            <a:ext cx="3657600" cy="791372"/>
          </a:xfrm>
          <a:prstGeom prst="rect">
            <a:avLst/>
          </a:prstGeom>
          <a:noFill/>
          <a:ln>
            <a:noFill/>
          </a:ln>
        </p:spPr>
      </p:pic>
      <p:pic>
        <p:nvPicPr>
          <p:cNvPr id="834" name="Google Shape;834;p48"/>
          <p:cNvPicPr preferRelativeResize="0"/>
          <p:nvPr/>
        </p:nvPicPr>
        <p:blipFill rotWithShape="1">
          <a:blip r:embed="rId5">
            <a:alphaModFix/>
          </a:blip>
          <a:srcRect/>
          <a:stretch/>
        </p:blipFill>
        <p:spPr>
          <a:xfrm>
            <a:off x="-407128" y="379310"/>
            <a:ext cx="3657600" cy="791372"/>
          </a:xfrm>
          <a:prstGeom prst="rect">
            <a:avLst/>
          </a:prstGeom>
          <a:noFill/>
          <a:ln>
            <a:noFill/>
          </a:ln>
        </p:spPr>
      </p:pic>
      <p:sp>
        <p:nvSpPr>
          <p:cNvPr id="11" name="Rectangle 10"/>
          <p:cNvSpPr/>
          <p:nvPr/>
        </p:nvSpPr>
        <p:spPr>
          <a:xfrm>
            <a:off x="685800" y="186690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3: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2" name="Rectangle 1"/>
          <p:cNvSpPr/>
          <p:nvPr/>
        </p:nvSpPr>
        <p:spPr>
          <a:xfrm>
            <a:off x="621984" y="1790700"/>
            <a:ext cx="17361216" cy="1846659"/>
          </a:xfrm>
          <a:prstGeom prst="rect">
            <a:avLst/>
          </a:prstGeom>
        </p:spPr>
        <p:txBody>
          <a:bodyPr wrap="square">
            <a:spAutoFit/>
          </a:bodyPr>
          <a:lstStyle/>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Biểu</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thẳng</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4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diễn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ngày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đầu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tiên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tháng</a:t>
            </a:r>
            <a:r>
              <a:rPr lang="en-US" sz="3800" dirty="0">
                <a:solidFill>
                  <a:srgbClr val="000000"/>
                </a:solidFill>
                <a:latin typeface="Arial" panose="020B0604020202020204" pitchFamily="34" charset="0"/>
                <a:ea typeface="Times New Roman" panose="02020603050405020304" pitchFamily="18" charset="0"/>
              </a:rPr>
              <a:t> 6 </a:t>
            </a:r>
            <a:r>
              <a:rPr lang="en-US" sz="3800" dirty="0" err="1">
                <a:solidFill>
                  <a:srgbClr val="000000"/>
                </a:solidFill>
                <a:latin typeface="Arial" panose="020B0604020202020204" pitchFamily="34" charset="0"/>
                <a:ea typeface="Times New Roman" panose="02020603050405020304" pitchFamily="18" charset="0"/>
              </a:rPr>
              <a:t>năm</a:t>
            </a:r>
            <a:r>
              <a:rPr lang="en-US" sz="3800" dirty="0">
                <a:solidFill>
                  <a:srgbClr val="000000"/>
                </a:solidFill>
                <a:latin typeface="Arial" panose="020B0604020202020204" pitchFamily="34" charset="0"/>
                <a:ea typeface="Times New Roman" panose="02020603050405020304" pitchFamily="18" charset="0"/>
              </a:rPr>
              <a:t> 2021.</a:t>
            </a:r>
            <a:endParaRPr lang="en-US" sz="3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685801" y="3972320"/>
            <a:ext cx="6629400" cy="5895580"/>
          </a:xfrm>
          <a:prstGeom prst="rect">
            <a:avLst/>
          </a:prstGeom>
        </p:spPr>
      </p:pic>
      <p:sp>
        <p:nvSpPr>
          <p:cNvPr id="4" name="Rectangle 3"/>
          <p:cNvSpPr/>
          <p:nvPr/>
        </p:nvSpPr>
        <p:spPr>
          <a:xfrm>
            <a:off x="7696200" y="4207788"/>
            <a:ext cx="10058400" cy="5355312"/>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Viết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nhận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4.</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thiên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d)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lệch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chuẩn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63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28"/>
        <p:cNvGrpSpPr/>
        <p:nvPr/>
      </p:nvGrpSpPr>
      <p:grpSpPr>
        <a:xfrm>
          <a:off x="0" y="0"/>
          <a:ext cx="0" cy="0"/>
          <a:chOff x="0" y="0"/>
          <a:chExt cx="0" cy="0"/>
        </a:xfrm>
      </p:grpSpPr>
      <p:grpSp>
        <p:nvGrpSpPr>
          <p:cNvPr id="829" name="Google Shape;829;p48"/>
          <p:cNvGrpSpPr/>
          <p:nvPr/>
        </p:nvGrpSpPr>
        <p:grpSpPr>
          <a:xfrm>
            <a:off x="-1371833" y="-873525"/>
            <a:ext cx="21031665" cy="1344037"/>
            <a:chOff x="0" y="0"/>
            <a:chExt cx="28042220" cy="1792049"/>
          </a:xfrm>
        </p:grpSpPr>
        <p:pic>
          <p:nvPicPr>
            <p:cNvPr id="830" name="Google Shape;830;p4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31" name="Google Shape;831;p4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32" name="Google Shape;832;p48"/>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833" name="Google Shape;833;p48"/>
          <p:cNvPicPr preferRelativeResize="0"/>
          <p:nvPr/>
        </p:nvPicPr>
        <p:blipFill rotWithShape="1">
          <a:blip r:embed="rId5">
            <a:alphaModFix/>
          </a:blip>
          <a:srcRect/>
          <a:stretch/>
        </p:blipFill>
        <p:spPr>
          <a:xfrm>
            <a:off x="15087600" y="332832"/>
            <a:ext cx="3657600" cy="791372"/>
          </a:xfrm>
          <a:prstGeom prst="rect">
            <a:avLst/>
          </a:prstGeom>
          <a:noFill/>
          <a:ln>
            <a:noFill/>
          </a:ln>
        </p:spPr>
      </p:pic>
      <p:pic>
        <p:nvPicPr>
          <p:cNvPr id="834" name="Google Shape;834;p48"/>
          <p:cNvPicPr preferRelativeResize="0"/>
          <p:nvPr/>
        </p:nvPicPr>
        <p:blipFill rotWithShape="1">
          <a:blip r:embed="rId5">
            <a:alphaModFix/>
          </a:blip>
          <a:srcRect/>
          <a:stretch/>
        </p:blipFill>
        <p:spPr>
          <a:xfrm>
            <a:off x="-407128" y="243499"/>
            <a:ext cx="3657600" cy="791372"/>
          </a:xfrm>
          <a:prstGeom prst="rect">
            <a:avLst/>
          </a:prstGeom>
          <a:noFill/>
          <a:ln>
            <a:noFill/>
          </a:ln>
        </p:spPr>
      </p:pic>
      <p:sp>
        <p:nvSpPr>
          <p:cNvPr id="835" name="Google Shape;835;p48"/>
          <p:cNvSpPr txBox="1"/>
          <p:nvPr/>
        </p:nvSpPr>
        <p:spPr>
          <a:xfrm>
            <a:off x="533400" y="1369406"/>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dirty="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90600" y="2171700"/>
                <a:ext cx="16797647" cy="8048870"/>
              </a:xfrm>
              <a:prstGeom prst="rect">
                <a:avLst/>
              </a:prstGeom>
            </p:spPr>
            <p:txBody>
              <a:bodyPr wrap="square">
                <a:spAutoFit/>
              </a:bodyPr>
              <a:lstStyle/>
              <a:p>
                <a:pPr algn="just">
                  <a:lnSpc>
                    <a:spcPct val="150000"/>
                  </a:lnSpc>
                </a:pPr>
                <a:r>
                  <a:rPr lang="nl-NL" sz="3800" dirty="0" smtClean="0">
                    <a:latin typeface="Arial" panose="020B0604020202020204" pitchFamily="34" charset="0"/>
                    <a:ea typeface="Calibri" panose="020F0502020204030204" pitchFamily="34" charset="0"/>
                    <a:cs typeface="Times New Roman" panose="02020603050405020304" pitchFamily="18" charset="0"/>
                  </a:rPr>
                  <a:t>a) </a:t>
                </a:r>
                <a:r>
                  <a:rPr lang="nl-NL" sz="3800" dirty="0">
                    <a:latin typeface="Arial" panose="020B0604020202020204" pitchFamily="34" charset="0"/>
                    <a:ea typeface="Calibri" panose="020F0502020204030204" pitchFamily="34" charset="0"/>
                    <a:cs typeface="Times New Roman" panose="02020603050405020304" pitchFamily="18" charset="0"/>
                  </a:rPr>
                  <a:t>Dựa vào biểu đồ ta có mẫu số liệu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5 767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5 </a:t>
                </a:r>
                <a:r>
                  <a:rPr lang="nl-NL" sz="3800" dirty="0">
                    <a:effectLst/>
                    <a:latin typeface="Arial" panose="020B0604020202020204" pitchFamily="34" charset="0"/>
                    <a:ea typeface="Calibri" panose="020F0502020204030204" pitchFamily="34" charset="0"/>
                    <a:cs typeface="Times New Roman" panose="02020603050405020304" pitchFamily="18" charset="0"/>
                  </a:rPr>
                  <a:t>757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5 </a:t>
                </a:r>
                <a:r>
                  <a:rPr lang="nl-NL" sz="3800" dirty="0">
                    <a:effectLst/>
                    <a:latin typeface="Arial" panose="020B0604020202020204" pitchFamily="34" charset="0"/>
                    <a:ea typeface="Calibri" panose="020F0502020204030204" pitchFamily="34" charset="0"/>
                    <a:cs typeface="Times New Roman" panose="02020603050405020304" pitchFamily="18" charset="0"/>
                  </a:rPr>
                  <a:t>737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5 727</a:t>
                </a:r>
                <a:r>
                  <a:rPr lang="nl-NL" sz="3800" dirty="0">
                    <a:effectLst/>
                    <a:latin typeface="Arial" panose="020B0604020202020204" pitchFamily="34" charset="0"/>
                    <a:ea typeface="Calibri" panose="020F0502020204030204" pitchFamily="34" charset="0"/>
                    <a:cs typeface="Times New Roman" panose="02020603050405020304" pitchFamily="18" charset="0"/>
                  </a:rPr>
                  <a:t>	</a:t>
                </a:r>
                <a:r>
                  <a:rPr lang="nl-NL" sz="3800" dirty="0">
                    <a:latin typeface="Arial" panose="020B0604020202020204" pitchFamily="34" charset="0"/>
                    <a:ea typeface="Calibri" panose="020F0502020204030204" pitchFamily="34" charset="0"/>
                    <a:cs typeface="Times New Roman" panose="02020603050405020304" pitchFamily="18" charset="0"/>
                  </a:rPr>
                  <a:t>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5 747	    5 747</a:t>
                </a:r>
                <a:r>
                  <a:rPr lang="nl-NL" sz="3800" dirty="0" smtClean="0">
                    <a:latin typeface="Arial" panose="020B0604020202020204" pitchFamily="34" charset="0"/>
                    <a:ea typeface="Calibri" panose="020F0502020204030204" pitchFamily="34" charset="0"/>
                    <a:cs typeface="Times New Roman" panose="02020603050405020304" pitchFamily="18" charset="0"/>
                  </a:rPr>
                  <a:t>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5 </a:t>
                </a:r>
                <a:r>
                  <a:rPr lang="nl-NL" sz="3800" dirty="0">
                    <a:effectLst/>
                    <a:latin typeface="Arial" panose="020B0604020202020204" pitchFamily="34" charset="0"/>
                    <a:ea typeface="Calibri" panose="020F0502020204030204" pitchFamily="34" charset="0"/>
                    <a:cs typeface="Times New Roman" panose="02020603050405020304" pitchFamily="18" charset="0"/>
                  </a:rPr>
                  <a:t>722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b) </a:t>
                </a:r>
                <a:r>
                  <a:rPr lang="nl-NL" sz="3800" dirty="0">
                    <a:effectLst/>
                    <a:latin typeface="Arial" panose="020B0604020202020204" pitchFamily="34" charset="0"/>
                    <a:ea typeface="Calibri" panose="020F0502020204030204" pitchFamily="34" charset="0"/>
                    <a:cs typeface="Times New Roman" panose="02020603050405020304" pitchFamily="18" charset="0"/>
                  </a:rPr>
                  <a:t>Khoảng biến thiên của mẫu số liệu đó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R = x</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max</a:t>
                </a:r>
                <a:r>
                  <a:rPr lang="nl-NL" sz="3800" dirty="0">
                    <a:effectLst/>
                    <a:latin typeface="Arial" panose="020B0604020202020204" pitchFamily="34" charset="0"/>
                    <a:ea typeface="Calibri" panose="020F0502020204030204" pitchFamily="34" charset="0"/>
                    <a:cs typeface="Times New Roman" panose="02020603050405020304" pitchFamily="18" charset="0"/>
                  </a:rPr>
                  <a:t> – x</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min </a:t>
                </a:r>
                <a:r>
                  <a:rPr lang="nl-NL" sz="3800" dirty="0">
                    <a:effectLst/>
                    <a:latin typeface="Arial" panose="020B0604020202020204" pitchFamily="34" charset="0"/>
                    <a:ea typeface="Calibri" panose="020F0502020204030204" pitchFamily="34" charset="0"/>
                    <a:cs typeface="Times New Roman" panose="02020603050405020304" pitchFamily="18" charset="0"/>
                  </a:rPr>
                  <a:t>= 5 767 – 5 722 = 45</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c) </a:t>
                </a:r>
                <a:r>
                  <a:rPr lang="nl-NL" sz="3800" dirty="0">
                    <a:effectLst/>
                    <a:latin typeface="Arial" panose="020B0604020202020204" pitchFamily="34" charset="0"/>
                    <a:ea typeface="Calibri" panose="020F0502020204030204" pitchFamily="34" charset="0"/>
                    <a:cs typeface="Times New Roman" panose="02020603050405020304" pitchFamily="18" charset="0"/>
                  </a:rPr>
                  <a:t>Sắp xếp mẫu số liệu theo thứ tự không giảm, ta có:</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5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722 </a:t>
                </a:r>
                <a:r>
                  <a:rPr lang="nl-NL" sz="3800" dirty="0">
                    <a:effectLst/>
                    <a:latin typeface="Arial" panose="020B0604020202020204" pitchFamily="34" charset="0"/>
                    <a:ea typeface="Calibri" panose="020F0502020204030204" pitchFamily="34" charset="0"/>
                    <a:cs typeface="Times New Roman" panose="02020603050405020304" pitchFamily="18" charset="0"/>
                  </a:rPr>
                  <a:t>	5 727	5 737	5 747	5 747	5 757	5 767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Các tứ phân vị của mẫu số liệu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Q</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nl-NL" sz="3800" dirty="0">
                    <a:effectLst/>
                    <a:latin typeface="Arial" panose="020B0604020202020204" pitchFamily="34" charset="0"/>
                    <a:ea typeface="Calibri" panose="020F0502020204030204" pitchFamily="34" charset="0"/>
                    <a:cs typeface="Times New Roman" panose="02020603050405020304" pitchFamily="18" charset="0"/>
                  </a:rPr>
                  <a:t> =  5 727	Q</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nl-NL" sz="3800" dirty="0">
                    <a:effectLst/>
                    <a:latin typeface="Arial" panose="020B0604020202020204" pitchFamily="34" charset="0"/>
                    <a:ea typeface="Calibri" panose="020F0502020204030204" pitchFamily="34" charset="0"/>
                    <a:cs typeface="Times New Roman" panose="02020603050405020304" pitchFamily="18" charset="0"/>
                  </a:rPr>
                  <a:t> = 5 747	Q</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nl-NL" sz="3800" dirty="0">
                    <a:effectLst/>
                    <a:latin typeface="Arial" panose="020B0604020202020204" pitchFamily="34" charset="0"/>
                    <a:ea typeface="Calibri" panose="020F0502020204030204" pitchFamily="34" charset="0"/>
                    <a:cs typeface="Times New Roman" panose="02020603050405020304" pitchFamily="18" charset="0"/>
                  </a:rPr>
                  <a:t> = 5 757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Khoảng tứ phân vị của mẫu số liệu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a:effectLst/>
                            <a:latin typeface="Cambria Math" panose="02040503050406030204" pitchFamily="18" charset="0"/>
                            <a:ea typeface="Calibri" panose="020F0502020204030204" pitchFamily="34" charset="0"/>
                            <a:cs typeface="Arial" panose="020B0604020202020204" pitchFamily="34" charset="0"/>
                          </a:rPr>
                          <m:t>∆</m:t>
                        </m:r>
                      </m:e>
                      <m:sub>
                        <m:r>
                          <a:rPr lang="nl-NL" sz="3800" i="1">
                            <a:effectLst/>
                            <a:latin typeface="Cambria Math" panose="02040503050406030204" pitchFamily="18" charset="0"/>
                            <a:ea typeface="Calibri" panose="020F0502020204030204" pitchFamily="34" charset="0"/>
                            <a:cs typeface="Arial" panose="020B0604020202020204" pitchFamily="34" charset="0"/>
                          </a:rPr>
                          <m:t>𝑄</m:t>
                        </m:r>
                      </m:sub>
                    </m:sSub>
                    <m:r>
                      <a:rPr lang="nl-NL"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𝑄</m:t>
                        </m:r>
                      </m:e>
                      <m:sub>
                        <m:r>
                          <a:rPr lang="nl-NL" sz="3800">
                            <a:effectLst/>
                            <a:latin typeface="Cambria Math" panose="02040503050406030204" pitchFamily="18" charset="0"/>
                            <a:ea typeface="Calibri" panose="020F0502020204030204" pitchFamily="34" charset="0"/>
                            <a:cs typeface="Arial" panose="020B0604020202020204" pitchFamily="34" charset="0"/>
                          </a:rPr>
                          <m:t>3</m:t>
                        </m:r>
                      </m:sub>
                    </m:sSub>
                    <m:r>
                      <a:rPr lang="nl-NL"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𝑄</m:t>
                        </m:r>
                      </m:e>
                      <m:sub>
                        <m:r>
                          <a:rPr lang="nl-NL" sz="3800">
                            <a:effectLst/>
                            <a:latin typeface="Cambria Math" panose="02040503050406030204" pitchFamily="18" charset="0"/>
                            <a:ea typeface="Calibri" panose="020F0502020204030204" pitchFamily="34" charset="0"/>
                            <a:cs typeface="Arial" panose="020B0604020202020204" pitchFamily="34" charset="0"/>
                          </a:rPr>
                          <m:t>1</m:t>
                        </m:r>
                      </m:sub>
                    </m:sSub>
                    <m:r>
                      <a:rPr lang="nl-NL" sz="3800">
                        <a:effectLst/>
                        <a:latin typeface="Cambria Math" panose="02040503050406030204" pitchFamily="18" charset="0"/>
                        <a:ea typeface="Calibri" panose="020F0502020204030204" pitchFamily="34" charset="0"/>
                        <a:cs typeface="Arial" panose="020B0604020202020204" pitchFamily="34" charset="0"/>
                      </a:rPr>
                      <m:t>=5 757</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5 727=30</m:t>
                    </m:r>
                  </m:oMath>
                </a14:m>
                <a:endParaRPr lang="nl-NL"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2171700"/>
                <a:ext cx="16797647" cy="8048870"/>
              </a:xfrm>
              <a:prstGeom prst="rect">
                <a:avLst/>
              </a:prstGeom>
              <a:blipFill>
                <a:blip r:embed="rId6"/>
                <a:stretch>
                  <a:fillRect l="-1198" b="-530"/>
                </a:stretch>
              </a:blipFill>
            </p:spPr>
            <p:txBody>
              <a:bodyPr/>
              <a:lstStyle/>
              <a:p>
                <a:r>
                  <a:rPr lang="en-US">
                    <a:noFill/>
                  </a:rPr>
                  <a:t> </a:t>
                </a:r>
              </a:p>
            </p:txBody>
          </p:sp>
        </mc:Fallback>
      </mc:AlternateContent>
    </p:spTree>
    <p:extLst>
      <p:ext uri="{BB962C8B-B14F-4D97-AF65-F5344CB8AC3E}">
        <p14:creationId xmlns:p14="http://schemas.microsoft.com/office/powerpoint/2010/main" val="9337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35"/>
                                        </p:tgtEl>
                                        <p:attrNameLst>
                                          <p:attrName>style.visibility</p:attrName>
                                        </p:attrNameLst>
                                      </p:cBhvr>
                                      <p:to>
                                        <p:strVal val="visible"/>
                                      </p:to>
                                    </p:set>
                                    <p:anim calcmode="lin" valueType="num">
                                      <p:cBhvr additive="base">
                                        <p:cTn id="7" dur="500"/>
                                        <p:tgtEl>
                                          <p:spTgt spid="835"/>
                                        </p:tgtEl>
                                        <p:attrNameLst>
                                          <p:attrName>ppt_w</p:attrName>
                                        </p:attrNameLst>
                                      </p:cBhvr>
                                      <p:tavLst>
                                        <p:tav tm="0">
                                          <p:val>
                                            <p:strVal val="0"/>
                                          </p:val>
                                        </p:tav>
                                        <p:tav tm="100000">
                                          <p:val>
                                            <p:strVal val="#ppt_w"/>
                                          </p:val>
                                        </p:tav>
                                      </p:tavLst>
                                    </p:anim>
                                    <p:anim calcmode="lin" valueType="num">
                                      <p:cBhvr additive="base">
                                        <p:cTn id="8" dur="500"/>
                                        <p:tgtEl>
                                          <p:spTgt spid="83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anim calcmode="lin" valueType="num">
                                      <p:cBhvr>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3" dur="500"/>
                                        <p:tgtEl>
                                          <p:spTgt spid="2">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6" dur="500"/>
                                        <p:tgtEl>
                                          <p:spTgt spid="2">
                                            <p:txEl>
                                              <p:pRg st="5" end="5"/>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9" dur="500"/>
                                        <p:tgtEl>
                                          <p:spTgt spid="2">
                                            <p:txEl>
                                              <p:pRg st="6" end="6"/>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28"/>
        <p:cNvGrpSpPr/>
        <p:nvPr/>
      </p:nvGrpSpPr>
      <p:grpSpPr>
        <a:xfrm>
          <a:off x="0" y="0"/>
          <a:ext cx="0" cy="0"/>
          <a:chOff x="0" y="0"/>
          <a:chExt cx="0" cy="0"/>
        </a:xfrm>
      </p:grpSpPr>
      <p:grpSp>
        <p:nvGrpSpPr>
          <p:cNvPr id="829" name="Google Shape;829;p48"/>
          <p:cNvGrpSpPr/>
          <p:nvPr/>
        </p:nvGrpSpPr>
        <p:grpSpPr>
          <a:xfrm>
            <a:off x="-1371833" y="-873525"/>
            <a:ext cx="21031665" cy="1344037"/>
            <a:chOff x="0" y="0"/>
            <a:chExt cx="28042220" cy="1792049"/>
          </a:xfrm>
        </p:grpSpPr>
        <p:pic>
          <p:nvPicPr>
            <p:cNvPr id="830" name="Google Shape;830;p4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31" name="Google Shape;831;p4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32" name="Google Shape;832;p48"/>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833" name="Google Shape;833;p48"/>
          <p:cNvPicPr preferRelativeResize="0"/>
          <p:nvPr/>
        </p:nvPicPr>
        <p:blipFill rotWithShape="1">
          <a:blip r:embed="rId5">
            <a:alphaModFix/>
          </a:blip>
          <a:srcRect/>
          <a:stretch/>
        </p:blipFill>
        <p:spPr>
          <a:xfrm>
            <a:off x="15087600" y="332832"/>
            <a:ext cx="3657600" cy="791372"/>
          </a:xfrm>
          <a:prstGeom prst="rect">
            <a:avLst/>
          </a:prstGeom>
          <a:noFill/>
          <a:ln>
            <a:noFill/>
          </a:ln>
        </p:spPr>
      </p:pic>
      <p:pic>
        <p:nvPicPr>
          <p:cNvPr id="834" name="Google Shape;834;p48"/>
          <p:cNvPicPr preferRelativeResize="0"/>
          <p:nvPr/>
        </p:nvPicPr>
        <p:blipFill rotWithShape="1">
          <a:blip r:embed="rId5">
            <a:alphaModFix/>
          </a:blip>
          <a:srcRect/>
          <a:stretch/>
        </p:blipFill>
        <p:spPr>
          <a:xfrm>
            <a:off x="-407128" y="379310"/>
            <a:ext cx="3657600" cy="791372"/>
          </a:xfrm>
          <a:prstGeom prst="rect">
            <a:avLst/>
          </a:prstGeom>
          <a:noFill/>
          <a:ln>
            <a:noFill/>
          </a:ln>
        </p:spPr>
      </p:pic>
      <p:sp>
        <p:nvSpPr>
          <p:cNvPr id="835" name="Google Shape;835;p48"/>
          <p:cNvSpPr txBox="1"/>
          <p:nvPr/>
        </p:nvSpPr>
        <p:spPr>
          <a:xfrm>
            <a:off x="410572" y="2019300"/>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219200" y="3390900"/>
                <a:ext cx="16797647" cy="332546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630555" algn="l"/>
                    <a:tab pos="1260475" algn="l"/>
                    <a:tab pos="1890395" algn="l"/>
                  </a:tabLst>
                  <a:defRPr/>
                </a:pPr>
                <a:r>
                  <a:rPr kumimoji="0" lang="nl-NL"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 Ta có: </a:t>
                </a:r>
                <a14:m>
                  <m:oMath xmlns:m="http://schemas.openxmlformats.org/officeDocument/2006/math">
                    <m:acc>
                      <m:accPr>
                        <m: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acc>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≈5 743, 43</m:t>
                    </m:r>
                  </m:oMath>
                </a14:m>
                <a:endParaRPr kumimoji="0" lang="en-US" sz="3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630555" algn="l"/>
                    <a:tab pos="1260475" algn="l"/>
                    <a:tab pos="1890395" algn="l"/>
                  </a:tabLst>
                  <a:defRPr/>
                </a:pPr>
                <a:r>
                  <a:rPr kumimoji="0" lang="nl-NL"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a:t>
                </a:r>
                <a:r>
                  <a:rPr kumimoji="0" lang="nl-NL"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2</a:t>
                </a:r>
                <a:r>
                  <a:rPr kumimoji="0" lang="nl-NL"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(5767</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5 743,43)</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(5757</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5743,43)</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(5722</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5743,43)</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num>
                      <m:den>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7</m:t>
                        </m:r>
                      </m:den>
                    </m:f>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≈219,39</m:t>
                    </m:r>
                  </m:oMath>
                </a14:m>
                <a:endParaRPr kumimoji="0" lang="en-US" sz="3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630555" algn="l"/>
                    <a:tab pos="1260475" algn="l"/>
                    <a:tab pos="1890395" algn="l"/>
                  </a:tabLst>
                  <a:defRPr/>
                </a:pPr>
                <a14:m>
                  <m:oMath xmlns:m="http://schemas.openxmlformats.org/officeDocument/2006/math">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𝑠</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ad>
                      <m:radPr>
                        <m:degHide m:val="on"/>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𝑠</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rad>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≈14,81</m:t>
                    </m:r>
                  </m:oMath>
                </a14:m>
                <a:r>
                  <a:rPr kumimoji="0" lang="nl-NL"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3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19200" y="3390900"/>
                <a:ext cx="16797647" cy="3325462"/>
              </a:xfrm>
              <a:prstGeom prst="rect">
                <a:avLst/>
              </a:prstGeom>
              <a:blipFill>
                <a:blip r:embed="rId6"/>
                <a:stretch>
                  <a:fillRect l="-1197" b="-2381"/>
                </a:stretch>
              </a:blipFill>
            </p:spPr>
            <p:txBody>
              <a:bodyPr/>
              <a:lstStyle/>
              <a:p>
                <a:r>
                  <a:rPr lang="en-US">
                    <a:noFill/>
                  </a:rPr>
                  <a:t> </a:t>
                </a:r>
              </a:p>
            </p:txBody>
          </p:sp>
        </mc:Fallback>
      </mc:AlternateContent>
    </p:spTree>
    <p:extLst>
      <p:ext uri="{BB962C8B-B14F-4D97-AF65-F5344CB8AC3E}">
        <p14:creationId xmlns:p14="http://schemas.microsoft.com/office/powerpoint/2010/main" val="365761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70"/>
        <p:cNvGrpSpPr/>
        <p:nvPr/>
      </p:nvGrpSpPr>
      <p:grpSpPr>
        <a:xfrm>
          <a:off x="0" y="0"/>
          <a:ext cx="0" cy="0"/>
          <a:chOff x="0" y="0"/>
          <a:chExt cx="0" cy="0"/>
        </a:xfrm>
      </p:grpSpPr>
      <p:grpSp>
        <p:nvGrpSpPr>
          <p:cNvPr id="871" name="Google Shape;871;p51"/>
          <p:cNvGrpSpPr/>
          <p:nvPr/>
        </p:nvGrpSpPr>
        <p:grpSpPr>
          <a:xfrm>
            <a:off x="-1371833" y="-873525"/>
            <a:ext cx="21031665" cy="1344037"/>
            <a:chOff x="0" y="0"/>
            <a:chExt cx="28042220" cy="1792049"/>
          </a:xfrm>
        </p:grpSpPr>
        <p:pic>
          <p:nvPicPr>
            <p:cNvPr id="872" name="Google Shape;872;p51"/>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73" name="Google Shape;873;p51"/>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75" name="Google Shape;875;p51"/>
          <p:cNvPicPr preferRelativeResize="0"/>
          <p:nvPr/>
        </p:nvPicPr>
        <p:blipFill rotWithShape="1">
          <a:blip r:embed="rId4">
            <a:alphaModFix/>
          </a:blip>
          <a:srcRect/>
          <a:stretch/>
        </p:blipFill>
        <p:spPr>
          <a:xfrm>
            <a:off x="16535400" y="-717566"/>
            <a:ext cx="2363195" cy="2376155"/>
          </a:xfrm>
          <a:prstGeom prst="rect">
            <a:avLst/>
          </a:prstGeom>
          <a:noFill/>
          <a:ln>
            <a:noFill/>
          </a:ln>
        </p:spPr>
      </p:pic>
      <p:pic>
        <p:nvPicPr>
          <p:cNvPr id="884" name="Google Shape;884;p51"/>
          <p:cNvPicPr preferRelativeResize="0"/>
          <p:nvPr/>
        </p:nvPicPr>
        <p:blipFill rotWithShape="1">
          <a:blip r:embed="rId5">
            <a:alphaModFix/>
          </a:blip>
          <a:srcRect/>
          <a:stretch/>
        </p:blipFill>
        <p:spPr>
          <a:xfrm>
            <a:off x="13030200" y="9715500"/>
            <a:ext cx="8580377" cy="4664605"/>
          </a:xfrm>
          <a:prstGeom prst="rect">
            <a:avLst/>
          </a:prstGeom>
          <a:noFill/>
          <a:ln>
            <a:noFill/>
          </a:ln>
        </p:spPr>
      </p:pic>
      <p:pic>
        <p:nvPicPr>
          <p:cNvPr id="885" name="Google Shape;885;p51"/>
          <p:cNvPicPr preferRelativeResize="0"/>
          <p:nvPr/>
        </p:nvPicPr>
        <p:blipFill rotWithShape="1">
          <a:blip r:embed="rId6">
            <a:alphaModFix/>
          </a:blip>
          <a:srcRect/>
          <a:stretch/>
        </p:blipFill>
        <p:spPr>
          <a:xfrm>
            <a:off x="16063026" y="7612024"/>
            <a:ext cx="2835569" cy="2103476"/>
          </a:xfrm>
          <a:prstGeom prst="rect">
            <a:avLst/>
          </a:prstGeom>
          <a:noFill/>
          <a:ln>
            <a:noFill/>
          </a:ln>
        </p:spPr>
      </p:pic>
      <p:sp>
        <p:nvSpPr>
          <p:cNvPr id="17" name="Rectangle 16"/>
          <p:cNvSpPr/>
          <p:nvPr/>
        </p:nvSpPr>
        <p:spPr>
          <a:xfrm>
            <a:off x="938111" y="100587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4: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2" name="Rectangle 1"/>
          <p:cNvSpPr/>
          <p:nvPr/>
        </p:nvSpPr>
        <p:spPr>
          <a:xfrm>
            <a:off x="902368" y="1996261"/>
            <a:ext cx="16623632" cy="710963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rPr>
              <a:t>Để</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như</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thế</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nào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gieo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Châu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gieo</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hạt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vào</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chậu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riêng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biệt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cấp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chúng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lượng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nước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ánh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như</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tuần</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hạt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mầm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thành</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con.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Châu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chiều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cao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rễ</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ngọn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mi-li-</a:t>
            </a:r>
            <a:r>
              <a:rPr lang="en-US" sz="3800" dirty="0" err="1">
                <a:solidFill>
                  <a:srgbClr val="000000"/>
                </a:solidFill>
                <a:latin typeface="Arial" panose="020B0604020202020204" pitchFamily="34" charset="0"/>
                <a:ea typeface="Times New Roman" panose="02020603050405020304" pitchFamily="18" charset="0"/>
              </a:rPr>
              <a:t>mét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ghi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ctr">
              <a:lnSpc>
                <a:spcPct val="150000"/>
              </a:lnSpc>
            </a:pPr>
            <a:r>
              <a:rPr lang="en-US" sz="3800" dirty="0">
                <a:solidFill>
                  <a:srgbClr val="000000"/>
                </a:solidFill>
                <a:latin typeface="Arial" panose="020B0604020202020204" pitchFamily="34" charset="0"/>
                <a:ea typeface="Times New Roman" panose="02020603050405020304" pitchFamily="18" charset="0"/>
              </a:rPr>
              <a:t>112    102    106   94     101</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lệch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chuẩn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trên</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Theo </a:t>
            </a:r>
            <a:r>
              <a:rPr lang="en-US" sz="3800" dirty="0" err="1">
                <a:solidFill>
                  <a:srgbClr val="000000"/>
                </a:solidFill>
                <a:latin typeface="Arial" panose="020B0604020202020204" pitchFamily="34" charset="0"/>
                <a:ea typeface="Times New Roman" panose="02020603050405020304" pitchFamily="18" charset="0"/>
              </a:rPr>
              <a:t>em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đều</a:t>
            </a:r>
            <a:r>
              <a:rPr lang="en-US" sz="3800" dirty="0">
                <a:solidFill>
                  <a:srgbClr val="000000"/>
                </a:solidFill>
                <a:latin typeface="Arial" panose="020B0604020202020204" pitchFamily="34" charset="0"/>
                <a:ea typeface="Times New Roman" panose="02020603050405020304" pitchFamily="18" charset="0"/>
              </a:rPr>
              <a:t> hay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604251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90"/>
        <p:cNvGrpSpPr/>
        <p:nvPr/>
      </p:nvGrpSpPr>
      <p:grpSpPr>
        <a:xfrm>
          <a:off x="0" y="0"/>
          <a:ext cx="0" cy="0"/>
          <a:chOff x="0" y="0"/>
          <a:chExt cx="0" cy="0"/>
        </a:xfrm>
      </p:grpSpPr>
      <p:grpSp>
        <p:nvGrpSpPr>
          <p:cNvPr id="891" name="Google Shape;891;p52"/>
          <p:cNvGrpSpPr/>
          <p:nvPr/>
        </p:nvGrpSpPr>
        <p:grpSpPr>
          <a:xfrm>
            <a:off x="-1371833" y="-873525"/>
            <a:ext cx="21031665" cy="1344037"/>
            <a:chOff x="0" y="0"/>
            <a:chExt cx="28042220" cy="1792049"/>
          </a:xfrm>
        </p:grpSpPr>
        <p:pic>
          <p:nvPicPr>
            <p:cNvPr id="892" name="Google Shape;892;p52"/>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93" name="Google Shape;893;p52"/>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94" name="Google Shape;894;p52"/>
          <p:cNvPicPr preferRelativeResize="0"/>
          <p:nvPr/>
        </p:nvPicPr>
        <p:blipFill rotWithShape="1">
          <a:blip r:embed="rId4">
            <a:alphaModFix/>
          </a:blip>
          <a:srcRect/>
          <a:stretch/>
        </p:blipFill>
        <p:spPr>
          <a:xfrm>
            <a:off x="16535400" y="-717566"/>
            <a:ext cx="2363195" cy="2376155"/>
          </a:xfrm>
          <a:prstGeom prst="rect">
            <a:avLst/>
          </a:prstGeom>
          <a:noFill/>
          <a:ln>
            <a:noFill/>
          </a:ln>
        </p:spPr>
      </p:pic>
      <p:pic>
        <p:nvPicPr>
          <p:cNvPr id="895" name="Google Shape;895;p52"/>
          <p:cNvPicPr preferRelativeResize="0"/>
          <p:nvPr/>
        </p:nvPicPr>
        <p:blipFill rotWithShape="1">
          <a:blip r:embed="rId5">
            <a:alphaModFix/>
          </a:blip>
          <a:srcRect/>
          <a:stretch/>
        </p:blipFill>
        <p:spPr>
          <a:xfrm>
            <a:off x="11242790" y="9588163"/>
            <a:ext cx="8580377" cy="4664605"/>
          </a:xfrm>
          <a:prstGeom prst="rect">
            <a:avLst/>
          </a:prstGeom>
          <a:noFill/>
          <a:ln>
            <a:noFill/>
          </a:ln>
        </p:spPr>
      </p:pic>
      <p:pic>
        <p:nvPicPr>
          <p:cNvPr id="896" name="Google Shape;896;p52"/>
          <p:cNvPicPr preferRelativeResize="0"/>
          <p:nvPr/>
        </p:nvPicPr>
        <p:blipFill rotWithShape="1">
          <a:blip r:embed="rId6">
            <a:alphaModFix/>
          </a:blip>
          <a:srcRect/>
          <a:stretch/>
        </p:blipFill>
        <p:spPr>
          <a:xfrm>
            <a:off x="16764000" y="7961451"/>
            <a:ext cx="2209800" cy="1626712"/>
          </a:xfrm>
          <a:prstGeom prst="rect">
            <a:avLst/>
          </a:prstGeom>
          <a:noFill/>
          <a:ln>
            <a:noFill/>
          </a:ln>
        </p:spPr>
      </p:pic>
      <p:sp>
        <p:nvSpPr>
          <p:cNvPr id="12" name="Google Shape;835;p48"/>
          <p:cNvSpPr txBox="1"/>
          <p:nvPr/>
        </p:nvSpPr>
        <p:spPr>
          <a:xfrm>
            <a:off x="609600" y="980782"/>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dirty="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09600" y="2095500"/>
                <a:ext cx="17449800" cy="5745804"/>
              </a:xfrm>
              <a:prstGeom prst="rect">
                <a:avLst/>
              </a:prstGeom>
            </p:spPr>
            <p:txBody>
              <a:bodyPr wrap="square">
                <a:spAutoFit/>
              </a:bodyPr>
              <a:lstStyle/>
              <a:p>
                <a:pPr algn="just">
                  <a:lnSpc>
                    <a:spcPct val="150000"/>
                  </a:lnSpc>
                  <a:spcBef>
                    <a:spcPts val="600"/>
                  </a:spcBef>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a) Ta </a:t>
                </a:r>
                <a:r>
                  <a:rPr lang="nl-NL" sz="3800" dirty="0">
                    <a:latin typeface="Arial" panose="020B0604020202020204" pitchFamily="34" charset="0"/>
                    <a:ea typeface="Calibri" panose="020F0502020204030204" pitchFamily="34" charset="0"/>
                    <a:cs typeface="Times New Roman" panose="02020603050405020304" pitchFamily="18" charset="0"/>
                  </a:rPr>
                  <a:t>có: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acc>
                  </m:oMath>
                </a14:m>
                <a:r>
                  <a:rPr lang="nl-NL" sz="3800" dirty="0">
                    <a:effectLst/>
                    <a:latin typeface="Arial" panose="020B0604020202020204" pitchFamily="34" charset="0"/>
                    <a:ea typeface="Times New Roman" panose="02020603050405020304" pitchFamily="18" charset="0"/>
                    <a:cs typeface="Times New Roman" panose="02020603050405020304" pitchFamily="18" charset="0"/>
                  </a:rPr>
                  <a:t> = 103</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𝑠</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112</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102</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106</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94</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101</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nl-NL" sz="3800">
                              <a:effectLst/>
                              <a:latin typeface="Cambria Math" panose="02040503050406030204" pitchFamily="18" charset="0"/>
                              <a:ea typeface="Times New Roman" panose="02020603050405020304" pitchFamily="18" charset="0"/>
                              <a:cs typeface="Arial" panose="020B0604020202020204" pitchFamily="34" charset="0"/>
                            </a:rPr>
                            <m:t>5</m:t>
                          </m:r>
                        </m:den>
                      </m:f>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35</m:t>
                      </m:r>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𝑠</m:t>
                      </m:r>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5</m:t>
                      </m:r>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94</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3800" dirty="0" smtClean="0">
                    <a:effectLst/>
                    <a:latin typeface="Arial" panose="020B0604020202020204" pitchFamily="34" charset="0"/>
                    <a:ea typeface="Times New Roman" panose="02020603050405020304" pitchFamily="18" charset="0"/>
                    <a:cs typeface="Times New Roman" panose="02020603050405020304" pitchFamily="18" charset="0"/>
                  </a:rPr>
                  <a:t>b) </a:t>
                </a:r>
                <a:r>
                  <a:rPr lang="nl-NL" sz="3800" dirty="0">
                    <a:effectLst/>
                    <a:latin typeface="Arial" panose="020B0604020202020204" pitchFamily="34" charset="0"/>
                    <a:ea typeface="Times New Roman" panose="02020603050405020304" pitchFamily="18" charset="0"/>
                    <a:cs typeface="Times New Roman" panose="02020603050405020304" pitchFamily="18" charset="0"/>
                  </a:rPr>
                  <a:t>Cây phát triển không đồng đều (do cây có độ lệch chuẩn khá lớn).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2095500"/>
                <a:ext cx="17449800" cy="5745804"/>
              </a:xfrm>
              <a:prstGeom prst="rect">
                <a:avLst/>
              </a:prstGeom>
              <a:blipFill>
                <a:blip r:embed="rId7"/>
                <a:stretch>
                  <a:fillRect l="-1153" b="-1486"/>
                </a:stretch>
              </a:blipFill>
            </p:spPr>
            <p:txBody>
              <a:bodyPr/>
              <a:lstStyle/>
              <a:p>
                <a:r>
                  <a:rPr lang="en-US">
                    <a:noFill/>
                  </a:rPr>
                  <a:t> </a:t>
                </a:r>
              </a:p>
            </p:txBody>
          </p:sp>
        </mc:Fallback>
      </mc:AlternateContent>
    </p:spTree>
    <p:extLst>
      <p:ext uri="{BB962C8B-B14F-4D97-AF65-F5344CB8AC3E}">
        <p14:creationId xmlns:p14="http://schemas.microsoft.com/office/powerpoint/2010/main" val="101747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ppt_w</p:attrName>
                                        </p:attrNameLst>
                                      </p:cBhvr>
                                      <p:tavLst>
                                        <p:tav tm="0">
                                          <p:val>
                                            <p:strVal val="0"/>
                                          </p:val>
                                        </p:tav>
                                        <p:tav tm="100000">
                                          <p:val>
                                            <p:strVal val="#ppt_w"/>
                                          </p:val>
                                        </p:tav>
                                      </p:tavLst>
                                    </p:anim>
                                    <p:anim calcmode="lin" valueType="num">
                                      <p:cBhvr additive="base">
                                        <p:cTn id="8" dur="500"/>
                                        <p:tgtEl>
                                          <p:spTgt spid="1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993253" y="1933833"/>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algn="ctr">
                <a:lnSpc>
                  <a:spcPts val="4368"/>
                </a:lnSpc>
              </a:pPr>
              <a:r>
                <a:rPr lang="en-US" sz="6000" b="1" dirty="0" smtClean="0">
                  <a:solidFill>
                    <a:schemeClr val="bg1"/>
                  </a:solidFill>
                  <a:latin typeface="Arial" panose="020B0604020202020204" pitchFamily="34" charset="0"/>
                  <a:cs typeface="Arial" panose="020B0604020202020204" pitchFamily="34" charset="0"/>
                </a:rPr>
                <a:t>I</a:t>
              </a:r>
              <a:endParaRPr lang="en-US" sz="60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2373851" y="3603354"/>
            <a:ext cx="14478000" cy="1477328"/>
          </a:xfrm>
          <a:prstGeom prst="rect">
            <a:avLst/>
          </a:prstGeom>
        </p:spPr>
        <p:txBody>
          <a:bodyPr wrap="square">
            <a:spAutoFit/>
          </a:bodyPr>
          <a:lstStyle/>
          <a:p>
            <a:pPr algn="just">
              <a:lnSpc>
                <a:spcPct val="150000"/>
              </a:lnSpc>
              <a:tabLst>
                <a:tab pos="360045" algn="l"/>
                <a:tab pos="720090" algn="l"/>
              </a:tabLst>
            </a:pPr>
            <a:r>
              <a:rPr lang="vi-VN" sz="6000" b="1">
                <a:ea typeface="Calibri" panose="020F0502020204030204" pitchFamily="34" charset="0"/>
                <a:cs typeface="Arial" panose="020B0604020202020204" pitchFamily="34" charset="0"/>
              </a:rPr>
              <a:t>Khoảng biến thiên. Khoảng tứ phân vị</a:t>
            </a:r>
            <a:endParaRPr lang="vi-VN" sz="6000" b="1" dirty="0">
              <a:ea typeface="Calibri" panose="020F0502020204030204" pitchFamily="34" charset="0"/>
              <a:cs typeface="Arial" panose="020B0604020202020204" pitchFamily="34" charset="0"/>
            </a:endParaRP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0676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790700"/>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494154" y="5676899"/>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94154" y="790472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634741" y="57382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90584" y="7814786"/>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3957533" y="5981700"/>
            <a:ext cx="1096775" cy="901593"/>
          </a:xfrm>
          <a:prstGeom prst="rect">
            <a:avLst/>
          </a:prstGeom>
        </p:spPr>
        <p:txBody>
          <a:bodyPr wrap="none">
            <a:spAutoFit/>
          </a:bodyPr>
          <a:lstStyle/>
          <a:p>
            <a:pPr algn="just">
              <a:lnSpc>
                <a:spcPct val="150000"/>
              </a:lnSpc>
              <a:spcAft>
                <a:spcPts val="600"/>
              </a:spcAft>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3377458" y="5994507"/>
                <a:ext cx="1095172"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377458" y="5994507"/>
                <a:ext cx="1095172" cy="901593"/>
              </a:xfrm>
              <a:prstGeom prst="rect">
                <a:avLst/>
              </a:prstGeom>
              <a:blipFill>
                <a:blip r:embed="rId5"/>
                <a:stretch>
                  <a:fillRect l="-19444"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910631" y="8128107"/>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910631" y="8128107"/>
                <a:ext cx="1124026" cy="901593"/>
              </a:xfrm>
              <a:prstGeom prst="rect">
                <a:avLst/>
              </a:prstGeom>
              <a:blipFill>
                <a:blip r:embed="rId6"/>
                <a:stretch>
                  <a:fillRect l="-19565"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307386" y="7993957"/>
                <a:ext cx="1124026" cy="1015663"/>
              </a:xfrm>
              <a:prstGeom prst="rect">
                <a:avLst/>
              </a:prstGeom>
            </p:spPr>
            <p:txBody>
              <a:bodyPr wrap="squar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307386" y="7993957"/>
                <a:ext cx="1124026" cy="1015663"/>
              </a:xfrm>
              <a:prstGeom prst="rect">
                <a:avLst/>
              </a:prstGeom>
              <a:blipFill>
                <a:blip r:embed="rId7"/>
                <a:stretch>
                  <a:fillRect l="-19565" b="-1377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31" name="Rectangle 30"/>
          <p:cNvSpPr/>
          <p:nvPr/>
        </p:nvSpPr>
        <p:spPr>
          <a:xfrm>
            <a:off x="2621465" y="2247900"/>
            <a:ext cx="12731823" cy="1845826"/>
          </a:xfrm>
          <a:prstGeom prst="rect">
            <a:avLst/>
          </a:prstGeom>
        </p:spPr>
        <p:txBody>
          <a:bodyPr wrap="square">
            <a:spAutoFit/>
          </a:bodyPr>
          <a:lstStyle/>
          <a:p>
            <a:pPr marL="270510" lvl="0" indent="-270510" algn="ctr" defTabSz="1371600">
              <a:lnSpc>
                <a:spcPct val="150000"/>
              </a:lnSpc>
              <a:tabLst>
                <a:tab pos="270510" algn="l"/>
                <a:tab pos="432435" algn="l"/>
                <a:tab pos="701993" algn="l"/>
                <a:tab pos="810578" algn="l"/>
                <a:tab pos="972503" algn="l"/>
                <a:tab pos="1890713" algn="l"/>
                <a:tab pos="5671185" algn="l"/>
              </a:tabLst>
            </a:pPr>
            <a:r>
              <a:rPr lang="fr-FR" sz="4000" b="1" dirty="0" err="1" smtClean="0">
                <a:solidFill>
                  <a:prstClr val="white"/>
                </a:solidFill>
                <a:latin typeface="Arial" panose="020B0604020202020204" pitchFamily="34" charset="0"/>
                <a:ea typeface="Calibri" panose="020F0502020204030204" pitchFamily="34" charset="0"/>
                <a:cs typeface="Arial" panose="020B0604020202020204" pitchFamily="34" charset="0"/>
              </a:rPr>
              <a:t>Câu</a:t>
            </a:r>
            <a:r>
              <a:rPr lang="fr-FR"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 1: Cho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mẫu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liệu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21    22      23    24     25</a:t>
            </a:r>
          </a:p>
          <a:p>
            <a:pPr marL="270510" lvl="0" indent="-270510" algn="ctr" defTabSz="1371600">
              <a:lnSpc>
                <a:spcPct val="150000"/>
              </a:lnSpc>
              <a:tabLst>
                <a:tab pos="270510" algn="l"/>
                <a:tab pos="432435" algn="l"/>
                <a:tab pos="701993" algn="l"/>
                <a:tab pos="810578" algn="l"/>
                <a:tab pos="972503" algn="l"/>
                <a:tab pos="1890713" algn="l"/>
                <a:tab pos="5671185" algn="l"/>
              </a:tabLst>
            </a:pP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Khoảng</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biến</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thiên</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của</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mẫu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liệu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trên</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là:</a:t>
            </a:r>
            <a:endPar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8132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790700"/>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494154" y="5676899"/>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634741" y="79170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634741" y="57382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494154" y="7820830"/>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2999454" y="2194898"/>
            <a:ext cx="12274623" cy="2015936"/>
          </a:xfrm>
          <a:prstGeom prst="rect">
            <a:avLst/>
          </a:prstGeom>
        </p:spPr>
        <p:txBody>
          <a:bodyPr wrap="square">
            <a:spAutoFit/>
          </a:bodyPr>
          <a:lstStyle/>
          <a:p>
            <a:pPr algn="ctr">
              <a:lnSpc>
                <a:spcPct val="150000"/>
              </a:lnSpc>
              <a:spcAft>
                <a:spcPts val="600"/>
              </a:spcAft>
            </a:pP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 Cho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mẫu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liệu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21    22      23    24     25</a:t>
            </a:r>
          </a:p>
          <a:p>
            <a:pPr algn="ctr">
              <a:lnSpc>
                <a:spcPct val="150000"/>
              </a:lnSpc>
              <a:spcAft>
                <a:spcPts val="600"/>
              </a:spcAft>
            </a:pP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Khoảng</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tứ</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phân</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vị</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mẫu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liệu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trên</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 name="Rectangle 1"/>
              <p:cNvSpPr/>
              <p:nvPr/>
            </p:nvSpPr>
            <p:spPr>
              <a:xfrm>
                <a:off x="4126119" y="5994507"/>
                <a:ext cx="1095172"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126119" y="5994507"/>
                <a:ext cx="1095172" cy="901593"/>
              </a:xfrm>
              <a:prstGeom prst="rect">
                <a:avLst/>
              </a:prstGeom>
              <a:blipFill>
                <a:blip r:embed="rId5"/>
                <a:stretch>
                  <a:fillRect l="-20000"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421960" y="5981700"/>
                <a:ext cx="1095172" cy="901593"/>
              </a:xfrm>
              <a:prstGeom prst="rect">
                <a:avLst/>
              </a:prstGeom>
            </p:spPr>
            <p:txBody>
              <a:bodyPr wrap="none">
                <a:spAutoFit/>
              </a:bodyPr>
              <a:lstStyle/>
              <a:p>
                <a:pPr algn="just">
                  <a:lnSpc>
                    <a:spcPct val="150000"/>
                  </a:lnSpc>
                  <a:spcAft>
                    <a:spcPts val="600"/>
                  </a:spcAft>
                </a:pP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421960" y="5981700"/>
                <a:ext cx="1095172" cy="901593"/>
              </a:xfrm>
              <a:prstGeom prst="rect">
                <a:avLst/>
              </a:prstGeom>
              <a:blipFill>
                <a:blip r:embed="rId6"/>
                <a:stretch>
                  <a:fillRect l="-20112"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046255" y="8115300"/>
                <a:ext cx="1124026" cy="901593"/>
              </a:xfrm>
              <a:prstGeom prst="rect">
                <a:avLst/>
              </a:prstGeom>
            </p:spPr>
            <p:txBody>
              <a:bodyPr wrap="none">
                <a:spAutoFit/>
              </a:bodyPr>
              <a:lstStyle/>
              <a:p>
                <a:pPr algn="just">
                  <a:lnSpc>
                    <a:spcPct val="150000"/>
                  </a:lnSpc>
                  <a:spcAft>
                    <a:spcPts val="600"/>
                  </a:spcAft>
                </a:pP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fr-FR"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46255" y="8115300"/>
                <a:ext cx="1124026" cy="901593"/>
              </a:xfrm>
              <a:prstGeom prst="rect">
                <a:avLst/>
              </a:prstGeom>
              <a:blipFill>
                <a:blip r:embed="rId7"/>
                <a:stretch>
                  <a:fillRect l="-19565"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383360" y="8204307"/>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383360" y="8204307"/>
                <a:ext cx="1124026" cy="901593"/>
              </a:xfrm>
              <a:prstGeom prst="rect">
                <a:avLst/>
              </a:prstGeom>
              <a:blipFill>
                <a:blip r:embed="rId8"/>
                <a:stretch>
                  <a:fillRect l="-18919"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30837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3" grpId="0" animBg="1"/>
      <p:bldP spid="2"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990678"/>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884682" y="6349245"/>
            <a:ext cx="6470299"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634741"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82467" y="8349987"/>
            <a:ext cx="6472514"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34741" y="6432086"/>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2778088" y="2383326"/>
            <a:ext cx="12731823" cy="1845826"/>
          </a:xfrm>
          <a:prstGeom prst="rect">
            <a:avLst/>
          </a:prstGeom>
        </p:spPr>
        <p:txBody>
          <a:bodyPr wrap="square">
            <a:spAutoFit/>
          </a:bodyPr>
          <a:lstStyle/>
          <a:p>
            <a:pPr marL="270510" lvl="0" indent="-270510" algn="ctr" defTabSz="1371600">
              <a:lnSpc>
                <a:spcPct val="150000"/>
              </a:lnSpc>
              <a:tabLst>
                <a:tab pos="270510" algn="l"/>
                <a:tab pos="432435" algn="l"/>
                <a:tab pos="701993" algn="l"/>
                <a:tab pos="810578" algn="l"/>
                <a:tab pos="972503" algn="l"/>
                <a:tab pos="1890713" algn="l"/>
                <a:tab pos="5671185" algn="l"/>
              </a:tabLst>
            </a:pPr>
            <a:r>
              <a:rPr lang="vi-VN" sz="4000" b="1">
                <a:solidFill>
                  <a:prstClr val="white"/>
                </a:solidFill>
                <a:ea typeface="Calibri" panose="020F0502020204030204" pitchFamily="34" charset="0"/>
                <a:cs typeface="Arial" panose="020B0604020202020204" pitchFamily="34" charset="0"/>
              </a:rPr>
              <a:t>Câu 3. Cho mẫu số liệu: 21    22      23    24     25</a:t>
            </a:r>
          </a:p>
          <a:p>
            <a:pPr marL="270510" lvl="0" indent="-270510" algn="ctr" defTabSz="1371600">
              <a:lnSpc>
                <a:spcPct val="150000"/>
              </a:lnSpc>
              <a:tabLst>
                <a:tab pos="270510" algn="l"/>
                <a:tab pos="432435" algn="l"/>
                <a:tab pos="701993" algn="l"/>
                <a:tab pos="810578" algn="l"/>
                <a:tab pos="972503" algn="l"/>
                <a:tab pos="1890713" algn="l"/>
                <a:tab pos="5671185" algn="l"/>
              </a:tabLst>
            </a:pPr>
            <a:r>
              <a:rPr lang="vi-VN" sz="4000" b="1">
                <a:solidFill>
                  <a:prstClr val="white"/>
                </a:solidFill>
                <a:ea typeface="Calibri" panose="020F0502020204030204" pitchFamily="34" charset="0"/>
                <a:cs typeface="Arial" panose="020B0604020202020204" pitchFamily="34" charset="0"/>
              </a:rPr>
              <a:t>Phương sai của mẫu số liệu trên là:</a:t>
            </a:r>
            <a:endParaRPr lang="vi-VN" sz="4000" b="1" dirty="0" err="1">
              <a:solidFill>
                <a:prstClr val="white"/>
              </a:solidFill>
              <a:ea typeface="Calibri" panose="020F0502020204030204" pitchFamily="34" charset="0"/>
              <a:cs typeface="Arial" panose="020B0604020202020204" pitchFamily="34" charset="0"/>
            </a:endParaRPr>
          </a:p>
        </p:txBody>
      </p:sp>
      <p:sp>
        <p:nvSpPr>
          <p:cNvPr id="2" name="Rectangle 1"/>
          <p:cNvSpPr/>
          <p:nvPr/>
        </p:nvSpPr>
        <p:spPr>
          <a:xfrm>
            <a:off x="13321011" y="6473946"/>
            <a:ext cx="1096775" cy="101566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B. 2</a:t>
            </a:r>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314102" y="6431605"/>
            <a:ext cx="1096775"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A. 1</a:t>
            </a:r>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4300477" y="8343900"/>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00477" y="8343900"/>
                <a:ext cx="1124026" cy="901593"/>
              </a:xfrm>
              <a:prstGeom prst="rect">
                <a:avLst/>
              </a:prstGeom>
              <a:blipFill>
                <a:blip r:embed="rId5"/>
                <a:stretch>
                  <a:fillRect l="-18919"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242016" y="8420100"/>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242016" y="8420100"/>
                <a:ext cx="1124026" cy="901593"/>
              </a:xfrm>
              <a:prstGeom prst="rect">
                <a:avLst/>
              </a:prstGeom>
              <a:blipFill>
                <a:blip r:embed="rId6"/>
                <a:stretch>
                  <a:fillRect l="-18919"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71323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990678"/>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884682" y="6349245"/>
            <a:ext cx="6470299"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634741"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82467" y="8349987"/>
            <a:ext cx="6472514"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34741" y="6432086"/>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2778088" y="2383326"/>
            <a:ext cx="12731823" cy="1845826"/>
          </a:xfrm>
          <a:prstGeom prst="rect">
            <a:avLst/>
          </a:prstGeom>
        </p:spPr>
        <p:txBody>
          <a:bodyPr wrap="square">
            <a:spAutoFit/>
          </a:bodyPr>
          <a:lstStyle/>
          <a:p>
            <a:pPr marL="270510" marR="0" lvl="0" indent="-270510" algn="ctr" defTabSz="1371600" rtl="0" eaLnBrk="1" fontAlgn="auto" latinLnBrk="0" hangingPunct="1">
              <a:lnSpc>
                <a:spcPct val="150000"/>
              </a:lnSpc>
              <a:spcBef>
                <a:spcPts val="0"/>
              </a:spcBef>
              <a:spcAft>
                <a:spcPts val="0"/>
              </a:spcAft>
              <a:buClrTx/>
              <a:buSzTx/>
              <a:buFontTx/>
              <a:buNone/>
              <a:tabLst>
                <a:tab pos="270510" algn="l"/>
                <a:tab pos="432435" algn="l"/>
                <a:tab pos="701993" algn="l"/>
                <a:tab pos="810578" algn="l"/>
                <a:tab pos="972503" algn="l"/>
                <a:tab pos="1890713" algn="l"/>
                <a:tab pos="5671185" algn="l"/>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Cho mẫu số liệu: 21    22      23    24     25</a:t>
            </a:r>
          </a:p>
          <a:p>
            <a:pPr marL="270510" lvl="0" indent="-270510" algn="ctr" defTabSz="1371600">
              <a:lnSpc>
                <a:spcPct val="150000"/>
              </a:lnSpc>
              <a:tabLst>
                <a:tab pos="270510" algn="l"/>
                <a:tab pos="432435" algn="l"/>
                <a:tab pos="701993" algn="l"/>
                <a:tab pos="810578" algn="l"/>
                <a:tab pos="972503" algn="l"/>
                <a:tab pos="1890713" algn="l"/>
                <a:tab pos="5671185" algn="l"/>
              </a:tabLst>
            </a:pPr>
            <a:r>
              <a:rPr lang="vi-VN" sz="4000" b="1" dirty="0" smtClean="0">
                <a:solidFill>
                  <a:prstClr val="white"/>
                </a:solidFill>
                <a:ea typeface="Calibri" panose="020F0502020204030204" pitchFamily="34" charset="0"/>
                <a:cs typeface="Arial" panose="020B0604020202020204" pitchFamily="34" charset="0"/>
              </a:rPr>
              <a:t>Độ </a:t>
            </a:r>
            <a:r>
              <a:rPr lang="vi-VN" sz="4000" b="1" dirty="0">
                <a:solidFill>
                  <a:prstClr val="white"/>
                </a:solidFill>
                <a:ea typeface="Calibri" panose="020F0502020204030204" pitchFamily="34" charset="0"/>
                <a:cs typeface="Arial" panose="020B0604020202020204" pitchFamily="34" charset="0"/>
              </a:rPr>
              <a:t>lệch chuẩn của mẫu số liệu trên là:</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3129716" y="7048500"/>
                <a:ext cx="1493614" cy="323165"/>
              </a:xfrm>
              <a:prstGeom prst="rect">
                <a:avLst/>
              </a:prstGeom>
            </p:spPr>
            <p:txBody>
              <a:bodyPr wrap="none">
                <a:spAutoFit/>
              </a:bodyPr>
              <a:lstStyle/>
              <a:p>
                <a:pPr marL="30480" marR="30480" algn="just">
                  <a:lnSpc>
                    <a:spcPts val="1800"/>
                  </a:lnSpc>
                  <a:spcAft>
                    <a:spcPts val="0"/>
                  </a:spcAft>
                </a:pP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ad>
                      <m:radPr>
                        <m:degHide m:val="on"/>
                        <m:ctrlPr>
                          <a:rPr lang="en-US" sz="400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ctrlPr>
                      </m:radPr>
                      <m:deg/>
                      <m:e>
                        <m:r>
                          <a:rPr lang="en-US" sz="400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129716" y="7048500"/>
                <a:ext cx="1493614" cy="323165"/>
              </a:xfrm>
              <a:prstGeom prst="rect">
                <a:avLst/>
              </a:prstGeom>
              <a:blipFill>
                <a:blip r:embed="rId5"/>
                <a:stretch>
                  <a:fillRect l="-12653" t="-133962" b="-98113"/>
                </a:stretch>
              </a:blipFill>
            </p:spPr>
            <p:txBody>
              <a:bodyPr/>
              <a:lstStyle/>
              <a:p>
                <a:r>
                  <a:rPr lang="en-US">
                    <a:noFill/>
                  </a:rPr>
                  <a:t> </a:t>
                </a:r>
              </a:p>
            </p:txBody>
          </p:sp>
        </mc:Fallback>
      </mc:AlternateContent>
      <p:sp>
        <p:nvSpPr>
          <p:cNvPr id="4" name="Rectangle 3"/>
          <p:cNvSpPr/>
          <p:nvPr/>
        </p:nvSpPr>
        <p:spPr>
          <a:xfrm>
            <a:off x="4314102" y="6431605"/>
            <a:ext cx="1096775"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4132033" y="8343900"/>
                <a:ext cx="1460913" cy="110273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ad>
                      <m:radPr>
                        <m:degHide m:val="on"/>
                        <m:ctrlP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3</m:t>
                        </m:r>
                      </m:e>
                    </m:rad>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32033" y="8343900"/>
                <a:ext cx="1460913" cy="1102738"/>
              </a:xfrm>
              <a:prstGeom prst="rect">
                <a:avLst/>
              </a:prstGeom>
              <a:blipFill>
                <a:blip r:embed="rId6"/>
                <a:stretch>
                  <a:fillRect l="-15063" b="-104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242016" y="8420100"/>
                <a:ext cx="112402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242016" y="8420100"/>
                <a:ext cx="1124026" cy="901593"/>
              </a:xfrm>
              <a:prstGeom prst="rect">
                <a:avLst/>
              </a:prstGeom>
              <a:blipFill>
                <a:blip r:embed="rId7"/>
                <a:stretch>
                  <a:fillRect l="-18919"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479362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990600" y="1333500"/>
            <a:ext cx="16384948" cy="566941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494154" y="7539002"/>
            <a:ext cx="6469316" cy="10334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94154" y="8857793"/>
            <a:ext cx="6469316" cy="10220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634741" y="7507525"/>
            <a:ext cx="6469316" cy="10220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90584" y="8771345"/>
            <a:ext cx="6469316" cy="10334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5320422" y="19050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814576" y="192774"/>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79387" y="220576"/>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3814866" y="7505700"/>
            <a:ext cx="138211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71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3235592" y="7429500"/>
                <a:ext cx="1378904"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85</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235592" y="7429500"/>
                <a:ext cx="1378904" cy="901593"/>
              </a:xfrm>
              <a:prstGeom prst="rect">
                <a:avLst/>
              </a:prstGeom>
              <a:blipFill>
                <a:blip r:embed="rId5"/>
                <a:stretch>
                  <a:fillRect l="-15487"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485034" y="8801100"/>
                <a:ext cx="197522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1180</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485034" y="8801100"/>
                <a:ext cx="1975221" cy="901593"/>
              </a:xfrm>
              <a:prstGeom prst="rect">
                <a:avLst/>
              </a:prstGeom>
              <a:blipFill>
                <a:blip r:embed="rId6"/>
                <a:stretch>
                  <a:fillRect l="-1111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218382" y="8724900"/>
                <a:ext cx="202161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2648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218382" y="8724900"/>
                <a:ext cx="2021618" cy="1015663"/>
              </a:xfrm>
              <a:prstGeom prst="rect">
                <a:avLst/>
              </a:prstGeom>
              <a:blipFill>
                <a:blip r:embed="rId7"/>
                <a:stretch>
                  <a:fillRect l="-10542" b="-13772"/>
                </a:stretch>
              </a:blipFill>
            </p:spPr>
            <p:txBody>
              <a:bodyPr/>
              <a:lstStyle/>
              <a:p>
                <a:r>
                  <a:rPr lang="en-US">
                    <a:noFill/>
                  </a:rPr>
                  <a:t> </a:t>
                </a:r>
              </a:p>
            </p:txBody>
          </p:sp>
        </mc:Fallback>
      </mc:AlternateContent>
      <p:grpSp>
        <p:nvGrpSpPr>
          <p:cNvPr id="26" name="Group 25"/>
          <p:cNvGrpSpPr/>
          <p:nvPr/>
        </p:nvGrpSpPr>
        <p:grpSpPr>
          <a:xfrm>
            <a:off x="16842474" y="20671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31" name="Rectangle 30"/>
          <p:cNvSpPr/>
          <p:nvPr/>
        </p:nvSpPr>
        <p:spPr>
          <a:xfrm>
            <a:off x="1143000" y="1496752"/>
            <a:ext cx="10287000" cy="5246949"/>
          </a:xfrm>
          <a:prstGeom prst="rect">
            <a:avLst/>
          </a:prstGeom>
        </p:spPr>
        <p:txBody>
          <a:bodyPr wrap="square">
            <a:spAutoFit/>
          </a:bodyPr>
          <a:lstStyle/>
          <a:p>
            <a:pPr marL="270510" lvl="0" indent="-270510" algn="just" defTabSz="1371600">
              <a:lnSpc>
                <a:spcPct val="150000"/>
              </a:lnSpc>
              <a:tabLst>
                <a:tab pos="270510" algn="l"/>
                <a:tab pos="432435" algn="l"/>
                <a:tab pos="701993" algn="l"/>
                <a:tab pos="810578" algn="l"/>
                <a:tab pos="972503" algn="l"/>
                <a:tab pos="1890713" algn="l"/>
                <a:tab pos="5671185" algn="l"/>
              </a:tabLst>
            </a:pP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Câu 5.</a:t>
            </a: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Biểu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đồ đoạn thẳng ở Hình 2 biểu diễn thu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nhập</a:t>
            </a: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bình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quân đầu người/năm của Việt Nam ở một số năm trong giai đoạn từ 1986 đến 2020</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marL="270510" lvl="0" indent="-270510" algn="just" defTabSz="1371600">
              <a:lnSpc>
                <a:spcPct val="150000"/>
              </a:lnSpc>
              <a:tabLst>
                <a:tab pos="270510" algn="l"/>
                <a:tab pos="432435" algn="l"/>
                <a:tab pos="701993" algn="l"/>
                <a:tab pos="810578" algn="l"/>
                <a:tab pos="972503" algn="l"/>
                <a:tab pos="1890713" algn="l"/>
                <a:tab pos="5671185" algn="l"/>
              </a:tabLst>
            </a:pP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Mẫu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số liệu nhận được từ biểu đồ ở Hình 2 có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khoảng</a:t>
            </a: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biến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thiên là bao nhiêu</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vi-VN" sz="38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8"/>
          <a:stretch>
            <a:fillRect/>
          </a:stretch>
        </p:blipFill>
        <p:spPr>
          <a:xfrm>
            <a:off x="11658600" y="2019301"/>
            <a:ext cx="5223987" cy="4191000"/>
          </a:xfrm>
          <a:prstGeom prst="rect">
            <a:avLst/>
          </a:prstGeom>
        </p:spPr>
      </p:pic>
    </p:spTree>
    <p:extLst>
      <p:ext uri="{BB962C8B-B14F-4D97-AF65-F5344CB8AC3E}">
        <p14:creationId xmlns:p14="http://schemas.microsoft.com/office/powerpoint/2010/main" val="2108095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Rectangle 18"/>
          <p:cNvSpPr/>
          <p:nvPr/>
        </p:nvSpPr>
        <p:spPr>
          <a:xfrm>
            <a:off x="7320542" y="3684845"/>
            <a:ext cx="4876800" cy="1306255"/>
          </a:xfrm>
          <a:prstGeom prst="rect">
            <a:avLst/>
          </a:prstGeom>
        </p:spPr>
        <p:txBody>
          <a:bodyPr wrap="square">
            <a:spAutoFit/>
          </a:bodyPr>
          <a:lstStyle/>
          <a:p>
            <a:pPr algn="just">
              <a:lnSpc>
                <a:spcPct val="150000"/>
              </a:lnSpc>
              <a:tabLst>
                <a:tab pos="360045" algn="l"/>
                <a:tab pos="720090" algn="l"/>
              </a:tabLst>
            </a:pPr>
            <a:r>
              <a:rPr lang="en-US" sz="6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6000" b="1" dirty="0">
              <a:solidFill>
                <a:prstClr val="black"/>
              </a:solidFill>
              <a:ea typeface="Calibri" panose="020F050202020403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571500"/>
            <a:ext cx="1987388" cy="1863176"/>
          </a:xfrm>
          <a:prstGeom prst="rect">
            <a:avLst/>
          </a:prstGeom>
        </p:spPr>
      </p:pic>
    </p:spTree>
    <p:extLst>
      <p:ext uri="{BB962C8B-B14F-4D97-AF65-F5344CB8AC3E}">
        <p14:creationId xmlns:p14="http://schemas.microsoft.com/office/powerpoint/2010/main" val="393523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874724"/>
            <a:ext cx="19431000" cy="21274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34" name="Picture 19">
            <a:extLst>
              <a:ext uri="{FF2B5EF4-FFF2-40B4-BE49-F238E27FC236}">
                <a16:creationId xmlns:a16="http://schemas.microsoft.com/office/drawing/2014/main" id="{83CB9CAD-DF2F-4633-A513-6F110D5EC3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00" y="34089"/>
            <a:ext cx="1447800" cy="1170908"/>
          </a:xfrm>
          <a:prstGeom prst="rect">
            <a:avLst/>
          </a:prstGeom>
        </p:spPr>
      </p:pic>
      <p:pic>
        <p:nvPicPr>
          <p:cNvPr id="38" name="Picture 25">
            <a:extLst>
              <a:ext uri="{FF2B5EF4-FFF2-40B4-BE49-F238E27FC236}">
                <a16:creationId xmlns:a16="http://schemas.microsoft.com/office/drawing/2014/main" id="{6DCDB059-5C1F-4268-8ABA-6C17C60D41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306426" y="9505282"/>
            <a:ext cx="1524713" cy="1429418"/>
          </a:xfrm>
          <a:prstGeom prst="rect">
            <a:avLst/>
          </a:prstGeom>
        </p:spPr>
      </p:pic>
      <p:sp>
        <p:nvSpPr>
          <p:cNvPr id="15" name="Rectangle 14"/>
          <p:cNvSpPr/>
          <p:nvPr/>
        </p:nvSpPr>
        <p:spPr>
          <a:xfrm>
            <a:off x="7727357" y="291073"/>
            <a:ext cx="2941831"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tập</a:t>
            </a:r>
            <a:r>
              <a:rPr lang="en-US" sz="4500" b="1" dirty="0">
                <a:latin typeface="Arial" panose="020B0604020202020204" pitchFamily="34" charset="0"/>
                <a:cs typeface="Arial" panose="020B0604020202020204" pitchFamily="34" charset="0"/>
              </a:rPr>
              <a:t> 1: </a:t>
            </a:r>
            <a:endParaRPr lang="en-US" sz="4500" dirty="0"/>
          </a:p>
        </p:txBody>
      </p:sp>
      <p:sp>
        <p:nvSpPr>
          <p:cNvPr id="5" name="Rectangle 4"/>
          <p:cNvSpPr/>
          <p:nvPr/>
        </p:nvSpPr>
        <p:spPr>
          <a:xfrm>
            <a:off x="431994" y="1333500"/>
            <a:ext cx="17346497" cy="1846659"/>
          </a:xfrm>
          <a:prstGeom prst="rect">
            <a:avLst/>
          </a:prstGeom>
        </p:spPr>
        <p:txBody>
          <a:bodyPr wrap="square">
            <a:spAutoFit/>
          </a:bodyPr>
          <a:lstStyle/>
          <a:p>
            <a:pPr algn="just">
              <a:lnSpc>
                <a:spcPct val="150000"/>
              </a:lnSpc>
              <a:spcAft>
                <a:spcPts val="0"/>
              </a:spcAft>
            </a:pPr>
            <a:r>
              <a:rPr lang="vi-VN" sz="3800" dirty="0">
                <a:solidFill>
                  <a:srgbClr val="333333"/>
                </a:solidFill>
                <a:ea typeface="Calibri" panose="020F0502020204030204" pitchFamily="34" charset="0"/>
                <a:cs typeface="Arial" panose="020B0604020202020204" pitchFamily="34" charset="0"/>
              </a:rPr>
              <a:t>Biểu đồ đoạn thẳng ở hình dưới đây cho biết kết quả thi Ngoại ngữ ở câu lạc bộ của Dũng (đường nét liền) và Hoàng (đường nét đứt đậm) qua 9 lần kiểm tra. </a:t>
            </a:r>
            <a:endParaRPr lang="en-US" sz="3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7200" y="3139261"/>
            <a:ext cx="10515600" cy="7109639"/>
          </a:xfrm>
          <a:prstGeom prst="rect">
            <a:avLst/>
          </a:prstGeom>
        </p:spPr>
        <p:txBody>
          <a:bodyPr wrap="square">
            <a:spAutoFit/>
          </a:bodyPr>
          <a:lstStyle/>
          <a:p>
            <a:pPr algn="just">
              <a:lnSpc>
                <a:spcPct val="150000"/>
              </a:lnSpc>
            </a:pPr>
            <a:r>
              <a:rPr lang="fr-FR" sz="3800" dirty="0" smtClean="0">
                <a:latin typeface="Arial" panose="020B0604020202020204" pitchFamily="34" charset="0"/>
                <a:ea typeface="Calibri" panose="020F0502020204030204" pitchFamily="34" charset="0"/>
                <a:cs typeface="Times New Roman" panose="02020603050405020304" pitchFamily="18" charset="0"/>
              </a:rPr>
              <a:t>a) </a:t>
            </a:r>
            <a:r>
              <a:rPr lang="fr-FR" sz="3800" dirty="0" err="1">
                <a:latin typeface="Arial" panose="020B0604020202020204" pitchFamily="34" charset="0"/>
                <a:ea typeface="Calibri" panose="020F0502020204030204" pitchFamily="34" charset="0"/>
                <a:cs typeface="Times New Roman" panose="02020603050405020304" pitchFamily="18" charset="0"/>
              </a:rPr>
              <a:t>Viết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mẫu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số</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liệu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thống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kê</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quả</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ngoại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ngữ</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Dũng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và</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Hoàng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nhận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được</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từ</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biểu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đồ</a:t>
            </a:r>
            <a:r>
              <a:rPr lang="fr-FR" sz="3800" dirty="0">
                <a:latin typeface="Arial" panose="020B0604020202020204" pitchFamily="34" charset="0"/>
                <a:ea typeface="Calibri" panose="020F0502020204030204" pitchFamily="34" charset="0"/>
                <a:cs typeface="Times New Roman" panose="02020603050405020304" pitchFamily="18" charset="0"/>
              </a:rPr>
              <a:t> ở </a:t>
            </a:r>
            <a:r>
              <a:rPr lang="fr-FR" sz="3800" dirty="0" err="1">
                <a:latin typeface="Arial" panose="020B0604020202020204" pitchFamily="34" charset="0"/>
                <a:ea typeface="Calibri" panose="020F0502020204030204" pitchFamily="34" charset="0"/>
                <a:cs typeface="Times New Roman" panose="02020603050405020304" pitchFamily="18" charset="0"/>
              </a:rPr>
              <a:t>hình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trên</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latin typeface="Arial" panose="020B0604020202020204" pitchFamily="34" charset="0"/>
                <a:ea typeface="Calibri" panose="020F0502020204030204" pitchFamily="34" charset="0"/>
                <a:cs typeface="Times New Roman" panose="02020603050405020304" pitchFamily="18" charset="0"/>
              </a:rPr>
              <a:t>b) </a:t>
            </a:r>
            <a:r>
              <a:rPr lang="fr-FR" sz="3800" dirty="0" err="1">
                <a:latin typeface="Arial" panose="020B0604020202020204" pitchFamily="34" charset="0"/>
                <a:ea typeface="Calibri" panose="020F0502020204030204" pitchFamily="34" charset="0"/>
                <a:cs typeface="Times New Roman" panose="02020603050405020304" pitchFamily="18" charset="0"/>
              </a:rPr>
              <a:t>Tìm</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khoảng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biến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thiên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và</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khoảng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tứ</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phân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vị</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mỗi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mẫu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số</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liệu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đó</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latin typeface="Arial" panose="020B0604020202020204" pitchFamily="34" charset="0"/>
                <a:ea typeface="Calibri" panose="020F0502020204030204" pitchFamily="34" charset="0"/>
                <a:cs typeface="Times New Roman" panose="02020603050405020304" pitchFamily="18" charset="0"/>
              </a:rPr>
              <a:t>c) </a:t>
            </a:r>
            <a:r>
              <a:rPr lang="fr-FR" sz="3800" dirty="0" err="1" smtClean="0">
                <a:latin typeface="Arial" panose="020B0604020202020204" pitchFamily="34" charset="0"/>
                <a:ea typeface="Calibri" panose="020F0502020204030204" pitchFamily="34" charset="0"/>
                <a:cs typeface="Times New Roman" panose="02020603050405020304" pitchFamily="18" charset="0"/>
              </a:rPr>
              <a:t>Tính</a:t>
            </a:r>
            <a:r>
              <a:rPr lang="fr-FR" sz="3800" dirty="0" smtClean="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phương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sai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và</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độ</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lệch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chuẩn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hai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mẫu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số</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liệu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đó</a:t>
            </a:r>
            <a:r>
              <a:rPr lang="fr-FR" sz="3800" dirty="0">
                <a:latin typeface="Arial" panose="020B0604020202020204" pitchFamily="34" charset="0"/>
                <a:ea typeface="Calibri" panose="020F0502020204030204" pitchFamily="34" charset="0"/>
                <a:cs typeface="Times New Roman" panose="02020603050405020304" pitchFamily="18" charset="0"/>
              </a:rPr>
              <a:t>. Cho </a:t>
            </a:r>
            <a:r>
              <a:rPr lang="fr-FR" sz="3800" dirty="0" err="1">
                <a:latin typeface="Arial" panose="020B0604020202020204" pitchFamily="34" charset="0"/>
                <a:ea typeface="Calibri" panose="020F0502020204030204" pitchFamily="34" charset="0"/>
                <a:cs typeface="Times New Roman" panose="02020603050405020304" pitchFamily="18" charset="0"/>
              </a:rPr>
              <a:t>biết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quả</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bạn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nào</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ổn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định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hơn</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4"/>
          <a:stretch>
            <a:fillRect/>
          </a:stretch>
        </p:blipFill>
        <p:spPr>
          <a:xfrm>
            <a:off x="11277600" y="3478960"/>
            <a:ext cx="6542329" cy="6084140"/>
          </a:xfrm>
          <a:prstGeom prst="rect">
            <a:avLst/>
          </a:prstGeom>
        </p:spPr>
      </p:pic>
    </p:spTree>
    <p:extLst>
      <p:ext uri="{BB962C8B-B14F-4D97-AF65-F5344CB8AC3E}">
        <p14:creationId xmlns:p14="http://schemas.microsoft.com/office/powerpoint/2010/main" val="408144015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1A22BE65-A2EE-4CDF-9CB6-FDD5A0CC33B0}"/>
              </a:ext>
            </a:extLst>
          </p:cNvPr>
          <p:cNvGrpSpPr/>
          <p:nvPr/>
        </p:nvGrpSpPr>
        <p:grpSpPr>
          <a:xfrm>
            <a:off x="-762000" y="8040694"/>
            <a:ext cx="19629121" cy="12952406"/>
            <a:chOff x="-5134" y="-38100"/>
            <a:chExt cx="4816592" cy="1318298"/>
          </a:xfrm>
        </p:grpSpPr>
        <p:sp>
          <p:nvSpPr>
            <p:cNvPr id="13" name="Freeform 7">
              <a:extLst>
                <a:ext uri="{FF2B5EF4-FFF2-40B4-BE49-F238E27FC236}">
                  <a16:creationId xmlns:a16="http://schemas.microsoft.com/office/drawing/2014/main" id="{D2A20305-49BF-4568-A286-4EF18440759A}"/>
                </a:ext>
              </a:extLst>
            </p:cNvPr>
            <p:cNvSpPr/>
            <p:nvPr/>
          </p:nvSpPr>
          <p:spPr>
            <a:xfrm>
              <a:off x="-5134" y="131848"/>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alpha val="75000"/>
              </a:srgbClr>
            </a:solidFill>
          </p:spPr>
        </p:sp>
        <p:sp>
          <p:nvSpPr>
            <p:cNvPr id="14" name="TextBox 8">
              <a:extLst>
                <a:ext uri="{FF2B5EF4-FFF2-40B4-BE49-F238E27FC236}">
                  <a16:creationId xmlns:a16="http://schemas.microsoft.com/office/drawing/2014/main" id="{E193907B-5540-43C1-868B-88DC0F002BE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2" name="Picture 1">
            <a:extLst>
              <a:ext uri="{FF2B5EF4-FFF2-40B4-BE49-F238E27FC236}">
                <a16:creationId xmlns:a16="http://schemas.microsoft.com/office/drawing/2014/main" id="{F4BF1625-5F96-448C-8F2C-E6467321B9DC}"/>
              </a:ext>
            </a:extLst>
          </p:cNvPr>
          <p:cNvPicPr>
            <a:picLocks noChangeAspect="1"/>
          </p:cNvPicPr>
          <p:nvPr/>
        </p:nvPicPr>
        <p:blipFill>
          <a:blip r:embed="rId2"/>
          <a:stretch>
            <a:fillRect/>
          </a:stretch>
        </p:blipFill>
        <p:spPr>
          <a:xfrm rot="10800000">
            <a:off x="457200" y="0"/>
            <a:ext cx="3659558" cy="1042351"/>
          </a:xfrm>
          <a:prstGeom prst="rect">
            <a:avLst/>
          </a:prstGeom>
        </p:spPr>
      </p:pic>
      <p:pic>
        <p:nvPicPr>
          <p:cNvPr id="15" name="Picture 5">
            <a:extLst>
              <a:ext uri="{FF2B5EF4-FFF2-40B4-BE49-F238E27FC236}">
                <a16:creationId xmlns:a16="http://schemas.microsoft.com/office/drawing/2014/main" id="{AD7FFB4A-C6C0-43D8-8A62-7A1903E11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4882710" y="8640266"/>
            <a:ext cx="5305631" cy="1813560"/>
          </a:xfrm>
          <a:prstGeom prst="rect">
            <a:avLst/>
          </a:prstGeom>
        </p:spPr>
      </p:pic>
      <p:pic>
        <p:nvPicPr>
          <p:cNvPr id="41"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145000" y="214994"/>
            <a:ext cx="890673" cy="853426"/>
          </a:xfrm>
          <a:prstGeom prst="rect">
            <a:avLst/>
          </a:prstGeom>
        </p:spPr>
      </p:pic>
      <p:grpSp>
        <p:nvGrpSpPr>
          <p:cNvPr id="12" name="Group 11"/>
          <p:cNvGrpSpPr/>
          <p:nvPr/>
        </p:nvGrpSpPr>
        <p:grpSpPr>
          <a:xfrm>
            <a:off x="8100060" y="-1"/>
            <a:ext cx="1905000" cy="1815882"/>
            <a:chOff x="1828800" y="2980194"/>
            <a:chExt cx="1905000" cy="1815882"/>
          </a:xfrm>
        </p:grpSpPr>
        <p:pic>
          <p:nvPicPr>
            <p:cNvPr id="16"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551577" y="1995709"/>
                <a:ext cx="16983948" cy="7493718"/>
              </a:xfrm>
              <a:prstGeom prst="rect">
                <a:avLst/>
              </a:prstGeom>
            </p:spPr>
            <p:txBody>
              <a:bodyPr wrap="square">
                <a:spAutoFit/>
              </a:bodyPr>
              <a:lstStyle/>
              <a:p>
                <a:pPr algn="just">
                  <a:lnSpc>
                    <a:spcPct val="150000"/>
                  </a:lnSpc>
                </a:pPr>
                <a:r>
                  <a:rPr lang="fr-FR" sz="38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kết</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quả</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thi</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bạn</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Dũng</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8 ; 9 ; 7 ; 9 ; 7 ; 8 ; 8 ; 7 ; 9 (1)</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kết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quả</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bạn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6 ; 10 ; 8 ; 8 ; 7 ; 9 ; 6 ; 9 ; 8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Khoảng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biến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Khoảng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tứ</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2,5.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Phương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sai</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134</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81</m:t>
                        </m:r>
                      </m:den>
                    </m:f>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Độ</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lệch</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e>
                        </m:rad>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134</m:t>
                            </m:r>
                          </m:e>
                        </m:rad>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134</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81</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kết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quả</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bạn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Dũng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ổn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định</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hơn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51577" y="1995709"/>
                <a:ext cx="16983948" cy="7493718"/>
              </a:xfrm>
              <a:prstGeom prst="rect">
                <a:avLst/>
              </a:prstGeom>
              <a:blipFill>
                <a:blip r:embed="rId15"/>
                <a:stretch>
                  <a:fillRect l="-1184"/>
                </a:stretch>
              </a:blipFill>
            </p:spPr>
            <p:txBody>
              <a:bodyPr/>
              <a:lstStyle/>
              <a:p>
                <a:r>
                  <a:rPr lang="en-US">
                    <a:noFill/>
                  </a:rPr>
                  <a:t> </a:t>
                </a:r>
              </a:p>
            </p:txBody>
          </p:sp>
        </mc:Fallback>
      </mc:AlternateContent>
    </p:spTree>
    <p:extLst>
      <p:ext uri="{BB962C8B-B14F-4D97-AF65-F5344CB8AC3E}">
        <p14:creationId xmlns:p14="http://schemas.microsoft.com/office/powerpoint/2010/main" val="4207005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22" name="Picture 2">
            <a:extLst>
              <a:ext uri="{FF2B5EF4-FFF2-40B4-BE49-F238E27FC236}">
                <a16:creationId xmlns:a16="http://schemas.microsoft.com/office/drawing/2014/main" id="{23356754-E66D-4B39-A67D-FF1961F8FD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8118" y="8420100"/>
            <a:ext cx="1483406" cy="1638300"/>
          </a:xfrm>
          <a:prstGeom prst="rect">
            <a:avLst/>
          </a:prstGeom>
        </p:spPr>
      </p:pic>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sp>
        <p:nvSpPr>
          <p:cNvPr id="12" name="Rectangle 11"/>
          <p:cNvSpPr/>
          <p:nvPr/>
        </p:nvSpPr>
        <p:spPr>
          <a:xfrm>
            <a:off x="8188576" y="472470"/>
            <a:ext cx="2589170"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tập</a:t>
            </a:r>
            <a:r>
              <a:rPr lang="en-US" sz="4500" b="1" dirty="0">
                <a:latin typeface="Arial" panose="020B0604020202020204" pitchFamily="34" charset="0"/>
                <a:cs typeface="Arial" panose="020B0604020202020204" pitchFamily="34" charset="0"/>
              </a:rPr>
              <a:t> 2</a:t>
            </a:r>
            <a:endParaRPr lang="en-US" sz="4500" dirty="0"/>
          </a:p>
        </p:txBody>
      </p:sp>
      <p:sp>
        <p:nvSpPr>
          <p:cNvPr id="7" name="Rectangle 6"/>
          <p:cNvSpPr/>
          <p:nvPr/>
        </p:nvSpPr>
        <p:spPr>
          <a:xfrm>
            <a:off x="1828800" y="1347804"/>
            <a:ext cx="16078200" cy="1738296"/>
          </a:xfrm>
          <a:prstGeom prst="rect">
            <a:avLst/>
          </a:prstGeom>
        </p:spPr>
        <p:txBody>
          <a:bodyPr wrap="square">
            <a:spAutoFit/>
          </a:bodyPr>
          <a:lstStyle/>
          <a:p>
            <a:pPr algn="just">
              <a:lnSpc>
                <a:spcPct val="150000"/>
              </a:lnSpc>
              <a:spcAft>
                <a:spcPts val="0"/>
              </a:spcAft>
            </a:pPr>
            <a:r>
              <a:rPr lang="vi-VN" sz="3800" dirty="0" smtClean="0">
                <a:solidFill>
                  <a:srgbClr val="333333"/>
                </a:solidFill>
                <a:ea typeface="Calibri" panose="020F0502020204030204" pitchFamily="34" charset="0"/>
                <a:cs typeface="Arial" panose="020B0604020202020204" pitchFamily="34" charset="0"/>
              </a:rPr>
              <a:t>Kết </a:t>
            </a:r>
            <a:r>
              <a:rPr lang="vi-VN" sz="3800" dirty="0">
                <a:solidFill>
                  <a:srgbClr val="333333"/>
                </a:solidFill>
                <a:ea typeface="Calibri" panose="020F0502020204030204" pitchFamily="34" charset="0"/>
                <a:cs typeface="Arial" panose="020B0604020202020204" pitchFamily="34" charset="0"/>
              </a:rPr>
              <a:t>quả điều tra mức lương hằng tháng của một số công nhân của hai nhà máy A và B được cho ở bảng sau (đơn vị: triệu đồng).</a:t>
            </a:r>
            <a:endParaRPr lang="en-US" sz="3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1"/>
          <a:stretch>
            <a:fillRect/>
          </a:stretch>
        </p:blipFill>
        <p:spPr>
          <a:xfrm>
            <a:off x="1981200" y="3543300"/>
            <a:ext cx="15003922" cy="2209800"/>
          </a:xfrm>
          <a:prstGeom prst="rect">
            <a:avLst/>
          </a:prstGeom>
        </p:spPr>
      </p:pic>
      <p:sp>
        <p:nvSpPr>
          <p:cNvPr id="6" name="Rectangle 5"/>
          <p:cNvSpPr/>
          <p:nvPr/>
        </p:nvSpPr>
        <p:spPr>
          <a:xfrm>
            <a:off x="1981200" y="6057900"/>
            <a:ext cx="15697200" cy="3703578"/>
          </a:xfrm>
          <a:prstGeom prst="rect">
            <a:avLst/>
          </a:prstGeom>
        </p:spPr>
        <p:txBody>
          <a:bodyPr wrap="square">
            <a:spAutoFit/>
          </a:bodyPr>
          <a:lstStyle/>
          <a:p>
            <a:pPr algn="just">
              <a:lnSpc>
                <a:spcPct val="150000"/>
              </a:lnSpc>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a) </a:t>
            </a:r>
            <a:r>
              <a:rPr lang="nl-NL" sz="3800" dirty="0">
                <a:latin typeface="Arial" panose="020B0604020202020204" pitchFamily="34" charset="0"/>
                <a:ea typeface="Calibri" panose="020F0502020204030204" pitchFamily="34" charset="0"/>
                <a:cs typeface="Times New Roman" panose="02020603050405020304" pitchFamily="18" charset="0"/>
              </a:rPr>
              <a:t>Hãy tìm số trung bình, mốt, tứ phân vị và độ lệch chuẩn của hai mẫu số liệu lấy từ nhà máy A và nhà máy B.</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b) </a:t>
            </a:r>
            <a:r>
              <a:rPr lang="nl-NL" sz="3800" dirty="0">
                <a:latin typeface="Arial" panose="020B0604020202020204" pitchFamily="34" charset="0"/>
                <a:ea typeface="Calibri" panose="020F0502020204030204" pitchFamily="34" charset="0"/>
                <a:cs typeface="Times New Roman" panose="02020603050405020304" pitchFamily="18" charset="0"/>
              </a:rPr>
              <a:t>Hãy tìm các giá trị ngoại lệ trong mỗi mẫu số liệu trên. Công nhân nhà máy nào có mức lương cao hơn? Tại sao?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100965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8" name="Group 7"/>
          <p:cNvGrpSpPr/>
          <p:nvPr/>
        </p:nvGrpSpPr>
        <p:grpSpPr>
          <a:xfrm>
            <a:off x="685800" y="1330136"/>
            <a:ext cx="4896718" cy="914400"/>
            <a:chOff x="1275482" y="1330136"/>
            <a:chExt cx="4896718" cy="914400"/>
          </a:xfrm>
        </p:grpSpPr>
        <p:pic>
          <p:nvPicPr>
            <p:cNvPr id="23" name="Picture 22"/>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5482" y="1330136"/>
              <a:ext cx="974372" cy="914400"/>
            </a:xfrm>
            <a:prstGeom prst="rect">
              <a:avLst/>
            </a:prstGeom>
          </p:spPr>
        </p:pic>
        <p:sp>
          <p:nvSpPr>
            <p:cNvPr id="25" name="TextBox 24"/>
            <p:cNvSpPr txBox="1"/>
            <p:nvPr/>
          </p:nvSpPr>
          <p:spPr>
            <a:xfrm>
              <a:off x="2232660" y="1492161"/>
              <a:ext cx="393954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6"/>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7436312" y="9250174"/>
            <a:ext cx="1039773" cy="1302678"/>
          </a:xfrm>
          <a:prstGeom prst="rect">
            <a:avLst/>
          </a:prstGeom>
        </p:spPr>
      </p:pic>
      <p:grpSp>
        <p:nvGrpSpPr>
          <p:cNvPr id="7" name="Group 6"/>
          <p:cNvGrpSpPr/>
          <p:nvPr/>
        </p:nvGrpSpPr>
        <p:grpSpPr>
          <a:xfrm>
            <a:off x="1828799" y="5766123"/>
            <a:ext cx="1905000" cy="1815882"/>
            <a:chOff x="1828800" y="2980194"/>
            <a:chExt cx="1905000" cy="1815882"/>
          </a:xfrm>
        </p:grpSpPr>
        <p:pic>
          <p:nvPicPr>
            <p:cNvPr id="1026"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8400" b="0" i="0" u="none" strike="noStrike" cap="none" normalizeH="0" baseline="0" dirty="0" smtClean="0">
                  <a:ln>
                    <a:noFill/>
                  </a:ln>
                  <a:solidFill>
                    <a:schemeClr val="tx1"/>
                  </a:solidFill>
                  <a:effectLst/>
                  <a:latin typeface="Arial" panose="020B0604020202020204" pitchFamily="34" charset="0"/>
                </a:rPr>
                <a:t/>
              </a:r>
              <a:br>
                <a:rPr kumimoji="0" lang="en-US" altLang="en-US" sz="84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Giải</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3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422618" y="12761643"/>
            <a:ext cx="10274763" cy="9003261"/>
          </a:xfrm>
          <a:prstGeom prst="rect">
            <a:avLst/>
          </a:prstGeom>
        </p:spPr>
      </p:pic>
      <p:sp>
        <p:nvSpPr>
          <p:cNvPr id="3" name="Rectangle 2"/>
          <p:cNvSpPr/>
          <p:nvPr/>
        </p:nvSpPr>
        <p:spPr>
          <a:xfrm>
            <a:off x="877573" y="57441"/>
            <a:ext cx="3807453" cy="1131079"/>
          </a:xfrm>
          <a:prstGeom prst="rect">
            <a:avLst/>
          </a:prstGeom>
        </p:spPr>
        <p:txBody>
          <a:bodyPr wrap="square">
            <a:spAutoFit/>
          </a:bodyPr>
          <a:lstStyle/>
          <a:p>
            <a:pPr>
              <a:lnSpc>
                <a:spcPct val="150000"/>
              </a:lnSpc>
              <a:spcAft>
                <a:spcPts val="800"/>
              </a:spcAft>
            </a:pP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1.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Định</a:t>
            </a: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1630946" y="1287974"/>
                <a:ext cx="15692930" cy="4478149"/>
              </a:xfrm>
              <a:prstGeom prst="rect">
                <a:avLst/>
              </a:prstGeom>
            </p:spPr>
            <p:txBody>
              <a:bodyPr wrap="square">
                <a:spAutoFit/>
              </a:bodyPr>
              <a:lstStyle/>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Kết</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11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a:lnSpc>
                    <a:spcPct val="150000"/>
                  </a:lnSpc>
                </a:pPr>
                <a14:m>
                  <m:oMath xmlns:m="http://schemas.openxmlformats.org/officeDocument/2006/math">
                    <m:m>
                      <m:mPr>
                        <m:plcHide m:val="on"/>
                        <m:mcs>
                          <m:mc>
                            <m:mcPr>
                              <m:count m:val="11"/>
                              <m:mcJc m:val="center"/>
                            </m:mcPr>
                          </m:mc>
                        </m:mcs>
                        <m:ctrlPr>
                          <a:rPr lang="en-US" sz="3800" i="1">
                            <a:latin typeface="Cambria Math" panose="02040503050406030204" pitchFamily="18" charset="0"/>
                            <a:ea typeface="Calibri" panose="020F0502020204030204" pitchFamily="34" charset="0"/>
                            <a:cs typeface="Arial" panose="020B0604020202020204" pitchFamily="34" charset="0"/>
                          </a:rPr>
                        </m:ctrlPr>
                      </m:mPr>
                      <m:mr>
                        <m:e>
                          <m:r>
                            <a:rPr lang="en-US" sz="3800">
                              <a:latin typeface="Cambria Math" panose="02040503050406030204" pitchFamily="18" charset="0"/>
                              <a:ea typeface="Calibri" panose="020F0502020204030204" pitchFamily="34" charset="0"/>
                              <a:cs typeface="Arial" panose="020B0604020202020204" pitchFamily="34" charset="0"/>
                            </a:rPr>
                            <m:t>2</m:t>
                          </m:r>
                        </m:e>
                        <m:e>
                          <m:r>
                            <a:rPr lang="en-US" sz="3800">
                              <a:latin typeface="Cambria Math" panose="02040503050406030204" pitchFamily="18" charset="0"/>
                              <a:ea typeface="Calibri" panose="020F0502020204030204" pitchFamily="34" charset="0"/>
                              <a:cs typeface="Arial" panose="020B0604020202020204" pitchFamily="34" charset="0"/>
                            </a:rPr>
                            <m:t>5</m:t>
                          </m:r>
                        </m:e>
                        <m:e>
                          <m:r>
                            <a:rPr lang="en-US" sz="3800">
                              <a:latin typeface="Cambria Math" panose="02040503050406030204" pitchFamily="18" charset="0"/>
                              <a:ea typeface="Calibri" panose="020F0502020204030204" pitchFamily="34" charset="0"/>
                              <a:cs typeface="Arial" panose="020B0604020202020204" pitchFamily="34" charset="0"/>
                            </a:rPr>
                            <m:t>16</m:t>
                          </m:r>
                        </m:e>
                        <m:e>
                          <m:r>
                            <a:rPr lang="en-US" sz="3800">
                              <a:latin typeface="Cambria Math" panose="02040503050406030204" pitchFamily="18" charset="0"/>
                              <a:ea typeface="Calibri" panose="020F0502020204030204" pitchFamily="34" charset="0"/>
                              <a:cs typeface="Arial" panose="020B0604020202020204" pitchFamily="34" charset="0"/>
                            </a:rPr>
                            <m:t>8</m:t>
                          </m:r>
                        </m:e>
                        <m:e>
                          <m:r>
                            <a:rPr lang="en-US" sz="3800">
                              <a:latin typeface="Cambria Math" panose="02040503050406030204" pitchFamily="18" charset="0"/>
                              <a:ea typeface="Calibri" panose="020F0502020204030204" pitchFamily="34" charset="0"/>
                              <a:cs typeface="Arial" panose="020B0604020202020204" pitchFamily="34" charset="0"/>
                            </a:rPr>
                            <m:t>7</m:t>
                          </m:r>
                        </m:e>
                        <m:e>
                          <m:r>
                            <a:rPr lang="en-US" sz="3800">
                              <a:latin typeface="Cambria Math" panose="02040503050406030204" pitchFamily="18" charset="0"/>
                              <a:ea typeface="Calibri" panose="020F0502020204030204" pitchFamily="34" charset="0"/>
                              <a:cs typeface="Arial" panose="020B0604020202020204" pitchFamily="34" charset="0"/>
                            </a:rPr>
                            <m:t>9</m:t>
                          </m:r>
                        </m:e>
                        <m:e>
                          <m:r>
                            <a:rPr lang="en-US" sz="3800">
                              <a:latin typeface="Cambria Math" panose="02040503050406030204" pitchFamily="18" charset="0"/>
                              <a:ea typeface="Calibri" panose="020F0502020204030204" pitchFamily="34" charset="0"/>
                              <a:cs typeface="Arial" panose="020B0604020202020204" pitchFamily="34" charset="0"/>
                            </a:rPr>
                            <m:t>10</m:t>
                          </m:r>
                        </m:e>
                        <m:e>
                          <m:r>
                            <a:rPr lang="en-US" sz="3800">
                              <a:latin typeface="Cambria Math" panose="02040503050406030204" pitchFamily="18" charset="0"/>
                              <a:ea typeface="Calibri" panose="020F0502020204030204" pitchFamily="34" charset="0"/>
                              <a:cs typeface="Arial" panose="020B0604020202020204" pitchFamily="34" charset="0"/>
                            </a:rPr>
                            <m:t>12</m:t>
                          </m:r>
                        </m:e>
                        <m:e>
                          <m:r>
                            <a:rPr lang="en-US" sz="3800">
                              <a:latin typeface="Cambria Math" panose="02040503050406030204" pitchFamily="18" charset="0"/>
                              <a:ea typeface="Calibri" panose="020F0502020204030204" pitchFamily="34" charset="0"/>
                              <a:cs typeface="Arial" panose="020B0604020202020204" pitchFamily="34" charset="0"/>
                            </a:rPr>
                            <m:t>14</m:t>
                          </m:r>
                        </m:e>
                        <m:e>
                          <m:r>
                            <a:rPr lang="en-US" sz="3800">
                              <a:latin typeface="Cambria Math" panose="02040503050406030204" pitchFamily="18" charset="0"/>
                              <a:ea typeface="Calibri" panose="020F0502020204030204" pitchFamily="34" charset="0"/>
                              <a:cs typeface="Arial" panose="020B0604020202020204" pitchFamily="34" charset="0"/>
                            </a:rPr>
                            <m:t>11</m:t>
                          </m:r>
                        </m:e>
                        <m:e>
                          <m:r>
                            <a:rPr lang="en-US" sz="3800">
                              <a:latin typeface="Cambria Math" panose="02040503050406030204" pitchFamily="18" charset="0"/>
                              <a:ea typeface="Calibri" panose="020F0502020204030204" pitchFamily="34" charset="0"/>
                              <a:cs typeface="Arial" panose="020B0604020202020204" pitchFamily="34" charset="0"/>
                            </a:rPr>
                            <m:t>6</m:t>
                          </m:r>
                        </m:e>
                      </m:mr>
                    </m:m>
                    <m:r>
                      <a:rPr lang="en-US" sz="3800">
                        <a:latin typeface="Cambria Math" panose="02040503050406030204" pitchFamily="18" charset="0"/>
                        <a:ea typeface="Calibri" panose="020F0502020204030204" pitchFamily="34" charset="0"/>
                        <a:cs typeface="Arial" panose="020B0604020202020204" pitchFamily="34" charset="0"/>
                      </a:rPr>
                      <m:t>  </m:t>
                    </m:r>
                  </m:oMath>
                </a14:m>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(1)</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giữa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lớn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nhất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nhỏ</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nhất</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Sắp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xếp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(1) </a:t>
                </a:r>
                <a:r>
                  <a:rPr lang="en-US" sz="3800" dirty="0" err="1">
                    <a:solidFill>
                      <a:srgbClr val="000000"/>
                    </a:solidFill>
                    <a:latin typeface="Arial" panose="020B0604020202020204" pitchFamily="34" charset="0"/>
                    <a:ea typeface="Times New Roman" panose="02020603050405020304" pitchFamily="18" charset="0"/>
                  </a:rPr>
                  <a:t>theo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tự</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tăng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trị</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1</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2</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3</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hiệu</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3</a:t>
                </a:r>
                <a:r>
                  <a:rPr lang="en-US" sz="3800" dirty="0">
                    <a:solidFill>
                      <a:srgbClr val="000000"/>
                    </a:solidFill>
                    <a:latin typeface="Arial" panose="020B0604020202020204" pitchFamily="34" charset="0"/>
                    <a:ea typeface="Times New Roman" panose="02020603050405020304" pitchFamily="18" charset="0"/>
                  </a:rPr>
                  <a:t> – Q</a:t>
                </a:r>
                <a:r>
                  <a:rPr lang="en-US" sz="3800" baseline="-25000" dirty="0">
                    <a:solidFill>
                      <a:srgbClr val="000000"/>
                    </a:solidFill>
                    <a:latin typeface="Arial" panose="020B0604020202020204" pitchFamily="34" charset="0"/>
                    <a:ea typeface="Times New Roman" panose="02020603050405020304" pitchFamily="18" charset="0"/>
                  </a:rPr>
                  <a:t>1</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30946" y="1287974"/>
                <a:ext cx="15692930" cy="4478149"/>
              </a:xfrm>
              <a:prstGeom prst="rect">
                <a:avLst/>
              </a:prstGeom>
              <a:blipFill>
                <a:blip r:embed="rId25"/>
                <a:stretch>
                  <a:fillRect l="-1088" r="-1088" b="-2177"/>
                </a:stretch>
              </a:blipFill>
            </p:spPr>
            <p:txBody>
              <a:bodyPr/>
              <a:lstStyle/>
              <a:p>
                <a:r>
                  <a:rPr lang="en-US">
                    <a:noFill/>
                  </a:rPr>
                  <a:t> </a:t>
                </a:r>
              </a:p>
            </p:txBody>
          </p:sp>
        </mc:Fallback>
      </mc:AlternateContent>
      <p:sp>
        <p:nvSpPr>
          <p:cNvPr id="9" name="Rectangle 8"/>
          <p:cNvSpPr/>
          <p:nvPr/>
        </p:nvSpPr>
        <p:spPr>
          <a:xfrm>
            <a:off x="1828799" y="7792640"/>
            <a:ext cx="15760752" cy="1846659"/>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(1), </a:t>
            </a:r>
            <a:r>
              <a:rPr lang="en-US" sz="3800" dirty="0" err="1">
                <a:latin typeface="Arial" panose="020B0604020202020204" pitchFamily="34" charset="0"/>
                <a:ea typeface="Calibri" panose="020F0502020204030204" pitchFamily="34" charset="0"/>
                <a:cs typeface="Times New Roman" panose="02020603050405020304" pitchFamily="18" charset="0"/>
              </a:rPr>
              <a:t>hiệu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giữa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lớn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nhỏ</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R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a:t>
            </a:r>
            <a:r>
              <a:rPr lang="en-US" sz="3800" baseline="-25000" dirty="0" err="1">
                <a:effectLst/>
                <a:latin typeface="Arial" panose="020B0604020202020204" pitchFamily="34" charset="0"/>
                <a:ea typeface="Calibri" panose="020F0502020204030204" pitchFamily="34" charset="0"/>
                <a:cs typeface="Times New Roman" panose="02020603050405020304" pitchFamily="18" charset="0"/>
              </a:rPr>
              <a:t>max</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a:t>
            </a:r>
            <a:r>
              <a:rPr lang="en-US" sz="3800" baseline="-25000" dirty="0" err="1">
                <a:effectLst/>
                <a:latin typeface="Arial" panose="020B0604020202020204" pitchFamily="34" charset="0"/>
                <a:ea typeface="Calibri" panose="020F0502020204030204" pitchFamily="34" charset="0"/>
                <a:cs typeface="Times New Roman" panose="02020603050405020304" pitchFamily="18" charset="0"/>
              </a:rPr>
              <a:t>min</a:t>
            </a:r>
            <a:r>
              <a:rPr lang="en-US" sz="3800" dirty="0">
                <a:effectLst/>
                <a:latin typeface="Arial" panose="020B0604020202020204" pitchFamily="34" charset="0"/>
                <a:ea typeface="Calibri" panose="020F0502020204030204" pitchFamily="34" charset="0"/>
                <a:cs typeface="Times New Roman" panose="02020603050405020304" pitchFamily="18" charset="0"/>
              </a:rPr>
              <a:t> = 16 – 2  =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14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721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190500"/>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573321" y="1714500"/>
                <a:ext cx="17094141" cy="749128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Nhà</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máy</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bình</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47</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num>
                      <m:den>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den>
                    </m:f>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10</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Mốt</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4,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5</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Tứ</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Sắp</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xếp</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tự</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giảm</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4 ; 4 ; 4 ; 5 ; 5 ; 5 ; 6 ; 47.</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5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4; 4 ; 4 ; 5.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4.</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5 ; 5 ; 6 ; 47.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5,5</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73321" y="1714500"/>
                <a:ext cx="17094141" cy="7491282"/>
              </a:xfrm>
              <a:prstGeom prst="rect">
                <a:avLst/>
              </a:prstGeom>
              <a:blipFill>
                <a:blip r:embed="rId14"/>
                <a:stretch>
                  <a:fillRect l="-1177" b="-895"/>
                </a:stretch>
              </a:blipFill>
            </p:spPr>
            <p:txBody>
              <a:bodyPr/>
              <a:lstStyle/>
              <a:p>
                <a:r>
                  <a:rPr lang="en-US">
                    <a:noFill/>
                  </a:rPr>
                  <a:t> </a:t>
                </a:r>
              </a:p>
            </p:txBody>
          </p:sp>
        </mc:Fallback>
      </mc:AlternateContent>
    </p:spTree>
    <p:extLst>
      <p:ext uri="{BB962C8B-B14F-4D97-AF65-F5344CB8AC3E}">
        <p14:creationId xmlns:p14="http://schemas.microsoft.com/office/powerpoint/2010/main" val="6892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190500"/>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558853" y="1698864"/>
                <a:ext cx="16560742" cy="2328394"/>
              </a:xfrm>
              <a:prstGeom prst="rect">
                <a:avLst/>
              </a:prstGeom>
            </p:spPr>
            <p:txBody>
              <a:bodyPr wrap="square">
                <a:spAutoFit/>
              </a:bodyPr>
              <a:lstStyle/>
              <a:p>
                <a:pPr algn="just">
                  <a:lnSpc>
                    <a:spcPct val="150000"/>
                  </a:lnSpc>
                </a:pP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nl-NL" sz="3800" dirty="0">
                    <a:effectLst/>
                    <a:latin typeface="Arial" panose="020B0604020202020204" pitchFamily="34" charset="0"/>
                    <a:ea typeface="Calibri" panose="020F0502020204030204" pitchFamily="34" charset="0"/>
                    <a:cs typeface="Times New Roman" panose="02020603050405020304" pitchFamily="18" charset="0"/>
                  </a:rPr>
                  <a:t>Phương sai s</a:t>
                </a:r>
                <a:r>
                  <a:rPr lang="nl-NL"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nl-NL"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nl-NL" sz="3800">
                            <a:effectLst/>
                            <a:latin typeface="Cambria Math" panose="02040503050406030204" pitchFamily="18" charset="0"/>
                            <a:ea typeface="Calibri" panose="020F0502020204030204" pitchFamily="34" charset="0"/>
                            <a:cs typeface="Arial" panose="020B0604020202020204" pitchFamily="34" charset="0"/>
                          </a:rPr>
                          <m:t>1</m:t>
                        </m:r>
                      </m:num>
                      <m:den>
                        <m:r>
                          <a:rPr lang="nl-NL" sz="3800">
                            <a:effectLst/>
                            <a:latin typeface="Cambria Math" panose="02040503050406030204" pitchFamily="18" charset="0"/>
                            <a:ea typeface="Calibri" panose="020F0502020204030204" pitchFamily="34" charset="0"/>
                            <a:cs typeface="Arial" panose="020B0604020202020204" pitchFamily="34" charset="0"/>
                          </a:rPr>
                          <m:t>8</m:t>
                        </m:r>
                      </m:den>
                    </m:f>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4</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4</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e>
                    </m:d>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10</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=196</m:t>
                    </m:r>
                  </m:oMath>
                </a14:m>
                <a:r>
                  <a:rPr lang="nl-NL" sz="3800" dirty="0">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smtClean="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nl-NL" sz="3800">
                        <a:effectLst/>
                        <a:latin typeface="Cambria Math" panose="02040503050406030204" pitchFamily="18" charset="0"/>
                        <a:ea typeface="Calibri" panose="020F0502020204030204" pitchFamily="34" charset="0"/>
                        <a:cs typeface="Arial" panose="020B0604020202020204" pitchFamily="34" charset="0"/>
                      </a:rPr>
                      <m:t>⇒</m:t>
                    </m:r>
                  </m:oMath>
                </a14:m>
                <a:r>
                  <a:rPr lang="nl-NL" sz="3800" dirty="0">
                    <a:effectLst/>
                    <a:latin typeface="Arial" panose="020B0604020202020204" pitchFamily="34" charset="0"/>
                    <a:ea typeface="Calibri" panose="020F0502020204030204" pitchFamily="34" charset="0"/>
                    <a:cs typeface="Times New Roman" panose="02020603050405020304" pitchFamily="18" charset="0"/>
                  </a:rPr>
                  <a:t> Độ lệch chuẩn s = </a:t>
                </a:r>
                <a14:m>
                  <m:oMath xmlns:m="http://schemas.openxmlformats.org/officeDocument/2006/math">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𝑠</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nl-NL" sz="3800" dirty="0">
                    <a:effectLst/>
                    <a:latin typeface="Arial" panose="020B0604020202020204" pitchFamily="34" charset="0"/>
                    <a:ea typeface="Calibri" panose="020F0502020204030204" pitchFamily="34" charset="0"/>
                    <a:cs typeface="Times New Roman" panose="02020603050405020304" pitchFamily="18" charset="0"/>
                  </a:rPr>
                  <a:t> 14</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58853" y="1698864"/>
                <a:ext cx="16560742" cy="2328394"/>
              </a:xfrm>
              <a:prstGeom prst="rect">
                <a:avLst/>
              </a:prstGeom>
              <a:blipFill>
                <a:blip r:embed="rId14"/>
                <a:stretch>
                  <a:fillRect l="-1215" b="-36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00292" y="4527393"/>
                <a:ext cx="14401800" cy="3968907"/>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Nhà máy B:</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nl-NL"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Số trung bình: </a:t>
                </a:r>
                <a14:m>
                  <m:oMath xmlns:m="http://schemas.openxmlformats.org/officeDocument/2006/math">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2+9+9+8+10+9+9+11+9</m:t>
                        </m:r>
                      </m:num>
                      <m:den>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9</m:t>
                        </m:r>
                      </m:den>
                    </m:f>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=8,4</m:t>
                    </m:r>
                  </m:oMath>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Mốt</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M</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o</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 9</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Tứ</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vị</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Q</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Q</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Q</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3</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00292" y="4527393"/>
                <a:ext cx="14401800" cy="3968907"/>
              </a:xfrm>
              <a:prstGeom prst="rect">
                <a:avLst/>
              </a:prstGeom>
              <a:blipFill>
                <a:blip r:embed="rId15"/>
                <a:stretch>
                  <a:fillRect l="-1397" b="-2458"/>
                </a:stretch>
              </a:blipFill>
            </p:spPr>
            <p:txBody>
              <a:bodyPr/>
              <a:lstStyle/>
              <a:p>
                <a:r>
                  <a:rPr lang="en-US">
                    <a:noFill/>
                  </a:rPr>
                  <a:t> </a:t>
                </a:r>
              </a:p>
            </p:txBody>
          </p:sp>
        </mc:Fallback>
      </mc:AlternateContent>
    </p:spTree>
    <p:extLst>
      <p:ext uri="{BB962C8B-B14F-4D97-AF65-F5344CB8AC3E}">
        <p14:creationId xmlns:p14="http://schemas.microsoft.com/office/powerpoint/2010/main" val="30868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114300"/>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447800" y="2247900"/>
                <a:ext cx="16560742" cy="58357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Sắp</a:t>
                </a:r>
                <a:r>
                  <a:rPr kumimoji="0" lang="fr-FR" sz="38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xếp</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tự</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giảm</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2 ; 8 ; 9 ; 9 ; 9 ; 9 ; 9 ; 10 ; 11</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9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2; 8 ; 9 ; 9.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8,5.</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9 ; 9 ; 10 ; 11.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9,5.</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Phương sai s</a:t>
                </a:r>
                <a:r>
                  <a:rPr kumimoji="0" lang="nl-NL" sz="38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55</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Độ lệch chuẩn s = </a:t>
                </a:r>
                <a14:m>
                  <m:oMath xmlns:m="http://schemas.openxmlformats.org/officeDocument/2006/math">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𝑠</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rad>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2,56</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47800" y="2247900"/>
                <a:ext cx="16560742" cy="5835765"/>
              </a:xfrm>
              <a:prstGeom prst="rect">
                <a:avLst/>
              </a:prstGeom>
              <a:blipFill>
                <a:blip r:embed="rId14"/>
                <a:stretch>
                  <a:fillRect l="-1215" b="-940"/>
                </a:stretch>
              </a:blipFill>
            </p:spPr>
            <p:txBody>
              <a:bodyPr/>
              <a:lstStyle/>
              <a:p>
                <a:r>
                  <a:rPr lang="en-US">
                    <a:noFill/>
                  </a:rPr>
                  <a:t> </a:t>
                </a:r>
              </a:p>
            </p:txBody>
          </p:sp>
        </mc:Fallback>
      </mc:AlternateContent>
    </p:spTree>
    <p:extLst>
      <p:ext uri="{BB962C8B-B14F-4D97-AF65-F5344CB8AC3E}">
        <p14:creationId xmlns:p14="http://schemas.microsoft.com/office/powerpoint/2010/main" val="348117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anim calcmode="lin" valueType="num">
                                      <p:cBhvr>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anim calcmode="lin" valueType="num">
                                      <p:cBhvr>
                                        <p:cTn id="34"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8659"/>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447800" y="2063488"/>
                <a:ext cx="16535400" cy="63566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Nhà máy A có: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b>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sub>
                    </m:sSub>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=1,5</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 giá trị ngoại lệ x &gt; 5,5 + 1,5.1,5 = 7,75 hoặc x &lt; 4 – 1,5.1,5 = 1,75 là 47.</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Nhà máy B có: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b>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sub>
                    </m:sSub>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 giá trị ngoại lệ x &gt; 9,5 + 1,5.1 = 11 hoặc x &lt; 8,5 – 1,5.1 = 7 là 2.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 so sánh trung vị: 9 &gt; 5, do đó công nhân nhà máy B có mức lương </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cao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hơn.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47800" y="2063488"/>
                <a:ext cx="16535400" cy="6356612"/>
              </a:xfrm>
              <a:prstGeom prst="rect">
                <a:avLst/>
              </a:prstGeom>
              <a:blipFill>
                <a:blip r:embed="rId14"/>
                <a:stretch>
                  <a:fillRect l="-1217" r="-1180" b="-1246"/>
                </a:stretch>
              </a:blipFill>
            </p:spPr>
            <p:txBody>
              <a:bodyPr/>
              <a:lstStyle/>
              <a:p>
                <a:r>
                  <a:rPr lang="en-US">
                    <a:noFill/>
                  </a:rPr>
                  <a:t> </a:t>
                </a:r>
              </a:p>
            </p:txBody>
          </p:sp>
        </mc:Fallback>
      </mc:AlternateContent>
    </p:spTree>
    <p:extLst>
      <p:ext uri="{BB962C8B-B14F-4D97-AF65-F5344CB8AC3E}">
        <p14:creationId xmlns:p14="http://schemas.microsoft.com/office/powerpoint/2010/main" val="208804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685800" y="4362816"/>
            <a:ext cx="5249244" cy="3371484"/>
            <a:chOff x="510303" y="4060178"/>
            <a:chExt cx="5249244" cy="3371484"/>
          </a:xfrm>
        </p:grpSpPr>
        <p:sp>
          <p:nvSpPr>
            <p:cNvPr id="85" name="Rectangle: Rounded Corners 84">
              <a:extLst>
                <a:ext uri="{FF2B5EF4-FFF2-40B4-BE49-F238E27FC236}">
                  <a16:creationId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86" name="TextBox 85">
              <a:extLst>
                <a:ext uri="{FF2B5EF4-FFF2-40B4-BE49-F238E27FC236}">
                  <a16:creationId xmlns:a16="http://schemas.microsoft.com/office/drawing/2014/main" id="{19176C4B-08BE-43A3-8FB5-87A00588A30E}"/>
                </a:ext>
              </a:extLst>
            </p:cNvPr>
            <p:cNvSpPr txBox="1"/>
            <p:nvPr/>
          </p:nvSpPr>
          <p:spPr>
            <a:xfrm>
              <a:off x="510303" y="4730670"/>
              <a:ext cx="5006103"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Ghi</a:t>
              </a: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nhớ</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kiến</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182740" y="4362816"/>
            <a:ext cx="5419460" cy="3371484"/>
            <a:chOff x="458641" y="4060178"/>
            <a:chExt cx="5419460" cy="3371484"/>
          </a:xfrm>
        </p:grpSpPr>
        <p:sp>
          <p:nvSpPr>
            <p:cNvPr id="19" name="Rectangle: Rounded Corners 84">
              <a:extLst>
                <a:ext uri="{FF2B5EF4-FFF2-40B4-BE49-F238E27FC236}">
                  <a16:creationId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19176C4B-08BE-43A3-8FB5-87A00588A30E}"/>
                </a:ext>
              </a:extLst>
            </p:cNvPr>
            <p:cNvSpPr txBox="1"/>
            <p:nvPr/>
          </p:nvSpPr>
          <p:spPr>
            <a:xfrm>
              <a:off x="458641" y="4688462"/>
              <a:ext cx="5419460" cy="1938992"/>
            </a:xfrm>
            <a:prstGeom prst="rect">
              <a:avLst/>
            </a:prstGeom>
            <a:noFill/>
          </p:spPr>
          <p:txBody>
            <a:bodyPr wrap="square">
              <a:spAutoFit/>
            </a:bodyPr>
            <a:lstStyle/>
            <a:p>
              <a:pPr marL="180340" algn="ctr">
                <a:lnSpc>
                  <a:spcPct val="150000"/>
                </a:lnSpc>
                <a:tabLst>
                  <a:tab pos="90170" algn="l"/>
                  <a:tab pos="180340" algn="l"/>
                  <a:tab pos="270510" algn="l"/>
                </a:tabLst>
              </a:pPr>
              <a:r>
                <a:rPr lang="vi-VN" sz="4000" dirty="0">
                  <a:solidFill>
                    <a:schemeClr val="bg1"/>
                  </a:solidFill>
                  <a:ea typeface="Times New Roman" panose="02020603050405020304" pitchFamily="18" charset="0"/>
                  <a:cs typeface="Arial" panose="020B0604020202020204" pitchFamily="34" charset="0"/>
                </a:rPr>
                <a:t>Chuẩn bị bài </a:t>
              </a:r>
              <a:r>
                <a:rPr lang="vi-VN" sz="4000" dirty="0" smtClean="0">
                  <a:solidFill>
                    <a:schemeClr val="bg1"/>
                  </a:solidFill>
                  <a:ea typeface="Times New Roman" panose="02020603050405020304" pitchFamily="18" charset="0"/>
                  <a:cs typeface="Arial" panose="020B0604020202020204" pitchFamily="34" charset="0"/>
                </a:rPr>
                <a:t>mới</a:t>
              </a:r>
              <a:r>
                <a:rPr lang="en-US" sz="4000" dirty="0" smtClean="0">
                  <a:solidFill>
                    <a:schemeClr val="bg1"/>
                  </a:solidFill>
                  <a:ea typeface="Times New Roman" panose="02020603050405020304" pitchFamily="18" charset="0"/>
                  <a:cs typeface="Arial" panose="020B0604020202020204" pitchFamily="34" charset="0"/>
                </a:rPr>
                <a:t>       </a:t>
              </a:r>
              <a:r>
                <a:rPr lang="vi-VN" sz="4000" b="1" dirty="0" smtClean="0">
                  <a:solidFill>
                    <a:schemeClr val="bg1"/>
                  </a:solidFill>
                  <a:ea typeface="Times New Roman" panose="02020603050405020304" pitchFamily="18" charset="0"/>
                  <a:cs typeface="Arial" panose="020B0604020202020204" pitchFamily="34" charset="0"/>
                </a:rPr>
                <a:t>“</a:t>
              </a:r>
              <a:r>
                <a:rPr lang="en-US" sz="4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4</a:t>
              </a:r>
              <a:r>
                <a:rPr lang="vi-VN" sz="4000" b="1" dirty="0" smtClean="0">
                  <a:solidFill>
                    <a:schemeClr val="bg1"/>
                  </a:solidFill>
                  <a:ea typeface="Times New Roman" panose="02020603050405020304" pitchFamily="18" charset="0"/>
                  <a:cs typeface="Arial" panose="020B0604020202020204" pitchFamily="34" charset="0"/>
                </a:rPr>
                <a:t>”</a:t>
              </a:r>
              <a:endParaRPr lang="en-US" sz="4000" b="1" dirty="0">
                <a:solidFill>
                  <a:schemeClr val="bg1"/>
                </a:solidFill>
                <a:effectLst/>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F596BA84-FAA0-4BDB-A63A-2109DCE3C7C7}"/>
                </a:ext>
              </a:extLst>
            </p:cNvPr>
            <p:cNvSpPr txBox="1"/>
            <p:nvPr/>
          </p:nvSpPr>
          <p:spPr>
            <a:xfrm>
              <a:off x="6613739" y="4829728"/>
              <a:ext cx="4627130"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Hoàn</a:t>
              </a: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tập</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SBT.</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100965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8" name="Group 7"/>
          <p:cNvGrpSpPr/>
          <p:nvPr/>
        </p:nvGrpSpPr>
        <p:grpSpPr>
          <a:xfrm>
            <a:off x="685800" y="1330136"/>
            <a:ext cx="4896718" cy="914400"/>
            <a:chOff x="1275482" y="1330136"/>
            <a:chExt cx="4896718" cy="914400"/>
          </a:xfrm>
        </p:grpSpPr>
        <p:pic>
          <p:nvPicPr>
            <p:cNvPr id="23" name="Picture 22"/>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5482" y="1330136"/>
              <a:ext cx="974372" cy="914400"/>
            </a:xfrm>
            <a:prstGeom prst="rect">
              <a:avLst/>
            </a:prstGeom>
          </p:spPr>
        </p:pic>
        <p:sp>
          <p:nvSpPr>
            <p:cNvPr id="25" name="TextBox 24"/>
            <p:cNvSpPr txBox="1"/>
            <p:nvPr/>
          </p:nvSpPr>
          <p:spPr>
            <a:xfrm>
              <a:off x="2232660" y="1492161"/>
              <a:ext cx="39395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6"/>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7436312" y="9250174"/>
            <a:ext cx="1039773" cy="1302678"/>
          </a:xfrm>
          <a:prstGeom prst="rect">
            <a:avLst/>
          </a:prstGeom>
        </p:spPr>
      </p:pic>
      <p:grpSp>
        <p:nvGrpSpPr>
          <p:cNvPr id="7" name="Group 6"/>
          <p:cNvGrpSpPr/>
          <p:nvPr/>
        </p:nvGrpSpPr>
        <p:grpSpPr>
          <a:xfrm>
            <a:off x="877573" y="5766123"/>
            <a:ext cx="1905000" cy="1815882"/>
            <a:chOff x="1828800" y="2980194"/>
            <a:chExt cx="1905000" cy="1815882"/>
          </a:xfrm>
        </p:grpSpPr>
        <p:pic>
          <p:nvPicPr>
            <p:cNvPr id="1026"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3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422618" y="12761643"/>
            <a:ext cx="10274763" cy="9003261"/>
          </a:xfrm>
          <a:prstGeom prst="rect">
            <a:avLst/>
          </a:prstGeom>
        </p:spPr>
      </p:pic>
      <p:sp>
        <p:nvSpPr>
          <p:cNvPr id="3" name="Rectangle 2"/>
          <p:cNvSpPr/>
          <p:nvPr/>
        </p:nvSpPr>
        <p:spPr>
          <a:xfrm>
            <a:off x="877573" y="57441"/>
            <a:ext cx="3807453"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nghĩa</a:t>
            </a:r>
            <a:endParaRPr kumimoji="0" lang="en-US" sz="45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1630946" y="1287974"/>
                <a:ext cx="15692930" cy="447814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Kết</a:t>
                </a:r>
                <a:r>
                  <a:rPr kumimoji="0" 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quả</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11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lần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được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thống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kê</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trong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mẫu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sau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m>
                      <m:mPr>
                        <m:plcHide m:val="on"/>
                        <m:mcs>
                          <m:mc>
                            <m:mcPr>
                              <m:count m:val="11"/>
                              <m:mcJc m:val="center"/>
                            </m:mcPr>
                          </m:mc>
                        </m:mcs>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16</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11</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e>
                      </m:mr>
                    </m: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(1)</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giữa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lớn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nhỏ</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Sắp</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xếp</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mẫu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(1)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tự</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tăng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dần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3</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tứ</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phân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mẫu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Sau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3</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1630946" y="1287974"/>
                <a:ext cx="15692930" cy="4478149"/>
              </a:xfrm>
              <a:prstGeom prst="rect">
                <a:avLst/>
              </a:prstGeom>
              <a:blipFill>
                <a:blip r:embed="rId25"/>
                <a:stretch>
                  <a:fillRect l="-1088" r="-1088" b="-21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971800" y="6257065"/>
                <a:ext cx="15760752" cy="33969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Sắp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xếp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tự</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dần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2   5   6   7   8   9   10   11   12   14   16</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6;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9;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12.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800" b="1"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b>
                        <m: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𝐐</m:t>
                        </m:r>
                      </m:sub>
                    </m:sSub>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12 – 6 = 6.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971800" y="6257065"/>
                <a:ext cx="15760752" cy="3396956"/>
              </a:xfrm>
              <a:prstGeom prst="rect">
                <a:avLst/>
              </a:prstGeom>
              <a:blipFill>
                <a:blip r:embed="rId26"/>
                <a:stretch>
                  <a:fillRect l="-1277" b="-4480"/>
                </a:stretch>
              </a:blipFill>
            </p:spPr>
            <p:txBody>
              <a:bodyPr/>
              <a:lstStyle/>
              <a:p>
                <a:r>
                  <a:rPr lang="en-US">
                    <a:noFill/>
                  </a:rPr>
                  <a:t> </a:t>
                </a:r>
              </a:p>
            </p:txBody>
          </p:sp>
        </mc:Fallback>
      </mc:AlternateContent>
    </p:spTree>
    <p:extLst>
      <p:ext uri="{BB962C8B-B14F-4D97-AF65-F5344CB8AC3E}">
        <p14:creationId xmlns:p14="http://schemas.microsoft.com/office/powerpoint/2010/main" val="265950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2770" y="-1562100"/>
            <a:ext cx="18288000" cy="339457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6393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2" name="Picture 2">
            <a:extLst>
              <a:ext uri="{FF2B5EF4-FFF2-40B4-BE49-F238E27FC236}">
                <a16:creationId xmlns:a16="http://schemas.microsoft.com/office/drawing/2014/main" id="{E3FD55B0-66AF-46DA-A5B3-DD23B2EE8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222856" y="1281174"/>
            <a:ext cx="1510416" cy="1668131"/>
          </a:xfrm>
          <a:prstGeom prst="rect">
            <a:avLst/>
          </a:prstGeom>
        </p:spPr>
      </p:pic>
      <p:sp>
        <p:nvSpPr>
          <p:cNvPr id="23" name="TextBox 22"/>
          <p:cNvSpPr txBox="1"/>
          <p:nvPr/>
        </p:nvSpPr>
        <p:spPr>
          <a:xfrm>
            <a:off x="7556507" y="723900"/>
            <a:ext cx="4038600" cy="861774"/>
          </a:xfrm>
          <a:prstGeom prst="rect">
            <a:avLst/>
          </a:prstGeom>
          <a:noFill/>
        </p:spPr>
        <p:txBody>
          <a:bodyPr wrap="square" rtlCol="0">
            <a:spAutoFit/>
          </a:bodyPr>
          <a:lstStyle/>
          <a:p>
            <a:r>
              <a:rPr lang="en-US" sz="5000" b="1" smtClean="0">
                <a:latin typeface="Arial" panose="020B0604020202020204" pitchFamily="34" charset="0"/>
                <a:cs typeface="Arial" panose="020B0604020202020204" pitchFamily="34" charset="0"/>
              </a:rPr>
              <a:t>KẾT LUẬN</a:t>
            </a:r>
            <a:endParaRPr lang="en-US" sz="5000" b="1">
              <a:latin typeface="Arial" panose="020B0604020202020204" pitchFamily="34" charset="0"/>
              <a:cs typeface="Arial" panose="020B0604020202020204" pitchFamily="34" charset="0"/>
            </a:endParaRPr>
          </a:p>
        </p:txBody>
      </p:sp>
      <p:sp>
        <p:nvSpPr>
          <p:cNvPr id="7" name="Rounded Rectangular Callout 6"/>
          <p:cNvSpPr/>
          <p:nvPr/>
        </p:nvSpPr>
        <p:spPr>
          <a:xfrm>
            <a:off x="631146" y="2324100"/>
            <a:ext cx="17047254" cy="6922243"/>
          </a:xfrm>
          <a:prstGeom prst="wedgeRoundRectCallout">
            <a:avLst>
              <a:gd name="adj1" fmla="val 20266"/>
              <a:gd name="adj2" fmla="val 60233"/>
              <a:gd name="adj3" fmla="val 16667"/>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7" name="Picture 25">
            <a:extLst>
              <a:ext uri="{FF2B5EF4-FFF2-40B4-BE49-F238E27FC236}">
                <a16:creationId xmlns:a16="http://schemas.microsoft.com/office/drawing/2014/main" id="{6DCDB059-5C1F-4268-8ABA-6C17C60D41B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17321" y="647700"/>
            <a:ext cx="1511437" cy="1416972"/>
          </a:xfrm>
          <a:prstGeom prst="rect">
            <a:avLst/>
          </a:prstGeom>
        </p:spPr>
      </p:pic>
      <p:sp>
        <p:nvSpPr>
          <p:cNvPr id="12" name="Rectangle 11"/>
          <p:cNvSpPr/>
          <p:nvPr/>
        </p:nvSpPr>
        <p:spPr>
          <a:xfrm>
            <a:off x="8131034" y="3865418"/>
            <a:ext cx="300082" cy="707886"/>
          </a:xfrm>
          <a:prstGeom prst="rect">
            <a:avLst/>
          </a:prstGeom>
        </p:spPr>
        <p:txBody>
          <a:bodyPr wrap="none">
            <a:spAutoFit/>
          </a:bodyPr>
          <a:lstStyle/>
          <a:p>
            <a:r>
              <a:rPr lang="en-US" sz="4000" dirty="0">
                <a:solidFill>
                  <a:prstClr val="white"/>
                </a:solidFill>
                <a:ea typeface="Calibri" panose="020F0502020204030204" pitchFamily="34" charset="0"/>
                <a:cs typeface="Arial" panose="020B0604020202020204" pitchFamily="34" charset="0"/>
              </a:rPr>
              <a:t> </a:t>
            </a:r>
            <a:endParaRPr lang="en-US" sz="4000" dirty="0"/>
          </a:p>
        </p:txBody>
      </p:sp>
      <mc:AlternateContent xmlns:mc="http://schemas.openxmlformats.org/markup-compatibility/2006">
        <mc:Choice xmlns:a14="http://schemas.microsoft.com/office/drawing/2010/main" Requires="a14">
          <p:sp>
            <p:nvSpPr>
              <p:cNvPr id="6" name="Rectangle 5"/>
              <p:cNvSpPr/>
              <p:nvPr/>
            </p:nvSpPr>
            <p:spPr>
              <a:xfrm>
                <a:off x="1031234" y="2577389"/>
                <a:ext cx="16189966" cy="717613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thiên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hiệu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có</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thể</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tính</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thiên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R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theo</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công</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thức</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R =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max</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r>
                  <a:rPr lang="en-US" sz="3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min</a:t>
                </a:r>
                <a:endParaRPr lang="en-US" sz="3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trong</a:t>
                </a: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max</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lớn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min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nhỏ</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nSpc>
                    <a:spcPct val="150000"/>
                  </a:lnSpc>
                  <a:buFont typeface="Arial" panose="020B0604020202020204" pitchFamily="34" charset="0"/>
                  <a:buChar char="•"/>
                </a:pPr>
                <a:r>
                  <a:rPr lang="en-US" sz="3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Giả</a:t>
                </a: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sử</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Q</a:t>
                </a:r>
                <a:r>
                  <a:rPr lang="en-US" sz="38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Q</a:t>
                </a:r>
                <a:r>
                  <a:rPr lang="en-US" sz="38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Q</a:t>
                </a:r>
                <a:r>
                  <a:rPr lang="en-US" sz="38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tứ</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vị</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Ta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gọi</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𝐐</m:t>
                        </m:r>
                      </m:sub>
                    </m:sSub>
                    <m:r>
                      <a:rPr lang="en-US" sz="38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𝐐</m:t>
                        </m:r>
                      </m:e>
                      <m: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𝟑</m:t>
                        </m:r>
                      </m:sub>
                    </m:s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𝐐</m:t>
                        </m:r>
                      </m:e>
                      <m: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sub>
                    </m:sSub>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tứ</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mẫu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liệu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31234" y="2577389"/>
                <a:ext cx="16189966" cy="7176132"/>
              </a:xfrm>
              <a:prstGeom prst="rect">
                <a:avLst/>
              </a:prstGeom>
              <a:blipFill>
                <a:blip r:embed="rId15"/>
                <a:stretch>
                  <a:fillRect l="-1130" r="-1242"/>
                </a:stretch>
              </a:blipFill>
            </p:spPr>
            <p:txBody>
              <a:bodyPr/>
              <a:lstStyle/>
              <a:p>
                <a:r>
                  <a:rPr lang="en-US">
                    <a:noFill/>
                  </a:rPr>
                  <a:t> </a:t>
                </a:r>
              </a:p>
            </p:txBody>
          </p:sp>
        </mc:Fallback>
      </mc:AlternateContent>
    </p:spTree>
    <p:extLst>
      <p:ext uri="{BB962C8B-B14F-4D97-AF65-F5344CB8AC3E}">
        <p14:creationId xmlns:p14="http://schemas.microsoft.com/office/powerpoint/2010/main" val="18135755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15780" y="-565393"/>
            <a:ext cx="19431000" cy="18988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524000" y="1012053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3" name="Rectangle 22"/>
          <p:cNvSpPr/>
          <p:nvPr/>
        </p:nvSpPr>
        <p:spPr>
          <a:xfrm>
            <a:off x="6185613" y="266700"/>
            <a:ext cx="6228209" cy="1131079"/>
          </a:xfrm>
          <a:prstGeom prst="rect">
            <a:avLst/>
          </a:prstGeom>
        </p:spPr>
        <p:txBody>
          <a:bodyPr wrap="square">
            <a:spAutoFit/>
          </a:bodyPr>
          <a:lstStyle/>
          <a:p>
            <a:pPr algn="ctr">
              <a:lnSpc>
                <a:spcPct val="150000"/>
              </a:lnSpc>
              <a:spcAft>
                <a:spcPts val="800"/>
              </a:spcAft>
            </a:pPr>
            <a:r>
              <a:rPr lang="nl-NL" sz="45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500" b="1" dirty="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5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5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5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tr36)</a:t>
            </a:r>
            <a:endParaRPr lang="en-US" sz="4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87600" y="102839"/>
            <a:ext cx="1877609" cy="1760258"/>
          </a:xfrm>
          <a:prstGeom prst="rect">
            <a:avLst/>
          </a:prstGeom>
        </p:spPr>
      </p:pic>
      <p:pic>
        <p:nvPicPr>
          <p:cNvPr id="24" name="Picture 23">
            <a:extLst>
              <a:ext uri="{FF2B5EF4-FFF2-40B4-BE49-F238E27FC236}">
                <a16:creationId xmlns:a16="http://schemas.microsoft.com/office/drawing/2014/main" id="{6793D90F-CFB5-41B8-A9E5-2925471B0C3E}"/>
              </a:ext>
            </a:extLst>
          </p:cNvPr>
          <p:cNvPicPr>
            <a:picLocks noChangeAspect="1"/>
          </p:cNvPicPr>
          <p:nvPr/>
        </p:nvPicPr>
        <p:blipFill>
          <a:blip r:embed="rId8"/>
          <a:stretch>
            <a:fillRect/>
          </a:stretch>
        </p:blipFill>
        <p:spPr>
          <a:xfrm>
            <a:off x="138192" y="9140179"/>
            <a:ext cx="3352800" cy="954977"/>
          </a:xfrm>
          <a:prstGeom prst="rect">
            <a:avLst/>
          </a:prstGeom>
        </p:spPr>
      </p:pic>
      <p:pic>
        <p:nvPicPr>
          <p:cNvPr id="32" name="Picture 5"/>
          <p:cNvPicPr>
            <a:picLocks noChangeAspect="1"/>
          </p:cNvPicPr>
          <p:nvPr/>
        </p:nvPicPr>
        <p:blipFill rotWithShape="1">
          <a:blip r:embed="rId9"/>
          <a:srcRect l="71258" t="36429"/>
          <a:stretch/>
        </p:blipFill>
        <p:spPr>
          <a:xfrm>
            <a:off x="16383000" y="8343900"/>
            <a:ext cx="1524000" cy="2181160"/>
          </a:xfrm>
          <a:prstGeom prst="rect">
            <a:avLst/>
          </a:prstGeom>
        </p:spPr>
      </p:pic>
      <p:grpSp>
        <p:nvGrpSpPr>
          <p:cNvPr id="19" name="Group 18"/>
          <p:cNvGrpSpPr/>
          <p:nvPr/>
        </p:nvGrpSpPr>
        <p:grpSpPr>
          <a:xfrm>
            <a:off x="862092" y="5051453"/>
            <a:ext cx="1905000" cy="1815882"/>
            <a:chOff x="1828800" y="2980194"/>
            <a:chExt cx="1905000" cy="1815882"/>
          </a:xfrm>
        </p:grpSpPr>
        <p:pic>
          <p:nvPicPr>
            <p:cNvPr id="20"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457200" y="1426174"/>
                <a:ext cx="18122187" cy="3506537"/>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mét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15 </a:t>
                </a:r>
                <a:r>
                  <a:rPr lang="en-US" sz="3800" dirty="0" err="1">
                    <a:latin typeface="Arial" panose="020B0604020202020204" pitchFamily="34" charset="0"/>
                    <a:ea typeface="Calibri" panose="020F0502020204030204" pitchFamily="34" charset="0"/>
                    <a:cs typeface="Times New Roman" panose="02020603050405020304" pitchFamily="18" charset="0"/>
                  </a:rPr>
                  <a:t>cây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đàn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m>
                      <m:mPr>
                        <m:plcHide m:val="on"/>
                        <m:mcs>
                          <m:mc>
                            <m:mcPr>
                              <m:count m:val="15"/>
                              <m:mcJc m:val="center"/>
                            </m:mcPr>
                          </m:mc>
                        </m:mcs>
                        <m:ctrlPr>
                          <a:rPr lang="en-US" sz="3800" i="1">
                            <a:effectLst/>
                            <a:latin typeface="Cambria Math" panose="02040503050406030204" pitchFamily="18" charset="0"/>
                            <a:ea typeface="Calibri" panose="020F0502020204030204" pitchFamily="34" charset="0"/>
                            <a:cs typeface="Arial" panose="020B0604020202020204" pitchFamily="34" charset="0"/>
                          </a:rPr>
                        </m:ctrlPr>
                      </m:mPr>
                      <m:mr>
                        <m:e>
                          <m:r>
                            <a:rPr lang="en-US" sz="3800">
                              <a:effectLst/>
                              <a:latin typeface="Cambria Math" panose="02040503050406030204" pitchFamily="18" charset="0"/>
                              <a:ea typeface="Calibri" panose="020F0502020204030204" pitchFamily="34" charset="0"/>
                              <a:cs typeface="Arial" panose="020B0604020202020204" pitchFamily="34" charset="0"/>
                            </a:rPr>
                            <m:t>6,3</m:t>
                          </m:r>
                        </m:e>
                        <m:e>
                          <m:r>
                            <a:rPr lang="en-US" sz="3800">
                              <a:effectLst/>
                              <a:latin typeface="Cambria Math" panose="02040503050406030204" pitchFamily="18" charset="0"/>
                              <a:ea typeface="Calibri" panose="020F0502020204030204" pitchFamily="34" charset="0"/>
                              <a:cs typeface="Arial" panose="020B0604020202020204" pitchFamily="34" charset="0"/>
                            </a:rPr>
                            <m:t>6,6</m:t>
                          </m:r>
                        </m:e>
                        <m:e>
                          <m:r>
                            <a:rPr lang="en-US" sz="3800">
                              <a:effectLst/>
                              <a:latin typeface="Cambria Math" panose="02040503050406030204" pitchFamily="18" charset="0"/>
                              <a:ea typeface="Calibri" panose="020F0502020204030204" pitchFamily="34" charset="0"/>
                              <a:cs typeface="Arial" panose="020B0604020202020204" pitchFamily="34" charset="0"/>
                            </a:rPr>
                            <m:t>7,5</m:t>
                          </m:r>
                        </m:e>
                        <m:e>
                          <m:r>
                            <a:rPr lang="en-US" sz="3800">
                              <a:effectLst/>
                              <a:latin typeface="Cambria Math" panose="02040503050406030204" pitchFamily="18" charset="0"/>
                              <a:ea typeface="Calibri" panose="020F0502020204030204" pitchFamily="34" charset="0"/>
                              <a:cs typeface="Arial" panose="020B0604020202020204" pitchFamily="34" charset="0"/>
                            </a:rPr>
                            <m:t>8,2</m:t>
                          </m:r>
                        </m:e>
                        <m:e>
                          <m:r>
                            <a:rPr lang="en-US" sz="3800">
                              <a:effectLst/>
                              <a:latin typeface="Cambria Math" panose="02040503050406030204" pitchFamily="18" charset="0"/>
                              <a:ea typeface="Calibri" panose="020F0502020204030204" pitchFamily="34" charset="0"/>
                              <a:cs typeface="Arial" panose="020B0604020202020204" pitchFamily="34" charset="0"/>
                            </a:rPr>
                            <m:t>8,3</m:t>
                          </m:r>
                        </m:e>
                        <m:e>
                          <m:r>
                            <a:rPr lang="en-US" sz="3800">
                              <a:effectLst/>
                              <a:latin typeface="Cambria Math" panose="02040503050406030204" pitchFamily="18" charset="0"/>
                              <a:ea typeface="Calibri" panose="020F0502020204030204" pitchFamily="34" charset="0"/>
                              <a:cs typeface="Arial" panose="020B0604020202020204" pitchFamily="34" charset="0"/>
                            </a:rPr>
                            <m:t>7,8</m:t>
                          </m:r>
                        </m:e>
                        <m:e>
                          <m:r>
                            <a:rPr lang="en-US" sz="3800">
                              <a:effectLst/>
                              <a:latin typeface="Cambria Math" panose="02040503050406030204" pitchFamily="18" charset="0"/>
                              <a:ea typeface="Calibri" panose="020F0502020204030204" pitchFamily="34" charset="0"/>
                              <a:cs typeface="Arial" panose="020B0604020202020204" pitchFamily="34" charset="0"/>
                            </a:rPr>
                            <m:t>7,9</m:t>
                          </m:r>
                        </m:e>
                        <m:e>
                          <m:r>
                            <a:rPr lang="en-US" sz="3800">
                              <a:effectLst/>
                              <a:latin typeface="Cambria Math" panose="02040503050406030204" pitchFamily="18" charset="0"/>
                              <a:ea typeface="Calibri" panose="020F0502020204030204" pitchFamily="34" charset="0"/>
                              <a:cs typeface="Arial" panose="020B0604020202020204" pitchFamily="34" charset="0"/>
                            </a:rPr>
                            <m:t>9,0</m:t>
                          </m:r>
                        </m:e>
                        <m:e>
                          <m:r>
                            <a:rPr lang="en-US" sz="3800">
                              <a:effectLst/>
                              <a:latin typeface="Cambria Math" panose="02040503050406030204" pitchFamily="18" charset="0"/>
                              <a:ea typeface="Calibri" panose="020F0502020204030204" pitchFamily="34" charset="0"/>
                              <a:cs typeface="Arial" panose="020B0604020202020204" pitchFamily="34" charset="0"/>
                            </a:rPr>
                            <m:t>8,9</m:t>
                          </m:r>
                        </m:e>
                        <m:e>
                          <m:r>
                            <a:rPr lang="en-US" sz="3800">
                              <a:effectLst/>
                              <a:latin typeface="Cambria Math" panose="02040503050406030204" pitchFamily="18" charset="0"/>
                              <a:ea typeface="Calibri" panose="020F0502020204030204" pitchFamily="34" charset="0"/>
                              <a:cs typeface="Arial" panose="020B0604020202020204" pitchFamily="34" charset="0"/>
                            </a:rPr>
                            <m:t>7,2</m:t>
                          </m:r>
                        </m:e>
                        <m:e>
                          <m:r>
                            <a:rPr lang="en-US" sz="3800">
                              <a:effectLst/>
                              <a:latin typeface="Cambria Math" panose="02040503050406030204" pitchFamily="18" charset="0"/>
                              <a:ea typeface="Calibri" panose="020F0502020204030204" pitchFamily="34" charset="0"/>
                              <a:cs typeface="Arial" panose="020B0604020202020204" pitchFamily="34" charset="0"/>
                            </a:rPr>
                            <m:t>7,5</m:t>
                          </m:r>
                        </m:e>
                        <m:e>
                          <m:r>
                            <a:rPr lang="en-US" sz="3800">
                              <a:effectLst/>
                              <a:latin typeface="Cambria Math" panose="02040503050406030204" pitchFamily="18" charset="0"/>
                              <a:ea typeface="Calibri" panose="020F0502020204030204" pitchFamily="34" charset="0"/>
                              <a:cs typeface="Arial" panose="020B0604020202020204" pitchFamily="34" charset="0"/>
                            </a:rPr>
                            <m:t>8,7</m:t>
                          </m:r>
                        </m:e>
                        <m:e>
                          <m:r>
                            <a:rPr lang="en-US" sz="3800">
                              <a:effectLst/>
                              <a:latin typeface="Cambria Math" panose="02040503050406030204" pitchFamily="18" charset="0"/>
                              <a:ea typeface="Calibri" panose="020F0502020204030204" pitchFamily="34" charset="0"/>
                              <a:cs typeface="Arial" panose="020B0604020202020204" pitchFamily="34" charset="0"/>
                            </a:rPr>
                            <m:t>7,7</m:t>
                          </m:r>
                        </m:e>
                        <m:e>
                          <m:r>
                            <a:rPr lang="en-US" sz="3800">
                              <a:effectLst/>
                              <a:latin typeface="Cambria Math" panose="02040503050406030204" pitchFamily="18" charset="0"/>
                              <a:ea typeface="Calibri" panose="020F0502020204030204" pitchFamily="34" charset="0"/>
                              <a:cs typeface="Arial" panose="020B0604020202020204" pitchFamily="34" charset="0"/>
                            </a:rPr>
                            <m:t>8,8</m:t>
                          </m:r>
                        </m:e>
                        <m:e>
                          <m:r>
                            <a:rPr lang="en-US" sz="3800">
                              <a:effectLst/>
                              <a:latin typeface="Cambria Math" panose="02040503050406030204" pitchFamily="18" charset="0"/>
                              <a:ea typeface="Calibri" panose="020F0502020204030204" pitchFamily="34" charset="0"/>
                              <a:cs typeface="Arial" panose="020B0604020202020204" pitchFamily="34" charset="0"/>
                            </a:rPr>
                            <m:t>7,6</m:t>
                          </m:r>
                        </m:e>
                      </m:mr>
                    </m:m>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khoảng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thiên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b)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khoảng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tứ</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7200" y="1426174"/>
                <a:ext cx="18122187" cy="3506537"/>
              </a:xfrm>
              <a:prstGeom prst="rect">
                <a:avLst/>
              </a:prstGeom>
              <a:blipFill>
                <a:blip r:embed="rId11"/>
                <a:stretch>
                  <a:fillRect l="-1110" b="-55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133884" y="6070565"/>
                <a:ext cx="14151808" cy="2723823"/>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lốn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9,0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smtClean="0">
                    <a:latin typeface="Arial" panose="020B0604020202020204" pitchFamily="34" charset="0"/>
                    <a:ea typeface="Calibri" panose="020F0502020204030204" pitchFamily="34" charset="0"/>
                    <a:cs typeface="Times New Roman" panose="02020603050405020304" pitchFamily="18" charset="0"/>
                  </a:rPr>
                  <a:t>6,3. </a:t>
                </a:r>
                <a:r>
                  <a:rPr lang="en-US" sz="3800" dirty="0" err="1">
                    <a:latin typeface="Arial" panose="020B0604020202020204" pitchFamily="34" charset="0"/>
                    <a:ea typeface="Calibri" panose="020F0502020204030204" pitchFamily="34" charset="0"/>
                    <a:cs typeface="Times New Roman" panose="02020603050405020304" pitchFamily="18" charset="0"/>
                  </a:rPr>
                  <a:t>Vậy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thiên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R</m:t>
                      </m:r>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x</m:t>
                          </m:r>
                        </m:e>
                        <m:sub>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max</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x</m:t>
                          </m:r>
                        </m:e>
                        <m:sub>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min</m:t>
                          </m:r>
                        </m:sub>
                      </m:sSub>
                      <m:r>
                        <a:rPr lang="en-US" sz="3800">
                          <a:effectLst/>
                          <a:latin typeface="Cambria Math" panose="02040503050406030204" pitchFamily="18" charset="0"/>
                          <a:ea typeface="Calibri" panose="020F0502020204030204" pitchFamily="34" charset="0"/>
                          <a:cs typeface="Arial" panose="020B0604020202020204" pitchFamily="34" charset="0"/>
                        </a:rPr>
                        <m:t>=9,0</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6,3=2,7(</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133884" y="6070565"/>
                <a:ext cx="14151808" cy="2723823"/>
              </a:xfrm>
              <a:prstGeom prst="rect">
                <a:avLst/>
              </a:prstGeom>
              <a:blipFill>
                <a:blip r:embed="rId12"/>
                <a:stretch>
                  <a:fillRect l="-1421"/>
                </a:stretch>
              </a:blipFill>
            </p:spPr>
            <p:txBody>
              <a:bodyPr/>
              <a:lstStyle/>
              <a:p>
                <a:r>
                  <a:rPr lang="en-US">
                    <a:noFill/>
                  </a:rPr>
                  <a:t> </a:t>
                </a:r>
              </a:p>
            </p:txBody>
          </p:sp>
        </mc:Fallback>
      </mc:AlternateContent>
    </p:spTree>
    <p:extLst>
      <p:ext uri="{BB962C8B-B14F-4D97-AF65-F5344CB8AC3E}">
        <p14:creationId xmlns:p14="http://schemas.microsoft.com/office/powerpoint/2010/main" val="314917782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2305</TotalTime>
  <Words>2728</Words>
  <PresentationFormat>Custom</PresentationFormat>
  <Paragraphs>430</Paragraphs>
  <Slides>65</Slides>
  <Notes>20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65</vt:i4>
      </vt:variant>
    </vt:vector>
  </HeadingPairs>
  <TitlesOfParts>
    <vt:vector size="76" baseType="lpstr">
      <vt:lpstr>Calibri</vt:lpstr>
      <vt:lpstr>Calibri Light</vt:lpstr>
      <vt:lpstr>Times New Roman</vt:lpstr>
      <vt:lpstr>Arial</vt:lpstr>
      <vt:lpstr>Cambria Math</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2022-11-29T02:25:34Z</dcterms:modified>
  <dc:identifier>DAFKHsiNSS8</dc:identifier>
</cp:coreProperties>
</file>