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3" r:id="rId4"/>
    <p:sldMasterId id="2147483730" r:id="rId5"/>
  </p:sldMasterIdLst>
  <p:notesMasterIdLst>
    <p:notesMasterId r:id="rId25"/>
  </p:notesMasterIdLst>
  <p:sldIdLst>
    <p:sldId id="384" r:id="rId6"/>
    <p:sldId id="323" r:id="rId7"/>
    <p:sldId id="324" r:id="rId8"/>
    <p:sldId id="385" r:id="rId9"/>
    <p:sldId id="388" r:id="rId10"/>
    <p:sldId id="391" r:id="rId11"/>
    <p:sldId id="394" r:id="rId12"/>
    <p:sldId id="397" r:id="rId13"/>
    <p:sldId id="400" r:id="rId14"/>
    <p:sldId id="403" r:id="rId15"/>
    <p:sldId id="406" r:id="rId16"/>
    <p:sldId id="407" r:id="rId17"/>
    <p:sldId id="408" r:id="rId18"/>
    <p:sldId id="404" r:id="rId19"/>
    <p:sldId id="405" r:id="rId20"/>
    <p:sldId id="401" r:id="rId21"/>
    <p:sldId id="402" r:id="rId22"/>
    <p:sldId id="398" r:id="rId23"/>
    <p:sldId id="3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4660"/>
  </p:normalViewPr>
  <p:slideViewPr>
    <p:cSldViewPr snapToGrid="0">
      <p:cViewPr varScale="1">
        <p:scale>
          <a:sx n="113" d="100"/>
          <a:sy n="113" d="100"/>
        </p:scale>
        <p:origin x="5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DCE53-A2F2-4603-BBE3-45E9386CF1F0}"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B49-907D-4CC2-8BF0-658A5EC612AB}" type="slidenum">
              <a:rPr lang="en-US" smtClean="0"/>
              <a:t>‹#›</a:t>
            </a:fld>
            <a:endParaRPr lang="en-US"/>
          </a:p>
        </p:txBody>
      </p:sp>
    </p:spTree>
    <p:extLst>
      <p:ext uri="{BB962C8B-B14F-4D97-AF65-F5344CB8AC3E}">
        <p14:creationId xmlns:p14="http://schemas.microsoft.com/office/powerpoint/2010/main" val="25392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6506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8DC61-0F60-4C9F-AC88-76DC925C7C7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125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8DC61-0F60-4C9F-AC88-76DC925C7C7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462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8DC61-0F60-4C9F-AC88-76DC925C7C7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35213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l="45142" b="9288"/>
          <a:stretch/>
        </p:blipFill>
        <p:spPr>
          <a:xfrm rot="5400000">
            <a:off x="1422399" y="-1447799"/>
            <a:ext cx="2476500" cy="5346700"/>
          </a:xfrm>
          <a:prstGeom prst="rect">
            <a:avLst/>
          </a:prstGeom>
          <a:noFill/>
          <a:ln>
            <a:noFill/>
          </a:ln>
        </p:spPr>
      </p:pic>
      <p:pic>
        <p:nvPicPr>
          <p:cNvPr id="10" name="Shape 10"/>
          <p:cNvPicPr preferRelativeResize="0"/>
          <p:nvPr/>
        </p:nvPicPr>
        <p:blipFill rotWithShape="1">
          <a:blip r:embed="rId3">
            <a:alphaModFix/>
          </a:blip>
          <a:srcRect r="35069" b="2780"/>
          <a:stretch/>
        </p:blipFill>
        <p:spPr>
          <a:xfrm rot="5400000">
            <a:off x="3062016" y="2909617"/>
            <a:ext cx="2105565" cy="5791199"/>
          </a:xfrm>
          <a:prstGeom prst="rect">
            <a:avLst/>
          </a:prstGeom>
          <a:noFill/>
          <a:ln>
            <a:noFill/>
          </a:ln>
        </p:spPr>
      </p:pic>
      <p:pic>
        <p:nvPicPr>
          <p:cNvPr id="11" name="Shape 11"/>
          <p:cNvPicPr preferRelativeResize="0"/>
          <p:nvPr/>
        </p:nvPicPr>
        <p:blipFill rotWithShape="1">
          <a:blip r:embed="rId4">
            <a:alphaModFix/>
          </a:blip>
          <a:srcRect r="20660" b="38811"/>
          <a:stretch/>
        </p:blipFill>
        <p:spPr>
          <a:xfrm>
            <a:off x="7501858" y="3308634"/>
            <a:ext cx="4690141" cy="3549367"/>
          </a:xfrm>
          <a:prstGeom prst="rect">
            <a:avLst/>
          </a:prstGeom>
          <a:noFill/>
          <a:ln>
            <a:noFill/>
          </a:ln>
        </p:spPr>
      </p:pic>
      <p:pic>
        <p:nvPicPr>
          <p:cNvPr id="12" name="Shape 12"/>
          <p:cNvPicPr preferRelativeResize="0"/>
          <p:nvPr/>
        </p:nvPicPr>
        <p:blipFill rotWithShape="1">
          <a:blip r:embed="rId5">
            <a:alphaModFix/>
          </a:blip>
          <a:srcRect r="26809"/>
          <a:stretch/>
        </p:blipFill>
        <p:spPr>
          <a:xfrm rot="-5400000">
            <a:off x="7286766" y="-1368566"/>
            <a:ext cx="3549367" cy="6261099"/>
          </a:xfrm>
          <a:prstGeom prst="rect">
            <a:avLst/>
          </a:prstGeom>
          <a:noFill/>
          <a:ln>
            <a:noFill/>
          </a:ln>
        </p:spPr>
      </p:pic>
      <p:grpSp>
        <p:nvGrpSpPr>
          <p:cNvPr id="13" name="Shape 13"/>
          <p:cNvGrpSpPr/>
          <p:nvPr/>
        </p:nvGrpSpPr>
        <p:grpSpPr>
          <a:xfrm>
            <a:off x="2184224" y="1461156"/>
            <a:ext cx="7823715" cy="393588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 name="Shape 15"/>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16" name="Shape 16"/>
          <p:cNvSpPr txBox="1">
            <a:spLocks noGrp="1"/>
          </p:cNvSpPr>
          <p:nvPr>
            <p:ph type="ctrTitle"/>
          </p:nvPr>
        </p:nvSpPr>
        <p:spPr>
          <a:xfrm>
            <a:off x="2616201" y="1562034"/>
            <a:ext cx="69595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pic>
        <p:nvPicPr>
          <p:cNvPr id="17" name="Shape 17"/>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8" name="Shape 18"/>
          <p:cNvPicPr preferRelativeResize="0"/>
          <p:nvPr/>
        </p:nvPicPr>
        <p:blipFill>
          <a:blip r:embed="rId7">
            <a:alphaModFix/>
          </a:blip>
          <a:stretch>
            <a:fillRect/>
          </a:stretch>
        </p:blipFill>
        <p:spPr>
          <a:xfrm rot="351375">
            <a:off x="9480222" y="3641269"/>
            <a:ext cx="1294028" cy="1847555"/>
          </a:xfrm>
          <a:prstGeom prst="rect">
            <a:avLst/>
          </a:prstGeom>
          <a:noFill/>
          <a:ln>
            <a:noFill/>
          </a:ln>
        </p:spPr>
      </p:pic>
    </p:spTree>
    <p:extLst>
      <p:ext uri="{BB962C8B-B14F-4D97-AF65-F5344CB8AC3E}">
        <p14:creationId xmlns:p14="http://schemas.microsoft.com/office/powerpoint/2010/main" val="11425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901849" y="2092350"/>
            <a:ext cx="2863800" cy="6667500"/>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7426049" y="-1330049"/>
            <a:ext cx="3448600" cy="6083300"/>
          </a:xfrm>
          <a:prstGeom prst="rect">
            <a:avLst/>
          </a:prstGeom>
          <a:noFill/>
          <a:ln>
            <a:noFill/>
          </a:ln>
        </p:spPr>
      </p:pic>
      <p:grpSp>
        <p:nvGrpSpPr>
          <p:cNvPr id="22" name="Shape 22"/>
          <p:cNvGrpSpPr/>
          <p:nvPr/>
        </p:nvGrpSpPr>
        <p:grpSpPr>
          <a:xfrm>
            <a:off x="2184224" y="1461156"/>
            <a:ext cx="7823715"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25" name="Shape 25"/>
          <p:cNvSpPr txBox="1">
            <a:spLocks noGrp="1"/>
          </p:cNvSpPr>
          <p:nvPr>
            <p:ph type="ctrTitle"/>
          </p:nvPr>
        </p:nvSpPr>
        <p:spPr>
          <a:xfrm>
            <a:off x="2565400" y="2212734"/>
            <a:ext cx="7061200" cy="1546399"/>
          </a:xfrm>
          <a:prstGeom prst="rect">
            <a:avLst/>
          </a:prstGeom>
        </p:spPr>
        <p:txBody>
          <a:bodyPr lIns="91425" tIns="91425" rIns="91425" bIns="91425" anchor="t"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26" name="Shape 26"/>
          <p:cNvSpPr txBox="1">
            <a:spLocks noGrp="1"/>
          </p:cNvSpPr>
          <p:nvPr>
            <p:ph type="subTitle" idx="1"/>
          </p:nvPr>
        </p:nvSpPr>
        <p:spPr>
          <a:xfrm>
            <a:off x="914400" y="3888338"/>
            <a:ext cx="103632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4000" i="1">
                <a:solidFill>
                  <a:schemeClr val="dk2"/>
                </a:solidFill>
              </a:defRPr>
            </a:lvl2pPr>
            <a:lvl3pPr lvl="2" algn="ctr" rtl="0">
              <a:spcBef>
                <a:spcPts val="0"/>
              </a:spcBef>
              <a:buClr>
                <a:schemeClr val="dk2"/>
              </a:buClr>
              <a:buSzPct val="100000"/>
              <a:buNone/>
              <a:defRPr sz="4000" i="1">
                <a:solidFill>
                  <a:schemeClr val="dk2"/>
                </a:solidFill>
              </a:defRPr>
            </a:lvl3pPr>
            <a:lvl4pPr lvl="3" algn="ctr" rtl="0">
              <a:spcBef>
                <a:spcPts val="0"/>
              </a:spcBef>
              <a:buClr>
                <a:schemeClr val="dk2"/>
              </a:buClr>
              <a:buSzPct val="100000"/>
              <a:buNone/>
              <a:defRPr sz="4000" i="1">
                <a:solidFill>
                  <a:schemeClr val="dk2"/>
                </a:solidFill>
              </a:defRPr>
            </a:lvl4pPr>
            <a:lvl5pPr lvl="4" algn="ctr" rtl="0">
              <a:spcBef>
                <a:spcPts val="0"/>
              </a:spcBef>
              <a:buClr>
                <a:schemeClr val="dk2"/>
              </a:buClr>
              <a:buSzPct val="100000"/>
              <a:buNone/>
              <a:defRPr sz="4000" i="1">
                <a:solidFill>
                  <a:schemeClr val="dk2"/>
                </a:solidFill>
              </a:defRPr>
            </a:lvl5pPr>
            <a:lvl6pPr lvl="5" algn="ctr" rtl="0">
              <a:spcBef>
                <a:spcPts val="0"/>
              </a:spcBef>
              <a:buClr>
                <a:schemeClr val="dk2"/>
              </a:buClr>
              <a:buSzPct val="100000"/>
              <a:buNone/>
              <a:defRPr sz="4000" i="1">
                <a:solidFill>
                  <a:schemeClr val="dk2"/>
                </a:solidFill>
              </a:defRPr>
            </a:lvl6pPr>
            <a:lvl7pPr lvl="6" algn="ctr" rtl="0">
              <a:spcBef>
                <a:spcPts val="0"/>
              </a:spcBef>
              <a:buClr>
                <a:schemeClr val="dk2"/>
              </a:buClr>
              <a:buSzPct val="100000"/>
              <a:buNone/>
              <a:defRPr sz="4000" i="1">
                <a:solidFill>
                  <a:schemeClr val="dk2"/>
                </a:solidFill>
              </a:defRPr>
            </a:lvl7pPr>
            <a:lvl8pPr lvl="7" algn="ctr" rtl="0">
              <a:spcBef>
                <a:spcPts val="0"/>
              </a:spcBef>
              <a:buClr>
                <a:schemeClr val="dk2"/>
              </a:buClr>
              <a:buSzPct val="100000"/>
              <a:buNone/>
              <a:defRPr sz="4000" i="1">
                <a:solidFill>
                  <a:schemeClr val="dk2"/>
                </a:solidFill>
              </a:defRPr>
            </a:lvl8pPr>
            <a:lvl9pPr lvl="8" algn="ctr" rtl="0">
              <a:spcBef>
                <a:spcPts val="0"/>
              </a:spcBef>
              <a:buClr>
                <a:schemeClr val="dk2"/>
              </a:buClr>
              <a:buSzPct val="100000"/>
              <a:buNone/>
              <a:defRPr sz="4000" i="1">
                <a:solidFill>
                  <a:schemeClr val="dk2"/>
                </a:solidFill>
              </a:defRPr>
            </a:lvl9pPr>
          </a:lstStyle>
          <a:p>
            <a:endParaRPr/>
          </a:p>
        </p:txBody>
      </p:sp>
      <p:pic>
        <p:nvPicPr>
          <p:cNvPr id="27" name="Shape 27"/>
          <p:cNvPicPr preferRelativeResize="0"/>
          <p:nvPr/>
        </p:nvPicPr>
        <p:blipFill rotWithShape="1">
          <a:blip r:embed="rId4">
            <a:alphaModFix/>
          </a:blip>
          <a:srcRect r="17197" b="18533"/>
          <a:stretch/>
        </p:blipFill>
        <p:spPr>
          <a:xfrm>
            <a:off x="8216900" y="2838267"/>
            <a:ext cx="3975099"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804232" y="-829633"/>
            <a:ext cx="2823832" cy="4457701"/>
          </a:xfrm>
          <a:prstGeom prst="rect">
            <a:avLst/>
          </a:prstGeom>
          <a:noFill/>
          <a:ln>
            <a:noFill/>
          </a:ln>
        </p:spPr>
      </p:pic>
    </p:spTree>
    <p:extLst>
      <p:ext uri="{BB962C8B-B14F-4D97-AF65-F5344CB8AC3E}">
        <p14:creationId xmlns:p14="http://schemas.microsoft.com/office/powerpoint/2010/main" val="258580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557516" y="-582916"/>
            <a:ext cx="1971064" cy="3111499"/>
          </a:xfrm>
          <a:prstGeom prst="rect">
            <a:avLst/>
          </a:prstGeom>
          <a:noFill/>
          <a:ln>
            <a:noFill/>
          </a:ln>
        </p:spPr>
      </p:pic>
      <p:grpSp>
        <p:nvGrpSpPr>
          <p:cNvPr id="72" name="Shape 72"/>
          <p:cNvGrpSpPr/>
          <p:nvPr/>
        </p:nvGrpSpPr>
        <p:grpSpPr>
          <a:xfrm>
            <a:off x="820301" y="775000"/>
            <a:ext cx="105511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75" name="Shape 75"/>
          <p:cNvSpPr txBox="1">
            <a:spLocks noGrp="1"/>
          </p:cNvSpPr>
          <p:nvPr>
            <p:ph type="title"/>
          </p:nvPr>
        </p:nvSpPr>
        <p:spPr>
          <a:xfrm>
            <a:off x="1668801" y="1392234"/>
            <a:ext cx="8854399" cy="6651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pic>
        <p:nvPicPr>
          <p:cNvPr id="76" name="Shape 76"/>
          <p:cNvPicPr preferRelativeResize="0"/>
          <p:nvPr/>
        </p:nvPicPr>
        <p:blipFill rotWithShape="1">
          <a:blip r:embed="rId3">
            <a:alphaModFix/>
          </a:blip>
          <a:srcRect r="17197" b="18533"/>
          <a:stretch/>
        </p:blipFill>
        <p:spPr>
          <a:xfrm>
            <a:off x="9220201" y="3852832"/>
            <a:ext cx="2971799" cy="3005165"/>
          </a:xfrm>
          <a:prstGeom prst="rect">
            <a:avLst/>
          </a:prstGeom>
          <a:noFill/>
          <a:ln>
            <a:noFill/>
          </a:ln>
        </p:spPr>
      </p:pic>
    </p:spTree>
    <p:extLst>
      <p:ext uri="{BB962C8B-B14F-4D97-AF65-F5344CB8AC3E}">
        <p14:creationId xmlns:p14="http://schemas.microsoft.com/office/powerpoint/2010/main" val="24793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grpSp>
        <p:nvGrpSpPr>
          <p:cNvPr id="79" name="Shape 79"/>
          <p:cNvGrpSpPr/>
          <p:nvPr/>
        </p:nvGrpSpPr>
        <p:grpSpPr>
          <a:xfrm>
            <a:off x="820301" y="775000"/>
            <a:ext cx="105511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82" name="Shape 82"/>
          <p:cNvSpPr txBox="1">
            <a:spLocks noGrp="1"/>
          </p:cNvSpPr>
          <p:nvPr>
            <p:ph type="body" idx="1"/>
          </p:nvPr>
        </p:nvSpPr>
        <p:spPr>
          <a:xfrm>
            <a:off x="1181101" y="5265467"/>
            <a:ext cx="9829999" cy="692799"/>
          </a:xfrm>
          <a:prstGeom prst="rect">
            <a:avLst/>
          </a:prstGeom>
        </p:spPr>
        <p:txBody>
          <a:bodyPr lIns="91425" tIns="91425" rIns="91425" bIns="91425" anchor="b" anchorCtr="0"/>
          <a:lstStyle>
            <a:lvl1pPr lvl="0" algn="ctr">
              <a:spcBef>
                <a:spcPts val="480"/>
              </a:spcBef>
              <a:buSzPct val="100000"/>
              <a:buNone/>
              <a:defRPr sz="1600"/>
            </a:lvl1pPr>
          </a:lstStyle>
          <a:p>
            <a:endParaRPr/>
          </a:p>
        </p:txBody>
      </p:sp>
      <p:pic>
        <p:nvPicPr>
          <p:cNvPr id="83" name="Shape 83"/>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21721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10303974" y="2519800"/>
            <a:ext cx="1888025"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9147633" y="-1507667"/>
            <a:ext cx="1549400" cy="4539333"/>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1648267" y="3299267"/>
            <a:ext cx="1897765" cy="5219699"/>
          </a:xfrm>
          <a:prstGeom prst="rect">
            <a:avLst/>
          </a:prstGeom>
          <a:noFill/>
          <a:ln>
            <a:noFill/>
          </a:ln>
        </p:spPr>
      </p:pic>
      <p:grpSp>
        <p:nvGrpSpPr>
          <p:cNvPr id="88" name="Shape 88"/>
          <p:cNvGrpSpPr/>
          <p:nvPr/>
        </p:nvGrpSpPr>
        <p:grpSpPr>
          <a:xfrm>
            <a:off x="820301" y="775000"/>
            <a:ext cx="105511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pic>
        <p:nvPicPr>
          <p:cNvPr id="91" name="Shape 91"/>
          <p:cNvPicPr preferRelativeResize="0"/>
          <p:nvPr/>
        </p:nvPicPr>
        <p:blipFill rotWithShape="1">
          <a:blip r:embed="rId4">
            <a:alphaModFix/>
          </a:blip>
          <a:srcRect l="45142" t="-12064" b="21353"/>
          <a:stretch/>
        </p:blipFill>
        <p:spPr>
          <a:xfrm rot="5400000">
            <a:off x="1265599" y="-1291000"/>
            <a:ext cx="2205900" cy="4762501"/>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10185399" y="4803301"/>
            <a:ext cx="2006599" cy="2054697"/>
          </a:xfrm>
          <a:prstGeom prst="rect">
            <a:avLst/>
          </a:prstGeom>
          <a:noFill/>
          <a:ln>
            <a:noFill/>
          </a:ln>
        </p:spPr>
      </p:pic>
    </p:spTree>
    <p:extLst>
      <p:ext uri="{BB962C8B-B14F-4D97-AF65-F5344CB8AC3E}">
        <p14:creationId xmlns:p14="http://schemas.microsoft.com/office/powerpoint/2010/main" val="216086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6769216" y="-1758150"/>
            <a:ext cx="1549400" cy="5040299"/>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1422399" y="-1447799"/>
            <a:ext cx="2476500" cy="5346700"/>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3553267" y="3299267"/>
            <a:ext cx="1897765" cy="5219699"/>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7962900" y="3657534"/>
            <a:ext cx="4229099"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8506200" y="-1031500"/>
            <a:ext cx="2667000" cy="470460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10064067" y="1968500"/>
            <a:ext cx="2127933" cy="4889499"/>
          </a:xfrm>
          <a:prstGeom prst="rect">
            <a:avLst/>
          </a:prstGeom>
          <a:noFill/>
          <a:ln>
            <a:noFill/>
          </a:ln>
        </p:spPr>
      </p:pic>
    </p:spTree>
    <p:extLst>
      <p:ext uri="{BB962C8B-B14F-4D97-AF65-F5344CB8AC3E}">
        <p14:creationId xmlns:p14="http://schemas.microsoft.com/office/powerpoint/2010/main" val="345506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12700" y="-12700"/>
            <a:ext cx="12204799" cy="6870800"/>
          </a:xfrm>
          <a:prstGeom prst="frame">
            <a:avLst>
              <a:gd name="adj1" fmla="val 6469"/>
            </a:avLst>
          </a:prstGeom>
          <a:solidFill>
            <a:srgbClr val="FFFFFF">
              <a:alpha val="50379"/>
            </a:srgbClr>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pic>
        <p:nvPicPr>
          <p:cNvPr id="111" name="Shape 111"/>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962724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45363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8DC61-0F60-4C9F-AC88-76DC925C7C7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6599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17055295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4965979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51684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78092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04519131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2484137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526293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8512491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547408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92153790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8DC61-0F60-4C9F-AC88-76DC925C7C7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25811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669673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037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6749373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87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1227599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2777664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4156314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23771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4519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8DC61-0F60-4C9F-AC88-76DC925C7C7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03383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23957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2304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0697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750048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379356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56721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3269639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32997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025192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76975839"/>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8DC61-0F60-4C9F-AC88-76DC925C7C71}"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2945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49570306"/>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140825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63457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45084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26854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412110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2572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05956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110786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0240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8DC61-0F60-4C9F-AC88-76DC925C7C71}"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06767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9562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1703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47417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21690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6917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8551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5607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936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5772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C61-0F60-4C9F-AC88-76DC925C7C71}"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65860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998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9297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16.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5.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C61-0F60-4C9F-AC88-76DC925C7C71}" type="datetimeFigureOut">
              <a:rPr lang="en-US" smtClean="0"/>
              <a:t>8/24/2023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669-F756-476C-BD74-2B2511BCED06}" type="slidenum">
              <a:rPr lang="en-US" smtClean="0"/>
              <a:t>‹#›</a:t>
            </a:fld>
            <a:endParaRPr lang="en-US"/>
          </a:p>
        </p:txBody>
      </p:sp>
    </p:spTree>
    <p:extLst>
      <p:ext uri="{BB962C8B-B14F-4D97-AF65-F5344CB8AC3E}">
        <p14:creationId xmlns:p14="http://schemas.microsoft.com/office/powerpoint/2010/main" val="1183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68801" y="1392234"/>
            <a:ext cx="88543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668801" y="2829933"/>
            <a:ext cx="88543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extLst>
      <p:ext uri="{BB962C8B-B14F-4D97-AF65-F5344CB8AC3E}">
        <p14:creationId xmlns:p14="http://schemas.microsoft.com/office/powerpoint/2010/main" val="201484418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81" r:id="rId3"/>
    <p:sldLayoutId id="2147483682" r:id="rId4"/>
    <p:sldLayoutId id="2147483683" r:id="rId5"/>
    <p:sldLayoutId id="2147483684" r:id="rId6"/>
    <p:sldLayoutId id="2147483686" r:id="rId7"/>
    <p:sldLayoutId id="214748372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941072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99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0389785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0" y="1504329"/>
            <a:ext cx="12191999" cy="31085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ÔN TẬP VĂN BẢN 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a:ln w="12700">
                  <a:solidFill>
                    <a:srgbClr val="6FB420"/>
                  </a:solidFill>
                  <a:prstDash val="solid"/>
                </a:ln>
                <a:pattFill prst="pct50">
                  <a:fgClr>
                    <a:srgbClr val="6FB420"/>
                  </a:fgClr>
                  <a:bgClr>
                    <a:srgbClr val="6FB420">
                      <a:lumMod val="20000"/>
                      <a:lumOff val="80000"/>
                    </a:srgbClr>
                  </a:bgClr>
                </a:pattFill>
                <a:effectLst>
                  <a:outerShdw dist="38100" dir="2640000" algn="bl" rotWithShape="0">
                    <a:srgbClr val="6FB420"/>
                  </a:outerShdw>
                </a:effectLst>
                <a:latin typeface="Times New Roman" panose="02020603050405020304" pitchFamily="18" charset="0"/>
                <a:cs typeface="Times New Roman" panose="02020603050405020304" pitchFamily="18" charset="0"/>
              </a:rPr>
              <a:t>HỘI LỒNG TỒNG</a:t>
            </a:r>
            <a:endParaRPr kumimoji="0" lang="en-US" sz="9600" b="1" i="0" u="none" strike="noStrike" kern="1200" cap="none" spc="0" normalizeH="0" baseline="0" noProof="0">
              <a:ln w="12700">
                <a:solidFill>
                  <a:srgbClr val="6FB420"/>
                </a:solidFill>
                <a:prstDash val="solid"/>
              </a:ln>
              <a:pattFill prst="pct50">
                <a:fgClr>
                  <a:srgbClr val="6FB420"/>
                </a:fgClr>
                <a:bgClr>
                  <a:srgbClr val="6FB420">
                    <a:lumMod val="20000"/>
                    <a:lumOff val="80000"/>
                  </a:srgbClr>
                </a:bgClr>
              </a:pattFill>
              <a:effectLst>
                <a:outerShdw dist="38100" dir="2640000" algn="bl" rotWithShape="0">
                  <a:srgbClr val="6FB420"/>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2700">
                  <a:solidFill>
                    <a:srgbClr val="6FB420"/>
                  </a:solidFill>
                  <a:prstDash val="solid"/>
                </a:ln>
                <a:solidFill>
                  <a:srgbClr val="FF0000"/>
                </a:solidFill>
                <a:effectLst>
                  <a:outerShdw dist="38100" dir="2640000" algn="bl" rotWithShape="0">
                    <a:srgbClr val="6FB420"/>
                  </a:outerShdw>
                </a:effectLst>
                <a:uLnTx/>
                <a:uFillTx/>
                <a:latin typeface="Times New Roman" panose="02020603050405020304" pitchFamily="18" charset="0"/>
                <a:ea typeface="+mn-ea"/>
                <a:cs typeface="Times New Roman" panose="02020603050405020304" pitchFamily="18" charset="0"/>
              </a:rPr>
              <a:t>(Trần</a:t>
            </a:r>
            <a:r>
              <a:rPr kumimoji="0" lang="en-US" sz="4000" b="1" i="0" u="none" strike="noStrike" kern="1200" cap="none" spc="0" normalizeH="0" noProof="0">
                <a:ln w="12700">
                  <a:solidFill>
                    <a:srgbClr val="6FB420"/>
                  </a:solidFill>
                  <a:prstDash val="solid"/>
                </a:ln>
                <a:solidFill>
                  <a:srgbClr val="FF0000"/>
                </a:solidFill>
                <a:effectLst>
                  <a:outerShdw dist="38100" dir="2640000" algn="bl" rotWithShape="0">
                    <a:srgbClr val="6FB420"/>
                  </a:outerShdw>
                </a:effectLst>
                <a:uLnTx/>
                <a:uFillTx/>
                <a:latin typeface="Times New Roman" panose="02020603050405020304" pitchFamily="18" charset="0"/>
                <a:ea typeface="+mn-ea"/>
                <a:cs typeface="Times New Roman" panose="02020603050405020304" pitchFamily="18" charset="0"/>
              </a:rPr>
              <a:t> Quốc Vượng – Lê Văn Hảo – Dương Tất Từ</a:t>
            </a:r>
            <a:r>
              <a:rPr kumimoji="0" lang="en-US" sz="4000" b="1" i="0" u="none" strike="noStrike" kern="1200" cap="none" spc="0" normalizeH="0" baseline="0" noProof="0">
                <a:ln w="12700">
                  <a:solidFill>
                    <a:srgbClr val="6FB420"/>
                  </a:solidFill>
                  <a:prstDash val="solid"/>
                </a:ln>
                <a:solidFill>
                  <a:srgbClr val="FF0000"/>
                </a:solidFill>
                <a:effectLst>
                  <a:outerShdw dist="38100" dir="2640000" algn="bl" rotWithShape="0">
                    <a:srgbClr val="6FB420"/>
                  </a:outerShdw>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416589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4" y="1433016"/>
            <a:ext cx="10604310" cy="4401205"/>
          </a:xfrm>
          <a:prstGeom prst="rect">
            <a:avLst/>
          </a:prstGeom>
        </p:spPr>
        <p:txBody>
          <a:bodyPr wrap="square">
            <a:spAutoFit/>
          </a:bodyPr>
          <a:lstStyle/>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Văn bản trên sử dụng phương thức biểu đạt chính nào? Dựa vào đâu để nhận ra phương thức ấy?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Đây là trò chơi dân gian truyền thống hay trò chơi hiện đại? Câu văn nào cho biết điều ấy? Kể tên các đồ dùng, vật liệu mà các cô gái tham gia thi thổi xôi nấu cơm mang theo. Trong những thứ ấy, có thứ gì khác thường?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khó khăn mà các cô gái tham gia thi thổi xôi nấu cơm gặp phải là gì? Điều đó đòi hỏi ở các cô gái những đức tính nào?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em làm cách nào để phục hồi một số trò chơi dân gian trong xã hội hiện đại?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19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3509" y="432895"/>
            <a:ext cx="4352194" cy="523220"/>
          </a:xfrm>
          <a:prstGeom prst="rect">
            <a:avLst/>
          </a:prstGeom>
        </p:spPr>
        <p:txBody>
          <a:bodyPr wrap="square">
            <a:spAutoFit/>
          </a:bodyPr>
          <a:lstStyle/>
          <a:p>
            <a:pPr>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ĐỀ 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91320" y="1323834"/>
            <a:ext cx="11436823" cy="4832092"/>
          </a:xfrm>
          <a:prstGeom prst="rect">
            <a:avLst/>
          </a:prstGeom>
        </p:spPr>
        <p:txBody>
          <a:bodyPr wrap="square">
            <a:spAutoFit/>
          </a:bodyPr>
          <a:lstStyle/>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thức: thuyết minh.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Dấu hiệu nhận biết: văn bản giới thiệu đầy đủ về địa danh, thời gian, thành phần, nguyên vật liệu và các bước tiến hành một hội thi.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Đây là một trò chơi dân gian truyền thống.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văn cho biết điều đó: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Ðây là một trong những môn thi để tuyển nữ quan ở thôn Hạc Ðỉnh, Hoằng Hoá, Thanh Hoá”</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đồ dùng thi thổi xôi nấu cơm gồm: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kiềng, nồi, chõ, gạo nếp, gạo tẻ cùng rơm ướt và bã mía tươi.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những thứ khác thường: rơm ướt, bã mía – nhiên liệu dùng để đun bếp.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60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2" y="1173707"/>
            <a:ext cx="10986448" cy="4832092"/>
          </a:xfrm>
          <a:prstGeom prst="rect">
            <a:avLst/>
          </a:prstGeom>
        </p:spPr>
        <p:txBody>
          <a:bodyPr wrap="square">
            <a:spAutoFit/>
          </a:bodyPr>
          <a:lstStyle/>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Khó khăn trong trò chơi: một mình nổi lửa đun bếp trong một chiếc thuyền thúng chòng chành giữa đầm lộng gió, phải đun bếp bằng rơm ướt và bã mía là những thứ rất khó cháy.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Đòi hỏi phải có đức tính: khéo léo, kiên trì, chịu khó.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nêu cách phục hồi một số trò chơi dân gian trong xã hội hiện đại như:</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Nghiên cứu kĩ các trò chơi dân gian;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Tuyền truyền cho mọi người thấy được ý nghĩa của chúng;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Đưa vào trong trường học, các dịp lễ, tết ở địa phương.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799460"/>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7" y="2195480"/>
            <a:ext cx="11013744" cy="3892861"/>
          </a:xfrm>
          <a:prstGeom prst="rect">
            <a:avLst/>
          </a:prstGeom>
        </p:spPr>
        <p:txBody>
          <a:bodyPr wrap="square">
            <a:spAutoFit/>
          </a:bodyPr>
          <a:lstStyle/>
          <a:p>
            <a:pPr algn="just">
              <a:lnSpc>
                <a:spcPct val="150000"/>
              </a:lnSpc>
            </a:pP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vi-VN" sz="2800" b="1">
                <a:latin typeface="Times New Roman" panose="02020603050405020304" pitchFamily="18" charset="0"/>
                <a:ea typeface="Calibri" panose="020F0502020204030204" pitchFamily="34" charset="0"/>
                <a:cs typeface="Times New Roman" panose="02020603050405020304" pitchFamily="18" charset="0"/>
              </a:rPr>
              <a:t>“</a:t>
            </a:r>
            <a:r>
              <a:rPr lang="vi-VN" sz="2800">
                <a:latin typeface="Times New Roman" panose="02020603050405020304" pitchFamily="18" charset="0"/>
                <a:ea typeface="Calibri" panose="020F0502020204030204" pitchFamily="34" charset="0"/>
                <a:cs typeface="Times New Roman" panose="02020603050405020304" pitchFamily="18" charset="0"/>
              </a:rPr>
              <a:t>Để chuẩn bị cho hội vật, khâu quan trọng đầu tiên là lựa chọn hai đô thực hiện keo vật thờ. Để được chọn là đô vật cho keo vật thờ. Đô vật phải là đô có tiếng trong vùng, được đông đảo công chúng ghi nhận về tài năng đấu vật. Ngoài  ra, đô vật đó phải có đức độ, có bề dày thời gian cống hiến công lao cho phong trào vật trong vùng.</a:t>
            </a:r>
            <a:endParaRPr lang="en-US" sz="2800">
              <a:latin typeface="Times New Roman" panose="02020603050405020304" pitchFamily="18" charset="0"/>
              <a:cs typeface="Times New Roman" panose="02020603050405020304" pitchFamily="18" charset="0"/>
            </a:endParaRPr>
          </a:p>
          <a:p>
            <a:pPr algn="just">
              <a:lnSpc>
                <a:spcPct val="150000"/>
              </a:lnSpc>
            </a:pPr>
            <a:r>
              <a:rPr lang="vi-VN"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p:txBody>
      </p:sp>
      <p:sp>
        <p:nvSpPr>
          <p:cNvPr id="3" name="Rectangle 2"/>
          <p:cNvSpPr/>
          <p:nvPr/>
        </p:nvSpPr>
        <p:spPr>
          <a:xfrm>
            <a:off x="1285163" y="1117644"/>
            <a:ext cx="9671713" cy="584775"/>
          </a:xfrm>
          <a:prstGeom prst="rect">
            <a:avLst/>
          </a:prstGeom>
        </p:spPr>
        <p:txBody>
          <a:bodyPr wrap="square">
            <a:spAutoFit/>
          </a:bodyPr>
          <a:lstStyle/>
          <a:p>
            <a:pPr algn="ct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2</a:t>
            </a:r>
            <a:r>
              <a:rPr lang="en-US" sz="3200">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 đoạn văn bản sau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t>
            </a: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à trả lời câu hỏi:</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0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9" y="900753"/>
            <a:ext cx="10945505" cy="5262979"/>
          </a:xfrm>
          <a:prstGeom prst="rect">
            <a:avLst/>
          </a:prstGeom>
        </p:spPr>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Times New Roman" panose="02020603050405020304" pitchFamily="18" charset="0"/>
                <a:ea typeface="Calibri" panose="020F0502020204030204" pitchFamily="34" charset="0"/>
                <a:cs typeface="Times New Roman" panose="02020603050405020304" pitchFamily="18" charset="0"/>
              </a:rPr>
              <a:t>Mở đầu hội vật, hai đô vật thực hiện keo vật thờ được giới thiệu rất trang trọng về tên tuổi, địa chỉ, thành tích đã đạt được, những sở trường trong thi đấu... Khi tiếng trống chầu vang lên, hai đô vật “mình trần đóng khố, chân quỳ vai sánh, hai tay chắp sườn. Hiệu lệnh của trống tiếp tục điểm, hai đô đứng vươn thẳng, hai tay vẫn chắp sườn nghênh diện. Tiếng trống chầu điểm lần thứ ba, họ chắp tay, đồng thời khom lưng “bái tổ” theo thế ba bước tiến lên, ba bước lùi xuống. Tư thế “bái tổ tam cấp” này có ý nghĩa tâm linh sâu sắc, ấy là nghi lễ nhằm thông báo các bậc thần linh thiêng rằng làng mở hội vật, qua đó, truyền đạt ý nguyện của muôn dân trong vùng cầu cho mưa thuận gió hòa, mùa màng tươi tốt, trái cây bội thu, dân sinh cường tráng....</a:t>
            </a:r>
            <a:endParaRPr lang="en-US" sz="2800">
              <a:latin typeface="Times New Roman" panose="02020603050405020304" pitchFamily="18" charset="0"/>
              <a:cs typeface="Times New Roman" panose="02020603050405020304" pitchFamily="18" charset="0"/>
            </a:endParaRPr>
          </a:p>
          <a:p>
            <a:pPr algn="r"/>
            <a:r>
              <a:rPr lang="vi-VN" sz="2800">
                <a:latin typeface="Times New Roman" panose="02020603050405020304" pitchFamily="18" charset="0"/>
                <a:ea typeface="Calibri" panose="020F0502020204030204" pitchFamily="34" charset="0"/>
                <a:cs typeface="Times New Roman" panose="02020603050405020304" pitchFamily="18" charset="0"/>
              </a:rPr>
              <a:t>(</a:t>
            </a:r>
            <a:r>
              <a:rPr lang="vi-VN" sz="2800" i="1">
                <a:latin typeface="Times New Roman" panose="02020603050405020304" pitchFamily="18" charset="0"/>
                <a:ea typeface="Calibri" panose="020F0502020204030204" pitchFamily="34" charset="0"/>
                <a:cs typeface="Times New Roman" panose="02020603050405020304" pitchFamily="18" charset="0"/>
              </a:rPr>
              <a:t>Theo </a:t>
            </a:r>
            <a:r>
              <a:rPr lang="vi-VN" sz="2800">
                <a:latin typeface="Times New Roman" panose="02020603050405020304" pitchFamily="18" charset="0"/>
                <a:ea typeface="Calibri" panose="020F0502020204030204" pitchFamily="34" charset="0"/>
                <a:cs typeface="Times New Roman" panose="02020603050405020304" pitchFamily="18" charset="0"/>
              </a:rPr>
              <a:t>Phí Trường Giang</a:t>
            </a:r>
            <a:r>
              <a:rPr lang="vi-VN" sz="2800" i="1">
                <a:latin typeface="Times New Roman" panose="02020603050405020304" pitchFamily="18" charset="0"/>
                <a:ea typeface="Calibri" panose="020F0502020204030204" pitchFamily="34" charset="0"/>
                <a:cs typeface="Times New Roman" panose="02020603050405020304" pitchFamily="18" charset="0"/>
              </a:rPr>
              <a:t>, dulichbacgiang.gov.vn</a:t>
            </a:r>
            <a:r>
              <a:rPr lang="vi-VN"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364513"/>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231" y="851427"/>
            <a:ext cx="10886365" cy="5185522"/>
          </a:xfrm>
          <a:prstGeom prst="rect">
            <a:avLst/>
          </a:prstGeom>
        </p:spPr>
        <p:txBody>
          <a:bodyPr wrap="square">
            <a:spAutoFit/>
          </a:bodyPr>
          <a:lstStyle/>
          <a:p>
            <a:pPr>
              <a:lnSpc>
                <a:spcPct val="150000"/>
              </a:lnSpc>
            </a:pPr>
            <a:r>
              <a:rPr lang="vi-VN" sz="2800" b="1">
                <a:latin typeface="Times New Roman" panose="02020603050405020304" pitchFamily="18" charset="0"/>
                <a:ea typeface="Calibri" panose="020F0502020204030204" pitchFamily="34" charset="0"/>
                <a:cs typeface="Times New Roman" panose="02020603050405020304" pitchFamily="18" charset="0"/>
              </a:rPr>
              <a:t>Câu 1.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 văn bản giới thiệu thông tin nào?</a:t>
            </a:r>
            <a:endParaRPr lang="en-US" sz="2800">
              <a:latin typeface="Times New Roman" panose="02020603050405020304" pitchFamily="18" charset="0"/>
              <a:cs typeface="Times New Roman" panose="02020603050405020304" pitchFamily="18" charset="0"/>
            </a:endParaRPr>
          </a:p>
          <a:p>
            <a:pPr>
              <a:lnSpc>
                <a:spcPct val="150000"/>
              </a:lnSpc>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a:t>
            </a:r>
            <a:r>
              <a:rPr lang="vi-VN" sz="2800">
                <a:solidFill>
                  <a:srgbClr val="00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Để được chọn là đô vật thực hiện keo vật thờ cần đảm bảo những tiêu chí nào?</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a:latin typeface="Times New Roman" panose="02020603050405020304" pitchFamily="18" charset="0"/>
                <a:ea typeface="Times New Roman" panose="02020603050405020304" pitchFamily="18" charset="0"/>
                <a:cs typeface="Times New Roman" panose="02020603050405020304" pitchFamily="18" charset="0"/>
              </a:rPr>
              <a:t> Em có nhận xét </a:t>
            </a:r>
            <a:r>
              <a:rPr lang="en-US" sz="2800">
                <a:latin typeface="Times New Roman" panose="02020603050405020304" pitchFamily="18" charset="0"/>
                <a:ea typeface="Times New Roman" panose="02020603050405020304" pitchFamily="18" charset="0"/>
                <a:cs typeface="Times New Roman" panose="02020603050405020304" pitchFamily="18" charset="0"/>
              </a:rPr>
              <a:t>gì </a:t>
            </a:r>
            <a:r>
              <a:rPr lang="vi-VN" sz="2800">
                <a:latin typeface="Times New Roman" panose="02020603050405020304" pitchFamily="18" charset="0"/>
                <a:ea typeface="Times New Roman" panose="02020603050405020304" pitchFamily="18" charset="0"/>
                <a:cs typeface="Times New Roman" panose="02020603050405020304" pitchFamily="18" charset="0"/>
              </a:rPr>
              <a:t>về cách lựa chọn đô vật thực hiện keo vật thờ?</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Quan sát đoạn 2 đô vật thực hiện nghi lễ bái tổ, em hãy phát hiện tư thế bái tổ của 2 đô và ý nghĩa của tư thế này.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5. </a:t>
            </a:r>
            <a:r>
              <a:rPr lang="vi-VN" sz="2800">
                <a:latin typeface="Times New Roman" panose="02020603050405020304" pitchFamily="18" charset="0"/>
                <a:ea typeface="Calibri" panose="020F0502020204030204" pitchFamily="34" charset="0"/>
                <a:cs typeface="Times New Roman" panose="02020603050405020304" pitchFamily="18" charset="0"/>
              </a:rPr>
              <a:t>Theo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việc tổ chức lễ hội “Đấu vật” trên đất Bắc Giang có ý nghĩa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41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0441" y="405599"/>
            <a:ext cx="3686650" cy="523220"/>
          </a:xfrm>
          <a:prstGeom prst="rect">
            <a:avLst/>
          </a:prstGeom>
        </p:spPr>
        <p:txBody>
          <a:bodyPr wrap="none">
            <a:spAutoFit/>
          </a:bodyPr>
          <a:lstStyle/>
          <a:p>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ĐÁP ÁN ĐỀ 2</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918949" y="1463051"/>
            <a:ext cx="10831774" cy="4616648"/>
          </a:xfrm>
          <a:prstGeom prst="rect">
            <a:avLst/>
          </a:prstGeom>
        </p:spPr>
        <p:txBody>
          <a:bodyPr wrap="square">
            <a:spAutoFit/>
          </a:bodyPr>
          <a:lstStyle/>
          <a:p>
            <a:pPr>
              <a:lnSpc>
                <a:spcPct val="150000"/>
              </a:lnSpc>
            </a:pPr>
            <a:r>
              <a:rPr lang="vi-VN" sz="2800" b="1">
                <a:latin typeface="Times New Roman" panose="02020603050405020304" pitchFamily="18" charset="0"/>
                <a:ea typeface="Calibri" panose="020F0502020204030204" pitchFamily="34" charset="0"/>
                <a:cs typeface="Times New Roman" panose="02020603050405020304" pitchFamily="18" charset="0"/>
              </a:rPr>
              <a:t>Câu 1. </a:t>
            </a:r>
            <a:r>
              <a:rPr lang="vi-VN" sz="2800">
                <a:latin typeface="Times New Roman" panose="02020603050405020304" pitchFamily="18" charset="0"/>
                <a:ea typeface="Calibri" panose="020F0502020204030204" pitchFamily="34" charset="0"/>
                <a:cs typeface="Times New Roman" panose="02020603050405020304" pitchFamily="18" charset="0"/>
              </a:rPr>
              <a:t>Đoạn văn bản giới thiệu thông tin về keo vật thờ</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Tiêu chí lựa chọn đô vật thực hiện keo vật thờ:</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phải là đô có tiếng trong vùng, được đông đảo công chúng ghi nhận về tài năng.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phải có đức độ, có bề dày thời gian cống hiến công lao cho phong trào vật trong vùng.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38791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2" y="1351128"/>
            <a:ext cx="10645254" cy="4401205"/>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 Cách lựa chọn đô vật: cẩn thận, đảm bảo tiêu chí cả tài và đức. Trong đó, tập trung vào đức độ của cả 2 đô, qua đó thấy được quan điểm của người xưa: lấy đức làm trọng của người xưa.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i="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vi-VN" sz="2800">
                <a:latin typeface="Times New Roman" panose="02020603050405020304" pitchFamily="18" charset="0"/>
                <a:ea typeface="Times New Roman" panose="02020603050405020304" pitchFamily="18" charset="0"/>
                <a:cs typeface="Times New Roman" panose="02020603050405020304" pitchFamily="18" charset="0"/>
              </a:rPr>
              <a:t>ư thế bái tổ của 2 đô</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Calibri" panose="020F0502020204030204" pitchFamily="34" charset="0"/>
                <a:cs typeface="Times New Roman" panose="02020603050405020304" pitchFamily="18" charset="0"/>
              </a:rPr>
              <a:t> chắp tay, đồng thời khom lưng “bái tổ” the</a:t>
            </a:r>
            <a:r>
              <a:rPr lang="en-US" sz="2800">
                <a:latin typeface="Times New Roman" panose="02020603050405020304" pitchFamily="18" charset="0"/>
                <a:ea typeface="Calibri" panose="020F0502020204030204" pitchFamily="34" charset="0"/>
                <a:cs typeface="Times New Roman" panose="02020603050405020304" pitchFamily="18" charset="0"/>
              </a:rPr>
              <a:t>o</a:t>
            </a:r>
            <a:r>
              <a:rPr lang="vi-VN" sz="2800">
                <a:latin typeface="Times New Roman" panose="02020603050405020304" pitchFamily="18" charset="0"/>
                <a:ea typeface="Calibri" panose="020F0502020204030204" pitchFamily="34" charset="0"/>
                <a:cs typeface="Times New Roman" panose="02020603050405020304" pitchFamily="18" charset="0"/>
              </a:rPr>
              <a:t> thế ba bước tiến lên, ba bước lùi xuống</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Ý nghĩa: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Thông báo với các bậc thần về việc làng mở hội vật.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Cầu cho mưa thuận, gió hòa, mùa màng tươi tốt, trái cây bội thu, dân sinh cường tráng; gắn liền với nghề nông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777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1776318"/>
            <a:ext cx="10890914" cy="3246530"/>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5.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*Ý nghĩa của lễ hội đấu vật:</a:t>
            </a:r>
          </a:p>
          <a:p>
            <a:pPr algn="just">
              <a:lnSpc>
                <a:spcPct val="150000"/>
              </a:lnSpc>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a:t>
            </a:r>
            <a:r>
              <a:rPr lang="vi-VN" sz="2800">
                <a:latin typeface="Times New Roman" panose="02020603050405020304" pitchFamily="18" charset="0"/>
                <a:ea typeface="Calibri" panose="020F0502020204030204" pitchFamily="34" charset="0"/>
                <a:cs typeface="Times New Roman" panose="02020603050405020304" pitchFamily="18" charset="0"/>
              </a:rPr>
              <a:t>hể hiện tinh thần thượng võ.</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Khát vọng cuộc sống ấm no, mùa màng bội thu</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Góp phần gìn giữ phát huy nét đẹp văn hóa truyền thống của dân tộc.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997910"/>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958" y="2129051"/>
            <a:ext cx="10413242" cy="1815882"/>
          </a:xfrm>
          <a:prstGeom prst="rect">
            <a:avLst/>
          </a:prstGeom>
        </p:spPr>
        <p:txBody>
          <a:bodyPr wrap="square">
            <a:spAutoFit/>
          </a:bodyPr>
          <a:lstStyle/>
          <a:p>
            <a:pPr algn="just">
              <a:lnSpc>
                <a:spcPct val="200000"/>
              </a:lnSpc>
              <a:spcAft>
                <a:spcPts val="0"/>
              </a:spcAft>
              <a:tabLst>
                <a:tab pos="152400" algn="l"/>
              </a:tabLst>
            </a:pPr>
            <a:r>
              <a:rPr lang="de-DE" sz="2800">
                <a:solidFill>
                  <a:srgbClr val="0D0D0D"/>
                </a:solidFill>
                <a:latin typeface="Times New Roman" panose="02020603050405020304" pitchFamily="18" charset="0"/>
                <a:ea typeface="Times New Roman" panose="02020603050405020304" pitchFamily="18" charset="0"/>
              </a:rPr>
              <a:t>- Hoàn thiện các nội dung của buổi học;</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a:solidFill>
                  <a:srgbClr val="0D0D0D"/>
                </a:solidFill>
                <a:latin typeface="Times New Roman" panose="02020603050405020304" pitchFamily="18" charset="0"/>
                <a:ea typeface="Times New Roman" panose="02020603050405020304" pitchFamily="18" charset="0"/>
              </a:rPr>
              <a:t>- Chuẩn bị cho buổi học sau: Ôn tập VB4: </a:t>
            </a:r>
            <a:r>
              <a:rPr lang="en-US" sz="2800" i="1">
                <a:solidFill>
                  <a:srgbClr val="0D0D0D"/>
                </a:solidFill>
                <a:latin typeface="Times New Roman" panose="02020603050405020304" pitchFamily="18" charset="0"/>
                <a:ea typeface="Times New Roman" panose="02020603050405020304" pitchFamily="18" charset="0"/>
              </a:rPr>
              <a:t>Những khuôn cửa dấu yêu</a:t>
            </a:r>
            <a:r>
              <a:rPr lang="en-US" sz="2800">
                <a:solidFill>
                  <a:srgbClr val="0D0D0D"/>
                </a:solidFill>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645830" y="1074340"/>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A6CF049-F6CC-A02D-71A2-11A2CA379441}"/>
              </a:ext>
            </a:extLst>
          </p:cNvPr>
          <p:cNvSpPr txBox="1"/>
          <p:nvPr/>
        </p:nvSpPr>
        <p:spPr>
          <a:xfrm>
            <a:off x="1701799" y="4279037"/>
            <a:ext cx="9431867"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63294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977" y="874228"/>
            <a:ext cx="11263953" cy="5909310"/>
          </a:xfrm>
          <a:prstGeom prst="rect">
            <a:avLst/>
          </a:prstGeom>
        </p:spPr>
        <p:txBody>
          <a:bodyPr wrap="square">
            <a:spAutoFit/>
          </a:bodyPr>
          <a:lstStyle/>
          <a:p>
            <a:pPr>
              <a:lnSpc>
                <a:spcPct val="150000"/>
              </a:lnSpc>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1. Tác giả: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Trần Quốc Vượng-Lê Văn Hảo-Dương Tất Từ.</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1386840" algn="l"/>
              </a:tabLst>
            </a:pPr>
            <a:r>
              <a:rPr lang="en-US" sz="2800" b="1">
                <a:solidFill>
                  <a:srgbClr val="0070C0"/>
                </a:solidFill>
                <a:latin typeface="Times New Roman" panose="02020603050405020304" pitchFamily="18" charset="0"/>
                <a:ea typeface="MS Mincho"/>
                <a:cs typeface="Times New Roman" panose="02020603050405020304" pitchFamily="18" charset="0"/>
              </a:rPr>
              <a:t>2. Khái quát lại kiến thức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a:t>
            </a:r>
            <a:r>
              <a:rPr lang="vi-VN" sz="2800" b="1">
                <a:solidFill>
                  <a:srgbClr val="0070C0"/>
                </a:solidFill>
                <a:latin typeface="Times New Roman" panose="02020603050405020304" pitchFamily="18" charset="0"/>
                <a:ea typeface="MS Mincho"/>
                <a:cs typeface="Times New Roman" panose="02020603050405020304" pitchFamily="18" charset="0"/>
              </a:rPr>
              <a:t>Xuất xứ:</a:t>
            </a:r>
            <a:r>
              <a:rPr lang="en-US" sz="2800">
                <a:latin typeface="Times New Roman" panose="02020603050405020304" pitchFamily="18" charset="0"/>
                <a:ea typeface="Times New Roman" panose="02020603050405020304" pitchFamily="18" charset="0"/>
                <a:cs typeface="Times New Roman" panose="02020603050405020304" pitchFamily="18" charset="0"/>
              </a:rPr>
              <a:t> rút trong tập “</a:t>
            </a:r>
            <a:r>
              <a:rPr lang="en-US" sz="2800" i="1">
                <a:latin typeface="Times New Roman" panose="02020603050405020304" pitchFamily="18" charset="0"/>
                <a:ea typeface="Times New Roman" panose="02020603050405020304" pitchFamily="18" charset="0"/>
                <a:cs typeface="Times New Roman" panose="02020603050405020304" pitchFamily="18" charset="0"/>
              </a:rPr>
              <a:t>Mùa xuân và phong tục Việt Nam</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0"/>
              </a:spcAft>
              <a:tabLst>
                <a:tab pos="1695450" algn="l"/>
                <a:tab pos="2703195" algn="l"/>
              </a:tabLst>
            </a:pPr>
            <a:r>
              <a:rPr lang="en-US" sz="2800" b="1">
                <a:solidFill>
                  <a:srgbClr val="0070C0"/>
                </a:solidFill>
                <a:latin typeface="Times New Roman" panose="02020603050405020304" pitchFamily="18" charset="0"/>
                <a:ea typeface="MS Mincho"/>
                <a:cs typeface="Times New Roman" panose="02020603050405020304" pitchFamily="18" charset="0"/>
              </a:rPr>
              <a:t>*Kiểu văn bản: </a:t>
            </a:r>
            <a:r>
              <a:rPr lang="en-US" sz="2800">
                <a:solidFill>
                  <a:srgbClr val="0D0D0D"/>
                </a:solidFill>
                <a:latin typeface="Times New Roman" panose="02020603050405020304" pitchFamily="18" charset="0"/>
                <a:ea typeface="MS Mincho"/>
                <a:cs typeface="Times New Roman" panose="02020603050405020304" pitchFamily="18" charset="0"/>
              </a:rPr>
              <a:t>Thông tin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1695450" algn="l"/>
                <a:tab pos="2703195" algn="l"/>
              </a:tabLst>
            </a:pPr>
            <a:r>
              <a:rPr lang="en-US" sz="2800" b="1">
                <a:solidFill>
                  <a:srgbClr val="0070C0"/>
                </a:solidFill>
                <a:latin typeface="Times New Roman" panose="02020603050405020304" pitchFamily="18" charset="0"/>
                <a:ea typeface="MS Mincho"/>
                <a:cs typeface="Times New Roman" panose="02020603050405020304" pitchFamily="18" charset="0"/>
              </a:rPr>
              <a:t>*Phương thức biểu đạt:</a:t>
            </a:r>
            <a:r>
              <a:rPr lang="en-US" sz="2800">
                <a:solidFill>
                  <a:srgbClr val="0D0D0D"/>
                </a:solidFill>
                <a:latin typeface="Times New Roman" panose="02020603050405020304" pitchFamily="18" charset="0"/>
                <a:ea typeface="MS Mincho"/>
                <a:cs typeface="Times New Roman" panose="02020603050405020304" pitchFamily="18" charset="0"/>
              </a:rPr>
              <a:t> Thuyết minh.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1695450" algn="l"/>
                <a:tab pos="2703195" algn="l"/>
              </a:tabLst>
            </a:pPr>
            <a:r>
              <a:rPr lang="en-US" sz="2800" b="1">
                <a:solidFill>
                  <a:srgbClr val="0070C0"/>
                </a:solidFill>
                <a:latin typeface="Times New Roman" panose="02020603050405020304" pitchFamily="18" charset="0"/>
                <a:ea typeface="MS Mincho"/>
                <a:cs typeface="Times New Roman" panose="02020603050405020304" pitchFamily="18" charset="0"/>
              </a:rPr>
              <a:t>*Nội dung</a:t>
            </a:r>
            <a:r>
              <a:rPr lang="vi-VN" sz="2800" b="1">
                <a:solidFill>
                  <a:srgbClr val="0070C0"/>
                </a:solidFill>
                <a:latin typeface="Times New Roman" panose="02020603050405020304" pitchFamily="18" charset="0"/>
                <a:ea typeface="MS Mincho"/>
                <a:cs typeface="Times New Roman" panose="02020603050405020304" pitchFamily="18" charset="0"/>
              </a:rPr>
              <a:t> chính</a:t>
            </a:r>
            <a:r>
              <a:rPr lang="en-US" sz="2800" b="1">
                <a:solidFill>
                  <a:srgbClr val="0070C0"/>
                </a:solidFill>
                <a:latin typeface="Times New Roman" panose="02020603050405020304" pitchFamily="18" charset="0"/>
                <a:ea typeface="MS Mincho"/>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Những nét đặc sắc trong hội lồng tồng vùng Việt Bắc.</a:t>
            </a:r>
          </a:p>
          <a:p>
            <a:pPr algn="just">
              <a:lnSpc>
                <a:spcPct val="150000"/>
              </a:lnSpc>
              <a:spcAft>
                <a:spcPts val="0"/>
              </a:spcAft>
              <a:tabLst>
                <a:tab pos="1386840" algn="l"/>
                <a:tab pos="2703195" algn="l"/>
              </a:tabLst>
            </a:pPr>
            <a:r>
              <a:rPr lang="en-US" sz="2800" b="1">
                <a:solidFill>
                  <a:srgbClr val="0070C0"/>
                </a:solidFill>
                <a:latin typeface="Times New Roman" panose="02020603050405020304" pitchFamily="18" charset="0"/>
                <a:ea typeface="MS Mincho"/>
                <a:cs typeface="Times New Roman" panose="02020603050405020304" pitchFamily="18" charset="0"/>
              </a:rPr>
              <a:t>*</a:t>
            </a:r>
            <a:r>
              <a:rPr lang="vi-VN" sz="2800" b="1">
                <a:solidFill>
                  <a:srgbClr val="0070C0"/>
                </a:solidFill>
                <a:latin typeface="Times New Roman" panose="02020603050405020304" pitchFamily="18" charset="0"/>
                <a:ea typeface="MS Mincho"/>
                <a:cs typeface="Times New Roman" panose="02020603050405020304" pitchFamily="18" charset="0"/>
              </a:rPr>
              <a:t>Giới thiệu tóm tắt về hội lồng tồng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8575"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Thời gian tổ chức; địa điểm tổ chức; vùng miền có lễ hội; phần cúng tế – lễ; phần vui chơi – hội.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495093" y="364656"/>
            <a:ext cx="3142207"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Kiến thức cơ bản</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86721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50" y="579484"/>
            <a:ext cx="11136572" cy="5831853"/>
          </a:xfrm>
          <a:prstGeom prst="rect">
            <a:avLst/>
          </a:prstGeom>
        </p:spPr>
        <p:txBody>
          <a:bodyPr wrap="square">
            <a:spAutoFit/>
          </a:bodyPr>
          <a:lstStyle/>
          <a:p>
            <a:pPr algn="just">
              <a:lnSpc>
                <a:spcPct val="150000"/>
              </a:lnSpc>
              <a:spcAft>
                <a:spcPts val="0"/>
              </a:spcAft>
              <a:tabLst>
                <a:tab pos="90170" algn="l"/>
                <a:tab pos="180340" algn="l"/>
              </a:tabLst>
            </a:pPr>
            <a:r>
              <a:rPr lang="en-US" sz="2800" b="1">
                <a:solidFill>
                  <a:srgbClr val="0070C0"/>
                </a:solidFill>
                <a:latin typeface="Times New Roman" panose="02020603050405020304" pitchFamily="18" charset="0"/>
                <a:ea typeface="MS Mincho"/>
              </a:rPr>
              <a:t>*</a:t>
            </a:r>
            <a:r>
              <a:rPr lang="vi-VN" sz="2800" b="1">
                <a:solidFill>
                  <a:srgbClr val="0070C0"/>
                </a:solidFill>
                <a:latin typeface="Times New Roman" panose="02020603050405020304" pitchFamily="18" charset="0"/>
                <a:ea typeface="MS Mincho"/>
              </a:rPr>
              <a:t>Các hoạt động và ý nghĩa của hội lồng tồng</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Những hoạt động: </a:t>
            </a:r>
            <a:r>
              <a:rPr lang="en-US" sz="2800">
                <a:latin typeface="Times New Roman" panose="02020603050405020304" pitchFamily="18" charset="0"/>
                <a:ea typeface="Times New Roman" panose="02020603050405020304" pitchFamily="18" charset="0"/>
              </a:rPr>
              <a:t>Trò chơi ném còn; múa sư tử; lượn lồng tồng:</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Biểu thị những phẩm chất và khả năng của con người: Nhanh nhẹn, khéo léo, giỏi đánh võ, đi quyền, thuộc nhiều tác phẩm dân gian, ứng đối giỏi, hát hay, duyên dáng, giàu tình cảm, có tâm hồn phong phú…</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dân gửi gắm mong ước:</a:t>
            </a:r>
            <a:r>
              <a:rPr lang="en-US" sz="2800" b="1">
                <a:latin typeface="Times New Roman" panose="02020603050405020304" pitchFamily="18" charset="0"/>
                <a:ea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rPr>
              <a:t>Mưa thuận gió hoà, mùa màng tươi tốt, bội thu, chăn nuôi thuận lợi, đời sống no đủ;</a:t>
            </a:r>
            <a:r>
              <a:rPr lang="en-US" sz="2800" b="1">
                <a:latin typeface="Times New Roman" panose="02020603050405020304" pitchFamily="18" charset="0"/>
                <a:ea typeface="Times New Roman" panose="02020603050405020304" pitchFamily="18" charset="0"/>
              </a:rPr>
              <a:t> c</a:t>
            </a:r>
            <a:r>
              <a:rPr lang="vi-VN" sz="2800">
                <a:solidFill>
                  <a:srgbClr val="000000"/>
                </a:solidFill>
                <a:latin typeface="Times New Roman" panose="02020603050405020304" pitchFamily="18" charset="0"/>
                <a:ea typeface="Times New Roman" panose="02020603050405020304" pitchFamily="18" charset="0"/>
              </a:rPr>
              <a:t>uộc sống vui tươi, lành mạnh, may mắn; con người có sức khoẻ, có tâm hồn bay bổng, phong phú;</a:t>
            </a:r>
            <a:r>
              <a:rPr lang="en-US" sz="2800" b="1">
                <a:latin typeface="Times New Roman" panose="02020603050405020304" pitchFamily="18" charset="0"/>
                <a:ea typeface="Times New Roman" panose="02020603050405020304" pitchFamily="18" charset="0"/>
              </a:rPr>
              <a:t> c</a:t>
            </a:r>
            <a:r>
              <a:rPr lang="vi-VN" sz="2800">
                <a:solidFill>
                  <a:srgbClr val="000000"/>
                </a:solidFill>
                <a:latin typeface="Times New Roman" panose="02020603050405020304" pitchFamily="18" charset="0"/>
                <a:ea typeface="Times New Roman" panose="02020603050405020304" pitchFamily="18" charset="0"/>
              </a:rPr>
              <a:t>ó được sức mạnh thể chất và tinh thần để đánh đuổi kẻ thù.</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571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5" y="614149"/>
            <a:ext cx="11218460" cy="5909310"/>
          </a:xfrm>
          <a:prstGeom prst="rect">
            <a:avLst/>
          </a:prstGeom>
        </p:spPr>
        <p:txBody>
          <a:bodyPr wrap="square">
            <a:spAutoFit/>
          </a:bodyPr>
          <a:lstStyle/>
          <a:p>
            <a:pPr>
              <a:lnSpc>
                <a:spcPct val="150000"/>
              </a:lnSpc>
              <a:spcAft>
                <a:spcPts val="0"/>
              </a:spcAft>
              <a:tabLst>
                <a:tab pos="90170" algn="l"/>
                <a:tab pos="180340" algn="l"/>
              </a:tabLst>
            </a:pPr>
            <a:r>
              <a:rPr lang="en-US" sz="2800" b="1">
                <a:solidFill>
                  <a:srgbClr val="0070C0"/>
                </a:solidFill>
                <a:latin typeface="Times New Roman" panose="02020603050405020304" pitchFamily="18" charset="0"/>
                <a:ea typeface="MS Mincho"/>
              </a:rPr>
              <a:t>*Thái độ đánh giá của người viết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Đồng cảm,</a:t>
            </a:r>
            <a:r>
              <a:rPr lang="vi-VN" sz="2800">
                <a:solidFill>
                  <a:srgbClr val="000000"/>
                </a:solidFill>
                <a:latin typeface="Times New Roman" panose="02020603050405020304" pitchFamily="18" charset="0"/>
                <a:ea typeface="Times New Roman" panose="02020603050405020304" pitchFamily="18" charset="0"/>
              </a:rPr>
              <a:t> ngợi ca, đề cao vẻ đẹp của hát lượn, một sinh hoạt văn hoá dân gian phổ biến của đồng bào Tày, Nùng trong mùa xuân.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 pos="2703195" algn="l"/>
              </a:tabLst>
            </a:pPr>
            <a:r>
              <a:rPr lang="en-US" sz="2800" b="1">
                <a:solidFill>
                  <a:srgbClr val="0070C0"/>
                </a:solidFill>
                <a:latin typeface="Times New Roman" panose="02020603050405020304" pitchFamily="18" charset="0"/>
                <a:ea typeface="MS Mincho"/>
              </a:rPr>
              <a:t>*Một số nét đặc sắc nghệ thuật: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 pos="2703195" algn="l"/>
              </a:tabLst>
            </a:pPr>
            <a:r>
              <a:rPr lang="en-US" sz="2800" b="1">
                <a:solidFill>
                  <a:srgbClr val="0070C0"/>
                </a:solidFill>
                <a:latin typeface="Times New Roman" panose="02020603050405020304" pitchFamily="18" charset="0"/>
                <a:ea typeface="MS Mincho"/>
              </a:rPr>
              <a:t>- </a:t>
            </a:r>
            <a:r>
              <a:rPr lang="en-US" sz="2800">
                <a:solidFill>
                  <a:srgbClr val="0D0D0D"/>
                </a:solidFill>
                <a:latin typeface="Times New Roman" panose="02020603050405020304" pitchFamily="18" charset="0"/>
                <a:ea typeface="MS Mincho"/>
              </a:rPr>
              <a:t>Sử dụng phương thức thuyết minh, bày tỏ thái độ đánh giá của người viết về vấn đề được nói tới thể hiện qua cách sử dụng từ ngữ, nhất là tính từ.</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 pos="2703195" algn="l"/>
              </a:tabLst>
            </a:pPr>
            <a:r>
              <a:rPr lang="en-US" sz="2800">
                <a:solidFill>
                  <a:srgbClr val="0D0D0D"/>
                </a:solidFill>
                <a:latin typeface="Times New Roman" panose="02020603050405020304" pitchFamily="18" charset="0"/>
                <a:ea typeface="MS Mincho"/>
              </a:rPr>
              <a:t>- Miêu tả chi tiết, cụ thể từng hoạt động trong hội lồng tồng.</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 pos="2703195" algn="l"/>
              </a:tabLst>
            </a:pPr>
            <a:r>
              <a:rPr lang="en-US" sz="2800">
                <a:solidFill>
                  <a:srgbClr val="0D0D0D"/>
                </a:solidFill>
                <a:latin typeface="Times New Roman" panose="02020603050405020304" pitchFamily="18" charset="0"/>
                <a:ea typeface="MS Mincho"/>
              </a:rPr>
              <a:t>- Thể hiện kiến thức xã hội sâu sắc</a:t>
            </a:r>
            <a:endParaRPr lang="en-US" sz="2800">
              <a:latin typeface="Times New Roman" panose="02020603050405020304" pitchFamily="18" charset="0"/>
              <a:ea typeface="Times New Roman" panose="02020603050405020304" pitchFamily="18" charset="0"/>
            </a:endParaRPr>
          </a:p>
          <a:p>
            <a:pPr>
              <a:lnSpc>
                <a:spcPct val="150000"/>
              </a:lnSpc>
            </a:pPr>
            <a:r>
              <a:rPr lang="en-US" sz="2800">
                <a:solidFill>
                  <a:srgbClr val="0D0D0D"/>
                </a:solidFill>
                <a:latin typeface="Times New Roman" panose="02020603050405020304" pitchFamily="18" charset="0"/>
                <a:ea typeface="MS Mincho"/>
              </a:rPr>
              <a:t> thể hiện qua ngôn ngữ thuyết minh của tác giả.</a:t>
            </a:r>
            <a:endParaRPr lang="en-US" sz="2800"/>
          </a:p>
        </p:txBody>
      </p:sp>
    </p:spTree>
    <p:extLst>
      <p:ext uri="{BB962C8B-B14F-4D97-AF65-F5344CB8AC3E}">
        <p14:creationId xmlns:p14="http://schemas.microsoft.com/office/powerpoint/2010/main" val="91342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7211" y="252141"/>
            <a:ext cx="230063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Luyện tập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18865" y="2129051"/>
            <a:ext cx="10863618" cy="353943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08585" indent="36195"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kĩ lại văn bản </a:t>
            </a:r>
            <a:r>
              <a:rPr lang="en-US" sz="28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Hội lồng tồng</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 trả lời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Văn bản “Hội lồng tồng” giới thiệu những trò chơi chính nào? Em ấn tượng nhất với trò chơi nào?</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Nêu những phần chính trong hát lượn ở hội lồng tồng.</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Hoạt động múa sư tử có ý nghĩa gì?</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Qua lễ hội lồng tồng, em hãy nêu cảm nhận của mình về giá trị của văn hoá truyền thống trong đời sống hiện nay.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234652" y="1190596"/>
            <a:ext cx="6700168" cy="523220"/>
          </a:xfrm>
          <a:prstGeom prst="rect">
            <a:avLst/>
          </a:prstGeom>
        </p:spPr>
        <p:txBody>
          <a:bodyPr wrap="none">
            <a:spAutoFit/>
          </a:bodyPr>
          <a:lstStyle/>
          <a:p>
            <a:pPr marL="342900" lvl="0" indent="-342900" algn="ctr">
              <a:spcAft>
                <a:spcPts val="0"/>
              </a:spcAft>
              <a:buFont typeface="+mj-lt"/>
              <a:buAutoNum type="alphaUcPeriod"/>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NGỮ LIỆU TRONG 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3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7" y="1121856"/>
            <a:ext cx="11063785" cy="5185522"/>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Văn bản “Hội lồng tồng” đã giới thiệu những trò chơi chính: ném còn, múa sư tử, hát lượn.</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Tuỳ cảm nhận của bản thân, HS nêu trò chơi mà mình ấn tượng nhất.</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Những phần chính trong hát lượn ở hội lồng tồng: lượn tuồng và lượn sương.</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Ý nghĩa của hoạt động múa sư tử: thể hiện tinh thần thượng võ, rèn luyện thân thể, có sức khoẻ để lao động và chiến đấu bảo vệ quê hương.</a:t>
            </a:r>
          </a:p>
        </p:txBody>
      </p:sp>
      <p:sp>
        <p:nvSpPr>
          <p:cNvPr id="3" name="Rectangle 2"/>
          <p:cNvSpPr/>
          <p:nvPr/>
        </p:nvSpPr>
        <p:spPr>
          <a:xfrm>
            <a:off x="3821343" y="419247"/>
            <a:ext cx="435824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BÀI TẬP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5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7" y="1665027"/>
            <a:ext cx="10809026"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Cảm nhận của mình về giá trị của văn hoá truyền thống trong đời sống hiện nay. HS cần mở rộng liên hệ và suy nghĩ về giá trị thực tế như: Tôn vinh những phong tục tập quán tốt đẹp của nhân dân từ bao đời nay; giáo dục truyền thống yêu nước; bồi đắp tâm hồn tình cảm; trân trọng giữ gìn những nét đẹp văn hoá cổ truyền; quảng bá văn hoá và du lịch Việt Nam, phát triển kinh tế… </a:t>
            </a:r>
          </a:p>
        </p:txBody>
      </p:sp>
    </p:spTree>
    <p:extLst>
      <p:ext uri="{BB962C8B-B14F-4D97-AF65-F5344CB8AC3E}">
        <p14:creationId xmlns:p14="http://schemas.microsoft.com/office/powerpoint/2010/main" val="314772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063" y="1670184"/>
            <a:ext cx="6096000" cy="523220"/>
          </a:xfrm>
          <a:prstGeom prst="rect">
            <a:avLst/>
          </a:prstGeom>
        </p:spPr>
        <p:txBody>
          <a:bodyPr>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THI THỔI XÔI NẤU CƠM</a:t>
            </a:r>
            <a:endParaRPr lang="en-US" sz="280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06842" y="182679"/>
            <a:ext cx="8660704" cy="523220"/>
          </a:xfrm>
          <a:prstGeom prst="rect">
            <a:avLst/>
          </a:prstGeom>
        </p:spPr>
        <p:txBody>
          <a:bodyPr wrap="none">
            <a:spAutoFit/>
          </a:bodyPr>
          <a:lstStyle/>
          <a:p>
            <a:pPr algn="just">
              <a:spcAft>
                <a:spcPts val="0"/>
              </a:spcAft>
              <a:tabLst>
                <a:tab pos="1386840" algn="l"/>
                <a:tab pos="2703195" algn="l"/>
              </a:tabLst>
            </a:pPr>
            <a:r>
              <a:rPr lang="en-US" sz="2800" b="1">
                <a:solidFill>
                  <a:srgbClr val="FF0000"/>
                </a:solidFill>
                <a:latin typeface="Times New Roman" panose="02020603050405020304" pitchFamily="18" charset="0"/>
                <a:ea typeface="Times New Roman" panose="02020603050405020304" pitchFamily="18" charset="0"/>
              </a:rPr>
              <a:t>B. LUYỆN TẬP ĐỌC HIỂU NGỮ LIỆU NGOÀI SGK </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632346" y="997925"/>
            <a:ext cx="9221338" cy="52322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1: </a:t>
            </a:r>
            <a:r>
              <a:rPr lang="vi-VN" sz="2800" b="1">
                <a:solidFill>
                  <a:srgbClr val="000000"/>
                </a:solidFill>
                <a:latin typeface="Times New Roman" panose="02020603050405020304" pitchFamily="18" charset="0"/>
                <a:ea typeface="Times New Roman" panose="02020603050405020304" pitchFamily="18" charset="0"/>
              </a:rPr>
              <a:t>Đọc văn bản sau và trả lời câu hỏi:</a:t>
            </a:r>
            <a:endParaRPr lang="en-US" sz="2800">
              <a:latin typeface="Times New Roman" panose="02020603050405020304" pitchFamily="18" charset="0"/>
              <a:ea typeface="Times New Roman" panose="02020603050405020304" pitchFamily="18" charset="0"/>
            </a:endParaRPr>
          </a:p>
        </p:txBody>
      </p:sp>
      <p:sp>
        <p:nvSpPr>
          <p:cNvPr id="5" name="Rectangle 4"/>
          <p:cNvSpPr/>
          <p:nvPr/>
        </p:nvSpPr>
        <p:spPr>
          <a:xfrm>
            <a:off x="632346" y="2193404"/>
            <a:ext cx="11145671" cy="4401205"/>
          </a:xfrm>
          <a:prstGeom prst="rect">
            <a:avLst/>
          </a:prstGeom>
        </p:spPr>
        <p:txBody>
          <a:bodyPr wrap="square">
            <a:spAutoFit/>
          </a:bodyPr>
          <a:lstStyle/>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rPr>
              <a:t>“Đây là một trong những môn thi để tuyển nữ quan ở thôn Hạc Đỉnh, Hoằng Hóa, Thanh Hóa. Cuộc thi bắt đầu từ sáng tinh mơ ngày giáp tết. Hằng năm, dân làng phải tuyển 48 (trong số hàng trăm) trinh nữ cho đội đến Mã Cương. Sau tiếng trống lệnh, mỗi nữ sinh xuống một thuyền thúng (thúng trên đầm Giang Đỉnh, mang theo kiềng, nồi, chõ, gạo nếp, gạo tẻ cùng rơm ướt và bã mía tươi). Các cô chèo ra giữa đầm, chuẩn bị bếp, vo gạo để chờ lệnh bắt đầu cuộc thi. Sau tiếng trống lệnh mới được nhóm lửa, các cô thổi cơm hay đồ xôi trước tùy ý, miễn là xong sớm để chèo thuyền vào nộp cơm và xôi cho Ban giám khảo. Nếu xong trước, xôi vẫn phải ngon, dẻo thì mới được điểm cao.</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608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69" y="504968"/>
            <a:ext cx="10836323" cy="5831853"/>
          </a:xfrm>
          <a:prstGeom prst="rect">
            <a:avLst/>
          </a:prstGeom>
        </p:spPr>
        <p:txBody>
          <a:bodyPr wrap="square">
            <a:spAutoFit/>
          </a:bodyPr>
          <a:lstStyle/>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Khó khăn với các cô là ở chỗ nhóm bếp, thổi lửa. Phải giữ sao cho thuyền khỏi chòng chành, bếp lửa hướng ra phía gió dễ tắt. Các bà mẹ đã dạy các cô cách thức nhóm lửa bằng mồi ướt, thổi lửa mỗi khi bếp tắt, cách chọn hướng kê bếp theo chiều gió, giữ lửa cháy điều hòa, cách ước lượng thời gian. Các cô đốt những nén hương và trông theo những đoạn hương cháy để biết nồi cơm, chõ xôi đã vừa chín chưa.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Nếu gặp mưa phùn gió bấc, các cô sẽ trải qua một cuộc thi vất vả, còn nếu như mưa nặng hạt thì các cô sẽ được đưa lên bãi Giang Đỉnh trổ tài dưới những mái tranh. Cuộc thi diễn ra suốt buổi sáng.”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610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338">
      <a:dk1>
        <a:sysClr val="windowText" lastClr="000000"/>
      </a:dk1>
      <a:lt1>
        <a:sysClr val="window" lastClr="FFFFFF"/>
      </a:lt1>
      <a:dk2>
        <a:srgbClr val="6FB420"/>
      </a:dk2>
      <a:lt2>
        <a:srgbClr val="E7E6E6"/>
      </a:lt2>
      <a:accent1>
        <a:srgbClr val="6FB420"/>
      </a:accent1>
      <a:accent2>
        <a:srgbClr val="ED7D31"/>
      </a:accent2>
      <a:accent3>
        <a:srgbClr val="6FB420"/>
      </a:accent3>
      <a:accent4>
        <a:srgbClr val="ED7D31"/>
      </a:accent4>
      <a:accent5>
        <a:srgbClr val="6FB420"/>
      </a:accent5>
      <a:accent6>
        <a:srgbClr val="ED7D31"/>
      </a:accent6>
      <a:hlink>
        <a:srgbClr val="6FB420"/>
      </a:hlink>
      <a:folHlink>
        <a:srgbClr val="ED7D3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2268</Words>
  <Application>Microsoft Office PowerPoint</Application>
  <PresentationFormat>Widescreen</PresentationFormat>
  <Paragraphs>101</Paragraphs>
  <Slides>19</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等线</vt:lpstr>
      <vt:lpstr>Arial</vt:lpstr>
      <vt:lpstr>Calibri</vt:lpstr>
      <vt:lpstr>Calibri Light</vt:lpstr>
      <vt:lpstr>inpin heiti</vt:lpstr>
      <vt:lpstr>Playfair Display</vt:lpstr>
      <vt:lpstr>Times New Roman</vt:lpstr>
      <vt:lpstr>Tinos</vt:lpstr>
      <vt:lpstr>Office Theme</vt:lpstr>
      <vt:lpstr>Constance template</vt:lpstr>
      <vt:lpstr>Office 主题</vt:lpstr>
      <vt:lpstr>Contents Slide Master</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2022-06-20T07:45:27Z</dcterms:created>
  <dcterms:modified xsi:type="dcterms:W3CDTF">2023-08-24T09:00:16Z</dcterms:modified>
</cp:coreProperties>
</file>