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279" r:id="rId5"/>
    <p:sldId id="358" r:id="rId6"/>
    <p:sldId id="298" r:id="rId7"/>
    <p:sldId id="351" r:id="rId8"/>
    <p:sldId id="352" r:id="rId9"/>
    <p:sldId id="359" r:id="rId10"/>
    <p:sldId id="353" r:id="rId11"/>
    <p:sldId id="354" r:id="rId12"/>
    <p:sldId id="355" r:id="rId13"/>
    <p:sldId id="360" r:id="rId14"/>
    <p:sldId id="356" r:id="rId15"/>
    <p:sldId id="357" r:id="rId16"/>
    <p:sldId id="361" r:id="rId17"/>
    <p:sldId id="314" r:id="rId18"/>
    <p:sldId id="330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E3AF"/>
    <a:srgbClr val="F26648"/>
    <a:srgbClr val="6D9FB1"/>
    <a:srgbClr val="F7931D"/>
    <a:srgbClr val="FBC864"/>
    <a:srgbClr val="F8B417"/>
    <a:srgbClr val="FEE3AF"/>
    <a:srgbClr val="77ADC0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0" autoAdjust="0"/>
    <p:restoredTop sz="94692"/>
  </p:normalViewPr>
  <p:slideViewPr>
    <p:cSldViewPr snapToGrid="0" showGuides="1">
      <p:cViewPr varScale="1">
        <p:scale>
          <a:sx n="55" d="100"/>
          <a:sy n="55" d="100"/>
        </p:scale>
        <p:origin x="82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8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19"/>
            <a:ext cx="12192000" cy="787360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7115" y="820672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with the correct present perfect forms of the verbs in brackets.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15311"/>
            <a:ext cx="11606470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/>
              <a:t>1. </a:t>
            </a:r>
            <a:r>
              <a:rPr lang="en-US" sz="3000" dirty="0"/>
              <a:t>I (invite) ____________ some of my friends to my birthday party.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2. </a:t>
            </a:r>
            <a:r>
              <a:rPr lang="en-US" sz="3000" dirty="0"/>
              <a:t>______ the students (finish) ________ all their assignments yet?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3. </a:t>
            </a:r>
            <a:r>
              <a:rPr lang="en-US" sz="3000" dirty="0"/>
              <a:t>Their children (never be</a:t>
            </a:r>
            <a:r>
              <a:rPr lang="en-US" sz="3000"/>
              <a:t>) ________________ </a:t>
            </a:r>
            <a:r>
              <a:rPr lang="en-US" sz="3000" dirty="0"/>
              <a:t>out of their village before.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4. </a:t>
            </a:r>
            <a:r>
              <a:rPr lang="en-US" sz="3000" dirty="0"/>
              <a:t>He won’t go to the cinema tonight. He (see</a:t>
            </a:r>
            <a:r>
              <a:rPr lang="en-US" sz="3000"/>
              <a:t>) _________ </a:t>
            </a:r>
            <a:r>
              <a:rPr lang="en-US" sz="3000" dirty="0"/>
              <a:t>that film already.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5. </a:t>
            </a:r>
            <a:r>
              <a:rPr lang="en-US" sz="3000" dirty="0"/>
              <a:t>She (not cook</a:t>
            </a:r>
            <a:r>
              <a:rPr lang="en-US" sz="3000"/>
              <a:t>) _________________ </a:t>
            </a:r>
            <a:r>
              <a:rPr lang="en-US" sz="3000" dirty="0"/>
              <a:t>for herself before, so she is not sure about what to do first.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9631" y="91829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207" y="7865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2356573" y="2032054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invited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1132237" y="2690804"/>
            <a:ext cx="1204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C0036-8F01-4575-9BF3-7579154418C0}"/>
              </a:ext>
            </a:extLst>
          </p:cNvPr>
          <p:cNvSpPr txBox="1"/>
          <p:nvPr/>
        </p:nvSpPr>
        <p:spPr>
          <a:xfrm>
            <a:off x="5416542" y="2696079"/>
            <a:ext cx="16823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finished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1E33A-6107-E389-CFE9-F519BE685529}"/>
              </a:ext>
            </a:extLst>
          </p:cNvPr>
          <p:cNvSpPr txBox="1"/>
          <p:nvPr/>
        </p:nvSpPr>
        <p:spPr>
          <a:xfrm>
            <a:off x="4900906" y="3383969"/>
            <a:ext cx="33956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never been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00D05-DDC9-A8CF-17A7-27ADCCB65750}"/>
              </a:ext>
            </a:extLst>
          </p:cNvPr>
          <p:cNvSpPr txBox="1"/>
          <p:nvPr/>
        </p:nvSpPr>
        <p:spPr>
          <a:xfrm>
            <a:off x="7835835" y="4071859"/>
            <a:ext cx="33956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has seen</a:t>
            </a:r>
            <a:r>
              <a:rPr lang="en-US" sz="3500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EDB9D-0171-74BF-6890-0A71E70ED8AE}"/>
              </a:ext>
            </a:extLst>
          </p:cNvPr>
          <p:cNvSpPr txBox="1"/>
          <p:nvPr/>
        </p:nvSpPr>
        <p:spPr>
          <a:xfrm>
            <a:off x="3306703" y="5437372"/>
            <a:ext cx="3395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has never cooked	</a:t>
            </a:r>
          </a:p>
        </p:txBody>
      </p:sp>
    </p:spTree>
    <p:extLst>
      <p:ext uri="{BB962C8B-B14F-4D97-AF65-F5344CB8AC3E}">
        <p14:creationId xmlns:p14="http://schemas.microsoft.com/office/powerpoint/2010/main" val="3384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19"/>
            <a:ext cx="12192000" cy="896236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793" y="1182868"/>
            <a:ext cx="109057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15311"/>
            <a:ext cx="11213060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Dear Nick,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How are you? Are you having a good time in Ha </a:t>
            </a:r>
            <a:r>
              <a:rPr lang="en-US" sz="3000" dirty="0" err="1"/>
              <a:t>Noi</a:t>
            </a:r>
            <a:r>
              <a:rPr lang="en-US" sz="3000" dirty="0"/>
              <a:t>? We’re having a great time here in London. We </a:t>
            </a:r>
            <a:r>
              <a:rPr lang="en-US" sz="3000" b="1" dirty="0"/>
              <a:t>(1. be) </a:t>
            </a:r>
            <a:r>
              <a:rPr lang="en-US" sz="3000" dirty="0"/>
              <a:t>__________ here for four days and we </a:t>
            </a:r>
            <a:r>
              <a:rPr lang="en-US" sz="3000" b="1" dirty="0"/>
              <a:t>(2. do) </a:t>
            </a:r>
            <a:r>
              <a:rPr lang="en-US" sz="3000" dirty="0"/>
              <a:t>__________ many interesting things. We </a:t>
            </a:r>
            <a:r>
              <a:rPr lang="en-US" sz="3000" b="1" dirty="0"/>
              <a:t>(3. visit) </a:t>
            </a:r>
            <a:r>
              <a:rPr lang="en-US" sz="3000" dirty="0"/>
              <a:t>____________ the Tower of London and </a:t>
            </a:r>
            <a:r>
              <a:rPr lang="en-US" sz="3000" b="1" dirty="0"/>
              <a:t>(4. watch) </a:t>
            </a:r>
            <a:r>
              <a:rPr lang="en-US" sz="3000" dirty="0"/>
              <a:t>______________ the traditional Changing of the Guard. It was so wonderful to see it and I took a lot of pictures too …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6507394" y="3400229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been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2922308" y="4097143"/>
            <a:ext cx="22330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C0036-8F01-4575-9BF3-7579154418C0}"/>
              </a:ext>
            </a:extLst>
          </p:cNvPr>
          <p:cNvSpPr txBox="1"/>
          <p:nvPr/>
        </p:nvSpPr>
        <p:spPr>
          <a:xfrm>
            <a:off x="644020" y="4760253"/>
            <a:ext cx="25631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visited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1E33A-6107-E389-CFE9-F519BE685529}"/>
              </a:ext>
            </a:extLst>
          </p:cNvPr>
          <p:cNvSpPr txBox="1"/>
          <p:nvPr/>
        </p:nvSpPr>
        <p:spPr>
          <a:xfrm>
            <a:off x="8646923" y="4767413"/>
            <a:ext cx="33956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watched</a:t>
            </a:r>
          </a:p>
        </p:txBody>
      </p:sp>
    </p:spTree>
    <p:extLst>
      <p:ext uri="{BB962C8B-B14F-4D97-AF65-F5344CB8AC3E}">
        <p14:creationId xmlns:p14="http://schemas.microsoft.com/office/powerpoint/2010/main" val="17187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707887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906134"/>
            <a:ext cx="109057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00759" y="1691123"/>
            <a:ext cx="1219200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We also </a:t>
            </a:r>
            <a:r>
              <a:rPr lang="en-US" sz="3000" b="1" dirty="0"/>
              <a:t>(5. have) </a:t>
            </a:r>
            <a:r>
              <a:rPr lang="en-US" sz="3000" dirty="0"/>
              <a:t>_______________ a ride on the famous London Eye.</a:t>
            </a:r>
            <a:br>
              <a:rPr lang="en-US" sz="3000" dirty="0"/>
            </a:br>
            <a:r>
              <a:rPr lang="en-US" sz="3000" dirty="0"/>
              <a:t>We were excited to view the whole city. We haven’t checked out the Windsor Castle yet. We also </a:t>
            </a:r>
            <a:r>
              <a:rPr lang="en-US" sz="3000" b="1" dirty="0"/>
              <a:t>(6. make) </a:t>
            </a:r>
            <a:r>
              <a:rPr lang="en-US" sz="3000" dirty="0"/>
              <a:t>_________________ a plan to visit Windsor Castle and Stonehenge, so we’re going there tomorrow. We can’t wait to explore the Windsor Castle and the prehistoric monument - Stonehenge. </a:t>
            </a:r>
          </a:p>
          <a:p>
            <a:r>
              <a:rPr lang="en-US" sz="3000" i="1" dirty="0"/>
              <a:t>See you next week</a:t>
            </a:r>
            <a:r>
              <a:rPr lang="en-US" sz="3000" dirty="0"/>
              <a:t>,  </a:t>
            </a:r>
          </a:p>
          <a:p>
            <a:r>
              <a:rPr lang="en-US" sz="3000" dirty="0"/>
              <a:t>Akiko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0651" y="89150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073" y="7773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2825842" y="1750771"/>
            <a:ext cx="33709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(also) had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7CBC0-8C3B-F3AC-F10D-DCDB79B06059}"/>
              </a:ext>
            </a:extLst>
          </p:cNvPr>
          <p:cNvSpPr txBox="1"/>
          <p:nvPr/>
        </p:nvSpPr>
        <p:spPr>
          <a:xfrm>
            <a:off x="4703625" y="3113529"/>
            <a:ext cx="33709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(also) made </a:t>
            </a:r>
          </a:p>
        </p:txBody>
      </p:sp>
    </p:spTree>
    <p:extLst>
      <p:ext uri="{BB962C8B-B14F-4D97-AF65-F5344CB8AC3E}">
        <p14:creationId xmlns:p14="http://schemas.microsoft.com/office/powerpoint/2010/main" val="25847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52005-B99A-6882-69C2-81550E17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DBFC89B-59F0-48D6-9A45-64C370DAA472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57386D3-7758-7106-66CD-24C351A32EA0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958B91-5A96-F508-8DF9-21CA60C11B46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257CCD-B0C9-37E1-2837-6816FD5889A0}"/>
              </a:ext>
            </a:extLst>
          </p:cNvPr>
          <p:cNvSpPr/>
          <p:nvPr/>
        </p:nvSpPr>
        <p:spPr>
          <a:xfrm>
            <a:off x="2013995" y="2232538"/>
            <a:ext cx="2137499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9AFD397-336B-D757-B3DC-1C50FF6FE3A0}"/>
              </a:ext>
            </a:extLst>
          </p:cNvPr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A7CA81C-A862-268C-EAB7-C6A76D576681}"/>
              </a:ext>
            </a:extLst>
          </p:cNvPr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AFB85FA-5F1E-4862-7531-B5DC9B418EC4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577670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775F8B8-DE54-C55B-3C86-F15A93CBA344}"/>
              </a:ext>
            </a:extLst>
          </p:cNvPr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541341"/>
            <a:ext cx="426877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9B92A8E3-EA4B-E04A-72D5-67168096C7D5}"/>
              </a:ext>
            </a:extLst>
          </p:cNvPr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34C8A9F-0CC0-05A8-F087-46295110895D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37F9FBC-2E70-78A0-C8BC-A14DEA1F4C2C}"/>
              </a:ext>
            </a:extLst>
          </p:cNvPr>
          <p:cNvSpPr/>
          <p:nvPr/>
        </p:nvSpPr>
        <p:spPr>
          <a:xfrm>
            <a:off x="3625936" y="247242"/>
            <a:ext cx="6438328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79FDC6-4F5D-30DE-2408-02E4589E0BBE}"/>
              </a:ext>
            </a:extLst>
          </p:cNvPr>
          <p:cNvSpPr txBox="1"/>
          <p:nvPr/>
        </p:nvSpPr>
        <p:spPr>
          <a:xfrm>
            <a:off x="4151493" y="282785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F78FC7F-3724-1723-7583-2981E9CD0E08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4371ADD-70DA-0E78-AC1B-E6A71890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AA800B6-79D2-A90F-2042-483B08BD2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3" name="Google Shape;120;p3">
            <a:extLst>
              <a:ext uri="{FF2B5EF4-FFF2-40B4-BE49-F238E27FC236}">
                <a16:creationId xmlns:a16="http://schemas.microsoft.com/office/drawing/2014/main" id="{FEC236AA-662B-6D71-082E-3F18A51DCB85}"/>
              </a:ext>
            </a:extLst>
          </p:cNvPr>
          <p:cNvSpPr/>
          <p:nvPr/>
        </p:nvSpPr>
        <p:spPr>
          <a:xfrm>
            <a:off x="4557792" y="1024896"/>
            <a:ext cx="7398019" cy="618004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Warm-up </a:t>
            </a:r>
            <a:endParaRPr sz="2200" dirty="0"/>
          </a:p>
        </p:txBody>
      </p:sp>
      <p:sp>
        <p:nvSpPr>
          <p:cNvPr id="14" name="Google Shape;121;p3">
            <a:extLst>
              <a:ext uri="{FF2B5EF4-FFF2-40B4-BE49-F238E27FC236}">
                <a16:creationId xmlns:a16="http://schemas.microsoft.com/office/drawing/2014/main" id="{E8824CD0-5431-65FA-54F2-C2749D811F2D}"/>
              </a:ext>
            </a:extLst>
          </p:cNvPr>
          <p:cNvSpPr/>
          <p:nvPr/>
        </p:nvSpPr>
        <p:spPr>
          <a:xfrm>
            <a:off x="4567838" y="1749194"/>
            <a:ext cx="7398019" cy="1116886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Task 1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:  	Use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the adjectives in the box to describe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the 	experiences. Add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any other adjectives you can think of.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Task 2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: 	Complete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the sentences with the phrases in the box.</a:t>
            </a:r>
          </a:p>
        </p:txBody>
      </p:sp>
      <p:sp>
        <p:nvSpPr>
          <p:cNvPr id="15" name="Google Shape;122;p3">
            <a:extLst>
              <a:ext uri="{FF2B5EF4-FFF2-40B4-BE49-F238E27FC236}">
                <a16:creationId xmlns:a16="http://schemas.microsoft.com/office/drawing/2014/main" id="{0B779947-AD49-B643-5901-7FAFE1C1BFC8}"/>
              </a:ext>
            </a:extLst>
          </p:cNvPr>
          <p:cNvSpPr/>
          <p:nvPr/>
        </p:nvSpPr>
        <p:spPr>
          <a:xfrm>
            <a:off x="4567838" y="3018647"/>
            <a:ext cx="7387043" cy="1302098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a typeface="Calibri"/>
                <a:cs typeface="Calibri"/>
                <a:sym typeface="Calibri"/>
              </a:rPr>
              <a:t>Task 3</a:t>
            </a:r>
            <a:r>
              <a:rPr lang="en-US" sz="2200">
                <a:ea typeface="Calibri"/>
                <a:cs typeface="Calibri"/>
                <a:sym typeface="Calibri"/>
              </a:rPr>
              <a:t>: 	Complete </a:t>
            </a:r>
            <a:r>
              <a:rPr lang="en-US" sz="2200" dirty="0">
                <a:ea typeface="Calibri"/>
                <a:cs typeface="Calibri"/>
                <a:sym typeface="Calibri"/>
              </a:rPr>
              <a:t>the sentences with the correct </a:t>
            </a:r>
            <a:r>
              <a:rPr lang="en-US" sz="2200">
                <a:ea typeface="Calibri"/>
                <a:cs typeface="Calibri"/>
                <a:sym typeface="Calibri"/>
              </a:rPr>
              <a:t>present 	perfect </a:t>
            </a:r>
            <a:r>
              <a:rPr lang="en-US" sz="2200" dirty="0">
                <a:ea typeface="Calibri"/>
                <a:cs typeface="Calibri"/>
                <a:sym typeface="Calibri"/>
              </a:rPr>
              <a:t>forms of the verbs in brackets.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a typeface="Calibri"/>
                <a:cs typeface="Calibri"/>
                <a:sym typeface="Calibri"/>
              </a:rPr>
              <a:t>Task 4</a:t>
            </a:r>
            <a:r>
              <a:rPr lang="en-US" sz="2200">
                <a:ea typeface="Calibri"/>
                <a:cs typeface="Calibri"/>
                <a:sym typeface="Calibri"/>
              </a:rPr>
              <a:t>: </a:t>
            </a:r>
            <a:r>
              <a:rPr lang="vi-VN" sz="2200">
                <a:ea typeface="Calibri"/>
                <a:cs typeface="Calibri"/>
                <a:sym typeface="Calibri"/>
              </a:rPr>
              <a:t>	</a:t>
            </a:r>
            <a:r>
              <a:rPr lang="vi-VN" sz="2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the verbs in brackets in the present perfect </a:t>
            </a:r>
            <a:r>
              <a:rPr lang="en-US" sz="2200">
                <a:effectLst/>
                <a:ea typeface="Times New Roman" panose="02020603050405020304" pitchFamily="18" charset="0"/>
              </a:rPr>
              <a:t>to 	complete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the </a:t>
            </a:r>
            <a:r>
              <a:rPr lang="en-US" sz="2200">
                <a:effectLst/>
                <a:ea typeface="Times New Roman" panose="02020603050405020304" pitchFamily="18" charset="0"/>
              </a:rPr>
              <a:t>letter.</a:t>
            </a:r>
            <a:endParaRPr sz="2200" dirty="0"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23;p3">
            <a:extLst>
              <a:ext uri="{FF2B5EF4-FFF2-40B4-BE49-F238E27FC236}">
                <a16:creationId xmlns:a16="http://schemas.microsoft.com/office/drawing/2014/main" id="{E4867D3D-F631-2182-D700-E99242CBC9D1}"/>
              </a:ext>
            </a:extLst>
          </p:cNvPr>
          <p:cNvSpPr/>
          <p:nvPr/>
        </p:nvSpPr>
        <p:spPr>
          <a:xfrm>
            <a:off x="4554121" y="4469240"/>
            <a:ext cx="7390764" cy="1184367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Think of your most memorable experience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. Use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the questions below.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Work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 groups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to make a poster then present it to the class.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15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4" y="1289230"/>
            <a:ext cx="1107462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Think of your most memorable experience. Use the questions below. </a:t>
            </a:r>
          </a:p>
          <a:p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416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– What is the experience?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When did it happen?</a:t>
            </a:r>
            <a:br>
              <a:rPr lang="en-US" sz="3600" dirty="0"/>
            </a:br>
            <a:r>
              <a:rPr lang="en-US" sz="3600" dirty="0"/>
              <a:t>– What did you do then?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How did you feel?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– Why is it your most memorable experience? </a:t>
            </a:r>
          </a:p>
        </p:txBody>
      </p:sp>
    </p:spTree>
    <p:extLst>
      <p:ext uri="{BB962C8B-B14F-4D97-AF65-F5344CB8AC3E}">
        <p14:creationId xmlns:p14="http://schemas.microsoft.com/office/powerpoint/2010/main" val="133177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resentation Clipart Images - Free Download on Freepik">
            <a:extLst>
              <a:ext uri="{FF2B5EF4-FFF2-40B4-BE49-F238E27FC236}">
                <a16:creationId xmlns:a16="http://schemas.microsoft.com/office/drawing/2014/main" id="{118E3889-6498-641D-C359-C3E19EF3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10" y="1731333"/>
            <a:ext cx="5126667" cy="51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4" y="1289231"/>
            <a:ext cx="989518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a poster of your experience with pictures or photos and then present to the class. </a:t>
            </a:r>
            <a:endParaRPr lang="en-US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95753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F4B81-5600-6A88-5402-0006DB875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DA1A5ACD-BC99-F1DD-3165-C78842F12E26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3C50902-0404-C672-9844-9BEBF7782072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7A08CE7-2A12-2225-0EB8-5A9F129536B7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8D7BA03-23F6-7DDD-F5B0-295BB032C8E6}"/>
              </a:ext>
            </a:extLst>
          </p:cNvPr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50725E6-4A82-EBD8-8D26-6A9E5B29F37E}"/>
              </a:ext>
            </a:extLst>
          </p:cNvPr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4000C3E-1B15-21D8-5583-C435C528FE1C}"/>
              </a:ext>
            </a:extLst>
          </p:cNvPr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FBE6972-1BBA-C473-AF20-4C87FCCE74DD}"/>
              </a:ext>
            </a:extLst>
          </p:cNvPr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D793A6CF-3CB5-6381-6CC5-A7599107ABCB}"/>
              </a:ext>
            </a:extLst>
          </p:cNvPr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53E388D5-76A1-F4D1-86F5-2BD804ACA0EE}"/>
              </a:ext>
            </a:extLst>
          </p:cNvPr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B24EBCD-0E76-E988-CA55-661525FC947C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3E53C2-6E2E-F966-388F-32E8AE4671CC}"/>
              </a:ext>
            </a:extLst>
          </p:cNvPr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D11EA99F-D970-5FC1-BF87-4A4697FC1F2E}"/>
              </a:ext>
            </a:extLst>
          </p:cNvPr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3D578C7-C6B2-EC09-19D1-5ADC02680714}"/>
              </a:ext>
            </a:extLst>
          </p:cNvPr>
          <p:cNvSpPr/>
          <p:nvPr/>
        </p:nvSpPr>
        <p:spPr>
          <a:xfrm>
            <a:off x="3625936" y="247242"/>
            <a:ext cx="6438328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4B0878-D90A-A709-44CF-ECCD0F7103A0}"/>
              </a:ext>
            </a:extLst>
          </p:cNvPr>
          <p:cNvSpPr txBox="1"/>
          <p:nvPr/>
        </p:nvSpPr>
        <p:spPr>
          <a:xfrm>
            <a:off x="4151493" y="282785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BA4580-3F96-97ED-6BC0-5785D032A540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63E1C10-B34C-E2D8-7F96-DACD3B40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04E48E1-33EA-1C9E-AEEB-8FD4801AA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3" name="Google Shape;120;p3">
            <a:extLst>
              <a:ext uri="{FF2B5EF4-FFF2-40B4-BE49-F238E27FC236}">
                <a16:creationId xmlns:a16="http://schemas.microsoft.com/office/drawing/2014/main" id="{D658923A-1C81-0DFB-CFC6-284AC1E93D34}"/>
              </a:ext>
            </a:extLst>
          </p:cNvPr>
          <p:cNvSpPr/>
          <p:nvPr/>
        </p:nvSpPr>
        <p:spPr>
          <a:xfrm>
            <a:off x="4557792" y="1024896"/>
            <a:ext cx="7398019" cy="618004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Warm-up </a:t>
            </a:r>
            <a:endParaRPr sz="2200" dirty="0"/>
          </a:p>
        </p:txBody>
      </p:sp>
      <p:sp>
        <p:nvSpPr>
          <p:cNvPr id="14" name="Google Shape;121;p3">
            <a:extLst>
              <a:ext uri="{FF2B5EF4-FFF2-40B4-BE49-F238E27FC236}">
                <a16:creationId xmlns:a16="http://schemas.microsoft.com/office/drawing/2014/main" id="{28BC0DC2-2009-3599-629E-9ED1D18BB7C6}"/>
              </a:ext>
            </a:extLst>
          </p:cNvPr>
          <p:cNvSpPr/>
          <p:nvPr/>
        </p:nvSpPr>
        <p:spPr>
          <a:xfrm>
            <a:off x="4567838" y="1749194"/>
            <a:ext cx="7398019" cy="1116886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Task 1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:  	Use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the adjectives in the box to describe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the 	experiences. Add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any other adjectives you can think of.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Task 2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: 	Complete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the sentences with the phrases in the box.</a:t>
            </a:r>
          </a:p>
        </p:txBody>
      </p:sp>
      <p:sp>
        <p:nvSpPr>
          <p:cNvPr id="15" name="Google Shape;122;p3">
            <a:extLst>
              <a:ext uri="{FF2B5EF4-FFF2-40B4-BE49-F238E27FC236}">
                <a16:creationId xmlns:a16="http://schemas.microsoft.com/office/drawing/2014/main" id="{B20C7BC2-44FC-39E2-96D9-8A311C60658B}"/>
              </a:ext>
            </a:extLst>
          </p:cNvPr>
          <p:cNvSpPr/>
          <p:nvPr/>
        </p:nvSpPr>
        <p:spPr>
          <a:xfrm>
            <a:off x="4567838" y="3018647"/>
            <a:ext cx="7387043" cy="1302098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a typeface="Calibri"/>
                <a:cs typeface="Calibri"/>
                <a:sym typeface="Calibri"/>
              </a:rPr>
              <a:t>Task 3</a:t>
            </a:r>
            <a:r>
              <a:rPr lang="en-US" sz="2200">
                <a:ea typeface="Calibri"/>
                <a:cs typeface="Calibri"/>
                <a:sym typeface="Calibri"/>
              </a:rPr>
              <a:t>: 	Complete </a:t>
            </a:r>
            <a:r>
              <a:rPr lang="en-US" sz="2200" dirty="0">
                <a:ea typeface="Calibri"/>
                <a:cs typeface="Calibri"/>
                <a:sym typeface="Calibri"/>
              </a:rPr>
              <a:t>the sentences with the correct </a:t>
            </a:r>
            <a:r>
              <a:rPr lang="en-US" sz="2200">
                <a:ea typeface="Calibri"/>
                <a:cs typeface="Calibri"/>
                <a:sym typeface="Calibri"/>
              </a:rPr>
              <a:t>present 	perfect </a:t>
            </a:r>
            <a:r>
              <a:rPr lang="en-US" sz="2200" dirty="0">
                <a:ea typeface="Calibri"/>
                <a:cs typeface="Calibri"/>
                <a:sym typeface="Calibri"/>
              </a:rPr>
              <a:t>forms of the verbs in brackets.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a typeface="Calibri"/>
                <a:cs typeface="Calibri"/>
                <a:sym typeface="Calibri"/>
              </a:rPr>
              <a:t>Task 4</a:t>
            </a:r>
            <a:r>
              <a:rPr lang="en-US" sz="2200">
                <a:ea typeface="Calibri"/>
                <a:cs typeface="Calibri"/>
                <a:sym typeface="Calibri"/>
              </a:rPr>
              <a:t>: </a:t>
            </a:r>
            <a:r>
              <a:rPr lang="vi-VN" sz="2200">
                <a:ea typeface="Calibri"/>
                <a:cs typeface="Calibri"/>
                <a:sym typeface="Calibri"/>
              </a:rPr>
              <a:t>	</a:t>
            </a:r>
            <a:r>
              <a:rPr lang="vi-VN" sz="2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the verbs in brackets in the present perfect </a:t>
            </a:r>
            <a:r>
              <a:rPr lang="en-US" sz="2200">
                <a:effectLst/>
                <a:ea typeface="Times New Roman" panose="02020603050405020304" pitchFamily="18" charset="0"/>
              </a:rPr>
              <a:t>to 	complete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the </a:t>
            </a:r>
            <a:r>
              <a:rPr lang="en-US" sz="2200">
                <a:effectLst/>
                <a:ea typeface="Times New Roman" panose="02020603050405020304" pitchFamily="18" charset="0"/>
              </a:rPr>
              <a:t>letter.</a:t>
            </a:r>
            <a:endParaRPr sz="2200" dirty="0"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23;p3">
            <a:extLst>
              <a:ext uri="{FF2B5EF4-FFF2-40B4-BE49-F238E27FC236}">
                <a16:creationId xmlns:a16="http://schemas.microsoft.com/office/drawing/2014/main" id="{454040C0-7CE0-4A94-7E3B-15ACE56910BC}"/>
              </a:ext>
            </a:extLst>
          </p:cNvPr>
          <p:cNvSpPr/>
          <p:nvPr/>
        </p:nvSpPr>
        <p:spPr>
          <a:xfrm>
            <a:off x="4554121" y="4469240"/>
            <a:ext cx="7390764" cy="1184367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Think of your most memorable experience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. Use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the questions below.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Work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 groups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to make a poster then present it to the class.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0;p3">
            <a:extLst>
              <a:ext uri="{FF2B5EF4-FFF2-40B4-BE49-F238E27FC236}">
                <a16:creationId xmlns:a16="http://schemas.microsoft.com/office/drawing/2014/main" id="{BB4B8C48-0267-F673-3AC4-8F4DDBEE0908}"/>
              </a:ext>
            </a:extLst>
          </p:cNvPr>
          <p:cNvSpPr/>
          <p:nvPr/>
        </p:nvSpPr>
        <p:spPr>
          <a:xfrm>
            <a:off x="4567839" y="5802102"/>
            <a:ext cx="7398018" cy="684962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24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What have we learned in this lesson?</a:t>
            </a:r>
            <a:endParaRPr lang="en-US" sz="3600" dirty="0"/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vocabulary related </a:t>
            </a:r>
            <a:r>
              <a:rPr lang="en-US" sz="3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experiences;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the present </a:t>
            </a:r>
            <a:r>
              <a:rPr lang="en-US" sz="3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perfect tense.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276399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Prepare for the next lesson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555313" y="1657898"/>
            <a:ext cx="8464763" cy="64633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43703" y="1644496"/>
            <a:ext cx="8176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7: LOOKING BACK AND PROJECT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23140" y="1372747"/>
            <a:ext cx="1525281" cy="126976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026" name="Picture 2" descr="Free old person - Vector Art">
            <a:extLst>
              <a:ext uri="{FF2B5EF4-FFF2-40B4-BE49-F238E27FC236}">
                <a16:creationId xmlns:a16="http://schemas.microsoft.com/office/drawing/2014/main" id="{C702F803-AFD8-5265-72BE-162241609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/>
        </p:blipFill>
        <p:spPr bwMode="auto">
          <a:xfrm>
            <a:off x="2442258" y="2344204"/>
            <a:ext cx="8299048" cy="440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8734" y="1103050"/>
            <a:ext cx="1926341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98248" y="2232538"/>
            <a:ext cx="2253246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519796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311130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1023" y="5926304"/>
            <a:ext cx="2424052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CONSOLIDATION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293049" y="5391062"/>
            <a:ext cx="1306184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625936" y="247242"/>
            <a:ext cx="6438328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3" y="282785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3" name="Google Shape;120;p3">
            <a:extLst>
              <a:ext uri="{FF2B5EF4-FFF2-40B4-BE49-F238E27FC236}">
                <a16:creationId xmlns:a16="http://schemas.microsoft.com/office/drawing/2014/main" id="{8C38835E-ED3B-2334-6B97-2B9DD00228F0}"/>
              </a:ext>
            </a:extLst>
          </p:cNvPr>
          <p:cNvSpPr/>
          <p:nvPr/>
        </p:nvSpPr>
        <p:spPr>
          <a:xfrm>
            <a:off x="4557792" y="1024896"/>
            <a:ext cx="7398019" cy="618004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Warm-up </a:t>
            </a:r>
            <a:endParaRPr sz="2200" dirty="0"/>
          </a:p>
        </p:txBody>
      </p:sp>
      <p:sp>
        <p:nvSpPr>
          <p:cNvPr id="14" name="Google Shape;121;p3">
            <a:extLst>
              <a:ext uri="{FF2B5EF4-FFF2-40B4-BE49-F238E27FC236}">
                <a16:creationId xmlns:a16="http://schemas.microsoft.com/office/drawing/2014/main" id="{28F384F0-005B-D39C-48D6-92D5FD2692EF}"/>
              </a:ext>
            </a:extLst>
          </p:cNvPr>
          <p:cNvSpPr/>
          <p:nvPr/>
        </p:nvSpPr>
        <p:spPr>
          <a:xfrm>
            <a:off x="4567838" y="1749194"/>
            <a:ext cx="7398019" cy="1116886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Task 1:  	Use the adjectives in the box to describe the 	experiences. Add any other adjectives you can think of.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Task 2: 	Complete the sentences with the phrases in the box.</a:t>
            </a:r>
          </a:p>
        </p:txBody>
      </p:sp>
      <p:sp>
        <p:nvSpPr>
          <p:cNvPr id="15" name="Google Shape;122;p3">
            <a:extLst>
              <a:ext uri="{FF2B5EF4-FFF2-40B4-BE49-F238E27FC236}">
                <a16:creationId xmlns:a16="http://schemas.microsoft.com/office/drawing/2014/main" id="{607F8578-98B6-A665-975B-668747A935E6}"/>
              </a:ext>
            </a:extLst>
          </p:cNvPr>
          <p:cNvSpPr/>
          <p:nvPr/>
        </p:nvSpPr>
        <p:spPr>
          <a:xfrm>
            <a:off x="4567838" y="3018647"/>
            <a:ext cx="7387043" cy="1302098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a typeface="Calibri"/>
                <a:cs typeface="Calibri"/>
                <a:sym typeface="Calibri"/>
              </a:rPr>
              <a:t>Task 3</a:t>
            </a:r>
            <a:r>
              <a:rPr lang="en-US" sz="2200">
                <a:ea typeface="Calibri"/>
                <a:cs typeface="Calibri"/>
                <a:sym typeface="Calibri"/>
              </a:rPr>
              <a:t>: 	Complete </a:t>
            </a:r>
            <a:r>
              <a:rPr lang="en-US" sz="2200" dirty="0">
                <a:ea typeface="Calibri"/>
                <a:cs typeface="Calibri"/>
                <a:sym typeface="Calibri"/>
              </a:rPr>
              <a:t>the sentences with the correct </a:t>
            </a:r>
            <a:r>
              <a:rPr lang="en-US" sz="2200">
                <a:ea typeface="Calibri"/>
                <a:cs typeface="Calibri"/>
                <a:sym typeface="Calibri"/>
              </a:rPr>
              <a:t>present 	perfect </a:t>
            </a:r>
            <a:r>
              <a:rPr lang="en-US" sz="2200" dirty="0">
                <a:ea typeface="Calibri"/>
                <a:cs typeface="Calibri"/>
                <a:sym typeface="Calibri"/>
              </a:rPr>
              <a:t>forms of the verbs in brackets.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a typeface="Calibri"/>
                <a:cs typeface="Calibri"/>
                <a:sym typeface="Calibri"/>
              </a:rPr>
              <a:t>Task 4</a:t>
            </a:r>
            <a:r>
              <a:rPr lang="en-US" sz="2200">
                <a:ea typeface="Calibri"/>
                <a:cs typeface="Calibri"/>
                <a:sym typeface="Calibri"/>
              </a:rPr>
              <a:t>: </a:t>
            </a:r>
            <a:r>
              <a:rPr lang="vi-VN" sz="2200">
                <a:ea typeface="Calibri"/>
                <a:cs typeface="Calibri"/>
                <a:sym typeface="Calibri"/>
              </a:rPr>
              <a:t>	</a:t>
            </a:r>
            <a:r>
              <a:rPr lang="vi-VN" sz="2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the verbs in brackets in the present perfect </a:t>
            </a:r>
            <a:r>
              <a:rPr lang="en-US" sz="2200">
                <a:effectLst/>
                <a:ea typeface="Times New Roman" panose="02020603050405020304" pitchFamily="18" charset="0"/>
              </a:rPr>
              <a:t>to 	complete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the </a:t>
            </a:r>
            <a:r>
              <a:rPr lang="en-US" sz="2200">
                <a:effectLst/>
                <a:ea typeface="Times New Roman" panose="02020603050405020304" pitchFamily="18" charset="0"/>
              </a:rPr>
              <a:t>letter.</a:t>
            </a:r>
            <a:endParaRPr sz="2200" dirty="0"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23;p3">
            <a:extLst>
              <a:ext uri="{FF2B5EF4-FFF2-40B4-BE49-F238E27FC236}">
                <a16:creationId xmlns:a16="http://schemas.microsoft.com/office/drawing/2014/main" id="{0D5D8111-3796-DAE3-908C-9D8F0203BFF9}"/>
              </a:ext>
            </a:extLst>
          </p:cNvPr>
          <p:cNvSpPr/>
          <p:nvPr/>
        </p:nvSpPr>
        <p:spPr>
          <a:xfrm>
            <a:off x="4554121" y="4469240"/>
            <a:ext cx="7390764" cy="1184367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Think of your most memorable experience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. Use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the questions below.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Work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 groups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to make a poster then present it to the class.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0;p3">
            <a:extLst>
              <a:ext uri="{FF2B5EF4-FFF2-40B4-BE49-F238E27FC236}">
                <a16:creationId xmlns:a16="http://schemas.microsoft.com/office/drawing/2014/main" id="{1BB30502-F944-AF3D-4FAA-8FEA49CF44B9}"/>
              </a:ext>
            </a:extLst>
          </p:cNvPr>
          <p:cNvSpPr/>
          <p:nvPr/>
        </p:nvSpPr>
        <p:spPr>
          <a:xfrm>
            <a:off x="4567839" y="5802102"/>
            <a:ext cx="7398018" cy="684962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1524300"/>
            <a:ext cx="6040792" cy="425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Work in 4 teams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Write as many adjectives describing experiences as possible in 2 minutes.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BRAINSTORMING</a:t>
            </a:r>
            <a:r>
              <a:rPr lang="en-US" sz="40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19518" y="3972735"/>
            <a:ext cx="396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987D4-6AE5-C6FB-511C-536028BD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44076E5C-F3CF-E7DA-8405-09FF95DE9ED9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9D22A2D-C0B9-D26C-D52E-C3BE3E04A0F8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120416F-94DE-F034-D5B2-33FDFB6B0E16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CADDD6D-0192-CEA4-FE22-BAF4AB89FD49}"/>
              </a:ext>
            </a:extLst>
          </p:cNvPr>
          <p:cNvSpPr/>
          <p:nvPr/>
        </p:nvSpPr>
        <p:spPr>
          <a:xfrm>
            <a:off x="1713053" y="2232538"/>
            <a:ext cx="2438441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0AC1CBFA-BBC4-7A68-B5D9-0DCF1B52C841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427199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B1BFB42-3111-6869-E9CF-7F28679BD088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8C38C12-0C7E-23AB-C68A-BE326B20AA5F}"/>
              </a:ext>
            </a:extLst>
          </p:cNvPr>
          <p:cNvSpPr/>
          <p:nvPr/>
        </p:nvSpPr>
        <p:spPr>
          <a:xfrm>
            <a:off x="3625936" y="247242"/>
            <a:ext cx="6438328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64F569-86DA-9A2B-5D5E-5727E3F96E58}"/>
              </a:ext>
            </a:extLst>
          </p:cNvPr>
          <p:cNvSpPr txBox="1"/>
          <p:nvPr/>
        </p:nvSpPr>
        <p:spPr>
          <a:xfrm>
            <a:off x="4151493" y="282785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1D4422-C227-C254-1AF8-E752BEA0E418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D628873-7F80-1A14-14D2-95B14395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377B8E-6E10-F1AE-EDF9-6B1B0BC24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3" name="Google Shape;120;p3">
            <a:extLst>
              <a:ext uri="{FF2B5EF4-FFF2-40B4-BE49-F238E27FC236}">
                <a16:creationId xmlns:a16="http://schemas.microsoft.com/office/drawing/2014/main" id="{96DA99E2-726E-8251-CE15-0B0EB30EF275}"/>
              </a:ext>
            </a:extLst>
          </p:cNvPr>
          <p:cNvSpPr/>
          <p:nvPr/>
        </p:nvSpPr>
        <p:spPr>
          <a:xfrm>
            <a:off x="4557792" y="1024896"/>
            <a:ext cx="7398019" cy="618004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Warm-up </a:t>
            </a:r>
            <a:endParaRPr sz="2800" dirty="0"/>
          </a:p>
        </p:txBody>
      </p:sp>
      <p:sp>
        <p:nvSpPr>
          <p:cNvPr id="14" name="Google Shape;121;p3">
            <a:extLst>
              <a:ext uri="{FF2B5EF4-FFF2-40B4-BE49-F238E27FC236}">
                <a16:creationId xmlns:a16="http://schemas.microsoft.com/office/drawing/2014/main" id="{2B711A4F-F6BE-1A93-FCC9-48E94CB8374A}"/>
              </a:ext>
            </a:extLst>
          </p:cNvPr>
          <p:cNvSpPr/>
          <p:nvPr/>
        </p:nvSpPr>
        <p:spPr>
          <a:xfrm>
            <a:off x="4567838" y="1749194"/>
            <a:ext cx="7398019" cy="2996426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Task 1:  Use the adjectives in the box to describe </a:t>
            </a:r>
          </a:p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             the experiences. Add any other adjectives</a:t>
            </a:r>
          </a:p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             you can think of. </a:t>
            </a:r>
          </a:p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Task 2:  Complete the sentences with the phrases</a:t>
            </a:r>
          </a:p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             in the box.</a:t>
            </a:r>
          </a:p>
        </p:txBody>
      </p:sp>
    </p:spTree>
    <p:extLst>
      <p:ext uri="{BB962C8B-B14F-4D97-AF65-F5344CB8AC3E}">
        <p14:creationId xmlns:p14="http://schemas.microsoft.com/office/powerpoint/2010/main" val="324977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19"/>
            <a:ext cx="12192000" cy="785408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795287"/>
            <a:ext cx="1086282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343" y="193013"/>
            <a:ext cx="40617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7654" y="3246741"/>
            <a:ext cx="11606470" cy="348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/>
              <a:t>1. </a:t>
            </a:r>
            <a:r>
              <a:rPr lang="en-US" sz="3000" dirty="0"/>
              <a:t>Riding a jeep up to the mountain top 				______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2. </a:t>
            </a:r>
            <a:r>
              <a:rPr lang="en-US" sz="3000" dirty="0"/>
              <a:t>Touring an area with mountains and villages 			______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3. </a:t>
            </a:r>
            <a:r>
              <a:rPr lang="en-US" sz="3000" dirty="0"/>
              <a:t>Being bullied							 	______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4. </a:t>
            </a:r>
            <a:r>
              <a:rPr lang="en-US" sz="3000" dirty="0"/>
              <a:t>Joining team building activities  					______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5. </a:t>
            </a:r>
            <a:r>
              <a:rPr lang="en-US" sz="3000" dirty="0"/>
              <a:t>Not revising previous lessons before the exams		______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81302" y="882396"/>
            <a:ext cx="525996" cy="585425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54" y="781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84388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special		embarrassing		amazing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thrilling 		unpleasant 			memorable 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448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7654" y="3246741"/>
            <a:ext cx="11606470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/>
              <a:t>1. </a:t>
            </a:r>
            <a:r>
              <a:rPr lang="en-US" sz="3000" dirty="0"/>
              <a:t>I couldn’t answer her questions because I </a:t>
            </a:r>
            <a:r>
              <a:rPr lang="en-US" sz="3000"/>
              <a:t>just ________________. </a:t>
            </a:r>
            <a:endParaRPr lang="en-US" sz="3000" dirty="0"/>
          </a:p>
          <a:p>
            <a:pPr>
              <a:lnSpc>
                <a:spcPct val="150000"/>
              </a:lnSpc>
            </a:pPr>
            <a:r>
              <a:rPr lang="en-US" sz="3000" b="1" dirty="0"/>
              <a:t>2. </a:t>
            </a:r>
            <a:r>
              <a:rPr lang="en-US" sz="3000" dirty="0"/>
              <a:t>My mind </a:t>
            </a:r>
            <a:r>
              <a:rPr lang="en-US" sz="3000"/>
              <a:t>suddenly ___________ </a:t>
            </a:r>
            <a:r>
              <a:rPr lang="en-US" sz="3000" dirty="0"/>
              <a:t>when she asked me about our plan.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3. </a:t>
            </a:r>
            <a:r>
              <a:rPr lang="en-US" sz="3000" dirty="0"/>
              <a:t>The most memorable part of our picnic was _______________ by the mountain.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84388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8249565" y="3331323"/>
            <a:ext cx="33347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learnt it by rote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917D3-A09A-5183-5847-5D85A0108575}"/>
              </a:ext>
            </a:extLst>
          </p:cNvPr>
          <p:cNvSpPr txBox="1"/>
          <p:nvPr/>
        </p:nvSpPr>
        <p:spPr>
          <a:xfrm>
            <a:off x="3964912" y="4028479"/>
            <a:ext cx="33347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went blank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283CD-CE28-DAF4-1073-278EDC87074F}"/>
              </a:ext>
            </a:extLst>
          </p:cNvPr>
          <p:cNvSpPr txBox="1"/>
          <p:nvPr/>
        </p:nvSpPr>
        <p:spPr>
          <a:xfrm>
            <a:off x="7851074" y="4684414"/>
            <a:ext cx="33347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exploring a site</a:t>
            </a:r>
          </a:p>
        </p:txBody>
      </p:sp>
    </p:spTree>
    <p:extLst>
      <p:ext uri="{BB962C8B-B14F-4D97-AF65-F5344CB8AC3E}">
        <p14:creationId xmlns:p14="http://schemas.microsoft.com/office/powerpoint/2010/main" val="5660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448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57477" y="3425791"/>
            <a:ext cx="11606470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/>
              <a:t>4. </a:t>
            </a:r>
            <a:r>
              <a:rPr lang="en-US" sz="3000" dirty="0"/>
              <a:t>We are now more aware of environment protection after we took    ___________. </a:t>
            </a:r>
          </a:p>
          <a:p>
            <a:pPr>
              <a:lnSpc>
                <a:spcPct val="150000"/>
              </a:lnSpc>
            </a:pPr>
            <a:r>
              <a:rPr lang="en-US" sz="3000" b="1" dirty="0"/>
              <a:t>5. </a:t>
            </a:r>
            <a:r>
              <a:rPr lang="en-US" sz="3000" dirty="0"/>
              <a:t>After we joined _______________________, we all got closer to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   each other.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84388"/>
            <a:ext cx="10862822" cy="1255436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          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657477" y="4218818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an eco-tour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3533260" y="4867194"/>
            <a:ext cx="49453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team building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556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3ACBE-BA3C-8357-2DF4-D7F16FB8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035726D-2D8D-97F0-B3CD-2AB4CDDAE638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94B780F-1CF0-B230-3012-F66EC50FEE4B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03343A5-2FF3-0837-B11B-DA55C08A0826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C258A09-7404-EAC1-5829-FB84AEB932CA}"/>
              </a:ext>
            </a:extLst>
          </p:cNvPr>
          <p:cNvSpPr/>
          <p:nvPr/>
        </p:nvSpPr>
        <p:spPr>
          <a:xfrm>
            <a:off x="1875099" y="2232538"/>
            <a:ext cx="2276395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86E140-AF96-E982-EBC7-5F6906ED88FB}"/>
              </a:ext>
            </a:extLst>
          </p:cNvPr>
          <p:cNvSpPr/>
          <p:nvPr/>
        </p:nvSpPr>
        <p:spPr>
          <a:xfrm>
            <a:off x="237119" y="3487516"/>
            <a:ext cx="2039315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9AC948EB-3FBA-C2BF-1169-E848F7D9A605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50822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CB4CE130-28F2-859C-B40A-8B4D2BCB76E1}"/>
              </a:ext>
            </a:extLst>
          </p:cNvPr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256777" y="2541342"/>
            <a:ext cx="618322" cy="94617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A931572-4E59-7988-616A-87B3E71C888A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C1C8AC6-D7D3-0465-B02A-35F7FD774E46}"/>
              </a:ext>
            </a:extLst>
          </p:cNvPr>
          <p:cNvSpPr/>
          <p:nvPr/>
        </p:nvSpPr>
        <p:spPr>
          <a:xfrm>
            <a:off x="3625936" y="247242"/>
            <a:ext cx="6438328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AF1E2D-EBDB-B689-9B25-D8B02F80A16D}"/>
              </a:ext>
            </a:extLst>
          </p:cNvPr>
          <p:cNvSpPr txBox="1"/>
          <p:nvPr/>
        </p:nvSpPr>
        <p:spPr>
          <a:xfrm>
            <a:off x="4151493" y="282785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72171D-9914-13C8-54C0-20E7CBCB41EA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0FF89F1-A232-5DE5-A6FD-4F8885F09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E96DB45-00DF-DD07-20E5-C26266D2B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3" name="Google Shape;120;p3">
            <a:extLst>
              <a:ext uri="{FF2B5EF4-FFF2-40B4-BE49-F238E27FC236}">
                <a16:creationId xmlns:a16="http://schemas.microsoft.com/office/drawing/2014/main" id="{976E6B70-7179-3813-E632-4253D981EF3B}"/>
              </a:ext>
            </a:extLst>
          </p:cNvPr>
          <p:cNvSpPr/>
          <p:nvPr/>
        </p:nvSpPr>
        <p:spPr>
          <a:xfrm>
            <a:off x="4557792" y="1024896"/>
            <a:ext cx="7398019" cy="618004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Warm-up </a:t>
            </a:r>
            <a:endParaRPr sz="2800" dirty="0"/>
          </a:p>
        </p:txBody>
      </p:sp>
      <p:sp>
        <p:nvSpPr>
          <p:cNvPr id="14" name="Google Shape;121;p3">
            <a:extLst>
              <a:ext uri="{FF2B5EF4-FFF2-40B4-BE49-F238E27FC236}">
                <a16:creationId xmlns:a16="http://schemas.microsoft.com/office/drawing/2014/main" id="{44847558-7A42-E956-A543-543B4F25DC4C}"/>
              </a:ext>
            </a:extLst>
          </p:cNvPr>
          <p:cNvSpPr/>
          <p:nvPr/>
        </p:nvSpPr>
        <p:spPr>
          <a:xfrm>
            <a:off x="4567838" y="1749193"/>
            <a:ext cx="7398019" cy="2133901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Task 1:  Use the adjectives in the box to describe </a:t>
            </a:r>
          </a:p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             the experiences. Add any other adjectives</a:t>
            </a:r>
          </a:p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             you can think of. </a:t>
            </a:r>
          </a:p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Task 2:  Complete the sentences with the phrases</a:t>
            </a:r>
          </a:p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             in the box.</a:t>
            </a:r>
          </a:p>
        </p:txBody>
      </p:sp>
      <p:sp>
        <p:nvSpPr>
          <p:cNvPr id="15" name="Google Shape;122;p3">
            <a:extLst>
              <a:ext uri="{FF2B5EF4-FFF2-40B4-BE49-F238E27FC236}">
                <a16:creationId xmlns:a16="http://schemas.microsoft.com/office/drawing/2014/main" id="{9125A6D3-CAFF-2EBE-4926-8BFDB41BBA1B}"/>
              </a:ext>
            </a:extLst>
          </p:cNvPr>
          <p:cNvSpPr/>
          <p:nvPr/>
        </p:nvSpPr>
        <p:spPr>
          <a:xfrm>
            <a:off x="4567838" y="4190035"/>
            <a:ext cx="7387043" cy="2268638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a typeface="Calibri"/>
                <a:cs typeface="Calibri"/>
                <a:sym typeface="Calibri"/>
              </a:rPr>
              <a:t>Task 3:  Complete the sentences with the correct </a:t>
            </a:r>
          </a:p>
          <a:p>
            <a:r>
              <a:rPr lang="en-US" sz="2800" dirty="0">
                <a:ea typeface="Calibri"/>
                <a:cs typeface="Calibri"/>
                <a:sym typeface="Calibri"/>
              </a:rPr>
              <a:t>              present perfect forms of the verbs in </a:t>
            </a:r>
          </a:p>
          <a:p>
            <a:r>
              <a:rPr lang="en-US" sz="2800" dirty="0">
                <a:ea typeface="Calibri"/>
                <a:cs typeface="Calibri"/>
                <a:sym typeface="Calibri"/>
              </a:rPr>
              <a:t>              brackets.</a:t>
            </a:r>
          </a:p>
          <a:p>
            <a:r>
              <a:rPr lang="en-US" sz="2800" dirty="0">
                <a:ea typeface="Calibri"/>
                <a:cs typeface="Calibri"/>
                <a:sym typeface="Calibri"/>
              </a:rPr>
              <a:t>Task 4: 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the verbs in brackets in the present</a:t>
            </a:r>
          </a:p>
          <a:p>
            <a:r>
              <a:rPr lang="en-US" sz="2800" dirty="0">
                <a:ea typeface="Calibri"/>
                <a:cs typeface="Calibri"/>
                <a:sym typeface="Calibri"/>
              </a:rPr>
              <a:t>            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perfect to complete the letter.</a:t>
            </a:r>
            <a:endParaRPr sz="28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92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3625</TotalTime>
  <Words>1284</Words>
  <PresentationFormat>Widescreen</PresentationFormat>
  <Paragraphs>176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2024-03-01T15:47:03Z</dcterms:modified>
</cp:coreProperties>
</file>