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71" r:id="rId2"/>
    <p:sldId id="323" r:id="rId3"/>
    <p:sldId id="324" r:id="rId4"/>
    <p:sldId id="345" r:id="rId5"/>
    <p:sldId id="347" r:id="rId6"/>
    <p:sldId id="311" r:id="rId7"/>
    <p:sldId id="310" r:id="rId8"/>
    <p:sldId id="322" r:id="rId9"/>
    <p:sldId id="341" r:id="rId10"/>
    <p:sldId id="342" r:id="rId11"/>
    <p:sldId id="343" r:id="rId12"/>
    <p:sldId id="349" r:id="rId13"/>
    <p:sldId id="344" r:id="rId14"/>
    <p:sldId id="348" r:id="rId15"/>
    <p:sldId id="325" r:id="rId16"/>
    <p:sldId id="31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6" autoAdjust="0"/>
    <p:restoredTop sz="94196" autoAdjust="0"/>
  </p:normalViewPr>
  <p:slideViewPr>
    <p:cSldViewPr snapToGrid="0" showGuides="1">
      <p:cViewPr varScale="1">
        <p:scale>
          <a:sx n="70" d="100"/>
          <a:sy n="70" d="100"/>
        </p:scale>
        <p:origin x="192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5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5A3AA-3EBB-F441-B82F-3B370034EA2B}"/>
              </a:ext>
            </a:extLst>
          </p:cNvPr>
          <p:cNvSpPr txBox="1"/>
          <p:nvPr/>
        </p:nvSpPr>
        <p:spPr>
          <a:xfrm>
            <a:off x="4536086" y="1017136"/>
            <a:ext cx="8084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Perfect gerunds</a:t>
            </a:r>
            <a:endParaRPr lang="en-VN" sz="3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A22E7-DD69-0A40-BB29-D8D4E0ADA1C5}"/>
              </a:ext>
            </a:extLst>
          </p:cNvPr>
          <p:cNvSpPr txBox="1"/>
          <p:nvPr/>
        </p:nvSpPr>
        <p:spPr>
          <a:xfrm>
            <a:off x="237744" y="1643635"/>
            <a:ext cx="119542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perfect gerund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(having done) 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always refers to a time before that of the verb in the main clause. It is used to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emphasise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that the action was completed in the past.</a:t>
            </a:r>
            <a:endParaRPr lang="en-VN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It can be used as:</a:t>
            </a:r>
            <a:endParaRPr lang="en-VN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Í˝ÂÕ˛"/>
              </a:rPr>
              <a:t>•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the subject of a sentence.</a:t>
            </a:r>
            <a:endParaRPr lang="en-VN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Having studied science subjects made it easy for me to choose a university degree.</a:t>
            </a:r>
            <a:endParaRPr lang="en-VN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Í˝ÂÕ˛"/>
              </a:rPr>
              <a:t>•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an object after some verbs, e.g. admit, deny, forget, mention, regret, and remember or after prepositions.</a:t>
            </a:r>
            <a:endParaRPr lang="en-VN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EE4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My friend didn’t remember having lent me his English textbook.</a:t>
            </a:r>
            <a:endParaRPr lang="en-VN" sz="2800" dirty="0">
              <a:effectLst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        My cousin often talked about having studied for five years at a top university.</a:t>
            </a:r>
            <a:endParaRPr lang="en-VN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4913" y="1153278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Find and correct the mistakes in the following sentences.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E789C-68A8-4041-AE74-45473B7CED62}"/>
              </a:ext>
            </a:extLst>
          </p:cNvPr>
          <p:cNvSpPr txBox="1"/>
          <p:nvPr/>
        </p:nvSpPr>
        <p:spPr>
          <a:xfrm>
            <a:off x="582443" y="1832553"/>
            <a:ext cx="11547648" cy="490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just">
              <a:lnSpc>
                <a:spcPct val="200000"/>
              </a:lnSpc>
              <a:spcBef>
                <a:spcPts val="720"/>
              </a:spcBef>
              <a:spcAft>
                <a:spcPts val="720"/>
              </a:spcAft>
              <a:buAutoNum type="arabicPeriod"/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 forgot have discussed this topic with you. </a:t>
            </a:r>
          </a:p>
          <a:p>
            <a:pPr marL="514350" indent="-514350" algn="just">
              <a:lnSpc>
                <a:spcPct val="200000"/>
              </a:lnSpc>
              <a:spcBef>
                <a:spcPts val="720"/>
              </a:spcBef>
              <a:spcAft>
                <a:spcPts val="720"/>
              </a:spcAft>
              <a:buAutoNum type="arabicPeriod"/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Had won many maths competitions helped me to win a place at university.</a:t>
            </a:r>
            <a:endParaRPr lang="en-VN" sz="2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3.   Nam regretted not having choose a more interesting course at university. </a:t>
            </a:r>
            <a:endParaRPr lang="en-VN" sz="28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SG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4.   He was proud of had won the first place at the Biology Olympiad.  </a:t>
            </a:r>
            <a:endParaRPr lang="en-VN" sz="28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V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B7053-3A20-114F-A9C2-E36F681CB21D}"/>
              </a:ext>
            </a:extLst>
          </p:cNvPr>
          <p:cNvSpPr txBox="1"/>
          <p:nvPr/>
        </p:nvSpPr>
        <p:spPr>
          <a:xfrm>
            <a:off x="2240386" y="2670498"/>
            <a:ext cx="1573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having</a:t>
            </a:r>
            <a:endParaRPr lang="en-VN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60AEA-AEDA-A245-8410-414798CB02BE}"/>
              </a:ext>
            </a:extLst>
          </p:cNvPr>
          <p:cNvSpPr txBox="1"/>
          <p:nvPr/>
        </p:nvSpPr>
        <p:spPr>
          <a:xfrm>
            <a:off x="1090103" y="3732785"/>
            <a:ext cx="1690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Having </a:t>
            </a:r>
            <a:endParaRPr lang="en-VN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B9057-B5D7-4941-A358-38C1CC2FBEEF}"/>
              </a:ext>
            </a:extLst>
          </p:cNvPr>
          <p:cNvSpPr txBox="1"/>
          <p:nvPr/>
        </p:nvSpPr>
        <p:spPr>
          <a:xfrm>
            <a:off x="4840185" y="4732497"/>
            <a:ext cx="16562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chosen</a:t>
            </a:r>
            <a:endParaRPr lang="en-VN" sz="28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E92C9-C9D8-8B41-9E37-B158B36D1695}"/>
              </a:ext>
            </a:extLst>
          </p:cNvPr>
          <p:cNvSpPr txBox="1"/>
          <p:nvPr/>
        </p:nvSpPr>
        <p:spPr>
          <a:xfrm>
            <a:off x="3411370" y="5908777"/>
            <a:ext cx="165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having</a:t>
            </a:r>
            <a:endParaRPr lang="en-VN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2F9FF0-8735-FF46-8746-2A1DF583912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295912" y="2670498"/>
            <a:ext cx="731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B9980E-0E63-4F46-9885-841D37FFD045}"/>
              </a:ext>
            </a:extLst>
          </p:cNvPr>
          <p:cNvCxnSpPr>
            <a:cxnSpLocks/>
          </p:cNvCxnSpPr>
          <p:nvPr/>
        </p:nvCxnSpPr>
        <p:spPr>
          <a:xfrm>
            <a:off x="1129344" y="3624605"/>
            <a:ext cx="731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BDEF6C-AE5F-2040-82B5-0E224636524E}"/>
              </a:ext>
            </a:extLst>
          </p:cNvPr>
          <p:cNvCxnSpPr>
            <a:cxnSpLocks/>
          </p:cNvCxnSpPr>
          <p:nvPr/>
        </p:nvCxnSpPr>
        <p:spPr>
          <a:xfrm>
            <a:off x="5045908" y="4692056"/>
            <a:ext cx="988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970E56-8C68-434D-884D-79F718FEA243}"/>
              </a:ext>
            </a:extLst>
          </p:cNvPr>
          <p:cNvCxnSpPr>
            <a:cxnSpLocks/>
          </p:cNvCxnSpPr>
          <p:nvPr/>
        </p:nvCxnSpPr>
        <p:spPr>
          <a:xfrm>
            <a:off x="3507772" y="5686604"/>
            <a:ext cx="7311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5A3AA-3EBB-F441-B82F-3B370034EA2B}"/>
              </a:ext>
            </a:extLst>
          </p:cNvPr>
          <p:cNvSpPr txBox="1"/>
          <p:nvPr/>
        </p:nvSpPr>
        <p:spPr>
          <a:xfrm>
            <a:off x="3201062" y="1017136"/>
            <a:ext cx="80844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Perfect participle clauses</a:t>
            </a:r>
            <a:endParaRPr lang="en-VN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A22E7-DD69-0A40-BB29-D8D4E0ADA1C5}"/>
              </a:ext>
            </a:extLst>
          </p:cNvPr>
          <p:cNvSpPr txBox="1"/>
          <p:nvPr/>
        </p:nvSpPr>
        <p:spPr>
          <a:xfrm>
            <a:off x="237744" y="1848957"/>
            <a:ext cx="1195425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perfect participle has the same form as the perfect gerund, </a:t>
            </a:r>
            <a:r>
              <a:rPr lang="en-US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e.g. having asked, having studied.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We can use perfect participle clauses to: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Í˝ÂÕ˛"/>
              </a:rPr>
              <a:t>•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describe an action that happened before the action in the main clause.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Example: </a:t>
            </a:r>
            <a:r>
              <a:rPr lang="en-US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Having finished their course, they started looking for jobs.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Í˝ÂÕ˛"/>
              </a:rPr>
              <a:t>•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talk about the reason for the action in the main clause.</a:t>
            </a:r>
            <a:endParaRPr lang="en-VN" sz="3200" dirty="0">
              <a:effectLst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 having read the book, he can’t give us his opinion.</a:t>
            </a:r>
            <a:r>
              <a:rPr lang="en-VN" sz="4400" dirty="0">
                <a:effectLst/>
              </a:rPr>
              <a:t> </a:t>
            </a:r>
            <a:endParaRPr lang="en-VN" sz="4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2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25692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Rewrite these sentences using perfect participle clauses.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1D2F4-8398-D94C-9FEE-07F5905056E8}"/>
              </a:ext>
            </a:extLst>
          </p:cNvPr>
          <p:cNvSpPr txBox="1"/>
          <p:nvPr/>
        </p:nvSpPr>
        <p:spPr>
          <a:xfrm>
            <a:off x="494438" y="1942186"/>
            <a:ext cx="11796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4000"/>
                </a:solidFill>
                <a:effectLst/>
              </a:rPr>
              <a:t>1. </a:t>
            </a:r>
            <a:r>
              <a:rPr lang="en-US" sz="2400" dirty="0">
                <a:effectLst/>
              </a:rPr>
              <a:t>After we listened to an introduction to the course, we asked some questions.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-&gt;</a:t>
            </a:r>
            <a:r>
              <a:rPr 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>
                <a:solidFill>
                  <a:srgbClr val="455B63"/>
                </a:solidFill>
                <a:effectLst/>
              </a:rPr>
              <a:t>___________________________________________</a:t>
            </a:r>
            <a:r>
              <a:rPr lang="en-US" sz="2400" dirty="0">
                <a:solidFill>
                  <a:srgbClr val="000000"/>
                </a:solidFill>
                <a:effectLst/>
              </a:rPr>
              <a:t>, we asked some questions.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solidFill>
                  <a:srgbClr val="EE4000"/>
                </a:solidFill>
                <a:effectLst/>
              </a:rPr>
              <a:t>2. </a:t>
            </a:r>
            <a:r>
              <a:rPr lang="en-US" sz="2400" dirty="0">
                <a:effectLst/>
              </a:rPr>
              <a:t>He failed the university entrance exams, then he decided to train to become a car mechanic.</a:t>
            </a:r>
          </a:p>
          <a:p>
            <a:r>
              <a:rPr lang="en-US" sz="2400" dirty="0"/>
              <a:t>-&gt;</a:t>
            </a:r>
            <a:r>
              <a:rPr lang="en-US" sz="2400" dirty="0">
                <a:effectLst/>
              </a:rPr>
              <a:t> </a:t>
            </a:r>
            <a:r>
              <a:rPr lang="en-US" sz="2400" dirty="0">
                <a:solidFill>
                  <a:srgbClr val="455B63"/>
                </a:solidFill>
                <a:effectLst/>
              </a:rPr>
              <a:t>________________________________________</a:t>
            </a:r>
            <a:r>
              <a:rPr lang="en-US" sz="2400" dirty="0">
                <a:effectLst/>
              </a:rPr>
              <a:t>, he decided to train to become a car mechanic.</a:t>
            </a:r>
          </a:p>
          <a:p>
            <a:r>
              <a:rPr lang="en-US" sz="2400" dirty="0">
                <a:solidFill>
                  <a:srgbClr val="EE4000"/>
                </a:solidFill>
                <a:effectLst/>
              </a:rPr>
              <a:t>3. </a:t>
            </a:r>
            <a:r>
              <a:rPr lang="en-US" sz="2400" dirty="0">
                <a:effectLst/>
              </a:rPr>
              <a:t>His brother had not studied hard enough, so he failed the exams.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-&gt; </a:t>
            </a:r>
            <a:r>
              <a:rPr lang="en-US" sz="2400" dirty="0">
                <a:solidFill>
                  <a:srgbClr val="455B63"/>
                </a:solidFill>
                <a:effectLst/>
              </a:rPr>
              <a:t>_______________________</a:t>
            </a:r>
            <a:r>
              <a:rPr lang="en-US" sz="2400" dirty="0">
                <a:solidFill>
                  <a:srgbClr val="000000"/>
                </a:solidFill>
                <a:effectLst/>
              </a:rPr>
              <a:t>, his brother failed the exams.</a:t>
            </a:r>
            <a:endParaRPr lang="en-US" sz="2400" dirty="0">
              <a:solidFill>
                <a:srgbClr val="455B63"/>
              </a:solidFill>
              <a:effectLst/>
            </a:endParaRPr>
          </a:p>
          <a:p>
            <a:r>
              <a:rPr lang="en-US" sz="2400" dirty="0">
                <a:solidFill>
                  <a:srgbClr val="EE4000"/>
                </a:solidFill>
                <a:effectLst/>
              </a:rPr>
              <a:t>4. </a:t>
            </a:r>
            <a:r>
              <a:rPr lang="en-US" sz="2400" dirty="0">
                <a:effectLst/>
              </a:rPr>
              <a:t>After I answered the job interview questions, I was asked to prepare a short presentation.</a:t>
            </a:r>
          </a:p>
          <a:p>
            <a:r>
              <a:rPr lang="en-US" sz="2400" dirty="0"/>
              <a:t>-&gt;</a:t>
            </a:r>
            <a:r>
              <a:rPr lang="en-US" sz="2400" dirty="0">
                <a:effectLst/>
              </a:rPr>
              <a:t> </a:t>
            </a:r>
            <a:r>
              <a:rPr lang="en-US" sz="2400" dirty="0">
                <a:solidFill>
                  <a:srgbClr val="455B63"/>
                </a:solidFill>
                <a:effectLst/>
              </a:rPr>
              <a:t>________________________________________</a:t>
            </a:r>
            <a:r>
              <a:rPr lang="en-US" sz="2400" dirty="0">
                <a:effectLst/>
              </a:rPr>
              <a:t>, I was asked to prepare a short presentation.</a:t>
            </a:r>
          </a:p>
          <a:p>
            <a:endParaRPr lang="en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1AB8C-0F9A-D74B-BC50-C444B73F05F4}"/>
              </a:ext>
            </a:extLst>
          </p:cNvPr>
          <p:cNvSpPr txBox="1"/>
          <p:nvPr/>
        </p:nvSpPr>
        <p:spPr>
          <a:xfrm>
            <a:off x="790984" y="2320277"/>
            <a:ext cx="667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Having listened to an introduction about the course</a:t>
            </a:r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F504A2-1D69-D04A-90D6-C4E82D5F14FB}"/>
              </a:ext>
            </a:extLst>
          </p:cNvPr>
          <p:cNvSpPr txBox="1"/>
          <p:nvPr/>
        </p:nvSpPr>
        <p:spPr>
          <a:xfrm>
            <a:off x="790984" y="3423318"/>
            <a:ext cx="591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</a:rPr>
              <a:t>Having studied the available courses carefully </a:t>
            </a:r>
            <a:endParaRPr lang="en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1FAC6-00C1-8747-8FB9-D20046EBBF7B}"/>
              </a:ext>
            </a:extLst>
          </p:cNvPr>
          <p:cNvSpPr txBox="1"/>
          <p:nvPr/>
        </p:nvSpPr>
        <p:spPr>
          <a:xfrm>
            <a:off x="790984" y="4495353"/>
            <a:ext cx="361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</a:rPr>
              <a:t>Not having studied enough</a:t>
            </a:r>
            <a:r>
              <a:rPr lang="en-VN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054C5-F209-4345-AD26-2060224825D1}"/>
              </a:ext>
            </a:extLst>
          </p:cNvPr>
          <p:cNvSpPr txBox="1"/>
          <p:nvPr/>
        </p:nvSpPr>
        <p:spPr>
          <a:xfrm>
            <a:off x="831765" y="5250094"/>
            <a:ext cx="5869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400" dirty="0">
                <a:solidFill>
                  <a:srgbClr val="FF0000"/>
                </a:solidFill>
              </a:rPr>
              <a:t>Having answered the job interview questions </a:t>
            </a:r>
            <a:endParaRPr lang="en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1150" y="963961"/>
            <a:ext cx="99229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Work in pairs. Make sentences, using perfect gerunds and perfect participle clauses.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4076045" y="2849110"/>
            <a:ext cx="3856994" cy="36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1AFD4B4E-F65A-8C49-945A-1698EA721C2E}"/>
              </a:ext>
            </a:extLst>
          </p:cNvPr>
          <p:cNvSpPr/>
          <p:nvPr/>
        </p:nvSpPr>
        <p:spPr>
          <a:xfrm>
            <a:off x="0" y="2164253"/>
            <a:ext cx="5401604" cy="2062723"/>
          </a:xfrm>
          <a:prstGeom prst="cloudCallout">
            <a:avLst>
              <a:gd name="adj1" fmla="val 48241"/>
              <a:gd name="adj2" fmla="val 546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Having completed </a:t>
            </a:r>
            <a:r>
              <a:rPr lang="en-US" sz="2400" dirty="0"/>
              <a:t>the project gave us a feeling of satisfaction.</a:t>
            </a:r>
            <a:endParaRPr lang="en-VN" sz="2400" dirty="0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5D218AB8-F72E-DE42-8A42-7F2F33CA48B4}"/>
              </a:ext>
            </a:extLst>
          </p:cNvPr>
          <p:cNvSpPr/>
          <p:nvPr/>
        </p:nvSpPr>
        <p:spPr>
          <a:xfrm>
            <a:off x="7343337" y="1767467"/>
            <a:ext cx="4665747" cy="1793535"/>
          </a:xfrm>
          <a:prstGeom prst="cloudCallout">
            <a:avLst>
              <a:gd name="adj1" fmla="val -62954"/>
              <a:gd name="adj2" fmla="val 1046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Having finished </a:t>
            </a:r>
            <a:r>
              <a:rPr lang="en-US" sz="2400" dirty="0"/>
              <a:t>school, I can apply to university.</a:t>
            </a:r>
            <a:r>
              <a:rPr lang="en-VN" sz="2800" dirty="0"/>
              <a:t> </a:t>
            </a:r>
            <a:endParaRPr lang="en-VN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education after leaving school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Intonation in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and Yes/ No questions</a:t>
            </a:r>
            <a:r>
              <a:rPr lang="en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Perfect gerunds and. Perfect participle clauses</a:t>
            </a:r>
            <a:r>
              <a:rPr lang="en-VN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3 -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79F22E-F375-6048-8BC0-506AF24F8A1B}"/>
              </a:ext>
            </a:extLst>
          </p:cNvPr>
          <p:cNvSpPr txBox="1"/>
          <p:nvPr/>
        </p:nvSpPr>
        <p:spPr>
          <a:xfrm>
            <a:off x="2835250" y="463093"/>
            <a:ext cx="948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school-leavers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6818" y="1002446"/>
            <a:ext cx="6520110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Watch a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1011" y="2017380"/>
            <a:ext cx="6520111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Listen and repeat. 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and mark the intonation in these questions</a:t>
            </a:r>
            <a:r>
              <a:rPr lang="en-VN" dirty="0">
                <a:solidFill>
                  <a:schemeClr val="tx1"/>
                </a:solidFill>
                <a:effectLst/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01012" y="3105226"/>
            <a:ext cx="6520112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atch the words and phrases with their meanings.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Task 2: Complete the sentences using the correct forms of the 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1011" y="5912684"/>
            <a:ext cx="6520109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01012" y="4376864"/>
            <a:ext cx="6520109" cy="1397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Find and correct the mistakes in the following sentences.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Rewrite these sentences using perfect participle clauses.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Work in pairs. Make sentences, using perfect gerunds and perfect participle clauses.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- Watch the video and pay attention to the rules of intonation in </a:t>
            </a:r>
            <a:r>
              <a:rPr lang="en-US" sz="3600" dirty="0" err="1"/>
              <a:t>Wh</a:t>
            </a:r>
            <a:r>
              <a:rPr lang="en-US" sz="3600" dirty="0"/>
              <a:t>- and Yes/ No 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9510" y="1293618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</a:p>
        </p:txBody>
      </p:sp>
    </p:spTree>
    <p:extLst>
      <p:ext uri="{BB962C8B-B14F-4D97-AF65-F5344CB8AC3E}">
        <p14:creationId xmlns:p14="http://schemas.microsoft.com/office/powerpoint/2010/main" val="210005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3286" y="92657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</a:p>
        </p:txBody>
      </p:sp>
      <p:pic>
        <p:nvPicPr>
          <p:cNvPr id="4" name="videoplayback" descr="videoplayback">
            <a:hlinkClick r:id="" action="ppaction://media"/>
            <a:extLst>
              <a:ext uri="{FF2B5EF4-FFF2-40B4-BE49-F238E27FC236}">
                <a16:creationId xmlns:a16="http://schemas.microsoft.com/office/drawing/2014/main" id="{B5F71082-1DB5-3041-B6DC-8016A7B9F9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0080" y="1017136"/>
            <a:ext cx="10881360" cy="57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0993" y="926736"/>
            <a:ext cx="104516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Listen and repeat. Pay attention to the falling or rising intonation in each of the following questions.</a:t>
            </a:r>
            <a:r>
              <a:rPr lang="en-VN" sz="3200" b="1" dirty="0">
                <a:effectLst/>
              </a:rPr>
              <a:t>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BCD633-170D-5642-89C9-81E3B426BC90}"/>
              </a:ext>
            </a:extLst>
          </p:cNvPr>
          <p:cNvSpPr txBox="1"/>
          <p:nvPr/>
        </p:nvSpPr>
        <p:spPr>
          <a:xfrm>
            <a:off x="1570993" y="2003954"/>
            <a:ext cx="9785855" cy="547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1. </a:t>
            </a:r>
            <a:r>
              <a:rPr lang="en-US" sz="3600" dirty="0">
                <a:effectLst/>
              </a:rPr>
              <a:t>Did anyone go? 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2. </a:t>
            </a:r>
            <a:r>
              <a:rPr lang="en-US" sz="3600" dirty="0">
                <a:effectLst/>
              </a:rPr>
              <a:t>Is academic education important nowadays?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3. </a:t>
            </a:r>
            <a:r>
              <a:rPr lang="en-US" sz="3600" dirty="0">
                <a:effectLst/>
              </a:rPr>
              <a:t>What are your plans for the future?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4. </a:t>
            </a:r>
            <a:r>
              <a:rPr lang="en-US" sz="3600" dirty="0">
                <a:effectLst/>
              </a:rPr>
              <a:t>When does the course start?</a:t>
            </a:r>
          </a:p>
          <a:p>
            <a:pPr>
              <a:lnSpc>
                <a:spcPct val="200000"/>
              </a:lnSpc>
            </a:pPr>
            <a:endParaRPr lang="en-VN" sz="3600" dirty="0"/>
          </a:p>
        </p:txBody>
      </p:sp>
      <p:pic>
        <p:nvPicPr>
          <p:cNvPr id="57" name="Graphic 11" descr="Line arrow: Counter-clockwise curve outline">
            <a:extLst>
              <a:ext uri="{FF2B5EF4-FFF2-40B4-BE49-F238E27FC236}">
                <a16:creationId xmlns:a16="http://schemas.microsoft.com/office/drawing/2014/main" id="{01A4C804-F705-7C43-83E1-26E68C00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238277" y="2169025"/>
            <a:ext cx="740308" cy="1083986"/>
          </a:xfrm>
          <a:prstGeom prst="rect">
            <a:avLst/>
          </a:prstGeom>
        </p:spPr>
      </p:pic>
      <p:pic>
        <p:nvPicPr>
          <p:cNvPr id="58" name="Graphic 11" descr="Line arrow: Counter-clockwise curve outline">
            <a:extLst>
              <a:ext uri="{FF2B5EF4-FFF2-40B4-BE49-F238E27FC236}">
                <a16:creationId xmlns:a16="http://schemas.microsoft.com/office/drawing/2014/main" id="{BACF13C3-0972-504F-B7CB-E51FD0FA9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639333" y="3257161"/>
            <a:ext cx="740308" cy="1083986"/>
          </a:xfrm>
          <a:prstGeom prst="rect">
            <a:avLst/>
          </a:prstGeom>
        </p:spPr>
      </p:pic>
      <p:sp>
        <p:nvSpPr>
          <p:cNvPr id="59" name="Graphic 2" descr="Line arrow: Clockwise curve outline">
            <a:extLst>
              <a:ext uri="{FF2B5EF4-FFF2-40B4-BE49-F238E27FC236}">
                <a16:creationId xmlns:a16="http://schemas.microsoft.com/office/drawing/2014/main" id="{43DD2CB7-96FE-A94B-94A7-F217CF033A4A}"/>
              </a:ext>
            </a:extLst>
          </p:cNvPr>
          <p:cNvSpPr/>
          <p:nvPr/>
        </p:nvSpPr>
        <p:spPr>
          <a:xfrm rot="7253549">
            <a:off x="9029166" y="4430291"/>
            <a:ext cx="476742" cy="936460"/>
          </a:xfrm>
          <a:custGeom>
            <a:avLst/>
            <a:gdLst>
              <a:gd name="connsiteX0" fmla="*/ 561858 w 571392"/>
              <a:gd name="connsiteY0" fmla="*/ 726946 h 726945"/>
              <a:gd name="connsiteX1" fmla="*/ 571393 w 571392"/>
              <a:gd name="connsiteY1" fmla="*/ 717430 h 726945"/>
              <a:gd name="connsiteX2" fmla="*/ 565487 w 571392"/>
              <a:gd name="connsiteY2" fmla="*/ 708610 h 726945"/>
              <a:gd name="connsiteX3" fmla="*/ 326410 w 571392"/>
              <a:gd name="connsiteY3" fmla="*/ 549305 h 726945"/>
              <a:gd name="connsiteX4" fmla="*/ 163399 w 571392"/>
              <a:gd name="connsiteY4" fmla="*/ 34288 h 726945"/>
              <a:gd name="connsiteX5" fmla="*/ 163530 w 571392"/>
              <a:gd name="connsiteY5" fmla="*/ 34257 h 726945"/>
              <a:gd name="connsiteX6" fmla="*/ 163561 w 571392"/>
              <a:gd name="connsiteY6" fmla="*/ 34288 h 726945"/>
              <a:gd name="connsiteX7" fmla="*/ 288424 w 571392"/>
              <a:gd name="connsiteY7" fmla="*/ 159132 h 726945"/>
              <a:gd name="connsiteX8" fmla="*/ 301892 w 571392"/>
              <a:gd name="connsiteY8" fmla="*/ 158898 h 726945"/>
              <a:gd name="connsiteX9" fmla="*/ 301892 w 571392"/>
              <a:gd name="connsiteY9" fmla="*/ 145664 h 726945"/>
              <a:gd name="connsiteX10" fmla="*/ 159017 w 571392"/>
              <a:gd name="connsiteY10" fmla="*/ 2789 h 726945"/>
              <a:gd name="connsiteX11" fmla="*/ 145549 w 571392"/>
              <a:gd name="connsiteY11" fmla="*/ 2789 h 726945"/>
              <a:gd name="connsiteX12" fmla="*/ 2674 w 571392"/>
              <a:gd name="connsiteY12" fmla="*/ 145664 h 726945"/>
              <a:gd name="connsiteX13" fmla="*/ 2908 w 571392"/>
              <a:gd name="connsiteY13" fmla="*/ 159132 h 726945"/>
              <a:gd name="connsiteX14" fmla="*/ 16142 w 571392"/>
              <a:gd name="connsiteY14" fmla="*/ 159132 h 726945"/>
              <a:gd name="connsiteX15" fmla="*/ 144511 w 571392"/>
              <a:gd name="connsiteY15" fmla="*/ 30764 h 726945"/>
              <a:gd name="connsiteX16" fmla="*/ 144645 w 571392"/>
              <a:gd name="connsiteY16" fmla="*/ 30761 h 726945"/>
              <a:gd name="connsiteX17" fmla="*/ 144673 w 571392"/>
              <a:gd name="connsiteY17" fmla="*/ 30849 h 726945"/>
              <a:gd name="connsiteX18" fmla="*/ 313037 w 571392"/>
              <a:gd name="connsiteY18" fmla="*/ 562925 h 726945"/>
              <a:gd name="connsiteX19" fmla="*/ 558229 w 571392"/>
              <a:gd name="connsiteY19" fmla="*/ 726222 h 726945"/>
              <a:gd name="connsiteX20" fmla="*/ 561858 w 571392"/>
              <a:gd name="connsiteY20" fmla="*/ 726946 h 72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392" h="726945">
                <a:moveTo>
                  <a:pt x="561858" y="726946"/>
                </a:moveTo>
                <a:cubicBezTo>
                  <a:pt x="567119" y="726952"/>
                  <a:pt x="571388" y="722691"/>
                  <a:pt x="571393" y="717430"/>
                </a:cubicBezTo>
                <a:cubicBezTo>
                  <a:pt x="571397" y="713564"/>
                  <a:pt x="569064" y="710079"/>
                  <a:pt x="565487" y="708610"/>
                </a:cubicBezTo>
                <a:cubicBezTo>
                  <a:pt x="476201" y="671548"/>
                  <a:pt x="394993" y="617437"/>
                  <a:pt x="326410" y="549305"/>
                </a:cubicBezTo>
                <a:cubicBezTo>
                  <a:pt x="228188" y="452978"/>
                  <a:pt x="120689" y="285624"/>
                  <a:pt x="163399" y="34288"/>
                </a:cubicBezTo>
                <a:cubicBezTo>
                  <a:pt x="163426" y="34243"/>
                  <a:pt x="163485" y="34230"/>
                  <a:pt x="163530" y="34257"/>
                </a:cubicBezTo>
                <a:cubicBezTo>
                  <a:pt x="163543" y="34265"/>
                  <a:pt x="163553" y="34276"/>
                  <a:pt x="163561" y="34288"/>
                </a:cubicBezTo>
                <a:lnTo>
                  <a:pt x="288424" y="159132"/>
                </a:lnTo>
                <a:cubicBezTo>
                  <a:pt x="292208" y="162787"/>
                  <a:pt x="298238" y="162682"/>
                  <a:pt x="301892" y="158898"/>
                </a:cubicBezTo>
                <a:cubicBezTo>
                  <a:pt x="305457" y="155207"/>
                  <a:pt x="305457" y="149355"/>
                  <a:pt x="301892" y="145664"/>
                </a:cubicBezTo>
                <a:lnTo>
                  <a:pt x="159017" y="2789"/>
                </a:lnTo>
                <a:cubicBezTo>
                  <a:pt x="155298" y="-930"/>
                  <a:pt x="149268" y="-930"/>
                  <a:pt x="145549" y="2789"/>
                </a:cubicBezTo>
                <a:lnTo>
                  <a:pt x="2674" y="145664"/>
                </a:lnTo>
                <a:cubicBezTo>
                  <a:pt x="-981" y="149448"/>
                  <a:pt x="-876" y="155477"/>
                  <a:pt x="2908" y="159132"/>
                </a:cubicBezTo>
                <a:cubicBezTo>
                  <a:pt x="6599" y="162697"/>
                  <a:pt x="12451" y="162697"/>
                  <a:pt x="16142" y="159132"/>
                </a:cubicBezTo>
                <a:lnTo>
                  <a:pt x="144511" y="30764"/>
                </a:lnTo>
                <a:cubicBezTo>
                  <a:pt x="144547" y="30726"/>
                  <a:pt x="144607" y="30725"/>
                  <a:pt x="144645" y="30761"/>
                </a:cubicBezTo>
                <a:cubicBezTo>
                  <a:pt x="144669" y="30784"/>
                  <a:pt x="144679" y="30817"/>
                  <a:pt x="144673" y="30849"/>
                </a:cubicBezTo>
                <a:cubicBezTo>
                  <a:pt x="100439" y="290406"/>
                  <a:pt x="211557" y="463351"/>
                  <a:pt x="313037" y="562925"/>
                </a:cubicBezTo>
                <a:cubicBezTo>
                  <a:pt x="383380" y="632773"/>
                  <a:pt x="466663" y="688240"/>
                  <a:pt x="558229" y="726222"/>
                </a:cubicBezTo>
                <a:cubicBezTo>
                  <a:pt x="559381" y="726696"/>
                  <a:pt x="560613" y="726942"/>
                  <a:pt x="561858" y="72694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Graphic 2" descr="Line arrow: Clockwise curve outline">
            <a:extLst>
              <a:ext uri="{FF2B5EF4-FFF2-40B4-BE49-F238E27FC236}">
                <a16:creationId xmlns:a16="http://schemas.microsoft.com/office/drawing/2014/main" id="{318A9A5E-0ECE-2C4D-ADE6-84154BCF4012}"/>
              </a:ext>
            </a:extLst>
          </p:cNvPr>
          <p:cNvSpPr/>
          <p:nvPr/>
        </p:nvSpPr>
        <p:spPr>
          <a:xfrm rot="7253549">
            <a:off x="7809966" y="5463033"/>
            <a:ext cx="476742" cy="936460"/>
          </a:xfrm>
          <a:custGeom>
            <a:avLst/>
            <a:gdLst>
              <a:gd name="connsiteX0" fmla="*/ 561858 w 571392"/>
              <a:gd name="connsiteY0" fmla="*/ 726946 h 726945"/>
              <a:gd name="connsiteX1" fmla="*/ 571393 w 571392"/>
              <a:gd name="connsiteY1" fmla="*/ 717430 h 726945"/>
              <a:gd name="connsiteX2" fmla="*/ 565487 w 571392"/>
              <a:gd name="connsiteY2" fmla="*/ 708610 h 726945"/>
              <a:gd name="connsiteX3" fmla="*/ 326410 w 571392"/>
              <a:gd name="connsiteY3" fmla="*/ 549305 h 726945"/>
              <a:gd name="connsiteX4" fmla="*/ 163399 w 571392"/>
              <a:gd name="connsiteY4" fmla="*/ 34288 h 726945"/>
              <a:gd name="connsiteX5" fmla="*/ 163530 w 571392"/>
              <a:gd name="connsiteY5" fmla="*/ 34257 h 726945"/>
              <a:gd name="connsiteX6" fmla="*/ 163561 w 571392"/>
              <a:gd name="connsiteY6" fmla="*/ 34288 h 726945"/>
              <a:gd name="connsiteX7" fmla="*/ 288424 w 571392"/>
              <a:gd name="connsiteY7" fmla="*/ 159132 h 726945"/>
              <a:gd name="connsiteX8" fmla="*/ 301892 w 571392"/>
              <a:gd name="connsiteY8" fmla="*/ 158898 h 726945"/>
              <a:gd name="connsiteX9" fmla="*/ 301892 w 571392"/>
              <a:gd name="connsiteY9" fmla="*/ 145664 h 726945"/>
              <a:gd name="connsiteX10" fmla="*/ 159017 w 571392"/>
              <a:gd name="connsiteY10" fmla="*/ 2789 h 726945"/>
              <a:gd name="connsiteX11" fmla="*/ 145549 w 571392"/>
              <a:gd name="connsiteY11" fmla="*/ 2789 h 726945"/>
              <a:gd name="connsiteX12" fmla="*/ 2674 w 571392"/>
              <a:gd name="connsiteY12" fmla="*/ 145664 h 726945"/>
              <a:gd name="connsiteX13" fmla="*/ 2908 w 571392"/>
              <a:gd name="connsiteY13" fmla="*/ 159132 h 726945"/>
              <a:gd name="connsiteX14" fmla="*/ 16142 w 571392"/>
              <a:gd name="connsiteY14" fmla="*/ 159132 h 726945"/>
              <a:gd name="connsiteX15" fmla="*/ 144511 w 571392"/>
              <a:gd name="connsiteY15" fmla="*/ 30764 h 726945"/>
              <a:gd name="connsiteX16" fmla="*/ 144645 w 571392"/>
              <a:gd name="connsiteY16" fmla="*/ 30761 h 726945"/>
              <a:gd name="connsiteX17" fmla="*/ 144673 w 571392"/>
              <a:gd name="connsiteY17" fmla="*/ 30849 h 726945"/>
              <a:gd name="connsiteX18" fmla="*/ 313037 w 571392"/>
              <a:gd name="connsiteY18" fmla="*/ 562925 h 726945"/>
              <a:gd name="connsiteX19" fmla="*/ 558229 w 571392"/>
              <a:gd name="connsiteY19" fmla="*/ 726222 h 726945"/>
              <a:gd name="connsiteX20" fmla="*/ 561858 w 571392"/>
              <a:gd name="connsiteY20" fmla="*/ 726946 h 72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392" h="726945">
                <a:moveTo>
                  <a:pt x="561858" y="726946"/>
                </a:moveTo>
                <a:cubicBezTo>
                  <a:pt x="567119" y="726952"/>
                  <a:pt x="571388" y="722691"/>
                  <a:pt x="571393" y="717430"/>
                </a:cubicBezTo>
                <a:cubicBezTo>
                  <a:pt x="571397" y="713564"/>
                  <a:pt x="569064" y="710079"/>
                  <a:pt x="565487" y="708610"/>
                </a:cubicBezTo>
                <a:cubicBezTo>
                  <a:pt x="476201" y="671548"/>
                  <a:pt x="394993" y="617437"/>
                  <a:pt x="326410" y="549305"/>
                </a:cubicBezTo>
                <a:cubicBezTo>
                  <a:pt x="228188" y="452978"/>
                  <a:pt x="120689" y="285624"/>
                  <a:pt x="163399" y="34288"/>
                </a:cubicBezTo>
                <a:cubicBezTo>
                  <a:pt x="163426" y="34243"/>
                  <a:pt x="163485" y="34230"/>
                  <a:pt x="163530" y="34257"/>
                </a:cubicBezTo>
                <a:cubicBezTo>
                  <a:pt x="163543" y="34265"/>
                  <a:pt x="163553" y="34276"/>
                  <a:pt x="163561" y="34288"/>
                </a:cubicBezTo>
                <a:lnTo>
                  <a:pt x="288424" y="159132"/>
                </a:lnTo>
                <a:cubicBezTo>
                  <a:pt x="292208" y="162787"/>
                  <a:pt x="298238" y="162682"/>
                  <a:pt x="301892" y="158898"/>
                </a:cubicBezTo>
                <a:cubicBezTo>
                  <a:pt x="305457" y="155207"/>
                  <a:pt x="305457" y="149355"/>
                  <a:pt x="301892" y="145664"/>
                </a:cubicBezTo>
                <a:lnTo>
                  <a:pt x="159017" y="2789"/>
                </a:lnTo>
                <a:cubicBezTo>
                  <a:pt x="155298" y="-930"/>
                  <a:pt x="149268" y="-930"/>
                  <a:pt x="145549" y="2789"/>
                </a:cubicBezTo>
                <a:lnTo>
                  <a:pt x="2674" y="145664"/>
                </a:lnTo>
                <a:cubicBezTo>
                  <a:pt x="-981" y="149448"/>
                  <a:pt x="-876" y="155477"/>
                  <a:pt x="2908" y="159132"/>
                </a:cubicBezTo>
                <a:cubicBezTo>
                  <a:pt x="6599" y="162697"/>
                  <a:pt x="12451" y="162697"/>
                  <a:pt x="16142" y="159132"/>
                </a:cubicBezTo>
                <a:lnTo>
                  <a:pt x="144511" y="30764"/>
                </a:lnTo>
                <a:cubicBezTo>
                  <a:pt x="144547" y="30726"/>
                  <a:pt x="144607" y="30725"/>
                  <a:pt x="144645" y="30761"/>
                </a:cubicBezTo>
                <a:cubicBezTo>
                  <a:pt x="144669" y="30784"/>
                  <a:pt x="144679" y="30817"/>
                  <a:pt x="144673" y="30849"/>
                </a:cubicBezTo>
                <a:cubicBezTo>
                  <a:pt x="100439" y="290406"/>
                  <a:pt x="211557" y="463351"/>
                  <a:pt x="313037" y="562925"/>
                </a:cubicBezTo>
                <a:cubicBezTo>
                  <a:pt x="383380" y="632773"/>
                  <a:pt x="466663" y="688240"/>
                  <a:pt x="558229" y="726222"/>
                </a:cubicBezTo>
                <a:cubicBezTo>
                  <a:pt x="559381" y="726696"/>
                  <a:pt x="560613" y="726942"/>
                  <a:pt x="561858" y="72694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and mark the intonation in these questions, using (rising intonation) or (falling intonation). Then </a:t>
            </a:r>
            <a:r>
              <a:rPr lang="en-US" sz="2800" b="1" dirty="0" err="1">
                <a:effectLst/>
                <a:ea typeface="Calibri" panose="020F0502020204030204" pitchFamily="34" charset="0"/>
              </a:rPr>
              <a:t>practise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 saying them in pairs.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EC90C-9314-674B-ACEA-00B4FE2D99A6}"/>
              </a:ext>
            </a:extLst>
          </p:cNvPr>
          <p:cNvSpPr txBox="1"/>
          <p:nvPr/>
        </p:nvSpPr>
        <p:spPr>
          <a:xfrm>
            <a:off x="1469136" y="2304288"/>
            <a:ext cx="10722864" cy="487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Do you want to go to university?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Have you talked with your parents about your plans?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How much does it cost to study at university?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What’s your </a:t>
            </a:r>
            <a:r>
              <a:rPr lang="en-US" sz="3200" dirty="0" err="1">
                <a:effectLst/>
              </a:rPr>
              <a:t>favourite</a:t>
            </a:r>
            <a:r>
              <a:rPr lang="en-US" sz="3200" dirty="0">
                <a:effectLst/>
              </a:rPr>
              <a:t> subject at school?</a:t>
            </a:r>
          </a:p>
          <a:p>
            <a:pPr>
              <a:lnSpc>
                <a:spcPct val="200000"/>
              </a:lnSpc>
            </a:pPr>
            <a:endParaRPr lang="en-VN" sz="3200" dirty="0"/>
          </a:p>
        </p:txBody>
      </p:sp>
      <p:pic>
        <p:nvPicPr>
          <p:cNvPr id="17" name="Graphic 11" descr="Line arrow: Counter-clockwise curve outline">
            <a:extLst>
              <a:ext uri="{FF2B5EF4-FFF2-40B4-BE49-F238E27FC236}">
                <a16:creationId xmlns:a16="http://schemas.microsoft.com/office/drawing/2014/main" id="{2AC106BE-7D72-274C-8F85-CDB832427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597429" y="2433787"/>
            <a:ext cx="740308" cy="1083986"/>
          </a:xfrm>
          <a:prstGeom prst="rect">
            <a:avLst/>
          </a:prstGeom>
        </p:spPr>
      </p:pic>
      <p:pic>
        <p:nvPicPr>
          <p:cNvPr id="18" name="Graphic 11" descr="Line arrow: Counter-clockwise curve outline">
            <a:extLst>
              <a:ext uri="{FF2B5EF4-FFF2-40B4-BE49-F238E27FC236}">
                <a16:creationId xmlns:a16="http://schemas.microsoft.com/office/drawing/2014/main" id="{8F97CA30-B9E7-D844-A082-DDF88E284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94703" y="3412609"/>
            <a:ext cx="740308" cy="1083986"/>
          </a:xfrm>
          <a:prstGeom prst="rect">
            <a:avLst/>
          </a:prstGeom>
        </p:spPr>
      </p:pic>
      <p:sp>
        <p:nvSpPr>
          <p:cNvPr id="19" name="Graphic 2" descr="Line arrow: Clockwise curve outline">
            <a:extLst>
              <a:ext uri="{FF2B5EF4-FFF2-40B4-BE49-F238E27FC236}">
                <a16:creationId xmlns:a16="http://schemas.microsoft.com/office/drawing/2014/main" id="{FC98E554-92F0-BA4E-8C2A-57BEBA5FABD6}"/>
              </a:ext>
            </a:extLst>
          </p:cNvPr>
          <p:cNvSpPr/>
          <p:nvPr/>
        </p:nvSpPr>
        <p:spPr>
          <a:xfrm rot="7253549">
            <a:off x="9797262" y="4448579"/>
            <a:ext cx="476742" cy="936460"/>
          </a:xfrm>
          <a:custGeom>
            <a:avLst/>
            <a:gdLst>
              <a:gd name="connsiteX0" fmla="*/ 561858 w 571392"/>
              <a:gd name="connsiteY0" fmla="*/ 726946 h 726945"/>
              <a:gd name="connsiteX1" fmla="*/ 571393 w 571392"/>
              <a:gd name="connsiteY1" fmla="*/ 717430 h 726945"/>
              <a:gd name="connsiteX2" fmla="*/ 565487 w 571392"/>
              <a:gd name="connsiteY2" fmla="*/ 708610 h 726945"/>
              <a:gd name="connsiteX3" fmla="*/ 326410 w 571392"/>
              <a:gd name="connsiteY3" fmla="*/ 549305 h 726945"/>
              <a:gd name="connsiteX4" fmla="*/ 163399 w 571392"/>
              <a:gd name="connsiteY4" fmla="*/ 34288 h 726945"/>
              <a:gd name="connsiteX5" fmla="*/ 163530 w 571392"/>
              <a:gd name="connsiteY5" fmla="*/ 34257 h 726945"/>
              <a:gd name="connsiteX6" fmla="*/ 163561 w 571392"/>
              <a:gd name="connsiteY6" fmla="*/ 34288 h 726945"/>
              <a:gd name="connsiteX7" fmla="*/ 288424 w 571392"/>
              <a:gd name="connsiteY7" fmla="*/ 159132 h 726945"/>
              <a:gd name="connsiteX8" fmla="*/ 301892 w 571392"/>
              <a:gd name="connsiteY8" fmla="*/ 158898 h 726945"/>
              <a:gd name="connsiteX9" fmla="*/ 301892 w 571392"/>
              <a:gd name="connsiteY9" fmla="*/ 145664 h 726945"/>
              <a:gd name="connsiteX10" fmla="*/ 159017 w 571392"/>
              <a:gd name="connsiteY10" fmla="*/ 2789 h 726945"/>
              <a:gd name="connsiteX11" fmla="*/ 145549 w 571392"/>
              <a:gd name="connsiteY11" fmla="*/ 2789 h 726945"/>
              <a:gd name="connsiteX12" fmla="*/ 2674 w 571392"/>
              <a:gd name="connsiteY12" fmla="*/ 145664 h 726945"/>
              <a:gd name="connsiteX13" fmla="*/ 2908 w 571392"/>
              <a:gd name="connsiteY13" fmla="*/ 159132 h 726945"/>
              <a:gd name="connsiteX14" fmla="*/ 16142 w 571392"/>
              <a:gd name="connsiteY14" fmla="*/ 159132 h 726945"/>
              <a:gd name="connsiteX15" fmla="*/ 144511 w 571392"/>
              <a:gd name="connsiteY15" fmla="*/ 30764 h 726945"/>
              <a:gd name="connsiteX16" fmla="*/ 144645 w 571392"/>
              <a:gd name="connsiteY16" fmla="*/ 30761 h 726945"/>
              <a:gd name="connsiteX17" fmla="*/ 144673 w 571392"/>
              <a:gd name="connsiteY17" fmla="*/ 30849 h 726945"/>
              <a:gd name="connsiteX18" fmla="*/ 313037 w 571392"/>
              <a:gd name="connsiteY18" fmla="*/ 562925 h 726945"/>
              <a:gd name="connsiteX19" fmla="*/ 558229 w 571392"/>
              <a:gd name="connsiteY19" fmla="*/ 726222 h 726945"/>
              <a:gd name="connsiteX20" fmla="*/ 561858 w 571392"/>
              <a:gd name="connsiteY20" fmla="*/ 726946 h 72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392" h="726945">
                <a:moveTo>
                  <a:pt x="561858" y="726946"/>
                </a:moveTo>
                <a:cubicBezTo>
                  <a:pt x="567119" y="726952"/>
                  <a:pt x="571388" y="722691"/>
                  <a:pt x="571393" y="717430"/>
                </a:cubicBezTo>
                <a:cubicBezTo>
                  <a:pt x="571397" y="713564"/>
                  <a:pt x="569064" y="710079"/>
                  <a:pt x="565487" y="708610"/>
                </a:cubicBezTo>
                <a:cubicBezTo>
                  <a:pt x="476201" y="671548"/>
                  <a:pt x="394993" y="617437"/>
                  <a:pt x="326410" y="549305"/>
                </a:cubicBezTo>
                <a:cubicBezTo>
                  <a:pt x="228188" y="452978"/>
                  <a:pt x="120689" y="285624"/>
                  <a:pt x="163399" y="34288"/>
                </a:cubicBezTo>
                <a:cubicBezTo>
                  <a:pt x="163426" y="34243"/>
                  <a:pt x="163485" y="34230"/>
                  <a:pt x="163530" y="34257"/>
                </a:cubicBezTo>
                <a:cubicBezTo>
                  <a:pt x="163543" y="34265"/>
                  <a:pt x="163553" y="34276"/>
                  <a:pt x="163561" y="34288"/>
                </a:cubicBezTo>
                <a:lnTo>
                  <a:pt x="288424" y="159132"/>
                </a:lnTo>
                <a:cubicBezTo>
                  <a:pt x="292208" y="162787"/>
                  <a:pt x="298238" y="162682"/>
                  <a:pt x="301892" y="158898"/>
                </a:cubicBezTo>
                <a:cubicBezTo>
                  <a:pt x="305457" y="155207"/>
                  <a:pt x="305457" y="149355"/>
                  <a:pt x="301892" y="145664"/>
                </a:cubicBezTo>
                <a:lnTo>
                  <a:pt x="159017" y="2789"/>
                </a:lnTo>
                <a:cubicBezTo>
                  <a:pt x="155298" y="-930"/>
                  <a:pt x="149268" y="-930"/>
                  <a:pt x="145549" y="2789"/>
                </a:cubicBezTo>
                <a:lnTo>
                  <a:pt x="2674" y="145664"/>
                </a:lnTo>
                <a:cubicBezTo>
                  <a:pt x="-981" y="149448"/>
                  <a:pt x="-876" y="155477"/>
                  <a:pt x="2908" y="159132"/>
                </a:cubicBezTo>
                <a:cubicBezTo>
                  <a:pt x="6599" y="162697"/>
                  <a:pt x="12451" y="162697"/>
                  <a:pt x="16142" y="159132"/>
                </a:cubicBezTo>
                <a:lnTo>
                  <a:pt x="144511" y="30764"/>
                </a:lnTo>
                <a:cubicBezTo>
                  <a:pt x="144547" y="30726"/>
                  <a:pt x="144607" y="30725"/>
                  <a:pt x="144645" y="30761"/>
                </a:cubicBezTo>
                <a:cubicBezTo>
                  <a:pt x="144669" y="30784"/>
                  <a:pt x="144679" y="30817"/>
                  <a:pt x="144673" y="30849"/>
                </a:cubicBezTo>
                <a:cubicBezTo>
                  <a:pt x="100439" y="290406"/>
                  <a:pt x="211557" y="463351"/>
                  <a:pt x="313037" y="562925"/>
                </a:cubicBezTo>
                <a:cubicBezTo>
                  <a:pt x="383380" y="632773"/>
                  <a:pt x="466663" y="688240"/>
                  <a:pt x="558229" y="726222"/>
                </a:cubicBezTo>
                <a:cubicBezTo>
                  <a:pt x="559381" y="726696"/>
                  <a:pt x="560613" y="726942"/>
                  <a:pt x="561858" y="72694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Graphic 2" descr="Line arrow: Clockwise curve outline">
            <a:extLst>
              <a:ext uri="{FF2B5EF4-FFF2-40B4-BE49-F238E27FC236}">
                <a16:creationId xmlns:a16="http://schemas.microsoft.com/office/drawing/2014/main" id="{4DF00723-5377-F44A-ADE0-76168F8A9EC1}"/>
              </a:ext>
            </a:extLst>
          </p:cNvPr>
          <p:cNvSpPr/>
          <p:nvPr/>
        </p:nvSpPr>
        <p:spPr>
          <a:xfrm rot="7253549">
            <a:off x="8937726" y="5390742"/>
            <a:ext cx="476742" cy="936460"/>
          </a:xfrm>
          <a:custGeom>
            <a:avLst/>
            <a:gdLst>
              <a:gd name="connsiteX0" fmla="*/ 561858 w 571392"/>
              <a:gd name="connsiteY0" fmla="*/ 726946 h 726945"/>
              <a:gd name="connsiteX1" fmla="*/ 571393 w 571392"/>
              <a:gd name="connsiteY1" fmla="*/ 717430 h 726945"/>
              <a:gd name="connsiteX2" fmla="*/ 565487 w 571392"/>
              <a:gd name="connsiteY2" fmla="*/ 708610 h 726945"/>
              <a:gd name="connsiteX3" fmla="*/ 326410 w 571392"/>
              <a:gd name="connsiteY3" fmla="*/ 549305 h 726945"/>
              <a:gd name="connsiteX4" fmla="*/ 163399 w 571392"/>
              <a:gd name="connsiteY4" fmla="*/ 34288 h 726945"/>
              <a:gd name="connsiteX5" fmla="*/ 163530 w 571392"/>
              <a:gd name="connsiteY5" fmla="*/ 34257 h 726945"/>
              <a:gd name="connsiteX6" fmla="*/ 163561 w 571392"/>
              <a:gd name="connsiteY6" fmla="*/ 34288 h 726945"/>
              <a:gd name="connsiteX7" fmla="*/ 288424 w 571392"/>
              <a:gd name="connsiteY7" fmla="*/ 159132 h 726945"/>
              <a:gd name="connsiteX8" fmla="*/ 301892 w 571392"/>
              <a:gd name="connsiteY8" fmla="*/ 158898 h 726945"/>
              <a:gd name="connsiteX9" fmla="*/ 301892 w 571392"/>
              <a:gd name="connsiteY9" fmla="*/ 145664 h 726945"/>
              <a:gd name="connsiteX10" fmla="*/ 159017 w 571392"/>
              <a:gd name="connsiteY10" fmla="*/ 2789 h 726945"/>
              <a:gd name="connsiteX11" fmla="*/ 145549 w 571392"/>
              <a:gd name="connsiteY11" fmla="*/ 2789 h 726945"/>
              <a:gd name="connsiteX12" fmla="*/ 2674 w 571392"/>
              <a:gd name="connsiteY12" fmla="*/ 145664 h 726945"/>
              <a:gd name="connsiteX13" fmla="*/ 2908 w 571392"/>
              <a:gd name="connsiteY13" fmla="*/ 159132 h 726945"/>
              <a:gd name="connsiteX14" fmla="*/ 16142 w 571392"/>
              <a:gd name="connsiteY14" fmla="*/ 159132 h 726945"/>
              <a:gd name="connsiteX15" fmla="*/ 144511 w 571392"/>
              <a:gd name="connsiteY15" fmla="*/ 30764 h 726945"/>
              <a:gd name="connsiteX16" fmla="*/ 144645 w 571392"/>
              <a:gd name="connsiteY16" fmla="*/ 30761 h 726945"/>
              <a:gd name="connsiteX17" fmla="*/ 144673 w 571392"/>
              <a:gd name="connsiteY17" fmla="*/ 30849 h 726945"/>
              <a:gd name="connsiteX18" fmla="*/ 313037 w 571392"/>
              <a:gd name="connsiteY18" fmla="*/ 562925 h 726945"/>
              <a:gd name="connsiteX19" fmla="*/ 558229 w 571392"/>
              <a:gd name="connsiteY19" fmla="*/ 726222 h 726945"/>
              <a:gd name="connsiteX20" fmla="*/ 561858 w 571392"/>
              <a:gd name="connsiteY20" fmla="*/ 726946 h 72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1392" h="726945">
                <a:moveTo>
                  <a:pt x="561858" y="726946"/>
                </a:moveTo>
                <a:cubicBezTo>
                  <a:pt x="567119" y="726952"/>
                  <a:pt x="571388" y="722691"/>
                  <a:pt x="571393" y="717430"/>
                </a:cubicBezTo>
                <a:cubicBezTo>
                  <a:pt x="571397" y="713564"/>
                  <a:pt x="569064" y="710079"/>
                  <a:pt x="565487" y="708610"/>
                </a:cubicBezTo>
                <a:cubicBezTo>
                  <a:pt x="476201" y="671548"/>
                  <a:pt x="394993" y="617437"/>
                  <a:pt x="326410" y="549305"/>
                </a:cubicBezTo>
                <a:cubicBezTo>
                  <a:pt x="228188" y="452978"/>
                  <a:pt x="120689" y="285624"/>
                  <a:pt x="163399" y="34288"/>
                </a:cubicBezTo>
                <a:cubicBezTo>
                  <a:pt x="163426" y="34243"/>
                  <a:pt x="163485" y="34230"/>
                  <a:pt x="163530" y="34257"/>
                </a:cubicBezTo>
                <a:cubicBezTo>
                  <a:pt x="163543" y="34265"/>
                  <a:pt x="163553" y="34276"/>
                  <a:pt x="163561" y="34288"/>
                </a:cubicBezTo>
                <a:lnTo>
                  <a:pt x="288424" y="159132"/>
                </a:lnTo>
                <a:cubicBezTo>
                  <a:pt x="292208" y="162787"/>
                  <a:pt x="298238" y="162682"/>
                  <a:pt x="301892" y="158898"/>
                </a:cubicBezTo>
                <a:cubicBezTo>
                  <a:pt x="305457" y="155207"/>
                  <a:pt x="305457" y="149355"/>
                  <a:pt x="301892" y="145664"/>
                </a:cubicBezTo>
                <a:lnTo>
                  <a:pt x="159017" y="2789"/>
                </a:lnTo>
                <a:cubicBezTo>
                  <a:pt x="155298" y="-930"/>
                  <a:pt x="149268" y="-930"/>
                  <a:pt x="145549" y="2789"/>
                </a:cubicBezTo>
                <a:lnTo>
                  <a:pt x="2674" y="145664"/>
                </a:lnTo>
                <a:cubicBezTo>
                  <a:pt x="-981" y="149448"/>
                  <a:pt x="-876" y="155477"/>
                  <a:pt x="2908" y="159132"/>
                </a:cubicBezTo>
                <a:cubicBezTo>
                  <a:pt x="6599" y="162697"/>
                  <a:pt x="12451" y="162697"/>
                  <a:pt x="16142" y="159132"/>
                </a:cubicBezTo>
                <a:lnTo>
                  <a:pt x="144511" y="30764"/>
                </a:lnTo>
                <a:cubicBezTo>
                  <a:pt x="144547" y="30726"/>
                  <a:pt x="144607" y="30725"/>
                  <a:pt x="144645" y="30761"/>
                </a:cubicBezTo>
                <a:cubicBezTo>
                  <a:pt x="144669" y="30784"/>
                  <a:pt x="144679" y="30817"/>
                  <a:pt x="144673" y="30849"/>
                </a:cubicBezTo>
                <a:cubicBezTo>
                  <a:pt x="100439" y="290406"/>
                  <a:pt x="211557" y="463351"/>
                  <a:pt x="313037" y="562925"/>
                </a:cubicBezTo>
                <a:cubicBezTo>
                  <a:pt x="383380" y="632773"/>
                  <a:pt x="466663" y="688240"/>
                  <a:pt x="558229" y="726222"/>
                </a:cubicBezTo>
                <a:cubicBezTo>
                  <a:pt x="559381" y="726696"/>
                  <a:pt x="560613" y="726942"/>
                  <a:pt x="561858" y="72694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88206" y="1129636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Times New Roman" panose="02020603050405020304" pitchFamily="18" charset="0"/>
              </a:rPr>
              <a:t>M</a:t>
            </a:r>
            <a:r>
              <a:rPr lang="en-US" sz="3200" b="1" dirty="0">
                <a:effectLst/>
                <a:ea typeface="Calibri" panose="020F0502020204030204" pitchFamily="34" charset="0"/>
              </a:rPr>
              <a:t>atch the words and phrases with their meanings.</a:t>
            </a:r>
            <a:r>
              <a:rPr lang="en-US" sz="3200" b="1" dirty="0">
                <a:effectLst/>
                <a:ea typeface="Times New Roman" panose="02020603050405020304" pitchFamily="18" charset="0"/>
              </a:rPr>
              <a:t> </a:t>
            </a:r>
            <a:endParaRPr lang="en-US" sz="60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5020433E-3E14-E540-B87E-1DE22CB7C29E}"/>
              </a:ext>
            </a:extLst>
          </p:cNvPr>
          <p:cNvSpPr/>
          <p:nvPr/>
        </p:nvSpPr>
        <p:spPr>
          <a:xfrm>
            <a:off x="209160" y="1891226"/>
            <a:ext cx="2753496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effectLst/>
              <a:latin typeface="Helvetica" pitchFamily="2" charset="0"/>
            </a:endParaRPr>
          </a:p>
          <a:p>
            <a:r>
              <a:rPr lang="en-US" sz="2000" dirty="0">
                <a:effectLst/>
                <a:latin typeface="Helvetica" pitchFamily="2" charset="0"/>
              </a:rPr>
              <a:t>1. </a:t>
            </a:r>
            <a:r>
              <a:rPr lang="en-US" sz="2000" dirty="0">
                <a:solidFill>
                  <a:srgbClr val="FFFFFF"/>
                </a:solidFill>
                <a:effectLst/>
                <a:latin typeface="Helvetica" pitchFamily="2" charset="0"/>
              </a:rPr>
              <a:t>1 </a:t>
            </a:r>
            <a:r>
              <a:rPr lang="en-US" sz="2000" dirty="0">
                <a:effectLst/>
                <a:latin typeface="Helvetica" pitchFamily="2" charset="0"/>
              </a:rPr>
              <a:t>school-leaver (n)</a:t>
            </a:r>
          </a:p>
          <a:p>
            <a:endParaRPr lang="en-US" sz="2000" dirty="0">
              <a:effectLst/>
              <a:latin typeface="Helvetica" pitchFamily="2" charset="0"/>
            </a:endParaRPr>
          </a:p>
        </p:txBody>
      </p:sp>
      <p:sp>
        <p:nvSpPr>
          <p:cNvPr id="25" name="Alternate Process 24">
            <a:extLst>
              <a:ext uri="{FF2B5EF4-FFF2-40B4-BE49-F238E27FC236}">
                <a16:creationId xmlns:a16="http://schemas.microsoft.com/office/drawing/2014/main" id="{55EF7BD5-D1B8-A446-9C07-63D22825DFE3}"/>
              </a:ext>
            </a:extLst>
          </p:cNvPr>
          <p:cNvSpPr/>
          <p:nvPr/>
        </p:nvSpPr>
        <p:spPr>
          <a:xfrm>
            <a:off x="209160" y="2849232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effectLst/>
              <a:latin typeface="Helvetica" pitchFamily="2" charset="0"/>
            </a:endParaRPr>
          </a:p>
          <a:p>
            <a:r>
              <a:rPr lang="en-US" sz="2000" dirty="0">
                <a:effectLst/>
                <a:latin typeface="Helvetica" pitchFamily="2" charset="0"/>
              </a:rPr>
              <a:t>2. </a:t>
            </a:r>
            <a:r>
              <a:rPr lang="en-US" sz="2000" dirty="0">
                <a:latin typeface="Helvetica" pitchFamily="2" charset="0"/>
              </a:rPr>
              <a:t>v</a:t>
            </a:r>
            <a:r>
              <a:rPr lang="en-US" sz="2000" dirty="0">
                <a:effectLst/>
                <a:latin typeface="Helvetica" pitchFamily="2" charset="0"/>
              </a:rPr>
              <a:t>ocational education (np)</a:t>
            </a:r>
          </a:p>
          <a:p>
            <a:endParaRPr lang="en-US" sz="2000" dirty="0">
              <a:effectLst/>
              <a:latin typeface="Helvetica" pitchFamily="2" charset="0"/>
            </a:endParaRP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id="{104F99D7-64C8-1F4F-BC42-C94A25DA2640}"/>
              </a:ext>
            </a:extLst>
          </p:cNvPr>
          <p:cNvSpPr/>
          <p:nvPr/>
        </p:nvSpPr>
        <p:spPr>
          <a:xfrm>
            <a:off x="209160" y="3985244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effectLst/>
              <a:latin typeface="Helvetica" pitchFamily="2" charset="0"/>
            </a:endParaRPr>
          </a:p>
          <a:p>
            <a:r>
              <a:rPr lang="en-US" sz="2000" dirty="0">
                <a:effectLst/>
                <a:latin typeface="Helvetica" pitchFamily="2" charset="0"/>
              </a:rPr>
              <a:t>3. higher education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(n)</a:t>
            </a:r>
          </a:p>
          <a:p>
            <a:endParaRPr lang="en-US" sz="2000" dirty="0">
              <a:effectLst/>
              <a:latin typeface="Helvetica" pitchFamily="2" charset="0"/>
            </a:endParaRP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3AA0A39D-F718-E949-AF54-B912326C90FB}"/>
              </a:ext>
            </a:extLst>
          </p:cNvPr>
          <p:cNvSpPr/>
          <p:nvPr/>
        </p:nvSpPr>
        <p:spPr>
          <a:xfrm>
            <a:off x="204164" y="5053977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effectLst/>
              <a:latin typeface="Helvetica" pitchFamily="2" charset="0"/>
            </a:endParaRPr>
          </a:p>
          <a:p>
            <a:r>
              <a:rPr lang="en-US" sz="2000" dirty="0">
                <a:effectLst/>
                <a:latin typeface="Helvetica" pitchFamily="2" charset="0"/>
              </a:rPr>
              <a:t>4. qualification (n)</a:t>
            </a:r>
          </a:p>
          <a:p>
            <a:endParaRPr lang="en-US" sz="2000" dirty="0">
              <a:effectLst/>
              <a:latin typeface="Helvetica" pitchFamily="2" charset="0"/>
            </a:endParaRPr>
          </a:p>
        </p:txBody>
      </p:sp>
      <p:sp>
        <p:nvSpPr>
          <p:cNvPr id="37" name="Alternate Process 36">
            <a:extLst>
              <a:ext uri="{FF2B5EF4-FFF2-40B4-BE49-F238E27FC236}">
                <a16:creationId xmlns:a16="http://schemas.microsoft.com/office/drawing/2014/main" id="{B230BA38-1062-724E-AE66-1208DC6350A2}"/>
              </a:ext>
            </a:extLst>
          </p:cNvPr>
          <p:cNvSpPr/>
          <p:nvPr/>
        </p:nvSpPr>
        <p:spPr>
          <a:xfrm>
            <a:off x="4581687" y="1784641"/>
            <a:ext cx="7401152" cy="743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a. education at a college or university</a:t>
            </a: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C51C932D-0E56-3341-9978-2448EF75ECC7}"/>
              </a:ext>
            </a:extLst>
          </p:cNvPr>
          <p:cNvSpPr/>
          <p:nvPr/>
        </p:nvSpPr>
        <p:spPr>
          <a:xfrm>
            <a:off x="4581687" y="2953044"/>
            <a:ext cx="7401153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b. the act of completing a university degree or a course of study</a:t>
            </a: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374F61B0-3F55-4541-83A2-9A8B97CF52C8}"/>
              </a:ext>
            </a:extLst>
          </p:cNvPr>
          <p:cNvSpPr/>
          <p:nvPr/>
        </p:nvSpPr>
        <p:spPr>
          <a:xfrm>
            <a:off x="4661079" y="4066515"/>
            <a:ext cx="7321760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c. a person who has just left school</a:t>
            </a: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id="{3D3D49B1-2DC8-8342-A0D3-3B78E9EF6475}"/>
              </a:ext>
            </a:extLst>
          </p:cNvPr>
          <p:cNvSpPr/>
          <p:nvPr/>
        </p:nvSpPr>
        <p:spPr>
          <a:xfrm>
            <a:off x="4684577" y="5043763"/>
            <a:ext cx="7298262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d. education that prepares students for work in a specific trade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AE46-467F-1A4C-802E-30D5FC855CD8}"/>
              </a:ext>
            </a:extLst>
          </p:cNvPr>
          <p:cNvCxnSpPr>
            <a:cxnSpLocks/>
            <a:stCxn id="2" idx="3"/>
            <a:endCxn id="39" idx="1"/>
          </p:cNvCxnSpPr>
          <p:nvPr/>
        </p:nvCxnSpPr>
        <p:spPr>
          <a:xfrm>
            <a:off x="2962656" y="2209633"/>
            <a:ext cx="1698423" cy="2199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823856-C77A-A645-9961-365AA965962A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2962656" y="3271872"/>
            <a:ext cx="1721921" cy="2114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D927C3-3580-E845-860B-B28D1ABB416D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962656" y="2156341"/>
            <a:ext cx="1619031" cy="2279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9E81F3-8284-F444-8ABF-DA2F4AB94B8C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950906" y="5478156"/>
            <a:ext cx="1721922" cy="833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lternate Process 22">
            <a:extLst>
              <a:ext uri="{FF2B5EF4-FFF2-40B4-BE49-F238E27FC236}">
                <a16:creationId xmlns:a16="http://schemas.microsoft.com/office/drawing/2014/main" id="{22F2C2C3-B8C5-7042-91F2-A0E906C1AB8F}"/>
              </a:ext>
            </a:extLst>
          </p:cNvPr>
          <p:cNvSpPr/>
          <p:nvPr/>
        </p:nvSpPr>
        <p:spPr>
          <a:xfrm>
            <a:off x="204163" y="6043435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effectLst/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5</a:t>
            </a:r>
            <a:r>
              <a:rPr lang="en-US" sz="2000" dirty="0">
                <a:effectLst/>
                <a:latin typeface="Helvetica" pitchFamily="2" charset="0"/>
              </a:rPr>
              <a:t>. graduation (n)</a:t>
            </a:r>
          </a:p>
          <a:p>
            <a:endParaRPr lang="en-US" sz="2000" dirty="0">
              <a:effectLst/>
              <a:latin typeface="Helvetica" pitchFamily="2" charset="0"/>
            </a:endParaRPr>
          </a:p>
          <a:p>
            <a:endParaRPr lang="en-US" sz="2000" dirty="0">
              <a:effectLst/>
              <a:latin typeface="Helvetica" pitchFamily="2" charset="0"/>
            </a:endParaRPr>
          </a:p>
        </p:txBody>
      </p:sp>
      <p:sp>
        <p:nvSpPr>
          <p:cNvPr id="26" name="Alternate Process 25">
            <a:extLst>
              <a:ext uri="{FF2B5EF4-FFF2-40B4-BE49-F238E27FC236}">
                <a16:creationId xmlns:a16="http://schemas.microsoft.com/office/drawing/2014/main" id="{C7AB5A41-14CE-4640-975F-DA85143DFFC5}"/>
              </a:ext>
            </a:extLst>
          </p:cNvPr>
          <p:cNvSpPr/>
          <p:nvPr/>
        </p:nvSpPr>
        <p:spPr>
          <a:xfrm>
            <a:off x="4672828" y="5917517"/>
            <a:ext cx="7298262" cy="78809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e</a:t>
            </a:r>
            <a:r>
              <a:rPr lang="en-US" sz="2000" dirty="0">
                <a:effectLst/>
                <a:latin typeface="Helvetica" pitchFamily="2" charset="0"/>
              </a:rPr>
              <a:t>. an official record showing that you have finished a training course or have the necessary skills, etc.</a:t>
            </a:r>
          </a:p>
          <a:p>
            <a:endParaRPr lang="en-US" sz="2000" dirty="0">
              <a:effectLst/>
              <a:latin typeface="Helvetica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890E0E-8C25-E643-B39F-CC8890611EDD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2962655" y="3295345"/>
            <a:ext cx="1619032" cy="3137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4667" y="968867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sentences using the correct forms of the words and phrases in </a:t>
            </a:r>
            <a:r>
              <a:rPr lang="en-US" sz="3200" b="1" dirty="0">
                <a:solidFill>
                  <a:srgbClr val="00CD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4B718-B9CF-9C44-97F0-040CB526CA31}"/>
              </a:ext>
            </a:extLst>
          </p:cNvPr>
          <p:cNvSpPr txBox="1"/>
          <p:nvPr/>
        </p:nvSpPr>
        <p:spPr>
          <a:xfrm>
            <a:off x="494438" y="2101719"/>
            <a:ext cx="115607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EE4000"/>
                </a:solidFill>
                <a:effectLst/>
              </a:rPr>
              <a:t>1. </a:t>
            </a:r>
            <a:r>
              <a:rPr lang="en-US" sz="3000" dirty="0">
                <a:effectLst/>
              </a:rPr>
              <a:t>Many parents nowadays want their</a:t>
            </a:r>
            <a:r>
              <a:rPr lang="en-US" sz="3000" dirty="0"/>
              <a:t> </a:t>
            </a:r>
            <a:r>
              <a:rPr lang="en-US" sz="3000" dirty="0">
                <a:effectLst/>
              </a:rPr>
              <a:t>children to pursue </a:t>
            </a:r>
            <a:r>
              <a:rPr lang="en-US" sz="3000" dirty="0">
                <a:solidFill>
                  <a:srgbClr val="455B63"/>
                </a:solidFill>
                <a:effectLst/>
              </a:rPr>
              <a:t>_____________ </a:t>
            </a:r>
            <a:r>
              <a:rPr lang="en-US" sz="3000" dirty="0">
                <a:effectLst/>
              </a:rPr>
              <a:t>at universities after leaving school.</a:t>
            </a:r>
          </a:p>
          <a:p>
            <a:r>
              <a:rPr lang="en-US" sz="3000" dirty="0">
                <a:solidFill>
                  <a:srgbClr val="EE4000"/>
                </a:solidFill>
                <a:effectLst/>
              </a:rPr>
              <a:t>2. </a:t>
            </a:r>
            <a:r>
              <a:rPr lang="en-US" sz="3000" dirty="0">
                <a:effectLst/>
              </a:rPr>
              <a:t>He didn’t get the job he wanted because he didn’t have the right </a:t>
            </a:r>
            <a:r>
              <a:rPr lang="en-US" sz="3000" dirty="0">
                <a:solidFill>
                  <a:srgbClr val="455B63"/>
                </a:solidFill>
                <a:effectLst/>
              </a:rPr>
              <a:t>_________________</a:t>
            </a:r>
            <a:r>
              <a:rPr lang="en-US" sz="3000" dirty="0">
                <a:effectLst/>
              </a:rPr>
              <a:t>.</a:t>
            </a:r>
          </a:p>
          <a:p>
            <a:r>
              <a:rPr lang="en-US" sz="3000" dirty="0">
                <a:solidFill>
                  <a:srgbClr val="EE4000"/>
                </a:solidFill>
                <a:effectLst/>
              </a:rPr>
              <a:t>3. </a:t>
            </a:r>
            <a:r>
              <a:rPr lang="en-US" sz="3000" dirty="0">
                <a:effectLst/>
              </a:rPr>
              <a:t>Many </a:t>
            </a:r>
            <a:r>
              <a:rPr lang="en-US" sz="3000" dirty="0">
                <a:solidFill>
                  <a:srgbClr val="455B63"/>
                </a:solidFill>
                <a:effectLst/>
              </a:rPr>
              <a:t>_________________ </a:t>
            </a:r>
            <a:r>
              <a:rPr lang="en-US" sz="3000" dirty="0">
                <a:effectLst/>
              </a:rPr>
              <a:t>choose to go to university to study academic subjects.</a:t>
            </a:r>
          </a:p>
          <a:p>
            <a:r>
              <a:rPr lang="en-US" sz="3000" dirty="0">
                <a:solidFill>
                  <a:srgbClr val="EE4000"/>
                </a:solidFill>
                <a:effectLst/>
              </a:rPr>
              <a:t>4. </a:t>
            </a:r>
            <a:r>
              <a:rPr lang="en-US" sz="3000" dirty="0">
                <a:effectLst/>
              </a:rPr>
              <a:t>More and more young people prefer </a:t>
            </a:r>
            <a:r>
              <a:rPr lang="en-US" sz="3000" dirty="0">
                <a:solidFill>
                  <a:srgbClr val="455B63"/>
                </a:solidFill>
                <a:effectLst/>
              </a:rPr>
              <a:t>___________________ </a:t>
            </a:r>
            <a:r>
              <a:rPr lang="en-US" sz="3000" dirty="0">
                <a:effectLst/>
              </a:rPr>
              <a:t>because they like to learn practical skills.</a:t>
            </a:r>
          </a:p>
          <a:p>
            <a:r>
              <a:rPr lang="en-US" sz="3000" dirty="0">
                <a:solidFill>
                  <a:srgbClr val="EE4000"/>
                </a:solidFill>
                <a:effectLst/>
              </a:rPr>
              <a:t>5. </a:t>
            </a:r>
            <a:r>
              <a:rPr lang="en-US" sz="3000" dirty="0">
                <a:effectLst/>
              </a:rPr>
              <a:t>Many young people find it hard to get a job immediately after </a:t>
            </a:r>
            <a:r>
              <a:rPr lang="en-US" sz="3000" dirty="0">
                <a:solidFill>
                  <a:srgbClr val="455B63"/>
                </a:solidFill>
                <a:effectLst/>
              </a:rPr>
              <a:t>____________</a:t>
            </a:r>
            <a:r>
              <a:rPr lang="en-US" sz="3000" dirty="0">
                <a:effectLst/>
              </a:rPr>
              <a:t>.</a:t>
            </a:r>
          </a:p>
          <a:p>
            <a:endParaRPr lang="en-VN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F7AF7B-1227-364D-961C-88DC548D04AB}"/>
              </a:ext>
            </a:extLst>
          </p:cNvPr>
          <p:cNvSpPr txBox="1"/>
          <p:nvPr/>
        </p:nvSpPr>
        <p:spPr>
          <a:xfrm>
            <a:off x="9246958" y="2096159"/>
            <a:ext cx="368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dirty="0">
                <a:solidFill>
                  <a:srgbClr val="FF0000"/>
                </a:solidFill>
              </a:rPr>
              <a:t> higher education</a:t>
            </a:r>
            <a:r>
              <a:rPr lang="en-VN" sz="3000" dirty="0">
                <a:solidFill>
                  <a:srgbClr val="FF0000"/>
                </a:solidFill>
              </a:rPr>
              <a:t> </a:t>
            </a:r>
            <a:r>
              <a:rPr lang="en-SG" sz="3000" dirty="0">
                <a:solidFill>
                  <a:srgbClr val="FF0000"/>
                </a:solidFill>
              </a:rPr>
              <a:t>	</a:t>
            </a:r>
            <a:r>
              <a:rPr lang="en-VN" sz="3000" dirty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9470E-F45A-0649-B4A6-8BC77DE2AA41}"/>
              </a:ext>
            </a:extLst>
          </p:cNvPr>
          <p:cNvSpPr txBox="1"/>
          <p:nvPr/>
        </p:nvSpPr>
        <p:spPr>
          <a:xfrm>
            <a:off x="494438" y="3429000"/>
            <a:ext cx="3686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dirty="0">
                <a:solidFill>
                  <a:srgbClr val="FF0000"/>
                </a:solidFill>
              </a:rPr>
              <a:t> qualifications</a:t>
            </a:r>
            <a:r>
              <a:rPr lang="en-VN" sz="3000" dirty="0">
                <a:solidFill>
                  <a:srgbClr val="FF0000"/>
                </a:solidFill>
              </a:rPr>
              <a:t> </a:t>
            </a:r>
            <a:r>
              <a:rPr lang="en-SG" sz="3000" dirty="0">
                <a:solidFill>
                  <a:srgbClr val="FF0000"/>
                </a:solidFill>
              </a:rPr>
              <a:t>	</a:t>
            </a:r>
            <a:r>
              <a:rPr lang="en-VN" sz="3000" dirty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46FC2-70A7-764A-8275-F6356A073A1B}"/>
              </a:ext>
            </a:extLst>
          </p:cNvPr>
          <p:cNvSpPr txBox="1"/>
          <p:nvPr/>
        </p:nvSpPr>
        <p:spPr>
          <a:xfrm>
            <a:off x="1963574" y="3931041"/>
            <a:ext cx="3686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dirty="0">
                <a:solidFill>
                  <a:srgbClr val="FF0000"/>
                </a:solidFill>
              </a:rPr>
              <a:t> school-leavers</a:t>
            </a:r>
            <a:r>
              <a:rPr lang="en-VN" sz="3000" dirty="0">
                <a:solidFill>
                  <a:srgbClr val="FF0000"/>
                </a:solidFill>
              </a:rPr>
              <a:t>  </a:t>
            </a:r>
            <a:r>
              <a:rPr lang="en-SG" sz="3000" dirty="0">
                <a:solidFill>
                  <a:srgbClr val="FF0000"/>
                </a:solidFill>
              </a:rPr>
              <a:t>	</a:t>
            </a:r>
            <a:r>
              <a:rPr lang="en-VN" sz="3000" dirty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7A372E-6854-5A44-BEE9-FF212D5EB7E1}"/>
              </a:ext>
            </a:extLst>
          </p:cNvPr>
          <p:cNvSpPr txBox="1"/>
          <p:nvPr/>
        </p:nvSpPr>
        <p:spPr>
          <a:xfrm>
            <a:off x="6809931" y="4873470"/>
            <a:ext cx="368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dirty="0">
                <a:solidFill>
                  <a:srgbClr val="FF0000"/>
                </a:solidFill>
              </a:rPr>
              <a:t>vocational education</a:t>
            </a:r>
            <a:endParaRPr lang="en-VN" sz="3000" dirty="0">
              <a:solidFill>
                <a:srgbClr val="FF0000"/>
              </a:solidFill>
            </a:endParaRPr>
          </a:p>
          <a:p>
            <a:r>
              <a:rPr lang="en-SG" sz="3000" dirty="0">
                <a:solidFill>
                  <a:srgbClr val="FF0000"/>
                </a:solidFill>
              </a:rPr>
              <a:t>	</a:t>
            </a:r>
            <a:r>
              <a:rPr lang="en-VN" sz="3000" dirty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29A884-BCC1-BF42-8C9B-15004A4A1089}"/>
              </a:ext>
            </a:extLst>
          </p:cNvPr>
          <p:cNvSpPr txBox="1"/>
          <p:nvPr/>
        </p:nvSpPr>
        <p:spPr>
          <a:xfrm>
            <a:off x="708721" y="6180067"/>
            <a:ext cx="2418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dirty="0">
                <a:solidFill>
                  <a:srgbClr val="FF0000"/>
                </a:solidFill>
              </a:rPr>
              <a:t>graduation</a:t>
            </a:r>
            <a:r>
              <a:rPr lang="en-SG" sz="3000" b="1" dirty="0">
                <a:solidFill>
                  <a:srgbClr val="FF0000"/>
                </a:solidFill>
              </a:rPr>
              <a:t> </a:t>
            </a:r>
            <a:r>
              <a:rPr lang="en-SG" sz="3000" dirty="0">
                <a:solidFill>
                  <a:srgbClr val="FF0000"/>
                </a:solidFill>
              </a:rPr>
              <a:t>	</a:t>
            </a:r>
            <a:r>
              <a:rPr lang="en-VN" sz="3000" dirty="0">
                <a:solidFill>
                  <a:srgbClr val="FF0000"/>
                </a:solidFill>
              </a:rPr>
              <a:t> 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3220</TotalTime>
  <Words>1021</Words>
  <Application>Microsoft Macintosh PowerPoint</Application>
  <PresentationFormat>Widescreen</PresentationFormat>
  <Paragraphs>142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Berlin Sans FB Demi</vt:lpstr>
      <vt:lpstr>Bookman Old Style</vt:lpstr>
      <vt:lpstr>Calibri</vt:lpstr>
      <vt:lpstr>Calibri Light</vt:lpstr>
      <vt:lpstr>Helvetica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Huế Bùi Thanh</cp:lastModifiedBy>
  <cp:revision>155</cp:revision>
  <dcterms:created xsi:type="dcterms:W3CDTF">2020-12-09T02:04:09Z</dcterms:created>
  <dcterms:modified xsi:type="dcterms:W3CDTF">2023-01-15T04:28:46Z</dcterms:modified>
</cp:coreProperties>
</file>