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8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27" autoAdjust="0"/>
  </p:normalViewPr>
  <p:slideViewPr>
    <p:cSldViewPr>
      <p:cViewPr>
        <p:scale>
          <a:sx n="50" d="100"/>
          <a:sy n="50" d="100"/>
        </p:scale>
        <p:origin x="-1092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B36C2-FA2D-4A18-91CC-61EE54CEB001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943C3-A06D-4A3B-B87F-BAD8A2D9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3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43C3-A06D-4A3B-B87F-BAD8A2D983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8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43C3-A06D-4A3B-B87F-BAD8A2D983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20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43C3-A06D-4A3B-B87F-BAD8A2D983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9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43C3-A06D-4A3B-B87F-BAD8A2D983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0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4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9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4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5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1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4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9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3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1022-DA92-4E3D-BFCB-B2120CADA219}" type="datetimeFigureOut">
              <a:rPr lang="en-US" smtClean="0"/>
              <a:t>28/10/2019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0BA24-8B7C-454A-9B43-32C01731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6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ideo" Target="file:///F:\lop10\Bai%2015%20-%20Bai%20toan%20ve%20chuyen%20dong%20nem%20ngang\nem%20lao.avi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hyperlink" Target="http://thuvienvatly.com/video/625#.WCqs88UauqI.lin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4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mbay4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24672" y="978878"/>
            <a:ext cx="4736406" cy="3552308"/>
          </a:xfrm>
          <a:prstGeom prst="rect">
            <a:avLst/>
          </a:prstGeom>
        </p:spPr>
      </p:pic>
      <p:pic>
        <p:nvPicPr>
          <p:cNvPr id="4" name="nem lao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5" t="27820" r="32705" b="119"/>
          <a:stretch/>
        </p:blipFill>
        <p:spPr>
          <a:xfrm>
            <a:off x="395536" y="2717978"/>
            <a:ext cx="3024336" cy="27841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9806" y="5968504"/>
            <a:ext cx="4395502" cy="628848"/>
          </a:xfrm>
        </p:spPr>
        <p:txBody>
          <a:bodyPr>
            <a:normAutofit/>
          </a:bodyPr>
          <a:lstStyle/>
          <a:p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GV: Hà Thế Nhân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832854"/>
      </p:ext>
    </p:extLst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5257800" y="2286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/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3172619" y="230982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99"/>
                </a:solidFill>
                <a:latin typeface="Verdana" panose="020B0604030504040204" pitchFamily="34" charset="0"/>
              </a:rPr>
              <a:t>Bài</a:t>
            </a:r>
            <a:r>
              <a:rPr lang="en-US" altLang="en-US" sz="2400" b="1" dirty="0" smtClean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tập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vận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dụng</a:t>
            </a:r>
            <a:endParaRPr lang="vi-VN" altLang="en-US" sz="24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609600" y="1038225"/>
            <a:ext cx="845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u="sng">
                <a:solidFill>
                  <a:srgbClr val="000099"/>
                </a:solidFill>
                <a:latin typeface="Verdana" panose="020B0604030504040204" pitchFamily="34" charset="0"/>
              </a:rPr>
              <a:t>C2:</a:t>
            </a:r>
            <a: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  <a:t> Một vật được ném ngang ở độ cao h = 80 m, với vận tốc đầu v</a:t>
            </a:r>
            <a:r>
              <a:rPr lang="en-US" altLang="en-US" sz="2400" baseline="-25000">
                <a:solidFill>
                  <a:srgbClr val="000099"/>
                </a:solidFill>
                <a:latin typeface="Verdana" panose="020B0604030504040204" pitchFamily="34" charset="0"/>
              </a:rPr>
              <a:t>0</a:t>
            </a:r>
            <a: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  <a:t> = 20 m/s. Lấy g = 10 m/s</a:t>
            </a:r>
            <a:r>
              <a:rPr lang="en-US" altLang="en-US" sz="2400" baseline="30000">
                <a:solidFill>
                  <a:srgbClr val="000099"/>
                </a:solidFill>
                <a:latin typeface="Verdana" panose="020B0604030504040204" pitchFamily="34" charset="0"/>
              </a:rPr>
              <a:t>2</a:t>
            </a:r>
            <a: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  <a:t>.</a:t>
            </a:r>
            <a:b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</a:br>
            <a: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  <a:t>a. Tính thời gian chuyển động và tầm bay xa của vật.</a:t>
            </a:r>
          </a:p>
          <a:p>
            <a:r>
              <a:rPr lang="en-US" altLang="en-US" sz="2400">
                <a:solidFill>
                  <a:srgbClr val="000099"/>
                </a:solidFill>
                <a:latin typeface="Verdana" panose="020B0604030504040204" pitchFamily="34" charset="0"/>
              </a:rPr>
              <a:t>b. Lập phương trình quỹ đạo</a:t>
            </a:r>
          </a:p>
        </p:txBody>
      </p:sp>
      <p:sp>
        <p:nvSpPr>
          <p:cNvPr id="67" name="Line 17"/>
          <p:cNvSpPr>
            <a:spLocks noChangeShapeType="1"/>
          </p:cNvSpPr>
          <p:nvPr/>
        </p:nvSpPr>
        <p:spPr bwMode="auto">
          <a:xfrm>
            <a:off x="3429000" y="2667000"/>
            <a:ext cx="0" cy="38862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18"/>
          <p:cNvSpPr txBox="1">
            <a:spLocks noChangeArrowheads="1"/>
          </p:cNvSpPr>
          <p:nvPr/>
        </p:nvSpPr>
        <p:spPr bwMode="auto">
          <a:xfrm>
            <a:off x="990600" y="259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rgbClr val="000099"/>
                </a:solidFill>
                <a:latin typeface="Verdana" panose="020B0604030504040204" pitchFamily="34" charset="0"/>
              </a:rPr>
              <a:t>Tóm tắt</a:t>
            </a:r>
            <a:endParaRPr lang="vi-VN" altLang="en-US" sz="2400" b="1" u="sng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81" name="Text Box 19"/>
          <p:cNvSpPr txBox="1">
            <a:spLocks noChangeArrowheads="1"/>
          </p:cNvSpPr>
          <p:nvPr/>
        </p:nvSpPr>
        <p:spPr bwMode="auto">
          <a:xfrm>
            <a:off x="55626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rgbClr val="000099"/>
                </a:solidFill>
                <a:latin typeface="Verdana" panose="020B0604030504040204" pitchFamily="34" charset="0"/>
              </a:rPr>
              <a:t>Giải</a:t>
            </a:r>
            <a:endParaRPr lang="vi-VN" altLang="en-US" sz="2400" b="1" u="sng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82" name="Text Box 20"/>
          <p:cNvSpPr txBox="1">
            <a:spLocks noChangeArrowheads="1"/>
          </p:cNvSpPr>
          <p:nvPr/>
        </p:nvSpPr>
        <p:spPr bwMode="auto">
          <a:xfrm>
            <a:off x="1066800" y="3276600"/>
            <a:ext cx="2057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Verdana" panose="020B0604030504040204" pitchFamily="34" charset="0"/>
              </a:rPr>
              <a:t>h= 80 m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Verdana" panose="020B0604030504040204" pitchFamily="34" charset="0"/>
              </a:rPr>
              <a:t>v</a:t>
            </a:r>
            <a:r>
              <a:rPr lang="en-US" altLang="en-US" sz="2000" b="1" baseline="-25000">
                <a:solidFill>
                  <a:srgbClr val="000099"/>
                </a:solidFill>
                <a:latin typeface="Verdana" panose="020B0604030504040204" pitchFamily="34" charset="0"/>
              </a:rPr>
              <a:t>0</a:t>
            </a:r>
            <a:r>
              <a:rPr lang="en-US" altLang="en-US" sz="2000" b="1">
                <a:solidFill>
                  <a:srgbClr val="000099"/>
                </a:solidFill>
                <a:latin typeface="Verdana" panose="020B0604030504040204" pitchFamily="34" charset="0"/>
              </a:rPr>
              <a:t> = 20m/s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Verdana" panose="020B0604030504040204" pitchFamily="34" charset="0"/>
              </a:rPr>
              <a:t>g= 10 m/s</a:t>
            </a:r>
            <a:r>
              <a:rPr lang="en-US" altLang="en-US" sz="2000" b="1" baseline="30000">
                <a:solidFill>
                  <a:srgbClr val="000099"/>
                </a:solidFill>
                <a:latin typeface="Verdana" panose="020B0604030504040204" pitchFamily="34" charset="0"/>
              </a:rPr>
              <a:t>2</a:t>
            </a:r>
            <a:endParaRPr lang="vi-VN" altLang="en-US" sz="2000" b="1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grpSp>
        <p:nvGrpSpPr>
          <p:cNvPr id="83" name="Group 52"/>
          <p:cNvGrpSpPr>
            <a:grpSpLocks/>
          </p:cNvGrpSpPr>
          <p:nvPr/>
        </p:nvGrpSpPr>
        <p:grpSpPr bwMode="auto">
          <a:xfrm>
            <a:off x="762000" y="4648200"/>
            <a:ext cx="2209800" cy="1006475"/>
            <a:chOff x="480" y="2928"/>
            <a:chExt cx="1392" cy="634"/>
          </a:xfrm>
        </p:grpSpPr>
        <p:sp>
          <p:nvSpPr>
            <p:cNvPr id="84" name="Line 21"/>
            <p:cNvSpPr>
              <a:spLocks noChangeShapeType="1"/>
            </p:cNvSpPr>
            <p:nvPr/>
          </p:nvSpPr>
          <p:spPr bwMode="auto">
            <a:xfrm>
              <a:off x="480" y="2928"/>
              <a:ext cx="1392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 Box 22"/>
            <p:cNvSpPr txBox="1">
              <a:spLocks noChangeArrowheads="1"/>
            </p:cNvSpPr>
            <p:nvPr/>
          </p:nvSpPr>
          <p:spPr bwMode="auto">
            <a:xfrm>
              <a:off x="528" y="3024"/>
              <a:ext cx="1296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AutoNum type="alphaLcPeriod"/>
              </a:pPr>
              <a:r>
                <a:rPr lang="en-US" altLang="en-US" sz="2000" b="1">
                  <a:solidFill>
                    <a:srgbClr val="000099"/>
                  </a:solidFill>
                  <a:latin typeface="Verdana" panose="020B0604030504040204" pitchFamily="34" charset="0"/>
                </a:rPr>
                <a:t>t =?; L =?</a:t>
              </a:r>
            </a:p>
            <a:p>
              <a:pPr>
                <a:spcBef>
                  <a:spcPct val="50000"/>
                </a:spcBef>
                <a:buFontTx/>
                <a:buAutoNum type="alphaLcPeriod"/>
              </a:pPr>
              <a:r>
                <a:rPr lang="en-US" altLang="en-US" sz="2000" b="1">
                  <a:solidFill>
                    <a:srgbClr val="000099"/>
                  </a:solidFill>
                  <a:latin typeface="Verdana" panose="020B0604030504040204" pitchFamily="34" charset="0"/>
                </a:rPr>
                <a:t>y =?</a:t>
              </a:r>
              <a:endParaRPr lang="vi-VN" altLang="en-US" sz="2000" b="1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86" name="Group 57"/>
          <p:cNvGrpSpPr>
            <a:grpSpLocks/>
          </p:cNvGrpSpPr>
          <p:nvPr/>
        </p:nvGrpSpPr>
        <p:grpSpPr bwMode="auto">
          <a:xfrm>
            <a:off x="3810000" y="2895600"/>
            <a:ext cx="4953000" cy="3505200"/>
            <a:chOff x="2400" y="1824"/>
            <a:chExt cx="3120" cy="2208"/>
          </a:xfrm>
        </p:grpSpPr>
        <p:graphicFrame>
          <p:nvGraphicFramePr>
            <p:cNvPr id="87" name="Object 46"/>
            <p:cNvGraphicFramePr>
              <a:graphicFrameLocks noChangeAspect="1"/>
            </p:cNvGraphicFramePr>
            <p:nvPr/>
          </p:nvGraphicFramePr>
          <p:xfrm>
            <a:off x="3696" y="3408"/>
            <a:ext cx="1328" cy="5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6" name="Equation" r:id="rId4" imgW="1041120" imgH="393480" progId="Equation.3">
                    <p:embed/>
                  </p:oleObj>
                </mc:Choice>
                <mc:Fallback>
                  <p:oleObj name="Equation" r:id="rId4" imgW="1041120" imgH="393480" progId="Equation.3">
                    <p:embed/>
                    <p:pic>
                      <p:nvPicPr>
                        <p:cNvPr id="10286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408"/>
                          <a:ext cx="1328" cy="5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8" name="Group 56"/>
            <p:cNvGrpSpPr>
              <a:grpSpLocks/>
            </p:cNvGrpSpPr>
            <p:nvPr/>
          </p:nvGrpSpPr>
          <p:grpSpPr bwMode="auto">
            <a:xfrm>
              <a:off x="2400" y="1824"/>
              <a:ext cx="3120" cy="2208"/>
              <a:chOff x="2400" y="1824"/>
              <a:chExt cx="3120" cy="2208"/>
            </a:xfrm>
          </p:grpSpPr>
          <p:sp>
            <p:nvSpPr>
              <p:cNvPr id="89" name="Text Box 24"/>
              <p:cNvSpPr txBox="1">
                <a:spLocks noChangeArrowheads="1"/>
              </p:cNvSpPr>
              <p:nvPr/>
            </p:nvSpPr>
            <p:spPr bwMode="auto">
              <a:xfrm>
                <a:off x="2640" y="2160"/>
                <a:ext cx="38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t =</a:t>
                </a:r>
              </a:p>
            </p:txBody>
          </p:sp>
          <p:graphicFrame>
            <p:nvGraphicFramePr>
              <p:cNvPr id="90" name="Object 25"/>
              <p:cNvGraphicFramePr>
                <a:graphicFrameLocks noChangeAspect="1"/>
              </p:cNvGraphicFramePr>
              <p:nvPr/>
            </p:nvGraphicFramePr>
            <p:xfrm>
              <a:off x="2979" y="2064"/>
              <a:ext cx="823" cy="4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7" name="Equation" r:id="rId6" imgW="545760" imgH="507960" progId="Equation.3">
                      <p:embed/>
                    </p:oleObj>
                  </mc:Choice>
                  <mc:Fallback>
                    <p:oleObj name="Equation" r:id="rId6" imgW="545760" imgH="507960" progId="Equation.3">
                      <p:embed/>
                      <p:pic>
                        <p:nvPicPr>
                          <p:cNvPr id="10265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79" y="2064"/>
                            <a:ext cx="823" cy="46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1" name="Text Box 30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29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rgbClr val="000099"/>
                    </a:solidFill>
                  </a:rPr>
                  <a:t>a. Thời gian chuyển động:</a:t>
                </a:r>
                <a:endParaRPr lang="vi-VN" altLang="en-US" sz="2000" b="1">
                  <a:solidFill>
                    <a:srgbClr val="000099"/>
                  </a:solidFill>
                </a:endParaRPr>
              </a:p>
            </p:txBody>
          </p:sp>
          <p:graphicFrame>
            <p:nvGraphicFramePr>
              <p:cNvPr id="92" name="Object 32"/>
              <p:cNvGraphicFramePr>
                <a:graphicFrameLocks noChangeAspect="1"/>
              </p:cNvGraphicFramePr>
              <p:nvPr/>
            </p:nvGraphicFramePr>
            <p:xfrm>
              <a:off x="3696" y="2064"/>
              <a:ext cx="1056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8" name="Equation" r:id="rId8" imgW="748975" imgH="444307" progId="Equation.3">
                      <p:embed/>
                    </p:oleObj>
                  </mc:Choice>
                  <mc:Fallback>
                    <p:oleObj name="Equation" r:id="rId8" imgW="748975" imgH="444307" progId="Equation.3">
                      <p:embed/>
                      <p:pic>
                        <p:nvPicPr>
                          <p:cNvPr id="10272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2064"/>
                            <a:ext cx="1056" cy="48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" name="Text Box 34"/>
              <p:cNvSpPr txBox="1">
                <a:spLocks noChangeArrowheads="1"/>
              </p:cNvSpPr>
              <p:nvPr/>
            </p:nvSpPr>
            <p:spPr bwMode="auto">
              <a:xfrm>
                <a:off x="2640" y="2544"/>
                <a:ext cx="2880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rgbClr val="000099"/>
                    </a:solidFill>
                  </a:rPr>
                  <a:t>Tầm ném xa:</a:t>
                </a:r>
                <a:r>
                  <a:rPr lang="vi-VN" altLang="en-US" sz="2000" b="1">
                    <a:solidFill>
                      <a:srgbClr val="000099"/>
                    </a:solidFill>
                  </a:rPr>
                  <a:t> </a:t>
                </a:r>
              </a:p>
              <a:p>
                <a:pPr>
                  <a:spcBef>
                    <a:spcPct val="50000"/>
                  </a:spcBef>
                </a:pPr>
                <a:r>
                  <a:rPr lang="vi-VN" altLang="en-US" sz="2000" b="1">
                    <a:solidFill>
                      <a:srgbClr val="000099"/>
                    </a:solidFill>
                  </a:rPr>
                  <a:t>L = v</a:t>
                </a:r>
                <a:r>
                  <a:rPr lang="vi-VN" altLang="en-US" sz="2000" b="1" baseline="-25000">
                    <a:solidFill>
                      <a:srgbClr val="000099"/>
                    </a:solidFill>
                  </a:rPr>
                  <a:t>0</a:t>
                </a:r>
                <a:r>
                  <a:rPr lang="vi-VN" altLang="en-US" sz="2000" b="1">
                    <a:solidFill>
                      <a:srgbClr val="000099"/>
                    </a:solidFill>
                  </a:rPr>
                  <a:t>t = </a:t>
                </a:r>
                <a:r>
                  <a:rPr lang="vi-VN" altLang="en-US" sz="2000">
                    <a:solidFill>
                      <a:srgbClr val="000099"/>
                    </a:solidFill>
                  </a:rPr>
                  <a:t>20.4 = 80 m</a:t>
                </a:r>
              </a:p>
            </p:txBody>
          </p:sp>
          <p:sp>
            <p:nvSpPr>
              <p:cNvPr id="94" name="Text Box 35"/>
              <p:cNvSpPr txBox="1">
                <a:spLocks noChangeArrowheads="1"/>
              </p:cNvSpPr>
              <p:nvPr/>
            </p:nvSpPr>
            <p:spPr bwMode="auto">
              <a:xfrm>
                <a:off x="2448" y="3168"/>
                <a:ext cx="240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vi-VN" altLang="en-US" sz="2000" b="1">
                    <a:solidFill>
                      <a:srgbClr val="000099"/>
                    </a:solidFill>
                  </a:rPr>
                  <a:t>b. Phương trình quĩ đạo:</a:t>
                </a:r>
              </a:p>
            </p:txBody>
          </p:sp>
          <p:graphicFrame>
            <p:nvGraphicFramePr>
              <p:cNvPr id="95" name="Object 37"/>
              <p:cNvGraphicFramePr>
                <a:graphicFrameLocks noChangeAspect="1"/>
              </p:cNvGraphicFramePr>
              <p:nvPr/>
            </p:nvGraphicFramePr>
            <p:xfrm>
              <a:off x="2893" y="3431"/>
              <a:ext cx="744" cy="6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9" name="Equation" r:id="rId10" imgW="571320" imgH="431640" progId="Equation.3">
                      <p:embed/>
                    </p:oleObj>
                  </mc:Choice>
                  <mc:Fallback>
                    <p:oleObj name="Equation" r:id="rId10" imgW="571320" imgH="431640" progId="Equation.3">
                      <p:embed/>
                      <p:pic>
                        <p:nvPicPr>
                          <p:cNvPr id="10277" name="Object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93" y="3431"/>
                            <a:ext cx="744" cy="60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6" name="Text Box 48"/>
              <p:cNvSpPr txBox="1">
                <a:spLocks noChangeArrowheads="1"/>
              </p:cNvSpPr>
              <p:nvPr/>
            </p:nvSpPr>
            <p:spPr bwMode="auto">
              <a:xfrm>
                <a:off x="2496" y="355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rgbClr val="000099"/>
                    </a:solidFill>
                  </a:rPr>
                  <a:t>y =</a:t>
                </a:r>
                <a:endParaRPr lang="vi-VN" altLang="en-US" sz="2400" b="1">
                  <a:solidFill>
                    <a:srgbClr val="000099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914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81" grpId="0"/>
      <p:bldP spid="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55576" y="1124744"/>
            <a:ext cx="6248400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400" b="1">
                <a:solidFill>
                  <a:srgbClr val="0066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altLang="en-US" dirty="0" smtClean="0"/>
              <a:t>III. THÍ NGHIỆM KIỂM CHỨNG</a:t>
            </a:r>
            <a:endParaRPr lang="en-US" altLang="en-US" dirty="0"/>
          </a:p>
        </p:txBody>
      </p:sp>
      <p:pic>
        <p:nvPicPr>
          <p:cNvPr id="5" name="Picture 1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4864"/>
            <a:ext cx="4724400" cy="425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altLang="en-US" sz="3200" b="1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NGANG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416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424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en-US" sz="2400" b="1" dirty="0" err="1">
                <a:latin typeface="Verdana" panose="020B0604030504040204" pitchFamily="34" charset="0"/>
              </a:rPr>
              <a:t>Câu</a:t>
            </a:r>
            <a:r>
              <a:rPr lang="en-US" altLang="en-US" sz="2400" b="1" dirty="0">
                <a:latin typeface="Verdana" panose="020B0604030504040204" pitchFamily="34" charset="0"/>
              </a:rPr>
              <a:t> </a:t>
            </a:r>
            <a:r>
              <a:rPr lang="en-US" altLang="en-US" sz="2400" b="1" dirty="0" smtClean="0">
                <a:latin typeface="Verdana" panose="020B0604030504040204" pitchFamily="34" charset="0"/>
              </a:rPr>
              <a:t>1.</a:t>
            </a:r>
            <a:r>
              <a:rPr lang="en-US" altLang="en-US" sz="2400" dirty="0" smtClean="0">
                <a:latin typeface="Verdana" panose="020B0604030504040204" pitchFamily="34" charset="0"/>
              </a:rPr>
              <a:t>  </a:t>
            </a:r>
            <a:r>
              <a:rPr lang="en-US" altLang="en-US" sz="2400" dirty="0">
                <a:latin typeface="Verdana" panose="020B0604030504040204" pitchFamily="34" charset="0"/>
              </a:rPr>
              <a:t>Bi A </a:t>
            </a:r>
            <a:r>
              <a:rPr lang="en-US" altLang="en-US" sz="2400" dirty="0" err="1">
                <a:latin typeface="Verdana" panose="020B0604030504040204" pitchFamily="34" charset="0"/>
              </a:rPr>
              <a:t>có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khối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lượng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gấp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đôi</a:t>
            </a:r>
            <a:r>
              <a:rPr lang="en-US" altLang="en-US" sz="2400" dirty="0">
                <a:latin typeface="Verdana" panose="020B0604030504040204" pitchFamily="34" charset="0"/>
              </a:rPr>
              <a:t> bi B. </a:t>
            </a:r>
            <a:r>
              <a:rPr lang="en-US" altLang="en-US" sz="2400" dirty="0" err="1">
                <a:latin typeface="Verdana" panose="020B0604030504040204" pitchFamily="34" charset="0"/>
              </a:rPr>
              <a:t>Cùng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một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lúc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tại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mái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nhà</a:t>
            </a:r>
            <a:r>
              <a:rPr lang="en-US" altLang="en-US" sz="2400" dirty="0">
                <a:latin typeface="Verdana" panose="020B0604030504040204" pitchFamily="34" charset="0"/>
              </a:rPr>
              <a:t>, bi A </a:t>
            </a:r>
            <a:r>
              <a:rPr lang="en-US" altLang="en-US" sz="2400" dirty="0" err="1">
                <a:latin typeface="Verdana" panose="020B0604030504040204" pitchFamily="34" charset="0"/>
              </a:rPr>
              <a:t>được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thả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rơi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còn</a:t>
            </a:r>
            <a:r>
              <a:rPr lang="en-US" altLang="en-US" sz="2400" dirty="0">
                <a:latin typeface="Verdana" panose="020B0604030504040204" pitchFamily="34" charset="0"/>
              </a:rPr>
              <a:t> bi B </a:t>
            </a:r>
            <a:r>
              <a:rPr lang="en-US" altLang="en-US" sz="2400" dirty="0" err="1">
                <a:latin typeface="Verdana" panose="020B0604030504040204" pitchFamily="34" charset="0"/>
              </a:rPr>
              <a:t>được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ném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theo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phương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ngang</a:t>
            </a:r>
            <a:r>
              <a:rPr lang="en-US" altLang="en-US" sz="2400" dirty="0">
                <a:latin typeface="Verdana" panose="020B0604030504040204" pitchFamily="34" charset="0"/>
              </a:rPr>
              <a:t>. </a:t>
            </a:r>
            <a:r>
              <a:rPr lang="en-US" altLang="en-US" sz="2400" dirty="0" err="1">
                <a:latin typeface="Verdana" panose="020B0604030504040204" pitchFamily="34" charset="0"/>
              </a:rPr>
              <a:t>Bỏ</a:t>
            </a:r>
            <a:r>
              <a:rPr lang="en-US" altLang="en-US" sz="2400" dirty="0">
                <a:latin typeface="Verdana" panose="020B0604030504040204" pitchFamily="34" charset="0"/>
              </a:rPr>
              <a:t> qua </a:t>
            </a:r>
            <a:r>
              <a:rPr lang="en-US" altLang="en-US" sz="2400" dirty="0" err="1">
                <a:latin typeface="Verdana" panose="020B0604030504040204" pitchFamily="34" charset="0"/>
              </a:rPr>
              <a:t>sức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cản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của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không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khí</a:t>
            </a:r>
            <a:r>
              <a:rPr lang="en-US" altLang="en-US" sz="2400" dirty="0">
                <a:latin typeface="Verdana" panose="020B0604030504040204" pitchFamily="34" charset="0"/>
              </a:rPr>
              <a:t>. </a:t>
            </a:r>
            <a:r>
              <a:rPr lang="en-US" altLang="en-US" sz="2400" dirty="0" err="1">
                <a:latin typeface="Verdana" panose="020B0604030504040204" pitchFamily="34" charset="0"/>
              </a:rPr>
              <a:t>Chọn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đáp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án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đúng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nhất</a:t>
            </a:r>
            <a:r>
              <a:rPr lang="en-US" altLang="en-US" sz="2400" dirty="0">
                <a:latin typeface="Verdana" panose="020B0604030504040204" pitchFamily="34" charset="0"/>
              </a:rPr>
              <a:t>:</a:t>
            </a:r>
          </a:p>
          <a:p>
            <a:pPr marL="0"/>
            <a:r>
              <a:rPr lang="en-US" altLang="en-US" sz="2400" dirty="0">
                <a:latin typeface="Verdana" panose="020B0604030504040204" pitchFamily="34" charset="0"/>
              </a:rPr>
              <a:t>            </a:t>
            </a:r>
            <a:r>
              <a:rPr lang="en-US" altLang="en-US" sz="2400" b="1" dirty="0">
                <a:latin typeface="Verdana" panose="020B0604030504040204" pitchFamily="34" charset="0"/>
              </a:rPr>
              <a:t>A.</a:t>
            </a:r>
            <a:r>
              <a:rPr lang="en-US" altLang="en-US" sz="2400" dirty="0">
                <a:latin typeface="Verdana" panose="020B0604030504040204" pitchFamily="34" charset="0"/>
              </a:rPr>
              <a:t> A </a:t>
            </a:r>
            <a:r>
              <a:rPr lang="en-US" altLang="en-US" sz="2400" dirty="0" err="1">
                <a:latin typeface="Verdana" panose="020B0604030504040204" pitchFamily="34" charset="0"/>
              </a:rPr>
              <a:t>chạm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đất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trước</a:t>
            </a:r>
            <a:endParaRPr lang="en-US" altLang="en-US" sz="2400" dirty="0">
              <a:latin typeface="Verdana" panose="020B0604030504040204" pitchFamily="34" charset="0"/>
            </a:endParaRPr>
          </a:p>
          <a:p>
            <a:pPr marL="0"/>
            <a:r>
              <a:rPr lang="en-US" altLang="en-US" sz="2400" dirty="0">
                <a:latin typeface="Verdana" panose="020B0604030504040204" pitchFamily="34" charset="0"/>
              </a:rPr>
              <a:t>            </a:t>
            </a:r>
            <a:r>
              <a:rPr lang="en-US" altLang="en-US" sz="2400" b="1" dirty="0">
                <a:latin typeface="Verdana" panose="020B0604030504040204" pitchFamily="34" charset="0"/>
              </a:rPr>
              <a:t>B. </a:t>
            </a:r>
            <a:r>
              <a:rPr lang="en-US" altLang="en-US" sz="2400" dirty="0">
                <a:latin typeface="Verdana" panose="020B0604030504040204" pitchFamily="34" charset="0"/>
              </a:rPr>
              <a:t>A </a:t>
            </a:r>
            <a:r>
              <a:rPr lang="en-US" altLang="en-US" sz="2400" dirty="0" err="1">
                <a:latin typeface="Verdana" panose="020B0604030504040204" pitchFamily="34" charset="0"/>
              </a:rPr>
              <a:t>chạm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đất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sau</a:t>
            </a:r>
            <a:endParaRPr lang="en-US" altLang="en-US" sz="2400" dirty="0">
              <a:latin typeface="Verdana" panose="020B0604030504040204" pitchFamily="34" charset="0"/>
            </a:endParaRPr>
          </a:p>
          <a:p>
            <a:pPr marL="0"/>
            <a:r>
              <a:rPr lang="en-US" altLang="en-US" sz="2400" dirty="0">
                <a:latin typeface="Verdana" panose="020B0604030504040204" pitchFamily="34" charset="0"/>
              </a:rPr>
              <a:t>            </a:t>
            </a:r>
            <a:r>
              <a:rPr lang="en-US" altLang="en-US" sz="2400" b="1" dirty="0">
                <a:latin typeface="Verdana" panose="020B0604030504040204" pitchFamily="34" charset="0"/>
              </a:rPr>
              <a:t>C. </a:t>
            </a:r>
            <a:r>
              <a:rPr lang="en-US" altLang="en-US" sz="2400" dirty="0" err="1">
                <a:latin typeface="Verdana" panose="020B0604030504040204" pitchFamily="34" charset="0"/>
              </a:rPr>
              <a:t>Cả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hai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chạm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đất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cùng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lúc</a:t>
            </a:r>
            <a:endParaRPr lang="en-US" altLang="en-US" sz="2400" dirty="0">
              <a:latin typeface="Verdana" panose="020B0604030504040204" pitchFamily="34" charset="0"/>
            </a:endParaRPr>
          </a:p>
          <a:p>
            <a:pPr marL="0"/>
            <a:r>
              <a:rPr lang="en-US" altLang="en-US" sz="2400" dirty="0">
                <a:latin typeface="Verdana" panose="020B0604030504040204" pitchFamily="34" charset="0"/>
              </a:rPr>
              <a:t>            </a:t>
            </a:r>
            <a:r>
              <a:rPr lang="en-US" altLang="en-US" sz="2400" b="1" dirty="0">
                <a:latin typeface="Verdana" panose="020B0604030504040204" pitchFamily="34" charset="0"/>
              </a:rPr>
              <a:t>D. </a:t>
            </a:r>
            <a:r>
              <a:rPr lang="en-US" altLang="en-US" sz="2400" dirty="0" err="1">
                <a:latin typeface="Verdana" panose="020B0604030504040204" pitchFamily="34" charset="0"/>
              </a:rPr>
              <a:t>Không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kết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luận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được</a:t>
            </a:r>
            <a:endParaRPr lang="en-US" altLang="en-US" sz="2400" dirty="0">
              <a:latin typeface="Verdana" panose="020B0604030504040204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143000" y="5334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rgbClr val="006600"/>
                </a:solidFill>
                <a:latin typeface="Verdana" panose="020B0604030504040204" pitchFamily="34" charset="0"/>
              </a:rPr>
              <a:t>BÀI TẬP CỦNG CỐ VÀ VẬN DỤNG</a:t>
            </a:r>
            <a:endParaRPr lang="vi-VN" altLang="en-US" sz="2400" b="1" u="sng">
              <a:solidFill>
                <a:srgbClr val="0066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vi-VN" altLang="en-US" sz="4400"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vi-VN" altLang="en-US" sz="3200">
              <a:latin typeface="Times New Roman" panose="02020603050405020304" pitchFamily="18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838200" y="1219200"/>
            <a:ext cx="7467600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400" b="1" dirty="0" err="1">
                <a:latin typeface="Verdana" panose="020B0604030504040204" pitchFamily="34" charset="0"/>
              </a:rPr>
              <a:t>Câu</a:t>
            </a:r>
            <a:r>
              <a:rPr lang="en-US" altLang="en-US" sz="2400" b="1" dirty="0">
                <a:latin typeface="Verdana" panose="020B0604030504040204" pitchFamily="34" charset="0"/>
              </a:rPr>
              <a:t> </a:t>
            </a:r>
            <a:r>
              <a:rPr lang="en-US" altLang="en-US" sz="2400" b="1" dirty="0" smtClean="0">
                <a:latin typeface="Verdana" panose="020B0604030504040204" pitchFamily="34" charset="0"/>
              </a:rPr>
              <a:t>2. </a:t>
            </a:r>
            <a:r>
              <a:rPr lang="en-US" altLang="en-US" sz="2400" dirty="0" err="1">
                <a:latin typeface="Verdana" panose="020B0604030504040204" pitchFamily="34" charset="0"/>
              </a:rPr>
              <a:t>Một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máy</a:t>
            </a:r>
            <a:r>
              <a:rPr lang="en-US" altLang="en-US" sz="2400" dirty="0">
                <a:latin typeface="Verdana" panose="020B0604030504040204" pitchFamily="34" charset="0"/>
              </a:rPr>
              <a:t> bay </a:t>
            </a:r>
            <a:r>
              <a:rPr lang="en-US" altLang="en-US" sz="2400" dirty="0" err="1">
                <a:latin typeface="Verdana" panose="020B0604030504040204" pitchFamily="34" charset="0"/>
              </a:rPr>
              <a:t>đang</a:t>
            </a:r>
            <a:r>
              <a:rPr lang="en-US" altLang="en-US" sz="2400" dirty="0">
                <a:latin typeface="Verdana" panose="020B0604030504040204" pitchFamily="34" charset="0"/>
              </a:rPr>
              <a:t> bay </a:t>
            </a:r>
            <a:r>
              <a:rPr lang="en-US" altLang="en-US" sz="2400" dirty="0" err="1">
                <a:latin typeface="Verdana" panose="020B0604030504040204" pitchFamily="34" charset="0"/>
              </a:rPr>
              <a:t>ngang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với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vận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tốc</a:t>
            </a:r>
            <a:r>
              <a:rPr lang="en-US" altLang="en-US" sz="2400" dirty="0">
                <a:latin typeface="Verdana" panose="020B0604030504040204" pitchFamily="34" charset="0"/>
              </a:rPr>
              <a:t> 150 m/s ở </a:t>
            </a:r>
            <a:r>
              <a:rPr lang="en-US" altLang="en-US" sz="2400" dirty="0" err="1">
                <a:latin typeface="Verdana" panose="020B0604030504040204" pitchFamily="34" charset="0"/>
              </a:rPr>
              <a:t>độ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cao</a:t>
            </a:r>
            <a:r>
              <a:rPr lang="en-US" altLang="en-US" sz="2400" dirty="0">
                <a:latin typeface="Verdana" panose="020B0604030504040204" pitchFamily="34" charset="0"/>
              </a:rPr>
              <a:t> 490 m </a:t>
            </a:r>
            <a:r>
              <a:rPr lang="en-US" altLang="en-US" sz="2400" dirty="0" err="1">
                <a:latin typeface="Verdana" panose="020B0604030504040204" pitchFamily="34" charset="0"/>
              </a:rPr>
              <a:t>thì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thả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một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gói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hàng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xuống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đất</a:t>
            </a:r>
            <a:r>
              <a:rPr lang="en-US" altLang="en-US" sz="2400" dirty="0">
                <a:latin typeface="Verdana" panose="020B0604030504040204" pitchFamily="34" charset="0"/>
              </a:rPr>
              <a:t>. </a:t>
            </a:r>
            <a:r>
              <a:rPr lang="en-US" altLang="en-US" sz="2400" dirty="0" err="1">
                <a:latin typeface="Verdana" panose="020B0604030504040204" pitchFamily="34" charset="0"/>
              </a:rPr>
              <a:t>Lấy</a:t>
            </a:r>
            <a:r>
              <a:rPr lang="en-US" altLang="en-US" sz="2400" dirty="0">
                <a:latin typeface="Verdana" panose="020B0604030504040204" pitchFamily="34" charset="0"/>
              </a:rPr>
              <a:t> g = 9,8 m/s2.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latin typeface="Verdana" panose="020B0604030504040204" pitchFamily="34" charset="0"/>
              </a:rPr>
              <a:t>       </a:t>
            </a:r>
            <a:r>
              <a:rPr lang="en-US" altLang="en-US" sz="2400" dirty="0" err="1">
                <a:latin typeface="Verdana" panose="020B0604030504040204" pitchFamily="34" charset="0"/>
              </a:rPr>
              <a:t>Tính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tầm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xa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của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gói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hàng</a:t>
            </a:r>
            <a:r>
              <a:rPr lang="en-US" altLang="en-US" sz="2400" dirty="0">
                <a:latin typeface="Verdana" panose="020B0604030504040204" pitchFamily="34" charset="0"/>
              </a:rPr>
              <a:t> ?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843808" y="3501008"/>
            <a:ext cx="4419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A.</a:t>
            </a: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1000 m.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843808" y="3958208"/>
            <a:ext cx="5029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B.</a:t>
            </a: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1500 m.</a:t>
            </a:r>
            <a:endParaRPr lang="en-US" altLang="en-US" sz="2400" dirty="0">
              <a:latin typeface="Verdana" panose="020B0604030504040204" pitchFamily="34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843808" y="4415408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C.</a:t>
            </a: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15000 m.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843808" y="4909121"/>
            <a:ext cx="2895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D.</a:t>
            </a: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7500 m.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219200" y="4572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rgbClr val="006600"/>
                </a:solidFill>
                <a:latin typeface="Verdana" panose="020B0604030504040204" pitchFamily="34" charset="0"/>
              </a:rPr>
              <a:t>BÀI TẬP CỦNG CỐ VÀ VẬN DỤNG</a:t>
            </a:r>
            <a:endParaRPr lang="vi-VN" altLang="en-US" sz="2400" b="1" u="sng">
              <a:solidFill>
                <a:srgbClr val="0066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5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7224" r="1666" b="9027"/>
          <a:stretch>
            <a:fillRect/>
          </a:stretch>
        </p:blipFill>
        <p:spPr bwMode="auto">
          <a:xfrm>
            <a:off x="0" y="-7673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644" y="1844824"/>
            <a:ext cx="3287309" cy="22852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1"/>
            <a:ext cx="3951006" cy="23488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26011"/>
            <a:ext cx="3672408" cy="25205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92" y="4534482"/>
            <a:ext cx="2929508" cy="2187366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06914"/>
            <a:ext cx="4777883" cy="3279285"/>
          </a:xfrm>
        </p:spPr>
      </p:pic>
      <p:sp>
        <p:nvSpPr>
          <p:cNvPr id="12" name="TextBox 11"/>
          <p:cNvSpPr txBox="1"/>
          <p:nvPr/>
        </p:nvSpPr>
        <p:spPr>
          <a:xfrm>
            <a:off x="251520" y="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Máy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bay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phải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thả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hàng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cứu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trợ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từ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vị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trí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nào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để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hàng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rơi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trúng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mục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tiêu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?</a:t>
            </a:r>
            <a:endParaRPr lang="en-US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91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a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238" y="1676172"/>
            <a:ext cx="5895090" cy="4724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2412166" y="2271720"/>
            <a:ext cx="4287338" cy="3963472"/>
            <a:chOff x="1219200" y="878277"/>
            <a:chExt cx="6650181" cy="5752906"/>
          </a:xfrm>
        </p:grpSpPr>
        <p:sp>
          <p:nvSpPr>
            <p:cNvPr id="7" name="Freeform 6"/>
            <p:cNvSpPr/>
            <p:nvPr/>
          </p:nvSpPr>
          <p:spPr>
            <a:xfrm>
              <a:off x="1219200" y="878277"/>
              <a:ext cx="6650181" cy="5752906"/>
            </a:xfrm>
            <a:custGeom>
              <a:avLst/>
              <a:gdLst>
                <a:gd name="connsiteX0" fmla="*/ 0 w 6817819"/>
                <a:gd name="connsiteY0" fmla="*/ 0 h 6256970"/>
                <a:gd name="connsiteX1" fmla="*/ 6206837 w 6817819"/>
                <a:gd name="connsiteY1" fmla="*/ 5735781 h 6256970"/>
                <a:gd name="connsiteX2" fmla="*/ 6248400 w 6817819"/>
                <a:gd name="connsiteY2" fmla="*/ 5638800 h 6256970"/>
                <a:gd name="connsiteX0" fmla="*/ 0 w 6817819"/>
                <a:gd name="connsiteY0" fmla="*/ 0 h 6256970"/>
                <a:gd name="connsiteX1" fmla="*/ 6206837 w 6817819"/>
                <a:gd name="connsiteY1" fmla="*/ 5735781 h 6256970"/>
                <a:gd name="connsiteX2" fmla="*/ 6248400 w 6817819"/>
                <a:gd name="connsiteY2" fmla="*/ 5638800 h 6256970"/>
                <a:gd name="connsiteX0" fmla="*/ 0 w 6817819"/>
                <a:gd name="connsiteY0" fmla="*/ 0 h 6256970"/>
                <a:gd name="connsiteX1" fmla="*/ 6206837 w 6817819"/>
                <a:gd name="connsiteY1" fmla="*/ 5735781 h 6256970"/>
                <a:gd name="connsiteX2" fmla="*/ 6248400 w 6817819"/>
                <a:gd name="connsiteY2" fmla="*/ 5638800 h 6256970"/>
                <a:gd name="connsiteX0" fmla="*/ 0 w 6248400"/>
                <a:gd name="connsiteY0" fmla="*/ 0 h 5638800"/>
                <a:gd name="connsiteX1" fmla="*/ 6248400 w 6248400"/>
                <a:gd name="connsiteY1" fmla="*/ 5638800 h 5638800"/>
                <a:gd name="connsiteX0" fmla="*/ 0 w 6248400"/>
                <a:gd name="connsiteY0" fmla="*/ 0 h 5638800"/>
                <a:gd name="connsiteX1" fmla="*/ 3962400 w 6248400"/>
                <a:gd name="connsiteY1" fmla="*/ 1717963 h 5638800"/>
                <a:gd name="connsiteX2" fmla="*/ 6248400 w 6248400"/>
                <a:gd name="connsiteY2" fmla="*/ 5638800 h 5638800"/>
                <a:gd name="connsiteX0" fmla="*/ 0 w 6248400"/>
                <a:gd name="connsiteY0" fmla="*/ 1406 h 5640206"/>
                <a:gd name="connsiteX1" fmla="*/ 3962400 w 6248400"/>
                <a:gd name="connsiteY1" fmla="*/ 1719369 h 5640206"/>
                <a:gd name="connsiteX2" fmla="*/ 6248400 w 6248400"/>
                <a:gd name="connsiteY2" fmla="*/ 5640206 h 5640206"/>
                <a:gd name="connsiteX0" fmla="*/ 0 w 6248400"/>
                <a:gd name="connsiteY0" fmla="*/ 1406 h 5640206"/>
                <a:gd name="connsiteX1" fmla="*/ 3962400 w 6248400"/>
                <a:gd name="connsiteY1" fmla="*/ 1719369 h 5640206"/>
                <a:gd name="connsiteX2" fmla="*/ 6248400 w 6248400"/>
                <a:gd name="connsiteY2" fmla="*/ 5640206 h 5640206"/>
                <a:gd name="connsiteX0" fmla="*/ 0 w 6248400"/>
                <a:gd name="connsiteY0" fmla="*/ 1406 h 5640206"/>
                <a:gd name="connsiteX1" fmla="*/ 3962400 w 6248400"/>
                <a:gd name="connsiteY1" fmla="*/ 1719369 h 5640206"/>
                <a:gd name="connsiteX2" fmla="*/ 6248400 w 6248400"/>
                <a:gd name="connsiteY2" fmla="*/ 5640206 h 5640206"/>
                <a:gd name="connsiteX0" fmla="*/ 0 w 6248400"/>
                <a:gd name="connsiteY0" fmla="*/ 1406 h 5640206"/>
                <a:gd name="connsiteX1" fmla="*/ 3962400 w 6248400"/>
                <a:gd name="connsiteY1" fmla="*/ 1719369 h 5640206"/>
                <a:gd name="connsiteX2" fmla="*/ 6248400 w 6248400"/>
                <a:gd name="connsiteY2" fmla="*/ 5640206 h 5640206"/>
                <a:gd name="connsiteX0" fmla="*/ 0 w 6248400"/>
                <a:gd name="connsiteY0" fmla="*/ 1406 h 5640206"/>
                <a:gd name="connsiteX1" fmla="*/ 3962400 w 6248400"/>
                <a:gd name="connsiteY1" fmla="*/ 1719369 h 5640206"/>
                <a:gd name="connsiteX2" fmla="*/ 6248400 w 6248400"/>
                <a:gd name="connsiteY2" fmla="*/ 5640206 h 5640206"/>
                <a:gd name="connsiteX0" fmla="*/ 0 w 6248400"/>
                <a:gd name="connsiteY0" fmla="*/ 0 h 5638800"/>
                <a:gd name="connsiteX1" fmla="*/ 6248400 w 6248400"/>
                <a:gd name="connsiteY1" fmla="*/ 5638800 h 5638800"/>
                <a:gd name="connsiteX0" fmla="*/ 0 w 6248400"/>
                <a:gd name="connsiteY0" fmla="*/ 0 h 5638800"/>
                <a:gd name="connsiteX1" fmla="*/ 6248400 w 6248400"/>
                <a:gd name="connsiteY1" fmla="*/ 5638800 h 5638800"/>
                <a:gd name="connsiteX0" fmla="*/ 0 w 6248400"/>
                <a:gd name="connsiteY0" fmla="*/ 4153 h 5642953"/>
                <a:gd name="connsiteX1" fmla="*/ 6248400 w 6248400"/>
                <a:gd name="connsiteY1" fmla="*/ 5642953 h 5642953"/>
                <a:gd name="connsiteX0" fmla="*/ 0 w 6747163"/>
                <a:gd name="connsiteY0" fmla="*/ 3963 h 5712035"/>
                <a:gd name="connsiteX1" fmla="*/ 6747163 w 6747163"/>
                <a:gd name="connsiteY1" fmla="*/ 5712035 h 5712035"/>
                <a:gd name="connsiteX0" fmla="*/ 0 w 6622472"/>
                <a:gd name="connsiteY0" fmla="*/ 3890 h 5739671"/>
                <a:gd name="connsiteX1" fmla="*/ 6622472 w 6622472"/>
                <a:gd name="connsiteY1" fmla="*/ 5739671 h 5739671"/>
                <a:gd name="connsiteX0" fmla="*/ 0 w 6622472"/>
                <a:gd name="connsiteY0" fmla="*/ 34317 h 5770098"/>
                <a:gd name="connsiteX1" fmla="*/ 6622472 w 6622472"/>
                <a:gd name="connsiteY1" fmla="*/ 5770098 h 5770098"/>
                <a:gd name="connsiteX0" fmla="*/ 0 w 6622472"/>
                <a:gd name="connsiteY0" fmla="*/ 19423 h 5755204"/>
                <a:gd name="connsiteX1" fmla="*/ 6622472 w 6622472"/>
                <a:gd name="connsiteY1" fmla="*/ 5755204 h 5755204"/>
                <a:gd name="connsiteX0" fmla="*/ 0 w 6650181"/>
                <a:gd name="connsiteY0" fmla="*/ 18993 h 5796338"/>
                <a:gd name="connsiteX1" fmla="*/ 6650181 w 6650181"/>
                <a:gd name="connsiteY1" fmla="*/ 5796338 h 5796338"/>
                <a:gd name="connsiteX0" fmla="*/ 0 w 6650181"/>
                <a:gd name="connsiteY0" fmla="*/ 0 h 5777345"/>
                <a:gd name="connsiteX1" fmla="*/ 6650181 w 6650181"/>
                <a:gd name="connsiteY1" fmla="*/ 5777345 h 5777345"/>
                <a:gd name="connsiteX0" fmla="*/ 0 w 6650181"/>
                <a:gd name="connsiteY0" fmla="*/ 0 h 5777345"/>
                <a:gd name="connsiteX1" fmla="*/ 6650181 w 6650181"/>
                <a:gd name="connsiteY1" fmla="*/ 5777345 h 5777345"/>
                <a:gd name="connsiteX0" fmla="*/ 0 w 6650181"/>
                <a:gd name="connsiteY0" fmla="*/ 0 h 5777345"/>
                <a:gd name="connsiteX1" fmla="*/ 6650181 w 6650181"/>
                <a:gd name="connsiteY1" fmla="*/ 5777345 h 5777345"/>
                <a:gd name="connsiteX0" fmla="*/ 0 w 6650181"/>
                <a:gd name="connsiteY0" fmla="*/ 7671 h 5785016"/>
                <a:gd name="connsiteX1" fmla="*/ 6650181 w 6650181"/>
                <a:gd name="connsiteY1" fmla="*/ 5785016 h 5785016"/>
                <a:gd name="connsiteX0" fmla="*/ 0 w 6650181"/>
                <a:gd name="connsiteY0" fmla="*/ 9519 h 5786864"/>
                <a:gd name="connsiteX1" fmla="*/ 6650181 w 6650181"/>
                <a:gd name="connsiteY1" fmla="*/ 5786864 h 5786864"/>
                <a:gd name="connsiteX0" fmla="*/ 0 w 6650181"/>
                <a:gd name="connsiteY0" fmla="*/ 5880 h 5783225"/>
                <a:gd name="connsiteX1" fmla="*/ 6650181 w 6650181"/>
                <a:gd name="connsiteY1" fmla="*/ 5783225 h 5783225"/>
                <a:gd name="connsiteX0" fmla="*/ 0 w 6650181"/>
                <a:gd name="connsiteY0" fmla="*/ 4072 h 5781417"/>
                <a:gd name="connsiteX1" fmla="*/ 6650181 w 6650181"/>
                <a:gd name="connsiteY1" fmla="*/ 5781417 h 5781417"/>
                <a:gd name="connsiteX0" fmla="*/ 0 w 6650181"/>
                <a:gd name="connsiteY0" fmla="*/ 4251 h 5781596"/>
                <a:gd name="connsiteX1" fmla="*/ 6650181 w 6650181"/>
                <a:gd name="connsiteY1" fmla="*/ 5781596 h 5781596"/>
                <a:gd name="connsiteX0" fmla="*/ 0 w 6650181"/>
                <a:gd name="connsiteY0" fmla="*/ 27337 h 5804682"/>
                <a:gd name="connsiteX1" fmla="*/ 6650181 w 6650181"/>
                <a:gd name="connsiteY1" fmla="*/ 5804682 h 5804682"/>
                <a:gd name="connsiteX0" fmla="*/ 0 w 6650181"/>
                <a:gd name="connsiteY0" fmla="*/ 38724 h 5816069"/>
                <a:gd name="connsiteX1" fmla="*/ 692727 w 6650181"/>
                <a:gd name="connsiteY1" fmla="*/ 24870 h 5816069"/>
                <a:gd name="connsiteX2" fmla="*/ 6650181 w 6650181"/>
                <a:gd name="connsiteY2" fmla="*/ 5816069 h 5816069"/>
                <a:gd name="connsiteX0" fmla="*/ 0 w 6650181"/>
                <a:gd name="connsiteY0" fmla="*/ 13854 h 5791199"/>
                <a:gd name="connsiteX1" fmla="*/ 692727 w 6650181"/>
                <a:gd name="connsiteY1" fmla="*/ 0 h 5791199"/>
                <a:gd name="connsiteX2" fmla="*/ 6650181 w 6650181"/>
                <a:gd name="connsiteY2" fmla="*/ 5791199 h 5791199"/>
                <a:gd name="connsiteX0" fmla="*/ 0 w 6650181"/>
                <a:gd name="connsiteY0" fmla="*/ 14007 h 5791352"/>
                <a:gd name="connsiteX1" fmla="*/ 692727 w 6650181"/>
                <a:gd name="connsiteY1" fmla="*/ 153 h 5791352"/>
                <a:gd name="connsiteX2" fmla="*/ 6650181 w 6650181"/>
                <a:gd name="connsiteY2" fmla="*/ 5791352 h 5791352"/>
                <a:gd name="connsiteX0" fmla="*/ 0 w 6650181"/>
                <a:gd name="connsiteY0" fmla="*/ 0 h 5777345"/>
                <a:gd name="connsiteX1" fmla="*/ 692727 w 6650181"/>
                <a:gd name="connsiteY1" fmla="*/ 27709 h 5777345"/>
                <a:gd name="connsiteX2" fmla="*/ 6650181 w 6650181"/>
                <a:gd name="connsiteY2" fmla="*/ 5777345 h 5777345"/>
                <a:gd name="connsiteX0" fmla="*/ 0 w 6650181"/>
                <a:gd name="connsiteY0" fmla="*/ 14013 h 5749794"/>
                <a:gd name="connsiteX1" fmla="*/ 692727 w 6650181"/>
                <a:gd name="connsiteY1" fmla="*/ 158 h 5749794"/>
                <a:gd name="connsiteX2" fmla="*/ 6650181 w 6650181"/>
                <a:gd name="connsiteY2" fmla="*/ 5749794 h 5749794"/>
                <a:gd name="connsiteX0" fmla="*/ 0 w 6650181"/>
                <a:gd name="connsiteY0" fmla="*/ 17125 h 5752906"/>
                <a:gd name="connsiteX1" fmla="*/ 692727 w 6650181"/>
                <a:gd name="connsiteY1" fmla="*/ 3270 h 5752906"/>
                <a:gd name="connsiteX2" fmla="*/ 6650181 w 6650181"/>
                <a:gd name="connsiteY2" fmla="*/ 5752906 h 575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0181" h="5752906">
                  <a:moveTo>
                    <a:pt x="0" y="17125"/>
                  </a:moveTo>
                  <a:lnTo>
                    <a:pt x="692727" y="3270"/>
                  </a:lnTo>
                  <a:cubicBezTo>
                    <a:pt x="2553853" y="-84475"/>
                    <a:pt x="4484254" y="1587307"/>
                    <a:pt x="6650181" y="5752906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16016" y="1268760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b="1" dirty="0" smtClean="0">
                  <a:solidFill>
                    <a:srgbClr val="C00000"/>
                  </a:solidFill>
                </a:rPr>
                <a:t>Quỹ đạo của gói hàng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2411760" y="364004"/>
            <a:ext cx="4967008" cy="832748"/>
          </a:xfrm>
          <a:prstGeom prst="cloudCallout">
            <a:avLst>
              <a:gd name="adj1" fmla="val -16392"/>
              <a:gd name="adj2" fmla="val 1529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660066"/>
                </a:solidFill>
                <a:latin typeface="Times New Roman" panose="02020603050405020304" pitchFamily="18" charset="0"/>
              </a:rPr>
              <a:t>HÃY QUAN SÁT</a:t>
            </a:r>
          </a:p>
        </p:txBody>
      </p:sp>
    </p:spTree>
    <p:extLst>
      <p:ext uri="{BB962C8B-B14F-4D97-AF65-F5344CB8AC3E}">
        <p14:creationId xmlns:p14="http://schemas.microsoft.com/office/powerpoint/2010/main" val="80634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482863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I. KHẢO SÁT CHUYỂN ĐỘNG NÉM NGANG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2" descr="pa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6832"/>
            <a:ext cx="3252698" cy="265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 15"/>
          <p:cNvSpPr/>
          <p:nvPr/>
        </p:nvSpPr>
        <p:spPr>
          <a:xfrm>
            <a:off x="5754463" y="2250954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261569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3068961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714889" y="2245294"/>
            <a:ext cx="437046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673334" y="2194761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859640"/>
            <a:ext cx="3658491" cy="3153536"/>
            <a:chOff x="5220072" y="1859640"/>
            <a:chExt cx="3658491" cy="31535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153536"/>
              <a:chOff x="5220072" y="1859640"/>
              <a:chExt cx="3658491" cy="31535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643844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457199" y="170827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06400"/>
            <a:r>
              <a:rPr lang="en-US" altLang="en-US" sz="2800" dirty="0" err="1" smtClean="0"/>
              <a:t>Khảo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sát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chuyển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một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vật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M </a:t>
            </a:r>
            <a:r>
              <a:rPr lang="en-US" altLang="en-US" sz="2800" dirty="0" err="1"/>
              <a:t>bị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ném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theo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vận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tốc</a:t>
            </a:r>
            <a:r>
              <a:rPr lang="en-US" altLang="en-US" sz="2800" dirty="0" smtClean="0"/>
              <a:t>      </a:t>
            </a:r>
            <a:br>
              <a:rPr lang="en-US" altLang="en-US" sz="2800" dirty="0" smtClean="0"/>
            </a:br>
            <a:r>
              <a:rPr lang="en-US" altLang="en-US" sz="2800" dirty="0" err="1" smtClean="0"/>
              <a:t>từ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O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cao</a:t>
            </a:r>
            <a:r>
              <a:rPr lang="en-US" altLang="en-US" sz="2800" dirty="0"/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h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so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mặt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đất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bỏ</a:t>
            </a:r>
            <a:r>
              <a:rPr lang="en-US" altLang="en-US" sz="2800" dirty="0"/>
              <a:t> qua </a:t>
            </a:r>
            <a:r>
              <a:rPr lang="en-US" altLang="en-US" sz="2800" dirty="0" err="1"/>
              <a:t>sức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khí</a:t>
            </a:r>
            <a:r>
              <a:rPr lang="en-US" altLang="en-US" sz="2800" dirty="0"/>
              <a:t>).</a:t>
            </a:r>
            <a:endParaRPr lang="en-US" altLang="en-US" sz="2800" dirty="0">
              <a:solidFill>
                <a:srgbClr val="33CC3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62760" y="2564120"/>
                <a:ext cx="5376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760" y="2564120"/>
                <a:ext cx="53760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870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482863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I. KHẢO SÁT CHUYỂN ĐỘNG NÉM NGANG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2" descr="pa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6832"/>
            <a:ext cx="3252698" cy="265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 15"/>
          <p:cNvSpPr/>
          <p:nvPr/>
        </p:nvSpPr>
        <p:spPr>
          <a:xfrm>
            <a:off x="5754463" y="2250954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261569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3068961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/>
          <p:cNvGrpSpPr/>
          <p:nvPr/>
        </p:nvGrpSpPr>
        <p:grpSpPr>
          <a:xfrm>
            <a:off x="5673334" y="2194761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849587"/>
            <a:ext cx="3658491" cy="3153536"/>
            <a:chOff x="5220072" y="1859640"/>
            <a:chExt cx="3658491" cy="31535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153536"/>
              <a:chOff x="5220072" y="1859640"/>
              <a:chExt cx="3658491" cy="31535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643844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457199" y="170827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06400"/>
            <a:r>
              <a:rPr lang="en-US" altLang="en-US" sz="2400" dirty="0" err="1" smtClean="0"/>
              <a:t>Khảo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sát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chuyển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một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vật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M </a:t>
            </a:r>
            <a:r>
              <a:rPr lang="en-US" altLang="en-US" sz="2400" dirty="0" err="1"/>
              <a:t>bị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ném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theo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phương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vận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tốc</a:t>
            </a:r>
            <a:r>
              <a:rPr lang="en-US" altLang="en-US" sz="2400" dirty="0" smtClean="0"/>
              <a:t>       </a:t>
            </a:r>
            <a:r>
              <a:rPr lang="en-US" altLang="en-US" sz="2400" dirty="0" err="1" smtClean="0"/>
              <a:t>từ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điểm</a:t>
            </a:r>
            <a:r>
              <a:rPr lang="en-US" altLang="en-US" sz="2400" dirty="0"/>
              <a:t> O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cao</a:t>
            </a:r>
            <a:r>
              <a:rPr lang="en-US" altLang="en-US" sz="2400" dirty="0"/>
              <a:t> </a:t>
            </a:r>
            <a:r>
              <a:rPr lang="en-US" altLang="en-US" sz="2400" dirty="0" smtClean="0">
                <a:solidFill>
                  <a:srgbClr val="0000FF"/>
                </a:solidFill>
              </a:rPr>
              <a:t>h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so </a:t>
            </a:r>
            <a:r>
              <a:rPr lang="en-US" altLang="en-US" sz="2400" dirty="0" err="1"/>
              <a:t>với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mặt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đất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bỏ</a:t>
            </a:r>
            <a:r>
              <a:rPr lang="en-US" altLang="en-US" sz="2400" dirty="0"/>
              <a:t> qua </a:t>
            </a:r>
            <a:r>
              <a:rPr lang="en-US" altLang="en-US" sz="2400" dirty="0" err="1"/>
              <a:t>sức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khí</a:t>
            </a:r>
            <a:r>
              <a:rPr lang="en-US" altLang="en-US" sz="2400" dirty="0"/>
              <a:t>).</a:t>
            </a:r>
            <a:endParaRPr lang="en-US" altLang="en-US" sz="2400" dirty="0">
              <a:solidFill>
                <a:srgbClr val="33CC3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835696" y="2420888"/>
                <a:ext cx="5376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420888"/>
                <a:ext cx="53760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753124" y="3606060"/>
            <a:ext cx="34181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99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en-US" dirty="0"/>
              <a:t>1.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hê</a:t>
            </a:r>
            <a:r>
              <a:rPr lang="en-US" altLang="en-US" dirty="0"/>
              <a:t>̣ </a:t>
            </a:r>
            <a:r>
              <a:rPr lang="en-US" altLang="en-US" dirty="0" err="1"/>
              <a:t>tọa</a:t>
            </a:r>
            <a:r>
              <a:rPr lang="en-US" altLang="en-US" dirty="0"/>
              <a:t> </a:t>
            </a:r>
            <a:r>
              <a:rPr lang="en-US" altLang="en-US" dirty="0" err="1"/>
              <a:t>độ</a:t>
            </a:r>
            <a:endParaRPr lang="en-US" altLang="en-US" dirty="0"/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53124" y="4149080"/>
            <a:ext cx="37635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99"/>
                </a:solidFill>
                <a:latin typeface="Verdana" panose="020B0604030504040204" pitchFamily="34" charset="0"/>
              </a:rPr>
              <a:t>2.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Phân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tích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chuyển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động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ném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Verdana" panose="020B0604030504040204" pitchFamily="34" charset="0"/>
              </a:rPr>
              <a:t>ngang</a:t>
            </a:r>
            <a:endParaRPr lang="en-US" altLang="en-US" sz="24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714889" y="2245294"/>
            <a:ext cx="4370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5686086" y="2232861"/>
            <a:ext cx="1249478" cy="658175"/>
            <a:chOff x="5686086" y="2232861"/>
            <a:chExt cx="1249478" cy="6581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686086" y="2891036"/>
              <a:ext cx="124947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6935564" y="2232861"/>
              <a:ext cx="0" cy="6581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714889" y="2250954"/>
            <a:ext cx="2185479" cy="2228256"/>
            <a:chOff x="5714889" y="2250954"/>
            <a:chExt cx="2185479" cy="2245468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714889" y="4482863"/>
              <a:ext cx="2169479" cy="1355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884368" y="2250954"/>
              <a:ext cx="16000" cy="224546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381000" y="4941168"/>
            <a:ext cx="8534400" cy="83099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indent="406400">
              <a:defRPr sz="2400"/>
            </a:lvl1pPr>
          </a:lstStyle>
          <a:p>
            <a:r>
              <a:rPr lang="en-US" altLang="en-US" dirty="0" err="1"/>
              <a:t>Chuyển</a:t>
            </a:r>
            <a:r>
              <a:rPr lang="en-US" altLang="en-US" dirty="0"/>
              <a:t> </a:t>
            </a:r>
            <a:r>
              <a:rPr lang="en-US" altLang="en-US" dirty="0" err="1"/>
              <a:t>động</a:t>
            </a:r>
            <a:r>
              <a:rPr lang="en-US" altLang="en-US" dirty="0"/>
              <a:t> </a:t>
            </a:r>
            <a:r>
              <a:rPr lang="en-US" altLang="en-US" dirty="0" err="1"/>
              <a:t>của</a:t>
            </a:r>
            <a:r>
              <a:rPr lang="en-US" altLang="en-US" dirty="0"/>
              <a:t> </a:t>
            </a:r>
            <a:r>
              <a:rPr lang="en-US" altLang="en-US" dirty="0" err="1"/>
              <a:t>điểm</a:t>
            </a:r>
            <a:r>
              <a:rPr lang="en-US" altLang="en-US" dirty="0"/>
              <a:t> M </a:t>
            </a:r>
            <a:r>
              <a:rPr lang="en-US" altLang="en-US" dirty="0" err="1"/>
              <a:t>được</a:t>
            </a:r>
            <a:r>
              <a:rPr lang="en-US" altLang="en-US" dirty="0"/>
              <a:t> </a:t>
            </a:r>
            <a:r>
              <a:rPr lang="en-US" altLang="en-US" dirty="0" err="1"/>
              <a:t>phân</a:t>
            </a:r>
            <a:r>
              <a:rPr lang="en-US" altLang="en-US" dirty="0"/>
              <a:t> </a:t>
            </a:r>
            <a:r>
              <a:rPr lang="en-US" altLang="en-US" dirty="0" err="1"/>
              <a:t>tích</a:t>
            </a:r>
            <a:r>
              <a:rPr lang="en-US" altLang="en-US" dirty="0"/>
              <a:t> </a:t>
            </a:r>
            <a:r>
              <a:rPr lang="en-US" altLang="en-US" dirty="0" err="1"/>
              <a:t>thành</a:t>
            </a:r>
            <a:r>
              <a:rPr lang="en-US" altLang="en-US" dirty="0"/>
              <a:t> 2 </a:t>
            </a:r>
            <a:r>
              <a:rPr lang="en-US" altLang="en-US" dirty="0" err="1"/>
              <a:t>chuyển</a:t>
            </a:r>
            <a:r>
              <a:rPr lang="en-US" altLang="en-US" dirty="0"/>
              <a:t> </a:t>
            </a:r>
            <a:r>
              <a:rPr lang="en-US" altLang="en-US" dirty="0" err="1"/>
              <a:t>động</a:t>
            </a:r>
            <a:r>
              <a:rPr lang="en-US" altLang="en-US" dirty="0"/>
              <a:t> </a:t>
            </a:r>
            <a:r>
              <a:rPr lang="en-US" altLang="en-US" dirty="0" err="1"/>
              <a:t>thành</a:t>
            </a:r>
            <a:r>
              <a:rPr lang="en-US" altLang="en-US" dirty="0"/>
              <a:t> </a:t>
            </a:r>
            <a:r>
              <a:rPr lang="en-US" altLang="en-US" dirty="0" err="1" smtClean="0"/>
              <a:t>phần</a:t>
            </a:r>
            <a:r>
              <a:rPr lang="en-US" altLang="en-US" dirty="0" smtClean="0"/>
              <a:t>:</a:t>
            </a:r>
            <a:endParaRPr lang="vi-VN" altLang="en-US" dirty="0"/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2221400" y="5445224"/>
            <a:ext cx="658604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indent="406400">
              <a:defRPr sz="2400"/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dirty="0"/>
              <a:t> </a:t>
            </a:r>
            <a:r>
              <a:rPr lang="en-US" altLang="en-US" dirty="0" err="1"/>
              <a:t>Chuyển</a:t>
            </a:r>
            <a:r>
              <a:rPr lang="en-US" altLang="en-US" dirty="0"/>
              <a:t> </a:t>
            </a:r>
            <a:r>
              <a:rPr lang="en-US" altLang="en-US" dirty="0" err="1"/>
              <a:t>động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M</a:t>
            </a:r>
            <a:r>
              <a:rPr lang="en-US" altLang="en-US" baseline="-25000" dirty="0"/>
              <a:t>X</a:t>
            </a:r>
            <a:r>
              <a:rPr lang="en-US" altLang="en-US" dirty="0"/>
              <a:t> </a:t>
            </a:r>
            <a:r>
              <a:rPr lang="en-US" altLang="en-US" dirty="0" err="1"/>
              <a:t>theo</a:t>
            </a:r>
            <a:r>
              <a:rPr lang="en-US" altLang="en-US" dirty="0"/>
              <a:t> </a:t>
            </a:r>
            <a:r>
              <a:rPr lang="en-US" altLang="en-US" dirty="0" err="1"/>
              <a:t>trục</a:t>
            </a:r>
            <a:r>
              <a:rPr lang="en-US" altLang="en-US" dirty="0"/>
              <a:t> Ox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dirty="0"/>
              <a:t> </a:t>
            </a:r>
            <a:r>
              <a:rPr lang="en-US" altLang="en-US" dirty="0" err="1" smtClean="0"/>
              <a:t>Chuyển</a:t>
            </a:r>
            <a:r>
              <a:rPr lang="en-US" altLang="en-US" dirty="0" smtClean="0"/>
              <a:t> </a:t>
            </a:r>
            <a:r>
              <a:rPr lang="en-US" altLang="en-US" dirty="0" err="1"/>
              <a:t>động</a:t>
            </a:r>
            <a:r>
              <a:rPr lang="en-US" altLang="en-US" dirty="0"/>
              <a:t> </a:t>
            </a:r>
            <a:r>
              <a:rPr lang="en-US" altLang="en-US" dirty="0" err="1"/>
              <a:t>của</a:t>
            </a:r>
            <a:r>
              <a:rPr lang="en-US" altLang="en-US" dirty="0"/>
              <a:t> M</a:t>
            </a:r>
            <a:r>
              <a:rPr lang="en-US" altLang="en-US" baseline="-25000" dirty="0"/>
              <a:t>Y</a:t>
            </a:r>
            <a:r>
              <a:rPr lang="en-US" altLang="en-US" dirty="0"/>
              <a:t> </a:t>
            </a:r>
            <a:r>
              <a:rPr lang="en-US" altLang="en-US" dirty="0" err="1"/>
              <a:t>theo</a:t>
            </a:r>
            <a:r>
              <a:rPr lang="en-US" altLang="en-US" dirty="0"/>
              <a:t> </a:t>
            </a:r>
            <a:r>
              <a:rPr lang="en-US" altLang="en-US" dirty="0" err="1"/>
              <a:t>trục</a:t>
            </a:r>
            <a:r>
              <a:rPr lang="en-US" altLang="en-US" dirty="0"/>
              <a:t> Oy</a:t>
            </a:r>
            <a:endParaRPr lang="vi-VN" altLang="en-US" dirty="0"/>
          </a:p>
        </p:txBody>
      </p:sp>
    </p:spTree>
    <p:extLst>
      <p:ext uri="{BB962C8B-B14F-4D97-AF65-F5344CB8AC3E}">
        <p14:creationId xmlns:p14="http://schemas.microsoft.com/office/powerpoint/2010/main" val="125885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45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262076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I. KHẢO SÁT CHUYỂN ĐỘNG NÉM NGANG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2" descr="pa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96045"/>
            <a:ext cx="3252698" cy="265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 15"/>
          <p:cNvSpPr/>
          <p:nvPr/>
        </p:nvSpPr>
        <p:spPr>
          <a:xfrm>
            <a:off x="5754463" y="2030167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040782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2848174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645245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645245"/>
                <a:ext cx="53760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/>
          <p:cNvGrpSpPr/>
          <p:nvPr/>
        </p:nvGrpSpPr>
        <p:grpSpPr>
          <a:xfrm>
            <a:off x="5673334" y="1973974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628800"/>
            <a:ext cx="3658491" cy="3153536"/>
            <a:chOff x="5220072" y="1859640"/>
            <a:chExt cx="3658491" cy="31535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153536"/>
              <a:chOff x="5220072" y="1859640"/>
              <a:chExt cx="3658491" cy="31535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561465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753124" y="1484784"/>
            <a:ext cx="34181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99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en-US" dirty="0"/>
              <a:t>1.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hê</a:t>
            </a:r>
            <a:r>
              <a:rPr lang="en-US" altLang="en-US" dirty="0"/>
              <a:t>̣ </a:t>
            </a:r>
            <a:r>
              <a:rPr lang="en-US" altLang="en-US" dirty="0" err="1"/>
              <a:t>tọa</a:t>
            </a:r>
            <a:r>
              <a:rPr lang="en-US" altLang="en-US" dirty="0"/>
              <a:t> </a:t>
            </a:r>
            <a:r>
              <a:rPr lang="en-US" altLang="en-US" dirty="0" err="1"/>
              <a:t>độ</a:t>
            </a:r>
            <a:endParaRPr lang="en-US" altLang="en-US" dirty="0"/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53124" y="1916832"/>
            <a:ext cx="37635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99"/>
                </a:solidFill>
                <a:latin typeface="Verdana" panose="020B0604030504040204" pitchFamily="34" charset="0"/>
              </a:rPr>
              <a:t>2.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Phân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tích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chuyển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động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ném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Verdana" panose="020B0604030504040204" pitchFamily="34" charset="0"/>
              </a:rPr>
              <a:t>ngang</a:t>
            </a:r>
            <a:endParaRPr lang="en-US" altLang="en-US" sz="24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714889" y="2024507"/>
            <a:ext cx="4370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5686086" y="2012074"/>
            <a:ext cx="1249478" cy="658175"/>
            <a:chOff x="5686086" y="2232861"/>
            <a:chExt cx="1249478" cy="6581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686086" y="2891036"/>
              <a:ext cx="124947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6935564" y="2232861"/>
              <a:ext cx="0" cy="6581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714889" y="2030167"/>
            <a:ext cx="2185479" cy="2228256"/>
            <a:chOff x="5714889" y="2250954"/>
            <a:chExt cx="2185479" cy="2245468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714889" y="4482863"/>
              <a:ext cx="2169479" cy="1355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884368" y="2250954"/>
              <a:ext cx="16000" cy="224546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748517" y="2708920"/>
            <a:ext cx="4162251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indent="406400">
              <a:defRPr sz="2400"/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000" dirty="0"/>
              <a:t> </a:t>
            </a:r>
            <a:r>
              <a:rPr lang="en-US" altLang="en-US" sz="2000" dirty="0" err="1"/>
              <a:t>Chuyển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động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M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theo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trục</a:t>
            </a:r>
            <a:r>
              <a:rPr lang="en-US" altLang="en-US" sz="2000" dirty="0"/>
              <a:t> Ox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000" dirty="0"/>
              <a:t> </a:t>
            </a:r>
            <a:r>
              <a:rPr lang="en-US" altLang="en-US" sz="2000" dirty="0" err="1" smtClean="0"/>
              <a:t>Chuyển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động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của</a:t>
            </a:r>
            <a:r>
              <a:rPr lang="en-US" altLang="en-US" sz="2000" dirty="0"/>
              <a:t> M</a:t>
            </a:r>
            <a:r>
              <a:rPr lang="en-US" altLang="en-US" sz="2000" baseline="-25000" dirty="0"/>
              <a:t>Y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theo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trục</a:t>
            </a:r>
            <a:r>
              <a:rPr lang="en-US" altLang="en-US" sz="2000" dirty="0"/>
              <a:t> Oy</a:t>
            </a:r>
            <a:endParaRPr lang="vi-VN" altLang="en-US" sz="2000" dirty="0"/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736395" y="3356992"/>
            <a:ext cx="41838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vi-VN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3. Xác định các chuyển động thành phần:</a:t>
            </a:r>
          </a:p>
        </p:txBody>
      </p:sp>
      <p:sp>
        <p:nvSpPr>
          <p:cNvPr id="44" name="Rectangle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1177" y="4784408"/>
            <a:ext cx="3809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</a:rPr>
              <a:t>a. </a:t>
            </a:r>
            <a:r>
              <a:rPr lang="en-US" altLang="en-US" sz="2000" b="1" dirty="0" err="1">
                <a:solidFill>
                  <a:srgbClr val="0070C0"/>
                </a:solidFill>
              </a:rPr>
              <a:t>Các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phương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trình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chuyển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động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của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thành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phần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M</a:t>
            </a:r>
            <a:r>
              <a:rPr lang="en-US" altLang="en-US" sz="2000" b="1" baseline="-25000" dirty="0" err="1">
                <a:solidFill>
                  <a:srgbClr val="0070C0"/>
                </a:solidFill>
              </a:rPr>
              <a:t>x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theo</a:t>
            </a:r>
            <a:r>
              <a:rPr lang="en-US" altLang="en-US" sz="2000" b="1" dirty="0">
                <a:solidFill>
                  <a:srgbClr val="0070C0"/>
                </a:solidFill>
              </a:rPr>
              <a:t> </a:t>
            </a:r>
            <a:r>
              <a:rPr lang="en-US" altLang="en-US" sz="2000" b="1" dirty="0" err="1">
                <a:solidFill>
                  <a:srgbClr val="0070C0"/>
                </a:solidFill>
              </a:rPr>
              <a:t>trục</a:t>
            </a:r>
            <a:r>
              <a:rPr lang="en-US" altLang="en-US" sz="2000" b="1" dirty="0">
                <a:solidFill>
                  <a:srgbClr val="0070C0"/>
                </a:solidFill>
              </a:rPr>
              <a:t> Ox:</a:t>
            </a: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4626097" y="4809346"/>
            <a:ext cx="4554415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Wingdings" panose="05000000000000000000" pitchFamily="2" charset="2"/>
              <a:buChar char="Ø"/>
              <a:defRPr sz="2000"/>
            </a:lvl1pPr>
          </a:lstStyle>
          <a:p>
            <a:pPr marL="0" indent="0">
              <a:buNone/>
            </a:pPr>
            <a:r>
              <a:rPr lang="en-US" altLang="en-US" b="1" dirty="0">
                <a:solidFill>
                  <a:srgbClr val="0070C0"/>
                </a:solidFill>
              </a:rPr>
              <a:t>b. </a:t>
            </a:r>
            <a:r>
              <a:rPr lang="en-US" altLang="en-US" b="1" dirty="0" err="1">
                <a:solidFill>
                  <a:srgbClr val="0070C0"/>
                </a:solidFill>
              </a:rPr>
              <a:t>Các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phương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trình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chuyển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động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của</a:t>
            </a:r>
            <a:endParaRPr lang="en-US" alt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thành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phần</a:t>
            </a:r>
            <a:r>
              <a:rPr lang="en-US" altLang="en-US" b="1" dirty="0">
                <a:solidFill>
                  <a:srgbClr val="0070C0"/>
                </a:solidFill>
              </a:rPr>
              <a:t> M</a:t>
            </a:r>
            <a:r>
              <a:rPr lang="en-US" altLang="en-US" b="1" baseline="-25000" dirty="0">
                <a:solidFill>
                  <a:srgbClr val="0070C0"/>
                </a:solidFill>
              </a:rPr>
              <a:t>y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theo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</a:rPr>
              <a:t>trục</a:t>
            </a:r>
            <a:r>
              <a:rPr lang="en-US" altLang="en-US" b="1" dirty="0">
                <a:solidFill>
                  <a:srgbClr val="0070C0"/>
                </a:solidFill>
              </a:rPr>
              <a:t> Oy:</a:t>
            </a:r>
          </a:p>
        </p:txBody>
      </p:sp>
      <p:grpSp>
        <p:nvGrpSpPr>
          <p:cNvPr id="59" name="Group 35"/>
          <p:cNvGrpSpPr>
            <a:grpSpLocks/>
          </p:cNvGrpSpPr>
          <p:nvPr/>
        </p:nvGrpSpPr>
        <p:grpSpPr bwMode="auto">
          <a:xfrm>
            <a:off x="1619672" y="5437463"/>
            <a:ext cx="1944346" cy="1303906"/>
            <a:chOff x="3024" y="1296"/>
            <a:chExt cx="1392" cy="1008"/>
          </a:xfrm>
        </p:grpSpPr>
        <p:sp>
          <p:nvSpPr>
            <p:cNvPr id="60" name="Text Box 13"/>
            <p:cNvSpPr txBox="1">
              <a:spLocks noChangeArrowheads="1"/>
            </p:cNvSpPr>
            <p:nvPr/>
          </p:nvSpPr>
          <p:spPr bwMode="auto">
            <a:xfrm>
              <a:off x="3024" y="1296"/>
              <a:ext cx="115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a</a:t>
              </a:r>
              <a:r>
                <a:rPr lang="en-US" altLang="en-US" sz="1600" b="1" baseline="-25000" dirty="0">
                  <a:solidFill>
                    <a:srgbClr val="000099"/>
                  </a:solidFill>
                  <a:latin typeface="Verdana" panose="020B0604030504040204" pitchFamily="34" charset="0"/>
                </a:rPr>
                <a:t>x   </a:t>
              </a:r>
              <a:r>
                <a:rPr lang="en-US" altLang="en-US" sz="16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=   0</a:t>
              </a:r>
            </a:p>
          </p:txBody>
        </p:sp>
        <p:grpSp>
          <p:nvGrpSpPr>
            <p:cNvPr id="61" name="Group 34"/>
            <p:cNvGrpSpPr>
              <a:grpSpLocks/>
            </p:cNvGrpSpPr>
            <p:nvPr/>
          </p:nvGrpSpPr>
          <p:grpSpPr bwMode="auto">
            <a:xfrm>
              <a:off x="3072" y="1296"/>
              <a:ext cx="1344" cy="1008"/>
              <a:chOff x="3072" y="1296"/>
              <a:chExt cx="1344" cy="1008"/>
            </a:xfrm>
          </p:grpSpPr>
          <p:sp>
            <p:nvSpPr>
              <p:cNvPr id="62" name="Text Box 14"/>
              <p:cNvSpPr txBox="1">
                <a:spLocks noChangeArrowheads="1"/>
              </p:cNvSpPr>
              <p:nvPr/>
            </p:nvSpPr>
            <p:spPr bwMode="auto">
              <a:xfrm>
                <a:off x="3120" y="1584"/>
                <a:ext cx="1008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6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v</a:t>
                </a:r>
                <a:r>
                  <a:rPr lang="en-US" altLang="en-US" sz="1600" b="1" i="1" baseline="-2500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x   </a:t>
                </a:r>
                <a:r>
                  <a:rPr lang="en-US" altLang="en-US" sz="16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=  v</a:t>
                </a:r>
                <a:r>
                  <a:rPr lang="en-US" altLang="en-US" sz="1600" b="1" i="1" baseline="-2500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0</a:t>
                </a:r>
                <a:endParaRPr lang="en-US" altLang="en-US" sz="1600" b="1" i="1">
                  <a:solidFill>
                    <a:srgbClr val="000099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3230" y="1920"/>
                <a:ext cx="874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600" b="1" i="1" dirty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x</a:t>
                </a:r>
                <a:r>
                  <a:rPr lang="en-US" altLang="en-US" sz="1600" b="1" dirty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  </a:t>
                </a:r>
                <a:r>
                  <a:rPr lang="en-US" altLang="en-US" sz="1600" b="1" dirty="0" smtClean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=   </a:t>
                </a:r>
                <a:r>
                  <a:rPr lang="en-US" altLang="en-US" sz="1600" b="1" dirty="0" err="1" smtClean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v</a:t>
                </a:r>
                <a:r>
                  <a:rPr lang="en-US" altLang="en-US" sz="1600" b="1" baseline="-25000" dirty="0" err="1" smtClean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o</a:t>
                </a:r>
                <a:r>
                  <a:rPr lang="en-US" altLang="en-US" sz="1600" b="1" dirty="0" err="1" smtClean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t</a:t>
                </a:r>
                <a:endParaRPr lang="en-US" altLang="en-US" sz="1600" b="1" i="1" baseline="-25000" dirty="0">
                  <a:solidFill>
                    <a:srgbClr val="000099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4" name="Line 30"/>
              <p:cNvSpPr>
                <a:spLocks noChangeShapeType="1"/>
              </p:cNvSpPr>
              <p:nvPr/>
            </p:nvSpPr>
            <p:spPr bwMode="auto">
              <a:xfrm>
                <a:off x="3072" y="1296"/>
                <a:ext cx="1344" cy="0"/>
              </a:xfrm>
              <a:prstGeom prst="line">
                <a:avLst/>
              </a:prstGeom>
              <a:noFill/>
              <a:ln w="254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5" name="Line 31"/>
              <p:cNvSpPr>
                <a:spLocks noChangeShapeType="1"/>
              </p:cNvSpPr>
              <p:nvPr/>
            </p:nvSpPr>
            <p:spPr bwMode="auto">
              <a:xfrm>
                <a:off x="3072" y="1296"/>
                <a:ext cx="0" cy="1008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6" name="Line 32"/>
              <p:cNvSpPr>
                <a:spLocks noChangeShapeType="1"/>
              </p:cNvSpPr>
              <p:nvPr/>
            </p:nvSpPr>
            <p:spPr bwMode="auto">
              <a:xfrm>
                <a:off x="4416" y="1296"/>
                <a:ext cx="0" cy="1008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7" name="Line 33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1344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</p:grpSp>
      </p:grpSp>
      <p:grpSp>
        <p:nvGrpSpPr>
          <p:cNvPr id="68" name="Group 44"/>
          <p:cNvGrpSpPr>
            <a:grpSpLocks/>
          </p:cNvGrpSpPr>
          <p:nvPr/>
        </p:nvGrpSpPr>
        <p:grpSpPr bwMode="auto">
          <a:xfrm>
            <a:off x="5508104" y="5437463"/>
            <a:ext cx="1948494" cy="1303905"/>
            <a:chOff x="1872" y="2976"/>
            <a:chExt cx="1680" cy="1152"/>
          </a:xfrm>
        </p:grpSpPr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1872" y="3408"/>
              <a:ext cx="129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 b="1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v</a:t>
              </a:r>
              <a:r>
                <a:rPr lang="en-US" altLang="en-US" sz="1600" b="1" i="1" baseline="-250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y</a:t>
              </a:r>
              <a:r>
                <a:rPr lang="en-US" altLang="en-US" sz="1600" b="1" i="1" baseline="-25000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</a:t>
              </a:r>
              <a:r>
                <a:rPr lang="en-US" altLang="en-US" sz="16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=  </a:t>
              </a:r>
              <a:r>
                <a:rPr lang="en-US" altLang="en-US" sz="1600" b="1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gt</a:t>
              </a:r>
              <a:r>
                <a:rPr lang="en-US" altLang="en-US" sz="16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</a:t>
              </a:r>
            </a:p>
          </p:txBody>
        </p:sp>
        <p:grpSp>
          <p:nvGrpSpPr>
            <p:cNvPr id="70" name="Group 43"/>
            <p:cNvGrpSpPr>
              <a:grpSpLocks/>
            </p:cNvGrpSpPr>
            <p:nvPr/>
          </p:nvGrpSpPr>
          <p:grpSpPr bwMode="auto">
            <a:xfrm>
              <a:off x="1872" y="2976"/>
              <a:ext cx="1680" cy="1152"/>
              <a:chOff x="1872" y="2976"/>
              <a:chExt cx="1680" cy="1152"/>
            </a:xfrm>
          </p:grpSpPr>
          <p:sp>
            <p:nvSpPr>
              <p:cNvPr id="71" name="Text Box 21"/>
              <p:cNvSpPr txBox="1">
                <a:spLocks noChangeArrowheads="1"/>
              </p:cNvSpPr>
              <p:nvPr/>
            </p:nvSpPr>
            <p:spPr bwMode="auto">
              <a:xfrm>
                <a:off x="1872" y="3072"/>
                <a:ext cx="1296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6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a</a:t>
                </a:r>
                <a:r>
                  <a:rPr lang="en-US" altLang="en-US" sz="1600" b="1" baseline="-2500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y   </a:t>
                </a:r>
                <a:r>
                  <a:rPr lang="en-US" altLang="en-US" sz="16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=   g</a:t>
                </a:r>
              </a:p>
            </p:txBody>
          </p:sp>
          <p:sp>
            <p:nvSpPr>
              <p:cNvPr id="72" name="Text Box 23"/>
              <p:cNvSpPr txBox="1">
                <a:spLocks noChangeArrowheads="1"/>
              </p:cNvSpPr>
              <p:nvPr/>
            </p:nvSpPr>
            <p:spPr bwMode="auto">
              <a:xfrm>
                <a:off x="2064" y="3696"/>
                <a:ext cx="97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 i="1" dirty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y</a:t>
                </a:r>
                <a:r>
                  <a:rPr lang="en-US" altLang="en-US" sz="1600" b="1" dirty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 = 1/2  gt</a:t>
                </a:r>
                <a:r>
                  <a:rPr lang="en-US" altLang="en-US" sz="1600" b="1" baseline="30000" dirty="0">
                    <a:solidFill>
                      <a:srgbClr val="000099"/>
                    </a:solidFill>
                    <a:latin typeface="Verdana" panose="020B0604030504040204" pitchFamily="34" charset="0"/>
                  </a:rPr>
                  <a:t>2</a:t>
                </a:r>
                <a:endParaRPr lang="en-US" altLang="en-US" sz="1600" b="1" dirty="0">
                  <a:solidFill>
                    <a:srgbClr val="000099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73" name="Line 36"/>
              <p:cNvSpPr>
                <a:spLocks noChangeShapeType="1"/>
              </p:cNvSpPr>
              <p:nvPr/>
            </p:nvSpPr>
            <p:spPr bwMode="auto">
              <a:xfrm>
                <a:off x="1872" y="2976"/>
                <a:ext cx="0" cy="1152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4" name="Line 38"/>
              <p:cNvSpPr>
                <a:spLocks noChangeShapeType="1"/>
              </p:cNvSpPr>
              <p:nvPr/>
            </p:nvSpPr>
            <p:spPr bwMode="auto">
              <a:xfrm>
                <a:off x="1872" y="2976"/>
                <a:ext cx="1680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5" name="Line 39"/>
              <p:cNvSpPr>
                <a:spLocks noChangeShapeType="1"/>
              </p:cNvSpPr>
              <p:nvPr/>
            </p:nvSpPr>
            <p:spPr bwMode="auto">
              <a:xfrm>
                <a:off x="3552" y="2976"/>
                <a:ext cx="0" cy="1152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6" name="Line 40"/>
              <p:cNvSpPr>
                <a:spLocks noChangeShapeType="1"/>
              </p:cNvSpPr>
              <p:nvPr/>
            </p:nvSpPr>
            <p:spPr bwMode="auto">
              <a:xfrm>
                <a:off x="1872" y="4128"/>
                <a:ext cx="1680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</p:grpSp>
      </p:grpSp>
      <p:sp>
        <p:nvSpPr>
          <p:cNvPr id="77" name="Rectangle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73577" y="4149080"/>
            <a:ext cx="3809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smtClean="0">
                <a:solidFill>
                  <a:srgbClr val="0070C0"/>
                </a:solidFill>
              </a:rPr>
              <a:t>Theo định luật II Newton: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12">
                <a:hlinkClick r:id="rId4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1125977" y="4469050"/>
                <a:ext cx="3809844" cy="4374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altLang="en-US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000" b="1" i="1" smtClean="0">
                              <a:latin typeface="Cambria Math"/>
                            </a:rPr>
                            <m:t>𝑷</m:t>
                          </m:r>
                        </m:e>
                      </m:acc>
                      <m:r>
                        <a:rPr lang="en-US" alt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altLang="en-US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0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US" altLang="en-US" sz="2000" b="1" smtClean="0"/>
              </a:p>
            </p:txBody>
          </p:sp>
        </mc:Choice>
        <mc:Fallback>
          <p:sp>
            <p:nvSpPr>
              <p:cNvPr id="78" name="Rectangle 12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5977" y="4469050"/>
                <a:ext cx="3809844" cy="4374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51" grpId="0"/>
      <p:bldP spid="77" grpId="0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482863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II. XÁC ĐỊNH CHUYỂN ĐỘNG CỦA VẬT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5754463" y="2250954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261569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3068961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714889" y="2245294"/>
            <a:ext cx="437046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673334" y="2194761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859640"/>
            <a:ext cx="3658491" cy="3153536"/>
            <a:chOff x="5220072" y="1859640"/>
            <a:chExt cx="3658491" cy="31535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153536"/>
              <a:chOff x="5220072" y="1859640"/>
              <a:chExt cx="3658491" cy="31535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643844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753124" y="1484784"/>
            <a:ext cx="3822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99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en-US" dirty="0"/>
              <a:t>1.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quỹ</a:t>
            </a:r>
            <a:r>
              <a:rPr lang="en-US" altLang="en-US" dirty="0"/>
              <a:t> </a:t>
            </a:r>
            <a:r>
              <a:rPr lang="en-US" altLang="en-US" dirty="0" err="1" smtClean="0"/>
              <a:t>đạo</a:t>
            </a:r>
            <a:endParaRPr lang="en-US" altLang="en-US" dirty="0"/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914400" y="1957536"/>
            <a:ext cx="2701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</a:rPr>
              <a:t>+ x = v</a:t>
            </a:r>
            <a:r>
              <a:rPr lang="en-US" altLang="en-US" sz="3200" b="1" baseline="-25000" dirty="0">
                <a:solidFill>
                  <a:srgbClr val="000099"/>
                </a:solidFill>
              </a:rPr>
              <a:t>0</a:t>
            </a:r>
            <a:r>
              <a:rPr lang="en-US" altLang="en-US" sz="3200" b="1" dirty="0">
                <a:solidFill>
                  <a:srgbClr val="000099"/>
                </a:solidFill>
              </a:rPr>
              <a:t>.t  (m)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914400" y="2719536"/>
            <a:ext cx="3289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99"/>
                </a:solidFill>
              </a:rPr>
              <a:t>+ y = ½ g.t</a:t>
            </a:r>
            <a:r>
              <a:rPr lang="en-US" altLang="en-US" sz="3200" b="1" baseline="30000">
                <a:solidFill>
                  <a:srgbClr val="000099"/>
                </a:solidFill>
              </a:rPr>
              <a:t>2</a:t>
            </a:r>
            <a:r>
              <a:rPr lang="en-US" altLang="en-US" sz="3200" b="1">
                <a:solidFill>
                  <a:srgbClr val="000099"/>
                </a:solidFill>
              </a:rPr>
              <a:t>   (m)</a:t>
            </a: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4067944" y="2033736"/>
            <a:ext cx="1122969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</a:rPr>
              <a:t> t = ?</a:t>
            </a:r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3733800" y="2338536"/>
            <a:ext cx="4699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8"/>
          <p:cNvSpPr>
            <a:spLocks noChangeShapeType="1"/>
          </p:cNvSpPr>
          <p:nvPr/>
        </p:nvSpPr>
        <p:spPr bwMode="auto">
          <a:xfrm flipV="1">
            <a:off x="4559300" y="2503636"/>
            <a:ext cx="0" cy="609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>
            <a:off x="2590800" y="3329136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304800" y="3714899"/>
            <a:ext cx="4953000" cy="15954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32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3200" b="1">
              <a:solidFill>
                <a:srgbClr val="0000FF"/>
              </a:solidFill>
            </a:endParaRPr>
          </a:p>
          <a:p>
            <a:endParaRPr lang="en-US" altLang="en-US"/>
          </a:p>
        </p:txBody>
      </p:sp>
      <p:sp>
        <p:nvSpPr>
          <p:cNvPr id="45" name="Line 11"/>
          <p:cNvSpPr>
            <a:spLocks noChangeShapeType="1"/>
          </p:cNvSpPr>
          <p:nvPr/>
        </p:nvSpPr>
        <p:spPr bwMode="auto">
          <a:xfrm flipH="1">
            <a:off x="3851920" y="3125936"/>
            <a:ext cx="724002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" name="Group 200"/>
          <p:cNvGrpSpPr>
            <a:grpSpLocks/>
          </p:cNvGrpSpPr>
          <p:nvPr/>
        </p:nvGrpSpPr>
        <p:grpSpPr bwMode="auto">
          <a:xfrm>
            <a:off x="1295400" y="3938736"/>
            <a:ext cx="2362200" cy="1219200"/>
            <a:chOff x="2592" y="1104"/>
            <a:chExt cx="1488" cy="816"/>
          </a:xfrm>
        </p:grpSpPr>
        <p:graphicFrame>
          <p:nvGraphicFramePr>
            <p:cNvPr id="51" name="Object 201"/>
            <p:cNvGraphicFramePr>
              <a:graphicFrameLocks noChangeAspect="1"/>
            </p:cNvGraphicFramePr>
            <p:nvPr/>
          </p:nvGraphicFramePr>
          <p:xfrm>
            <a:off x="3072" y="1104"/>
            <a:ext cx="816" cy="7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5" imgW="444240" imgH="431640" progId="Equation.3">
                    <p:embed/>
                  </p:oleObj>
                </mc:Choice>
                <mc:Fallback>
                  <p:oleObj name="Equation" r:id="rId5" imgW="444240" imgH="431640" progId="Equation.3">
                    <p:embed/>
                    <p:pic>
                      <p:nvPicPr>
                        <p:cNvPr id="27849" name="Object 2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104"/>
                          <a:ext cx="816" cy="7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9" name="Group 202"/>
            <p:cNvGrpSpPr>
              <a:grpSpLocks/>
            </p:cNvGrpSpPr>
            <p:nvPr/>
          </p:nvGrpSpPr>
          <p:grpSpPr bwMode="auto">
            <a:xfrm>
              <a:off x="2592" y="1104"/>
              <a:ext cx="1488" cy="816"/>
              <a:chOff x="2592" y="1104"/>
              <a:chExt cx="1488" cy="816"/>
            </a:xfrm>
          </p:grpSpPr>
          <p:sp>
            <p:nvSpPr>
              <p:cNvPr id="60" name="Line 203"/>
              <p:cNvSpPr>
                <a:spLocks noChangeShapeType="1"/>
              </p:cNvSpPr>
              <p:nvPr/>
            </p:nvSpPr>
            <p:spPr bwMode="auto">
              <a:xfrm>
                <a:off x="4080" y="1104"/>
                <a:ext cx="0" cy="816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" name="Group 204"/>
              <p:cNvGrpSpPr>
                <a:grpSpLocks/>
              </p:cNvGrpSpPr>
              <p:nvPr/>
            </p:nvGrpSpPr>
            <p:grpSpPr bwMode="auto">
              <a:xfrm>
                <a:off x="2592" y="1104"/>
                <a:ext cx="548" cy="816"/>
                <a:chOff x="2592" y="1344"/>
                <a:chExt cx="548" cy="816"/>
              </a:xfrm>
            </p:grpSpPr>
            <p:sp>
              <p:nvSpPr>
                <p:cNvPr id="64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2688" y="1546"/>
                  <a:ext cx="452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3200">
                      <a:latin typeface="Times New Roman" panose="02020603050405020304" pitchFamily="18" charset="0"/>
                    </a:rPr>
                    <a:t>y =</a:t>
                  </a:r>
                </a:p>
              </p:txBody>
            </p:sp>
            <p:sp>
              <p:nvSpPr>
                <p:cNvPr id="65" name="Line 206"/>
                <p:cNvSpPr>
                  <a:spLocks noChangeShapeType="1"/>
                </p:cNvSpPr>
                <p:nvPr/>
              </p:nvSpPr>
              <p:spPr bwMode="auto">
                <a:xfrm>
                  <a:off x="2592" y="1344"/>
                  <a:ext cx="0" cy="816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" name="Line 207"/>
              <p:cNvSpPr>
                <a:spLocks noChangeShapeType="1"/>
              </p:cNvSpPr>
              <p:nvPr/>
            </p:nvSpPr>
            <p:spPr bwMode="auto">
              <a:xfrm>
                <a:off x="2592" y="1104"/>
                <a:ext cx="148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208"/>
              <p:cNvSpPr>
                <a:spLocks noChangeShapeType="1"/>
              </p:cNvSpPr>
              <p:nvPr/>
            </p:nvSpPr>
            <p:spPr bwMode="auto">
              <a:xfrm>
                <a:off x="2592" y="1920"/>
                <a:ext cx="148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6" name="Text Box 209"/>
          <p:cNvSpPr txBox="1">
            <a:spLocks noChangeArrowheads="1"/>
          </p:cNvSpPr>
          <p:nvPr/>
        </p:nvSpPr>
        <p:spPr bwMode="auto">
          <a:xfrm>
            <a:off x="304799" y="5631011"/>
            <a:ext cx="8573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Quy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̃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đạo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của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vật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có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dạng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một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nửa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đường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Parabol</a:t>
            </a:r>
            <a:endParaRPr lang="en-US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32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44" grpId="0" animBg="1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482863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II. XÁC ĐỊNH CHUYỂN ĐỘNG CỦA VẬT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5754463" y="2250954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261569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3068961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714889" y="2245294"/>
            <a:ext cx="437046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673334" y="2194761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859640"/>
            <a:ext cx="3658491" cy="3153536"/>
            <a:chOff x="5220072" y="1859640"/>
            <a:chExt cx="3658491" cy="31535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153536"/>
              <a:chOff x="5220072" y="1859640"/>
              <a:chExt cx="3658491" cy="31535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643844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753124" y="1484784"/>
            <a:ext cx="3822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99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en-US" dirty="0"/>
              <a:t>1.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quỹ</a:t>
            </a:r>
            <a:r>
              <a:rPr lang="en-US" altLang="en-US" dirty="0"/>
              <a:t> </a:t>
            </a:r>
            <a:r>
              <a:rPr lang="en-US" altLang="en-US" dirty="0" err="1" smtClean="0"/>
              <a:t>đạo</a:t>
            </a:r>
            <a:endParaRPr lang="en-US" altLang="en-US" dirty="0"/>
          </a:p>
        </p:txBody>
      </p:sp>
      <p:sp>
        <p:nvSpPr>
          <p:cNvPr id="66" name="Text Box 209"/>
          <p:cNvSpPr txBox="1">
            <a:spLocks noChangeArrowheads="1"/>
          </p:cNvSpPr>
          <p:nvPr/>
        </p:nvSpPr>
        <p:spPr bwMode="auto">
          <a:xfrm>
            <a:off x="1092738" y="1946449"/>
            <a:ext cx="39366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Quy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̃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đạo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của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vật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có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dạng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một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nửa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đường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Parabol</a:t>
            </a:r>
            <a:endParaRPr lang="en-US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723256" y="3248744"/>
            <a:ext cx="45368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2.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Thời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gian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chuyển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động</a:t>
            </a:r>
            <a:endParaRPr lang="en-US" altLang="en-US" sz="24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1259631" y="3950419"/>
            <a:ext cx="41710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err="1">
                <a:latin typeface="Verdana" panose="020B0604030504040204" pitchFamily="34" charset="0"/>
              </a:rPr>
              <a:t>Khi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vật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rơi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chạm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đất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thi</a:t>
            </a:r>
            <a:r>
              <a:rPr lang="en-US" altLang="en-US" sz="2400" dirty="0">
                <a:latin typeface="Verdana" panose="020B0604030504040204" pitchFamily="34" charset="0"/>
              </a:rPr>
              <a:t>̀ </a:t>
            </a:r>
            <a:r>
              <a:rPr lang="en-US" altLang="en-US" sz="2400" dirty="0" smtClean="0">
                <a:latin typeface="Verdana" panose="020B0604030504040204" pitchFamily="34" charset="0"/>
              </a:rPr>
              <a:t/>
            </a:r>
            <a:br>
              <a:rPr lang="en-US" altLang="en-US" sz="2400" dirty="0" smtClean="0">
                <a:latin typeface="Verdana" panose="020B0604030504040204" pitchFamily="34" charset="0"/>
              </a:rPr>
            </a:br>
            <a:r>
              <a:rPr lang="en-US" altLang="en-US" sz="2400" dirty="0" smtClean="0">
                <a:latin typeface="Verdana" panose="020B0604030504040204" pitchFamily="34" charset="0"/>
              </a:rPr>
              <a:t>y </a:t>
            </a:r>
            <a:r>
              <a:rPr lang="en-US" altLang="en-US" sz="2400" dirty="0">
                <a:latin typeface="Verdana" panose="020B0604030504040204" pitchFamily="34" charset="0"/>
              </a:rPr>
              <a:t>= h </a:t>
            </a:r>
            <a:r>
              <a:rPr lang="en-US" altLang="en-US" sz="2400" dirty="0" err="1">
                <a:latin typeface="Verdana" panose="020B0604030504040204" pitchFamily="34" charset="0"/>
              </a:rPr>
              <a:t>nên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thời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 smtClean="0">
                <a:latin typeface="Verdana" panose="020B0604030504040204" pitchFamily="34" charset="0"/>
              </a:rPr>
              <a:t>gian</a:t>
            </a:r>
            <a:r>
              <a:rPr lang="en-US" altLang="en-US" sz="2400" dirty="0" smtClean="0">
                <a:latin typeface="Verdana" panose="020B0604030504040204" pitchFamily="34" charset="0"/>
              </a:rPr>
              <a:t> </a:t>
            </a:r>
            <a:r>
              <a:rPr lang="en-US" altLang="en-US" sz="2400" dirty="0" err="1" smtClean="0">
                <a:latin typeface="Verdana" panose="020B0604030504040204" pitchFamily="34" charset="0"/>
              </a:rPr>
              <a:t>vật</a:t>
            </a:r>
            <a:r>
              <a:rPr lang="en-US" altLang="en-US" sz="2400" dirty="0" smtClean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ném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ngang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chạm</a:t>
            </a: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</a:rPr>
              <a:t>đất</a:t>
            </a:r>
            <a:r>
              <a:rPr lang="en-US" altLang="en-US" sz="2400" dirty="0">
                <a:latin typeface="Verdana" panose="020B0604030504040204" pitchFamily="34" charset="0"/>
              </a:rPr>
              <a:t> là:</a:t>
            </a:r>
          </a:p>
        </p:txBody>
      </p:sp>
      <p:sp>
        <p:nvSpPr>
          <p:cNvPr id="67" name="Text Box 12"/>
          <p:cNvSpPr txBox="1">
            <a:spLocks noChangeArrowheads="1"/>
          </p:cNvSpPr>
          <p:nvPr/>
        </p:nvSpPr>
        <p:spPr bwMode="auto">
          <a:xfrm>
            <a:off x="1187624" y="5589240"/>
            <a:ext cx="327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>
                <a:solidFill>
                  <a:srgbClr val="000099"/>
                </a:solidFill>
                <a:latin typeface="Verdana" panose="020B0604030504040204" pitchFamily="34" charset="0"/>
              </a:rPr>
              <a:t>y</a:t>
            </a:r>
            <a:r>
              <a:rPr lang="en-US" altLang="en-US" sz="2000" b="1" dirty="0">
                <a:solidFill>
                  <a:srgbClr val="000099"/>
                </a:solidFill>
                <a:latin typeface="Verdana" panose="020B0604030504040204" pitchFamily="34" charset="0"/>
              </a:rPr>
              <a:t> = h = 1/2  gt</a:t>
            </a:r>
            <a:r>
              <a:rPr lang="en-US" altLang="en-US" sz="2000" b="1" baseline="30000" dirty="0">
                <a:solidFill>
                  <a:srgbClr val="000099"/>
                </a:solidFill>
                <a:latin typeface="Verdana" panose="020B0604030504040204" pitchFamily="34" charset="0"/>
              </a:rPr>
              <a:t>2</a:t>
            </a:r>
            <a:endParaRPr lang="en-US" altLang="en-US" sz="20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96816" y="5153744"/>
            <a:ext cx="2819400" cy="1371600"/>
            <a:chOff x="3696816" y="5153744"/>
            <a:chExt cx="2819400" cy="1371600"/>
          </a:xfrm>
        </p:grpSpPr>
        <p:sp>
          <p:nvSpPr>
            <p:cNvPr id="68" name="Line 13"/>
            <p:cNvSpPr>
              <a:spLocks noChangeShapeType="1"/>
            </p:cNvSpPr>
            <p:nvPr/>
          </p:nvSpPr>
          <p:spPr bwMode="auto">
            <a:xfrm>
              <a:off x="3696816" y="5837957"/>
              <a:ext cx="525463" cy="1587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grpSp>
          <p:nvGrpSpPr>
            <p:cNvPr id="69" name="Group 34"/>
            <p:cNvGrpSpPr>
              <a:grpSpLocks/>
            </p:cNvGrpSpPr>
            <p:nvPr/>
          </p:nvGrpSpPr>
          <p:grpSpPr bwMode="auto">
            <a:xfrm>
              <a:off x="4382616" y="5153744"/>
              <a:ext cx="2133600" cy="1371600"/>
              <a:chOff x="3024" y="1824"/>
              <a:chExt cx="1344" cy="864"/>
            </a:xfrm>
          </p:grpSpPr>
          <p:sp>
            <p:nvSpPr>
              <p:cNvPr id="70" name="Text Box 26"/>
              <p:cNvSpPr txBox="1">
                <a:spLocks noChangeArrowheads="1"/>
              </p:cNvSpPr>
              <p:nvPr/>
            </p:nvSpPr>
            <p:spPr bwMode="auto">
              <a:xfrm>
                <a:off x="3075" y="2064"/>
                <a:ext cx="32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b="1" dirty="0">
                    <a:solidFill>
                      <a:schemeClr val="tx2"/>
                    </a:solidFill>
                  </a:rPr>
                  <a:t>t =</a:t>
                </a:r>
              </a:p>
            </p:txBody>
          </p:sp>
          <p:graphicFrame>
            <p:nvGraphicFramePr>
              <p:cNvPr id="71" name="Object 27"/>
              <p:cNvGraphicFramePr>
                <a:graphicFrameLocks noChangeAspect="1"/>
              </p:cNvGraphicFramePr>
              <p:nvPr/>
            </p:nvGraphicFramePr>
            <p:xfrm>
              <a:off x="3379" y="1895"/>
              <a:ext cx="745" cy="6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8" name="Equation" r:id="rId5" imgW="406080" imgH="507960" progId="Equation.3">
                      <p:embed/>
                    </p:oleObj>
                  </mc:Choice>
                  <mc:Fallback>
                    <p:oleObj name="Equation" r:id="rId5" imgW="406080" imgH="507960" progId="Equation.3">
                      <p:embed/>
                      <p:pic>
                        <p:nvPicPr>
                          <p:cNvPr id="15387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79" y="1895"/>
                            <a:ext cx="745" cy="6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" name="Line 30"/>
              <p:cNvSpPr>
                <a:spLocks noChangeShapeType="1"/>
              </p:cNvSpPr>
              <p:nvPr/>
            </p:nvSpPr>
            <p:spPr bwMode="auto">
              <a:xfrm>
                <a:off x="3024" y="1824"/>
                <a:ext cx="0" cy="864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3" name="Line 31"/>
              <p:cNvSpPr>
                <a:spLocks noChangeShapeType="1"/>
              </p:cNvSpPr>
              <p:nvPr/>
            </p:nvSpPr>
            <p:spPr bwMode="auto">
              <a:xfrm>
                <a:off x="3024" y="1824"/>
                <a:ext cx="1344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4" name="Line 32"/>
              <p:cNvSpPr>
                <a:spLocks noChangeShapeType="1"/>
              </p:cNvSpPr>
              <p:nvPr/>
            </p:nvSpPr>
            <p:spPr bwMode="auto">
              <a:xfrm>
                <a:off x="4368" y="1824"/>
                <a:ext cx="0" cy="864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5" name="Line 33"/>
              <p:cNvSpPr>
                <a:spLocks noChangeShapeType="1"/>
              </p:cNvSpPr>
              <p:nvPr/>
            </p:nvSpPr>
            <p:spPr bwMode="auto">
              <a:xfrm>
                <a:off x="3024" y="2688"/>
                <a:ext cx="1344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685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066530" y="4482863"/>
            <a:ext cx="3262224" cy="63786"/>
            <a:chOff x="5066530" y="4492389"/>
            <a:chExt cx="3652308" cy="5426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066530" y="4492389"/>
              <a:ext cx="36523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5095108" y="4500930"/>
              <a:ext cx="3610744" cy="457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3200" b="1" dirty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15: BÀI TOÁN VỀ CHUYỂN ĐỘNG NÉM </a:t>
            </a:r>
            <a:r>
              <a:rPr lang="en-US" altLang="en-US" sz="3200" b="1" dirty="0" smtClean="0">
                <a:solidFill>
                  <a:srgbClr val="0E05C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71164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II. XÁC ĐỊNH CHUYỂN ĐỘNG CỦA VẬT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5754463" y="2250954"/>
            <a:ext cx="2119181" cy="2223635"/>
          </a:xfrm>
          <a:custGeom>
            <a:avLst/>
            <a:gdLst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817819"/>
              <a:gd name="connsiteY0" fmla="*/ 0 h 6256970"/>
              <a:gd name="connsiteX1" fmla="*/ 6206837 w 6817819"/>
              <a:gd name="connsiteY1" fmla="*/ 5735781 h 6256970"/>
              <a:gd name="connsiteX2" fmla="*/ 6248400 w 6817819"/>
              <a:gd name="connsiteY2" fmla="*/ 5638800 h 625697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3962400 w 6248400"/>
              <a:gd name="connsiteY1" fmla="*/ 1717963 h 5638800"/>
              <a:gd name="connsiteX2" fmla="*/ 6248400 w 6248400"/>
              <a:gd name="connsiteY2" fmla="*/ 5638800 h 5638800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1406 h 5640206"/>
              <a:gd name="connsiteX1" fmla="*/ 3962400 w 6248400"/>
              <a:gd name="connsiteY1" fmla="*/ 1719369 h 5640206"/>
              <a:gd name="connsiteX2" fmla="*/ 6248400 w 6248400"/>
              <a:gd name="connsiteY2" fmla="*/ 5640206 h 5640206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0 h 5638800"/>
              <a:gd name="connsiteX1" fmla="*/ 6248400 w 6248400"/>
              <a:gd name="connsiteY1" fmla="*/ 5638800 h 5638800"/>
              <a:gd name="connsiteX0" fmla="*/ 0 w 6248400"/>
              <a:gd name="connsiteY0" fmla="*/ 4153 h 5642953"/>
              <a:gd name="connsiteX1" fmla="*/ 6248400 w 6248400"/>
              <a:gd name="connsiteY1" fmla="*/ 5642953 h 5642953"/>
              <a:gd name="connsiteX0" fmla="*/ 0 w 6747163"/>
              <a:gd name="connsiteY0" fmla="*/ 3963 h 5712035"/>
              <a:gd name="connsiteX1" fmla="*/ 6747163 w 6747163"/>
              <a:gd name="connsiteY1" fmla="*/ 5712035 h 5712035"/>
              <a:gd name="connsiteX0" fmla="*/ 0 w 6622472"/>
              <a:gd name="connsiteY0" fmla="*/ 3890 h 5739671"/>
              <a:gd name="connsiteX1" fmla="*/ 6622472 w 6622472"/>
              <a:gd name="connsiteY1" fmla="*/ 5739671 h 5739671"/>
              <a:gd name="connsiteX0" fmla="*/ 0 w 6622472"/>
              <a:gd name="connsiteY0" fmla="*/ 34317 h 5770098"/>
              <a:gd name="connsiteX1" fmla="*/ 6622472 w 6622472"/>
              <a:gd name="connsiteY1" fmla="*/ 5770098 h 5770098"/>
              <a:gd name="connsiteX0" fmla="*/ 0 w 6622472"/>
              <a:gd name="connsiteY0" fmla="*/ 19423 h 5755204"/>
              <a:gd name="connsiteX1" fmla="*/ 6622472 w 6622472"/>
              <a:gd name="connsiteY1" fmla="*/ 5755204 h 5755204"/>
              <a:gd name="connsiteX0" fmla="*/ 0 w 6650181"/>
              <a:gd name="connsiteY0" fmla="*/ 18993 h 5796338"/>
              <a:gd name="connsiteX1" fmla="*/ 6650181 w 6650181"/>
              <a:gd name="connsiteY1" fmla="*/ 5796338 h 5796338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0 h 5777345"/>
              <a:gd name="connsiteX1" fmla="*/ 6650181 w 6650181"/>
              <a:gd name="connsiteY1" fmla="*/ 5777345 h 5777345"/>
              <a:gd name="connsiteX0" fmla="*/ 0 w 6650181"/>
              <a:gd name="connsiteY0" fmla="*/ 7671 h 5785016"/>
              <a:gd name="connsiteX1" fmla="*/ 6650181 w 6650181"/>
              <a:gd name="connsiteY1" fmla="*/ 5785016 h 5785016"/>
              <a:gd name="connsiteX0" fmla="*/ 0 w 6650181"/>
              <a:gd name="connsiteY0" fmla="*/ 9519 h 5786864"/>
              <a:gd name="connsiteX1" fmla="*/ 6650181 w 6650181"/>
              <a:gd name="connsiteY1" fmla="*/ 5786864 h 5786864"/>
              <a:gd name="connsiteX0" fmla="*/ 0 w 6650181"/>
              <a:gd name="connsiteY0" fmla="*/ 5880 h 5783225"/>
              <a:gd name="connsiteX1" fmla="*/ 6650181 w 6650181"/>
              <a:gd name="connsiteY1" fmla="*/ 5783225 h 5783225"/>
              <a:gd name="connsiteX0" fmla="*/ 0 w 6650181"/>
              <a:gd name="connsiteY0" fmla="*/ 4072 h 5781417"/>
              <a:gd name="connsiteX1" fmla="*/ 6650181 w 6650181"/>
              <a:gd name="connsiteY1" fmla="*/ 5781417 h 5781417"/>
              <a:gd name="connsiteX0" fmla="*/ 0 w 6650181"/>
              <a:gd name="connsiteY0" fmla="*/ 4251 h 5781596"/>
              <a:gd name="connsiteX1" fmla="*/ 6650181 w 6650181"/>
              <a:gd name="connsiteY1" fmla="*/ 5781596 h 5781596"/>
              <a:gd name="connsiteX0" fmla="*/ 0 w 6650181"/>
              <a:gd name="connsiteY0" fmla="*/ 27337 h 5804682"/>
              <a:gd name="connsiteX1" fmla="*/ 6650181 w 6650181"/>
              <a:gd name="connsiteY1" fmla="*/ 5804682 h 5804682"/>
              <a:gd name="connsiteX0" fmla="*/ 0 w 6650181"/>
              <a:gd name="connsiteY0" fmla="*/ 38724 h 5816069"/>
              <a:gd name="connsiteX1" fmla="*/ 692727 w 6650181"/>
              <a:gd name="connsiteY1" fmla="*/ 24870 h 5816069"/>
              <a:gd name="connsiteX2" fmla="*/ 6650181 w 6650181"/>
              <a:gd name="connsiteY2" fmla="*/ 5816069 h 5816069"/>
              <a:gd name="connsiteX0" fmla="*/ 0 w 6650181"/>
              <a:gd name="connsiteY0" fmla="*/ 13854 h 5791199"/>
              <a:gd name="connsiteX1" fmla="*/ 692727 w 6650181"/>
              <a:gd name="connsiteY1" fmla="*/ 0 h 5791199"/>
              <a:gd name="connsiteX2" fmla="*/ 6650181 w 6650181"/>
              <a:gd name="connsiteY2" fmla="*/ 5791199 h 5791199"/>
              <a:gd name="connsiteX0" fmla="*/ 0 w 6650181"/>
              <a:gd name="connsiteY0" fmla="*/ 14007 h 5791352"/>
              <a:gd name="connsiteX1" fmla="*/ 692727 w 6650181"/>
              <a:gd name="connsiteY1" fmla="*/ 153 h 5791352"/>
              <a:gd name="connsiteX2" fmla="*/ 6650181 w 6650181"/>
              <a:gd name="connsiteY2" fmla="*/ 5791352 h 5791352"/>
              <a:gd name="connsiteX0" fmla="*/ 0 w 6650181"/>
              <a:gd name="connsiteY0" fmla="*/ 0 h 5777345"/>
              <a:gd name="connsiteX1" fmla="*/ 692727 w 6650181"/>
              <a:gd name="connsiteY1" fmla="*/ 27709 h 5777345"/>
              <a:gd name="connsiteX2" fmla="*/ 6650181 w 6650181"/>
              <a:gd name="connsiteY2" fmla="*/ 5777345 h 5777345"/>
              <a:gd name="connsiteX0" fmla="*/ 0 w 6650181"/>
              <a:gd name="connsiteY0" fmla="*/ 14013 h 5749794"/>
              <a:gd name="connsiteX1" fmla="*/ 692727 w 6650181"/>
              <a:gd name="connsiteY1" fmla="*/ 158 h 5749794"/>
              <a:gd name="connsiteX2" fmla="*/ 6650181 w 6650181"/>
              <a:gd name="connsiteY2" fmla="*/ 5749794 h 5749794"/>
              <a:gd name="connsiteX0" fmla="*/ 0 w 6650181"/>
              <a:gd name="connsiteY0" fmla="*/ 17125 h 5752906"/>
              <a:gd name="connsiteX1" fmla="*/ 692727 w 6650181"/>
              <a:gd name="connsiteY1" fmla="*/ 3270 h 5752906"/>
              <a:gd name="connsiteX2" fmla="*/ 6650181 w 6650181"/>
              <a:gd name="connsiteY2" fmla="*/ 5752906 h 5752906"/>
              <a:gd name="connsiteX0" fmla="*/ 1 w 5957455"/>
              <a:gd name="connsiteY0" fmla="*/ 3270 h 5752906"/>
              <a:gd name="connsiteX1" fmla="*/ 5957455 w 5957455"/>
              <a:gd name="connsiteY1" fmla="*/ 5752906 h 57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57455" h="5752906">
                <a:moveTo>
                  <a:pt x="1" y="3270"/>
                </a:moveTo>
                <a:cubicBezTo>
                  <a:pt x="1861127" y="-84475"/>
                  <a:pt x="3791528" y="1587307"/>
                  <a:pt x="5957455" y="5752906"/>
                </a:cubicBez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90110" y="2261569"/>
            <a:ext cx="0" cy="222129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4671" y="3068961"/>
            <a:ext cx="31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435" y="1866032"/>
                <a:ext cx="53760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714889" y="2245294"/>
            <a:ext cx="437046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673334" y="2194761"/>
            <a:ext cx="1891543" cy="1333580"/>
            <a:chOff x="5673334" y="2194761"/>
            <a:chExt cx="1891543" cy="1333580"/>
          </a:xfrm>
        </p:grpSpPr>
        <p:sp>
          <p:nvSpPr>
            <p:cNvPr id="8" name="Oval 7"/>
            <p:cNvSpPr/>
            <p:nvPr/>
          </p:nvSpPr>
          <p:spPr>
            <a:xfrm>
              <a:off x="7114011" y="3168393"/>
              <a:ext cx="114665" cy="116591"/>
            </a:xfrm>
            <a:prstGeom prst="ellipse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73334" y="2194761"/>
              <a:ext cx="1891543" cy="1333580"/>
              <a:chOff x="5673334" y="2194761"/>
              <a:chExt cx="1891543" cy="133358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5714889" y="3224024"/>
                <a:ext cx="1457019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5673334" y="2194761"/>
                <a:ext cx="1891543" cy="1333580"/>
                <a:chOff x="5673334" y="2194761"/>
                <a:chExt cx="1891543" cy="133358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1908" y="2242680"/>
                  <a:ext cx="0" cy="9702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7118295" y="2194761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err="1" smtClean="0"/>
                    <a:t>M</a:t>
                  </a:r>
                  <a:r>
                    <a:rPr lang="en-US" baseline="-25000" dirty="0" err="1" smtClean="0"/>
                    <a:t>x</a:t>
                  </a:r>
                  <a:endParaRPr lang="en-US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3334" y="3159009"/>
                  <a:ext cx="4465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</a:t>
                  </a:r>
                  <a:r>
                    <a:rPr lang="en-US" baseline="-25000" dirty="0"/>
                    <a:t>y</a:t>
                  </a:r>
                  <a:endParaRPr lang="en-US" dirty="0"/>
                </a:p>
              </p:txBody>
            </p:sp>
          </p:grpSp>
        </p:grpSp>
      </p:grpSp>
      <p:grpSp>
        <p:nvGrpSpPr>
          <p:cNvPr id="57" name="Group 56"/>
          <p:cNvGrpSpPr/>
          <p:nvPr/>
        </p:nvGrpSpPr>
        <p:grpSpPr>
          <a:xfrm>
            <a:off x="5220072" y="1859640"/>
            <a:ext cx="3658491" cy="3267836"/>
            <a:chOff x="5220072" y="1859640"/>
            <a:chExt cx="3658491" cy="3267836"/>
          </a:xfrm>
        </p:grpSpPr>
        <p:grpSp>
          <p:nvGrpSpPr>
            <p:cNvPr id="54" name="Group 53"/>
            <p:cNvGrpSpPr/>
            <p:nvPr/>
          </p:nvGrpSpPr>
          <p:grpSpPr>
            <a:xfrm>
              <a:off x="5220072" y="1859640"/>
              <a:ext cx="3658491" cy="3267836"/>
              <a:chOff x="5220072" y="1859640"/>
              <a:chExt cx="3658491" cy="326783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220072" y="2248274"/>
                <a:ext cx="358737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5714889" y="1939109"/>
                <a:ext cx="1" cy="3074067"/>
              </a:xfrm>
              <a:prstGeom prst="straightConnector1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265295" y="1859640"/>
                <a:ext cx="613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r>
                  <a:rPr lang="en-US" dirty="0" smtClean="0"/>
                  <a:t>(m)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98786" y="4758144"/>
                <a:ext cx="660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y(m)</a:t>
                </a:r>
                <a:endParaRPr lang="en-US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430674" y="1939109"/>
              <a:ext cx="313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</p:grp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753124" y="1484784"/>
            <a:ext cx="3822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99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en-US" dirty="0"/>
              <a:t>1.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quỹ</a:t>
            </a:r>
            <a:r>
              <a:rPr lang="en-US" altLang="en-US" dirty="0"/>
              <a:t> </a:t>
            </a:r>
            <a:r>
              <a:rPr lang="en-US" altLang="en-US" dirty="0" err="1" smtClean="0"/>
              <a:t>đạo</a:t>
            </a:r>
            <a:endParaRPr lang="en-US" altLang="en-US" dirty="0"/>
          </a:p>
        </p:txBody>
      </p:sp>
      <p:sp>
        <p:nvSpPr>
          <p:cNvPr id="66" name="Text Box 209"/>
          <p:cNvSpPr txBox="1">
            <a:spLocks noChangeArrowheads="1"/>
          </p:cNvSpPr>
          <p:nvPr/>
        </p:nvSpPr>
        <p:spPr bwMode="auto">
          <a:xfrm>
            <a:off x="1092738" y="1946449"/>
            <a:ext cx="39366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Quy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̃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đạo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của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vật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có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dạng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một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nửa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đường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Verdana" panose="020B0604030504040204" pitchFamily="34" charset="0"/>
              </a:rPr>
              <a:t>Parabol</a:t>
            </a:r>
            <a:endParaRPr lang="en-US" altLang="en-US" sz="24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723256" y="3248744"/>
            <a:ext cx="45368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2.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Thời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gian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chuyển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động</a:t>
            </a:r>
            <a:endParaRPr lang="en-US" altLang="en-US" sz="2400" b="1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grpSp>
        <p:nvGrpSpPr>
          <p:cNvPr id="69" name="Group 34"/>
          <p:cNvGrpSpPr>
            <a:grpSpLocks/>
          </p:cNvGrpSpPr>
          <p:nvPr/>
        </p:nvGrpSpPr>
        <p:grpSpPr bwMode="auto">
          <a:xfrm>
            <a:off x="1385866" y="3763273"/>
            <a:ext cx="2133600" cy="1105887"/>
            <a:chOff x="3024" y="1824"/>
            <a:chExt cx="1344" cy="864"/>
          </a:xfrm>
        </p:grpSpPr>
        <p:sp>
          <p:nvSpPr>
            <p:cNvPr id="70" name="Text Box 26"/>
            <p:cNvSpPr txBox="1">
              <a:spLocks noChangeArrowheads="1"/>
            </p:cNvSpPr>
            <p:nvPr/>
          </p:nvSpPr>
          <p:spPr bwMode="auto">
            <a:xfrm>
              <a:off x="3075" y="2064"/>
              <a:ext cx="3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solidFill>
                    <a:schemeClr val="tx2"/>
                  </a:solidFill>
                </a:rPr>
                <a:t>t =</a:t>
              </a:r>
            </a:p>
          </p:txBody>
        </p:sp>
        <p:graphicFrame>
          <p:nvGraphicFramePr>
            <p:cNvPr id="71" name="Object 27"/>
            <p:cNvGraphicFramePr>
              <a:graphicFrameLocks noChangeAspect="1"/>
            </p:cNvGraphicFramePr>
            <p:nvPr/>
          </p:nvGraphicFramePr>
          <p:xfrm>
            <a:off x="3379" y="1895"/>
            <a:ext cx="745" cy="6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Equation" r:id="rId5" imgW="406080" imgH="507960" progId="Equation.3">
                    <p:embed/>
                  </p:oleObj>
                </mc:Choice>
                <mc:Fallback>
                  <p:oleObj name="Equation" r:id="rId5" imgW="406080" imgH="507960" progId="Equation.3">
                    <p:embed/>
                    <p:pic>
                      <p:nvPicPr>
                        <p:cNvPr id="71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1895"/>
                          <a:ext cx="745" cy="6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Line 30"/>
            <p:cNvSpPr>
              <a:spLocks noChangeShapeType="1"/>
            </p:cNvSpPr>
            <p:nvPr/>
          </p:nvSpPr>
          <p:spPr bwMode="auto">
            <a:xfrm>
              <a:off x="3024" y="1824"/>
              <a:ext cx="0" cy="864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3" name="Line 31"/>
            <p:cNvSpPr>
              <a:spLocks noChangeShapeType="1"/>
            </p:cNvSpPr>
            <p:nvPr/>
          </p:nvSpPr>
          <p:spPr bwMode="auto">
            <a:xfrm>
              <a:off x="3024" y="1824"/>
              <a:ext cx="1344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4" name="Line 32"/>
            <p:cNvSpPr>
              <a:spLocks noChangeShapeType="1"/>
            </p:cNvSpPr>
            <p:nvPr/>
          </p:nvSpPr>
          <p:spPr bwMode="auto">
            <a:xfrm>
              <a:off x="4368" y="1824"/>
              <a:ext cx="0" cy="864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5" name="Line 33"/>
            <p:cNvSpPr>
              <a:spLocks noChangeShapeType="1"/>
            </p:cNvSpPr>
            <p:nvPr/>
          </p:nvSpPr>
          <p:spPr bwMode="auto">
            <a:xfrm>
              <a:off x="3024" y="2688"/>
              <a:ext cx="1344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62" name="Text Box 202"/>
          <p:cNvSpPr txBox="1">
            <a:spLocks noChangeArrowheads="1"/>
          </p:cNvSpPr>
          <p:nvPr/>
        </p:nvSpPr>
        <p:spPr bwMode="auto">
          <a:xfrm>
            <a:off x="780132" y="5001344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3.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Tầm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ném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Verdana" panose="020B0604030504040204" pitchFamily="34" charset="0"/>
              </a:rPr>
              <a:t>xa</a:t>
            </a:r>
            <a:r>
              <a:rPr lang="en-US" altLang="en-US" sz="2400" b="1" dirty="0">
                <a:solidFill>
                  <a:srgbClr val="000099"/>
                </a:solidFill>
                <a:latin typeface="Verdana" panose="020B0604030504040204" pitchFamily="34" charset="0"/>
              </a:rPr>
              <a:t> (L)</a:t>
            </a:r>
          </a:p>
        </p:txBody>
      </p:sp>
      <p:grpSp>
        <p:nvGrpSpPr>
          <p:cNvPr id="63" name="Group 203"/>
          <p:cNvGrpSpPr>
            <a:grpSpLocks/>
          </p:cNvGrpSpPr>
          <p:nvPr/>
        </p:nvGrpSpPr>
        <p:grpSpPr bwMode="auto">
          <a:xfrm>
            <a:off x="1802606" y="5279634"/>
            <a:ext cx="5073650" cy="1173702"/>
            <a:chOff x="2372" y="3408"/>
            <a:chExt cx="3196" cy="912"/>
          </a:xfrm>
        </p:grpSpPr>
        <p:graphicFrame>
          <p:nvGraphicFramePr>
            <p:cNvPr id="64" name="Object 204"/>
            <p:cNvGraphicFramePr>
              <a:graphicFrameLocks noChangeAspect="1"/>
            </p:cNvGraphicFramePr>
            <p:nvPr/>
          </p:nvGraphicFramePr>
          <p:xfrm>
            <a:off x="2996" y="3600"/>
            <a:ext cx="616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Equation" r:id="rId7" imgW="279360" imgH="228600" progId="Equation.3">
                    <p:embed/>
                  </p:oleObj>
                </mc:Choice>
                <mc:Fallback>
                  <p:oleObj name="Equation" r:id="rId7" imgW="279360" imgH="228600" progId="Equation.3">
                    <p:embed/>
                    <p:pic>
                      <p:nvPicPr>
                        <p:cNvPr id="28876" name="Object 2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6" y="3600"/>
                          <a:ext cx="616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Text Box 205"/>
            <p:cNvSpPr txBox="1">
              <a:spLocks noChangeArrowheads="1"/>
            </p:cNvSpPr>
            <p:nvPr/>
          </p:nvSpPr>
          <p:spPr bwMode="auto">
            <a:xfrm>
              <a:off x="2372" y="3648"/>
              <a:ext cx="59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L =</a:t>
              </a:r>
            </a:p>
          </p:txBody>
        </p:sp>
        <p:graphicFrame>
          <p:nvGraphicFramePr>
            <p:cNvPr id="76" name="Object 206"/>
            <p:cNvGraphicFramePr>
              <a:graphicFrameLocks noChangeAspect="1"/>
            </p:cNvGraphicFramePr>
            <p:nvPr/>
          </p:nvGraphicFramePr>
          <p:xfrm>
            <a:off x="3946" y="3600"/>
            <a:ext cx="521" cy="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Equation" r:id="rId9" imgW="215640" imgH="228600" progId="Equation.3">
                    <p:embed/>
                  </p:oleObj>
                </mc:Choice>
                <mc:Fallback>
                  <p:oleObj name="Equation" r:id="rId9" imgW="215640" imgH="228600" progId="Equation.3">
                    <p:embed/>
                    <p:pic>
                      <p:nvPicPr>
                        <p:cNvPr id="28878" name="Object 2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6" y="3600"/>
                          <a:ext cx="521" cy="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" name="Text Box 207"/>
            <p:cNvSpPr txBox="1">
              <a:spLocks noChangeArrowheads="1"/>
            </p:cNvSpPr>
            <p:nvPr/>
          </p:nvSpPr>
          <p:spPr bwMode="auto">
            <a:xfrm>
              <a:off x="3658" y="3696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800"/>
                <a:t>=</a:t>
              </a:r>
            </a:p>
          </p:txBody>
        </p:sp>
        <p:graphicFrame>
          <p:nvGraphicFramePr>
            <p:cNvPr id="78" name="Object 208"/>
            <p:cNvGraphicFramePr>
              <a:graphicFrameLocks noChangeAspect="1"/>
            </p:cNvGraphicFramePr>
            <p:nvPr/>
          </p:nvGraphicFramePr>
          <p:xfrm>
            <a:off x="4656" y="3408"/>
            <a:ext cx="912" cy="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Equation" r:id="rId11" imgW="469800" imgH="469800" progId="Equation.3">
                    <p:embed/>
                  </p:oleObj>
                </mc:Choice>
                <mc:Fallback>
                  <p:oleObj name="Equation" r:id="rId11" imgW="469800" imgH="469800" progId="Equation.3">
                    <p:embed/>
                    <p:pic>
                      <p:nvPicPr>
                        <p:cNvPr id="28880" name="Object 2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3408"/>
                          <a:ext cx="912" cy="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Text Box 209"/>
            <p:cNvSpPr txBox="1">
              <a:spLocks noChangeArrowheads="1"/>
            </p:cNvSpPr>
            <p:nvPr/>
          </p:nvSpPr>
          <p:spPr bwMode="auto">
            <a:xfrm>
              <a:off x="4464" y="3696"/>
              <a:ext cx="24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/>
                <a:t>=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24186" y="4487128"/>
            <a:ext cx="2174858" cy="400110"/>
            <a:chOff x="5724186" y="4487128"/>
            <a:chExt cx="2174858" cy="40011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724186" y="4811233"/>
              <a:ext cx="217485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6626381" y="4487128"/>
              <a:ext cx="313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L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86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795</Words>
  <Application>Microsoft Office PowerPoint</Application>
  <PresentationFormat>On-screen Show (4:3)</PresentationFormat>
  <Paragraphs>140</Paragraphs>
  <Slides>13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BÀI 15: BÀI TOÁN VỀ CHUYỂN ĐỘNG NÉM NGANG</vt:lpstr>
      <vt:lpstr>BÀI 15: BÀI TOÁN VỀ CHUYỂN ĐỘNG NÉM NGANG</vt:lpstr>
      <vt:lpstr>BÀI 15: BÀI TOÁN VỀ CHUYỂN ĐỘNG NÉM NGANG</vt:lpstr>
      <vt:lpstr>BÀI 15: BÀI TOÁN VỀ CHUYỂN ĐỘNG NÉM NGANG</vt:lpstr>
      <vt:lpstr>BÀI 15: BÀI TOÁN VỀ CHUYỂN ĐỘNG NÉM NGANG</vt:lpstr>
      <vt:lpstr>BÀI 15: BÀI TOÁN VỀ CHUYỂN ĐỘNG NÉM NGANG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đến dự giờ lớp 10A5</dc:title>
  <dc:creator>ha the nhan</dc:creator>
  <cp:lastModifiedBy>Admin</cp:lastModifiedBy>
  <cp:revision>32</cp:revision>
  <dcterms:created xsi:type="dcterms:W3CDTF">2016-11-14T14:17:04Z</dcterms:created>
  <dcterms:modified xsi:type="dcterms:W3CDTF">2019-10-28T14:30:58Z</dcterms:modified>
</cp:coreProperties>
</file>