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9" r:id="rId7"/>
    <p:sldMasterId id="2147483721" r:id="rId8"/>
    <p:sldMasterId id="2147483733" r:id="rId9"/>
  </p:sldMasterIdLst>
  <p:notesMasterIdLst>
    <p:notesMasterId r:id="rId11"/>
  </p:notesMasterIdLst>
  <p:sldIdLst>
    <p:sldId id="262" r:id="rId10"/>
    <p:sldId id="291" r:id="rId12"/>
    <p:sldId id="281" r:id="rId13"/>
    <p:sldId id="284" r:id="rId14"/>
    <p:sldId id="285" r:id="rId15"/>
    <p:sldId id="283" r:id="rId16"/>
    <p:sldId id="280" r:id="rId17"/>
    <p:sldId id="289" r:id="rId18"/>
    <p:sldId id="292" r:id="rId19"/>
    <p:sldId id="286" r:id="rId20"/>
    <p:sldId id="287" r:id="rId21"/>
    <p:sldId id="264" r:id="rId22"/>
    <p:sldId id="288" r:id="rId23"/>
    <p:sldId id="273" r:id="rId24"/>
    <p:sldId id="290" r:id="rId25"/>
    <p:sldId id="276" r:id="rId26"/>
    <p:sldId id="277" r:id="rId27"/>
    <p:sldId id="293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FED105-5EDC-47A7-A45B-6535E0D6343E}">
          <p14:sldIdLst>
            <p14:sldId id="262"/>
            <p14:sldId id="291"/>
            <p14:sldId id="281"/>
          </p14:sldIdLst>
        </p14:section>
        <p14:section name="Untitled Section" id="{C6E5C1A5-0BE6-41EC-B541-A8CC202CBD94}">
          <p14:sldIdLst>
            <p14:sldId id="284"/>
            <p14:sldId id="285"/>
            <p14:sldId id="283"/>
            <p14:sldId id="280"/>
            <p14:sldId id="289"/>
            <p14:sldId id="292"/>
            <p14:sldId id="286"/>
            <p14:sldId id="287"/>
            <p14:sldId id="264"/>
            <p14:sldId id="288"/>
            <p14:sldId id="273"/>
            <p14:sldId id="290"/>
            <p14:sldId id="276"/>
            <p14:sldId id="277"/>
            <p14:sldId id="293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>
        <p:scale>
          <a:sx n="73" d="100"/>
          <a:sy n="73" d="100"/>
        </p:scale>
        <p:origin x="-65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BE4D9-F643-4991-8A70-5111A2211BC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1C8A-8147-4837-8041-493FC5BC41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1C8A-8147-4837-8041-493FC5BC412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B682B9B-EEFA-4A71-A9D8-4803025D8A02}" type="slidenum">
              <a:rPr lang="en-US" altLang="en-US"/>
            </a:fld>
            <a:endParaRPr lang="en-US" altLang="en-US"/>
          </a:p>
        </p:txBody>
      </p:sp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485AB58-250D-4B2B-95AC-9D7E1060A150}" type="slidenum">
              <a:rPr lang="en-US" altLang="en-US" sz="1200"/>
            </a:fld>
            <a:endParaRPr lang="en-US" altLang="en-US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/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/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26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27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0428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30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31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32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33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0434" name="Group 18"/>
          <p:cNvGrpSpPr/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6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7" name="Freeform 21"/>
            <p:cNvSpPr/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0438" name="Group 22"/>
            <p:cNvGrpSpPr/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40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41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42" name="Freeform 26"/>
              <p:cNvSpPr/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43" name="Freeform 27"/>
              <p:cNvSpPr/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0444" name="Freeform 28"/>
          <p:cNvSpPr/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45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reeform 2"/>
          <p:cNvSpPr/>
          <p:nvPr/>
        </p:nvSpPr>
        <p:spPr bwMode="blackWhite">
          <a:xfrm>
            <a:off x="20638" y="1270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68FEB8-B44D-47A1-B894-3DD04A6A9B7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0424" name="Group 8"/>
          <p:cNvGrpSpPr/>
          <p:nvPr/>
        </p:nvGrpSpPr>
        <p:grpSpPr bwMode="auto">
          <a:xfrm>
            <a:off x="195264" y="234950"/>
            <a:ext cx="3787775" cy="1778000"/>
            <a:chOff x="123" y="148"/>
            <a:chExt cx="2386" cy="1120"/>
          </a:xfrm>
        </p:grpSpPr>
        <p:sp>
          <p:nvSpPr>
            <p:cNvPr id="60425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26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27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0428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0429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30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31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32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33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0434" name="Group 18"/>
          <p:cNvGrpSpPr/>
          <p:nvPr/>
        </p:nvGrpSpPr>
        <p:grpSpPr bwMode="auto">
          <a:xfrm>
            <a:off x="7915275" y="4368802"/>
            <a:ext cx="742950" cy="1058863"/>
            <a:chOff x="4986" y="2752"/>
            <a:chExt cx="468" cy="667"/>
          </a:xfrm>
        </p:grpSpPr>
        <p:sp>
          <p:nvSpPr>
            <p:cNvPr id="60435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6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437" name="Freeform 21"/>
            <p:cNvSpPr/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0438" name="Group 22"/>
            <p:cNvGrpSpPr/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0439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40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41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42" name="Freeform 26"/>
              <p:cNvSpPr/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443" name="Freeform 27"/>
              <p:cNvSpPr/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0444" name="Freeform 28"/>
          <p:cNvSpPr/>
          <p:nvPr/>
        </p:nvSpPr>
        <p:spPr bwMode="auto">
          <a:xfrm>
            <a:off x="901701" y="505460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45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03C4C-696C-46E3-89DB-08A25804989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DD48-CAA5-4144-99AB-CA27BD28FE1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1C655-F649-403C-8152-B091F25F8C6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/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2083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1"/>
                <a:gd name="T1" fmla="*/ G0 G0 1"/>
                <a:gd name="T2" fmla="+- 0 T0 T1"/>
                <a:gd name="T3" fmla="sqrt T2"/>
                <a:gd name="G3" fmla="*/ 32000 T3 32000"/>
                <a:gd name="T4" fmla="*/ 32000 32000 1"/>
                <a:gd name="T5" fmla="*/ G1 G1 1"/>
                <a:gd name="T6" fmla="+- 0 T4 T5"/>
                <a:gd name="T7" fmla="sqrt T6"/>
                <a:gd name="G4" fmla="*/ 32000 T7 32000"/>
                <a:gd name="T8" fmla="*/ 32000 32000 1"/>
                <a:gd name="T9" fmla="*/ G2 G2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83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1"/>
                <a:gd name="T1" fmla="*/ G0 G0 1"/>
                <a:gd name="T2" fmla="+- 0 T0 T1"/>
                <a:gd name="T3" fmla="sqrt T2"/>
                <a:gd name="G3" fmla="*/ 32000 T3 32000"/>
                <a:gd name="T4" fmla="*/ 32000 32000 1"/>
                <a:gd name="T5" fmla="*/ G1 G1 1"/>
                <a:gd name="T6" fmla="+- 0 T4 T5"/>
                <a:gd name="T7" fmla="sqrt T6"/>
                <a:gd name="G4" fmla="*/ 32000 T7 32000"/>
                <a:gd name="T8" fmla="*/ 32000 32000 1"/>
                <a:gd name="T9" fmla="*/ G2 G2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08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4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084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821851-3F56-424B-9ABB-AFC26F83EB9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29B1F-B88F-45B2-B86B-2B5D69A9EE8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C9C34-9ABD-4478-8CDF-0152EE1F036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FA6A-B707-4D22-9BF5-0D71FA7D5CA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7B309-4CCD-446F-A8B2-841400B18ACF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B4C8E-4404-43BC-9106-8C43C4571BA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2F8C-983F-4F4A-8A91-B94727C0CCE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7A7CD-3EC8-4701-B4E6-AEDDB949EFC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6BC7-3E39-4E13-B5EF-2BD0F1E645C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FFE8-34D3-4BEB-9E90-DA5C74303BF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97297-8349-46BB-9E99-19BCD86F025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B8EBB-84E5-4228-A099-6820ADD92C8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45E2-AF94-4AA0-80A0-C034A67A380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96FD-9EA1-48F1-A1C6-B222354D881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96A1A-4FCD-4D71-92D0-660BE771BDB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4D9F-F461-42F4-828B-A822FBE2F31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D0D0-CF75-460A-B4B0-C71E800958A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76F8-7B4B-4597-81F6-7CD387341C1E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17B6-6380-4617-A2FC-824D27128F6A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1526A-31E6-4FAF-B6A9-547484C64D3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6CCC-279B-4175-A832-E836F77794C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0A3A-0547-4697-A276-1B368AF1B70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79F0D-BD52-45D7-BC7F-1DEEC67C7A3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D7C3-4FC1-45F7-B76F-8471C503C2F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3A62-C8A9-4E93-8A6C-781DF68CD00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41ED-73A5-4236-B2A3-ED1C8CB55A92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9702-9000-4231-A9B0-CD28597EAA5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64C82-3FAB-4895-A262-57170D0D63E0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64B12-0C28-417F-949C-0AEEF83635E2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E111-DF99-4F15-BBCE-B6C9CDB78586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1B924-4348-4F47-A393-25915F00B385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C3810-7292-424F-BC8F-B529D492CEFF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D0F1B6-C2B7-4CCA-922F-1919819B4302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CA31F-6B3B-4B79-9FC6-1087EB7AA930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A3998-309D-47DD-83CB-08DD19FA477C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118F5-D6A9-43FF-B061-4DA2C83CD78A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771A1-BCE1-4A7D-BC91-B6A54FD54D76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A21D3-6C64-4400-9281-47DA436E6609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19DDD-4109-405D-99A7-C549DE5BD045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A1111-5AB5-4FC2-82FD-9C87F196E18F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ransition spd="slow">
    <p:push dir="r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71B4B-7AE3-4D4B-9C6D-B52DE31DE2A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/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/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401" name="Freeform 9"/>
          <p:cNvSpPr/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9402" name="Group 10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4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5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6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7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8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9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10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11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9412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15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16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417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18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19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59420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2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3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4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5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6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7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8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/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31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9432" name="Group 40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59435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37" name="Freeform 45"/>
                <p:cNvSpPr/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38" name="Freeform 46"/>
                <p:cNvSpPr/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39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40" name="Freeform 48"/>
                <p:cNvSpPr/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41" name="Freeform 49"/>
                <p:cNvSpPr/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42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43" name="Freeform 51"/>
                <p:cNvSpPr/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/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A83B0C-23FF-4517-903F-96A9C943EF0B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400" name="Freeform 8"/>
          <p:cNvSpPr/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401" name="Freeform 9"/>
          <p:cNvSpPr/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9402" name="Group 10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9403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4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5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6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7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8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9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10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11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9412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9413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9414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15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16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417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18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419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59420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9421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2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3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4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5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6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7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28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9429" name="Group 37"/>
          <p:cNvGrpSpPr/>
          <p:nvPr/>
        </p:nvGrpSpPr>
        <p:grpSpPr bwMode="auto">
          <a:xfrm>
            <a:off x="8680451" y="2116140"/>
            <a:ext cx="385763" cy="4308475"/>
            <a:chOff x="5468" y="1333"/>
            <a:chExt cx="243" cy="2714"/>
          </a:xfrm>
        </p:grpSpPr>
        <p:sp>
          <p:nvSpPr>
            <p:cNvPr id="59430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31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9432" name="Group 40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9433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9434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59435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9436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37" name="Freeform 45"/>
                <p:cNvSpPr/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38" name="Freeform 46"/>
                <p:cNvSpPr/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39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40" name="Freeform 48"/>
                <p:cNvSpPr/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41" name="Freeform 49"/>
                <p:cNvSpPr/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42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9443" name="Freeform 51"/>
                <p:cNvSpPr/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944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/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1981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1"/>
                <a:gd name="T1" fmla="*/ G0 G0 1"/>
                <a:gd name="T2" fmla="+- 0 T0 T1"/>
                <a:gd name="T3" fmla="sqrt T2"/>
                <a:gd name="G3" fmla="*/ 32000 T3 32000"/>
                <a:gd name="T4" fmla="*/ 32000 32000 1"/>
                <a:gd name="T5" fmla="*/ G1 G1 1"/>
                <a:gd name="T6" fmla="+- 0 T4 T5"/>
                <a:gd name="T7" fmla="sqrt T6"/>
                <a:gd name="G4" fmla="*/ 32000 T7 32000"/>
                <a:gd name="T8" fmla="*/ 32000 32000 1"/>
                <a:gd name="T9" fmla="*/ G2 G2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981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1"/>
                <a:gd name="T1" fmla="*/ G0 G0 1"/>
                <a:gd name="T2" fmla="+- 0 T0 T1"/>
                <a:gd name="T3" fmla="sqrt T2"/>
                <a:gd name="G3" fmla="*/ 32000 T3 32000"/>
                <a:gd name="T4" fmla="*/ 32000 32000 1"/>
                <a:gd name="T5" fmla="*/ G1 G1 1"/>
                <a:gd name="T6" fmla="+- 0 T4 T5"/>
                <a:gd name="T7" fmla="sqrt T6"/>
                <a:gd name="G4" fmla="*/ 32000 T7 32000"/>
                <a:gd name="T8" fmla="*/ 32000 32000 1"/>
                <a:gd name="T9" fmla="*/ G2 G2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81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98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4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4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748AE-5829-4532-98C5-B74147F95D36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E9BD0-9FF4-417E-9B8A-E264E40407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E4E1-E42A-4CE6-B340-4A67CF6CA2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606D0-D4D0-41B6-8111-465CA4B86D6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push dir="r"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push dir="r"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FAC02-4ED0-451B-B969-225351C92BC0}" type="datetime1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push dir="r"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3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8.xml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8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8.xm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371600" y="2819402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78" name="Picture 30" descr="27320121746614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>
            <a:off x="114300" y="1295400"/>
            <a:ext cx="89154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Chương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 I: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Mở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đầu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về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000" b="1" kern="10" dirty="0" err="1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K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hoa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tự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endParaRPr lang="en-US" sz="4000" b="1" kern="10" dirty="0" smtClean="0">
              <a:solidFill>
                <a:srgbClr val="FF3300"/>
              </a:solidFill>
              <a:effectLst>
                <a:prstShdw prst="shdw18" dist="17961" dir="13500000">
                  <a:srgbClr val="FF3300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 8 : ĐO NHIỆT ĐỘ</a:t>
            </a:r>
            <a:endParaRPr lang="en-US" sz="4000" b="1" kern="10" dirty="0" smtClean="0">
              <a:solidFill>
                <a:srgbClr val="FF3300"/>
              </a:solidFill>
              <a:effectLst>
                <a:prstShdw prst="shdw18" dist="17961" dir="13500000">
                  <a:srgbClr val="FF3300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(2 </a:t>
            </a:r>
            <a:r>
              <a:rPr lang="en-US" sz="4000" b="1" kern="10" dirty="0" err="1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4000" b="1" kern="10" dirty="0" smtClean="0">
                <a:solidFill>
                  <a:srgbClr val="FF3300"/>
                </a:solidFill>
                <a:effectLst>
                  <a:prstShdw prst="shdw18" dist="17961" dir="13500000">
                    <a:srgbClr val="FF3300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)</a:t>
            </a:r>
            <a:endParaRPr lang="en-US" sz="4000" b="1" kern="10" dirty="0" smtClean="0">
              <a:solidFill>
                <a:srgbClr val="FF3300"/>
              </a:solidFill>
              <a:effectLst>
                <a:prstShdw prst="shdw18" dist="17961" dir="13500000">
                  <a:srgbClr val="FF3300">
                    <a:gamma/>
                    <a:shade val="60000"/>
                    <a:invGamma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9404" y="160338"/>
            <a:ext cx="7772400" cy="6096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AC75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AC75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AC75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AC75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AC75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b="1" dirty="0">
              <a:solidFill>
                <a:srgbClr val="AC75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460375" y="685800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dùng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àm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gì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460375" y="144584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Kể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tên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mà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biết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460375" y="1030515"/>
            <a:ext cx="6940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cụ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 độ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0375" y="189913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loại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khác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rượu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thủy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ngân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hồng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ngoại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AutoShape 2" descr="Khoa học tự nhiên 6 bài 8 Đo nhiệt độ Kết nối tri thức - Giải KHTN lớp 6  Kết nối tri thứ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0130"/>
            <a:ext cx="5939971" cy="397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971800"/>
            <a:ext cx="2607939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67" y="4716410"/>
            <a:ext cx="2358572" cy="167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37" y="4716410"/>
            <a:ext cx="2617107" cy="17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45" y="2971800"/>
            <a:ext cx="3017240" cy="34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9" descr="Bạn đã thực sự hiểu biết về nhiệt kế và biết cách sử dụng nhiệt k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83" y="297478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199" y="96896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567" y="180627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254072" y="1561004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Sắp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xếp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 y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thủy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ngân</a:t>
            </a:r>
            <a:endParaRPr lang="en-US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6301" y="2392001"/>
            <a:ext cx="730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III.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tế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thủy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ngân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6302" y="2827897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6910" y="3289562"/>
            <a:ext cx="6886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0605" y="404323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0605" y="1192247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6976" y="1572857"/>
            <a:ext cx="730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30604" y="3301104"/>
            <a:ext cx="672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41490" y="2253501"/>
            <a:ext cx="6886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" y="116146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7" grpId="0"/>
      <p:bldP spid="18" grpId="0"/>
      <p:bldP spid="20" grpId="0"/>
      <p:bldP spid="2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143000"/>
            <a:ext cx="8153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381002" y="386098"/>
            <a:ext cx="8305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alt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 bwMode="auto">
          <a:xfrm>
            <a:off x="370116" y="2209800"/>
            <a:ext cx="7696200" cy="17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</a:pP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961684" y="657720"/>
            <a:ext cx="701210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?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Chỉ </a:t>
            </a: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ra các theo tác sai khi dùng nhiệt kế trong các tình huống dưới đây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:</a:t>
            </a:r>
            <a:endParaRPr lang="vi-VN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a) Vẩy mạnh nhiệt kế trước khi đo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.</a:t>
            </a:r>
            <a:endParaRPr lang="vi-VN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b) Sau khi lấy nhiệt kế ra khỏi môi trường cần đo phải đợi một lúc sau mới đọc kết quả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đo</a:t>
            </a:r>
            <a:endParaRPr lang="vi-VN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9792" y="1749750"/>
            <a:ext cx="701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khi lấy nhiệt kế ra khỏi môi trường cần đo phải đợi một lúc sau mới đọc kết quả đo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Dùng tay nắm chặt bầu nhiệt kế.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uiExpand="1" build="p"/>
      <p:bldP spid="7" grpId="0" build="allAtOnce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127363" y="1192247"/>
            <a:ext cx="69406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Sắp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xếp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tự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 y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tế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2879" y="2816839"/>
            <a:ext cx="698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y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tế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điện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7905" y="3542960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2879" y="3196053"/>
            <a:ext cx="688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2670" y="2428165"/>
            <a:ext cx="6722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1127363" y="162358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2: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 Box 81"/>
          <p:cNvSpPr txBox="1">
            <a:spLocks noChangeArrowheads="1"/>
          </p:cNvSpPr>
          <p:nvPr/>
        </p:nvSpPr>
        <p:spPr bwMode="auto">
          <a:xfrm>
            <a:off x="1115722" y="119380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1: 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81"/>
          <p:cNvSpPr txBox="1">
            <a:spLocks noChangeArrowheads="1"/>
          </p:cNvSpPr>
          <p:nvPr/>
        </p:nvSpPr>
        <p:spPr bwMode="auto">
          <a:xfrm>
            <a:off x="1127363" y="2052272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3: 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1127363" y="2513608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4: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3765" y="1930336"/>
            <a:ext cx="7050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1127363" y="2958561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5: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547" y="112149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3699E-6 L 0.05781 -0.176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8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341E-7 L 0.05834 -0.166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8092E-6 L 0.05538 0.0182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0.05451 -0.15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7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653E-6 L 0.05712 -0.0328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0670" y="636491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14400" y="1407886"/>
            <a:ext cx="7572866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26"/>
          <p:cNvGraphicFramePr>
            <a:graphicFrameLocks noGrp="1"/>
          </p:cNvGraphicFramePr>
          <p:nvPr/>
        </p:nvGraphicFramePr>
        <p:xfrm>
          <a:off x="1729032" y="2743201"/>
          <a:ext cx="4900367" cy="2373669"/>
        </p:xfrm>
        <a:graphic>
          <a:graphicData uri="http://schemas.openxmlformats.org/drawingml/2006/table">
            <a:tbl>
              <a:tblPr/>
              <a:tblGrid>
                <a:gridCol w="2196716"/>
                <a:gridCol w="2703651"/>
              </a:tblGrid>
              <a:tr h="990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kumimoji="0" lang="en-US" altLang="en-US" sz="2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8348" y="744212"/>
            <a:ext cx="683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17038" y="2172622"/>
            <a:ext cx="685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mức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………,……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…………….. Ở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Nam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………………..…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Xen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-ci-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ut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đơn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vị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kí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…...... 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5767" y="2808684"/>
            <a:ext cx="2161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656" y="2085538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1536" y="2458106"/>
            <a:ext cx="1236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3197779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753513" y="2185902"/>
            <a:ext cx="7385050" cy="1707228"/>
          </a:xfrm>
          <a:prstGeom prst="bentConnector3">
            <a:avLst>
              <a:gd name="adj1" fmla="val -510"/>
            </a:avLst>
          </a:prstGeom>
          <a:ln w="254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023412" y="2172622"/>
            <a:ext cx="6115151" cy="1720508"/>
          </a:xfrm>
          <a:prstGeom prst="bentConnector3">
            <a:avLst>
              <a:gd name="adj1" fmla="val 100318"/>
            </a:avLst>
          </a:prstGeom>
          <a:ln w="381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3513" y="182706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95" y="176551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1"/>
          <p:cNvSpPr>
            <a:spLocks noChangeArrowheads="1"/>
          </p:cNvSpPr>
          <p:nvPr/>
        </p:nvSpPr>
        <p:spPr bwMode="auto">
          <a:xfrm>
            <a:off x="381000" y="457200"/>
            <a:ext cx="8610600" cy="129540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 eaLnBrk="1" hangingPunct="1"/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222">
            <a:hlinkClick r:id="" action="ppaction://noaction">
              <a:snd r:embed="rId1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133600"/>
            <a:ext cx="4776788" cy="52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23">
            <a:hlinkClick r:id="" action="ppaction://noaction">
              <a:snd r:embed="rId1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2926976"/>
            <a:ext cx="6359059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224">
            <a:hlinkClick r:id="" action="ppaction://noaction">
              <a:snd r:embed="rId1" name="Shy.wav"/>
            </a:hlinkClick>
          </p:cNvPr>
          <p:cNvSpPr>
            <a:spLocks noChangeArrowheads="1"/>
          </p:cNvSpPr>
          <p:nvPr/>
        </p:nvSpPr>
        <p:spPr bwMode="auto">
          <a:xfrm>
            <a:off x="557212" y="3671047"/>
            <a:ext cx="55626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5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540963" y="4504764"/>
            <a:ext cx="4176713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226"/>
          <p:cNvSpPr>
            <a:spLocks noChangeArrowheads="1"/>
          </p:cNvSpPr>
          <p:nvPr/>
        </p:nvSpPr>
        <p:spPr bwMode="auto">
          <a:xfrm>
            <a:off x="152400" y="884364"/>
            <a:ext cx="8458200" cy="1136650"/>
          </a:xfrm>
          <a:prstGeom prst="flowChartAlternateProcess">
            <a:avLst/>
          </a:prstGeom>
          <a:solidFill>
            <a:srgbClr val="FCCB9A"/>
          </a:solidFill>
          <a:ln w="9525">
            <a:solidFill>
              <a:srgbClr val="FFFF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2:Chọn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227">
            <a:hlinkClick r:id="" action="ppaction://noaction">
              <a:snd r:embed="rId1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2418976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230">
            <a:hlinkClick r:id="" action="ppaction://noaction">
              <a:snd r:embed="rId2" name="Applause.wav"/>
            </a:hlinkClick>
          </p:cNvPr>
          <p:cNvSpPr>
            <a:spLocks noChangeArrowheads="1"/>
          </p:cNvSpPr>
          <p:nvPr/>
        </p:nvSpPr>
        <p:spPr bwMode="auto">
          <a:xfrm>
            <a:off x="-4894" y="3048000"/>
            <a:ext cx="74295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229">
            <a:hlinkClick r:id="" action="ppaction://noaction">
              <a:snd r:embed="rId1" name="Shy.wav"/>
            </a:hlinkClick>
          </p:cNvPr>
          <p:cNvSpPr>
            <a:spLocks noChangeArrowheads="1"/>
          </p:cNvSpPr>
          <p:nvPr/>
        </p:nvSpPr>
        <p:spPr bwMode="auto">
          <a:xfrm>
            <a:off x="-4894" y="3545541"/>
            <a:ext cx="8615494" cy="817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Cho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228">
            <a:hlinkClick r:id="" action="ppaction://noaction">
              <a:snd r:embed="rId1" name="Shy.wav"/>
            </a:hlinkClick>
          </p:cNvPr>
          <p:cNvSpPr>
            <a:spLocks noChangeArrowheads="1"/>
          </p:cNvSpPr>
          <p:nvPr/>
        </p:nvSpPr>
        <p:spPr bwMode="auto">
          <a:xfrm>
            <a:off x="-31788" y="4394480"/>
            <a:ext cx="8794788" cy="742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/>
        </p:nvSpPr>
        <p:spPr>
          <a:xfrm>
            <a:off x="533400" y="1066800"/>
            <a:ext cx="792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0" fontAlgn="base" hangingPunct="0"/>
            <a:endParaRPr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71563" y="260648"/>
            <a:ext cx="4248472" cy="806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433511"/>
            <a:ext cx="8884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Học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bài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Làm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bài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tập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8.1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đến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8.7 SBT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-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Tìm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cách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đổi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từ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 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F sang </a:t>
            </a:r>
            <a:r>
              <a:rPr lang="en-US" sz="32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  <a:sym typeface="Times New Roman" panose="02020603050405020304"/>
              </a:rPr>
              <a:t>C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/>
              <a:cs typeface="Times New Roman" panose="02020603050405020304" pitchFamily="18" charset="0"/>
              <a:sym typeface="Times New Roman" panose="0202060305040502030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905000" y="16764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200">
              <a:latin typeface="Times New Roman" panose="02020603050405020304" pitchFamily="18" charset="0"/>
            </a:endParaRPr>
          </a:p>
        </p:txBody>
      </p:sp>
      <p:pic>
        <p:nvPicPr>
          <p:cNvPr id="131075" name="Picture 13" descr="WhitecornerFlow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1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1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8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dirty="0">
                <a:solidFill>
                  <a:srgbClr val="F010D0"/>
                </a:solidFill>
              </a:rPr>
              <a:t> </a:t>
            </a:r>
            <a:r>
              <a:rPr lang="en-US" altLang="en-US" sz="8000" dirty="0" err="1" smtClean="0">
                <a:solidFill>
                  <a:srgbClr val="F010D0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8000" dirty="0" smtClean="0">
                <a:solidFill>
                  <a:srgbClr val="F010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anose="02020603050405020304" pitchFamily="18" charset="0"/>
              </a:rPr>
              <a:t>cám</a:t>
            </a:r>
            <a:r>
              <a:rPr lang="en-US" altLang="en-US" sz="8000" dirty="0">
                <a:solidFill>
                  <a:srgbClr val="F010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8000" dirty="0">
                <a:solidFill>
                  <a:srgbClr val="F010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8000" dirty="0">
                <a:solidFill>
                  <a:srgbClr val="F010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8000" dirty="0">
                <a:solidFill>
                  <a:srgbClr val="F010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8000" dirty="0">
                <a:solidFill>
                  <a:srgbClr val="F010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8000" dirty="0">
                <a:solidFill>
                  <a:srgbClr val="F010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dirty="0" err="1" smtClean="0">
                <a:solidFill>
                  <a:srgbClr val="F010D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8000" dirty="0" smtClean="0">
                <a:solidFill>
                  <a:srgbClr val="F010D0"/>
                </a:solidFill>
                <a:latin typeface="Times New Roman" panose="02020603050405020304" pitchFamily="18" charset="0"/>
              </a:rPr>
              <a:t>.</a:t>
            </a:r>
            <a:endParaRPr lang="en-US" altLang="en-US" sz="8000" dirty="0" smtClean="0">
              <a:solidFill>
                <a:srgbClr val="F010D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8000" dirty="0" err="1" smtClean="0">
                <a:solidFill>
                  <a:srgbClr val="F010D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8000" dirty="0" smtClean="0">
                <a:solidFill>
                  <a:srgbClr val="F010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8000" dirty="0">
                <a:solidFill>
                  <a:srgbClr val="F010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8000" dirty="0">
                <a:solidFill>
                  <a:srgbClr val="F010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dirty="0" err="1">
                <a:solidFill>
                  <a:srgbClr val="F010D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8000" dirty="0">
                <a:solidFill>
                  <a:srgbClr val="F010D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8000" dirty="0" err="1" smtClean="0">
                <a:solidFill>
                  <a:srgbClr val="F010D0"/>
                </a:solidFill>
                <a:latin typeface="Times New Roman" panose="02020603050405020304" pitchFamily="18" charset="0"/>
              </a:rPr>
              <a:t>tốt</a:t>
            </a:r>
            <a:endParaRPr lang="en-US" altLang="en-US" sz="8000" dirty="0">
              <a:solidFill>
                <a:srgbClr val="F010D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 bwMode="auto">
          <a:xfrm rot="-6911112">
            <a:off x="4132445" y="712820"/>
            <a:ext cx="1104900" cy="904875"/>
            <a:chOff x="2952" y="1398"/>
            <a:chExt cx="696" cy="570"/>
          </a:xfrm>
        </p:grpSpPr>
        <p:sp>
          <p:nvSpPr>
            <p:cNvPr id="5153" name="Freeform 8"/>
            <p:cNvSpPr/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4" name="Freeform 9"/>
            <p:cNvSpPr/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5" name="Freeform 10"/>
            <p:cNvSpPr/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6" name="Freeform 11"/>
            <p:cNvSpPr/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7" name="Freeform 12"/>
            <p:cNvSpPr/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58" name="Group 13"/>
            <p:cNvGrpSpPr/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62" name="Freeform 14"/>
              <p:cNvSpPr/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63" name="Oval 15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59" name="Freeform 16"/>
            <p:cNvSpPr/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0" name="Freeform 17"/>
            <p:cNvSpPr/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1" name="Freeform 18"/>
            <p:cNvSpPr/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 rot="7977574">
            <a:off x="7637645" y="798545"/>
            <a:ext cx="1104900" cy="904875"/>
            <a:chOff x="2952" y="1398"/>
            <a:chExt cx="696" cy="570"/>
          </a:xfrm>
          <a:scene3d>
            <a:camera prst="orthographicFront">
              <a:rot lat="0" lon="11399999" rev="0"/>
            </a:camera>
            <a:lightRig rig="threePt" dir="t"/>
          </a:scene3d>
        </p:grpSpPr>
        <p:sp>
          <p:nvSpPr>
            <p:cNvPr id="5142" name="Freeform 20"/>
            <p:cNvSpPr/>
            <p:nvPr/>
          </p:nvSpPr>
          <p:spPr bwMode="auto">
            <a:xfrm>
              <a:off x="2952" y="1398"/>
              <a:ext cx="610" cy="505"/>
            </a:xfrm>
            <a:custGeom>
              <a:avLst/>
              <a:gdLst>
                <a:gd name="T0" fmla="*/ 229 w 610"/>
                <a:gd name="T1" fmla="*/ 274 h 505"/>
                <a:gd name="T2" fmla="*/ 191 w 610"/>
                <a:gd name="T3" fmla="*/ 267 h 505"/>
                <a:gd name="T4" fmla="*/ 151 w 610"/>
                <a:gd name="T5" fmla="*/ 251 h 505"/>
                <a:gd name="T6" fmla="*/ 105 w 610"/>
                <a:gd name="T7" fmla="*/ 220 h 505"/>
                <a:gd name="T8" fmla="*/ 68 w 610"/>
                <a:gd name="T9" fmla="*/ 226 h 505"/>
                <a:gd name="T10" fmla="*/ 88 w 610"/>
                <a:gd name="T11" fmla="*/ 259 h 505"/>
                <a:gd name="T12" fmla="*/ 123 w 610"/>
                <a:gd name="T13" fmla="*/ 312 h 505"/>
                <a:gd name="T14" fmla="*/ 175 w 610"/>
                <a:gd name="T15" fmla="*/ 343 h 505"/>
                <a:gd name="T16" fmla="*/ 249 w 610"/>
                <a:gd name="T17" fmla="*/ 385 h 505"/>
                <a:gd name="T18" fmla="*/ 305 w 610"/>
                <a:gd name="T19" fmla="*/ 399 h 505"/>
                <a:gd name="T20" fmla="*/ 335 w 610"/>
                <a:gd name="T21" fmla="*/ 411 h 505"/>
                <a:gd name="T22" fmla="*/ 371 w 610"/>
                <a:gd name="T23" fmla="*/ 421 h 505"/>
                <a:gd name="T24" fmla="*/ 398 w 610"/>
                <a:gd name="T25" fmla="*/ 433 h 505"/>
                <a:gd name="T26" fmla="*/ 435 w 610"/>
                <a:gd name="T27" fmla="*/ 459 h 505"/>
                <a:gd name="T28" fmla="*/ 462 w 610"/>
                <a:gd name="T29" fmla="*/ 483 h 505"/>
                <a:gd name="T30" fmla="*/ 494 w 610"/>
                <a:gd name="T31" fmla="*/ 500 h 505"/>
                <a:gd name="T32" fmla="*/ 506 w 610"/>
                <a:gd name="T33" fmla="*/ 490 h 505"/>
                <a:gd name="T34" fmla="*/ 516 w 610"/>
                <a:gd name="T35" fmla="*/ 448 h 505"/>
                <a:gd name="T36" fmla="*/ 550 w 610"/>
                <a:gd name="T37" fmla="*/ 404 h 505"/>
                <a:gd name="T38" fmla="*/ 581 w 610"/>
                <a:gd name="T39" fmla="*/ 354 h 505"/>
                <a:gd name="T40" fmla="*/ 595 w 610"/>
                <a:gd name="T41" fmla="*/ 325 h 505"/>
                <a:gd name="T42" fmla="*/ 573 w 610"/>
                <a:gd name="T43" fmla="*/ 304 h 505"/>
                <a:gd name="T44" fmla="*/ 541 w 610"/>
                <a:gd name="T45" fmla="*/ 291 h 505"/>
                <a:gd name="T46" fmla="*/ 522 w 610"/>
                <a:gd name="T47" fmla="*/ 278 h 505"/>
                <a:gd name="T48" fmla="*/ 477 w 610"/>
                <a:gd name="T49" fmla="*/ 190 h 505"/>
                <a:gd name="T50" fmla="*/ 441 w 610"/>
                <a:gd name="T51" fmla="*/ 125 h 505"/>
                <a:gd name="T52" fmla="*/ 414 w 610"/>
                <a:gd name="T53" fmla="*/ 91 h 505"/>
                <a:gd name="T54" fmla="*/ 394 w 610"/>
                <a:gd name="T55" fmla="*/ 55 h 505"/>
                <a:gd name="T56" fmla="*/ 373 w 610"/>
                <a:gd name="T57" fmla="*/ 39 h 505"/>
                <a:gd name="T58" fmla="*/ 337 w 610"/>
                <a:gd name="T59" fmla="*/ 27 h 505"/>
                <a:gd name="T60" fmla="*/ 300 w 610"/>
                <a:gd name="T61" fmla="*/ 17 h 505"/>
                <a:gd name="T62" fmla="*/ 252 w 610"/>
                <a:gd name="T63" fmla="*/ 16 h 505"/>
                <a:gd name="T64" fmla="*/ 206 w 610"/>
                <a:gd name="T65" fmla="*/ 11 h 505"/>
                <a:gd name="T66" fmla="*/ 189 w 610"/>
                <a:gd name="T67" fmla="*/ 6 h 505"/>
                <a:gd name="T68" fmla="*/ 146 w 610"/>
                <a:gd name="T69" fmla="*/ 3 h 505"/>
                <a:gd name="T70" fmla="*/ 98 w 610"/>
                <a:gd name="T71" fmla="*/ 6 h 505"/>
                <a:gd name="T72" fmla="*/ 54 w 610"/>
                <a:gd name="T73" fmla="*/ 5 h 505"/>
                <a:gd name="T74" fmla="*/ 12 w 610"/>
                <a:gd name="T75" fmla="*/ 0 h 505"/>
                <a:gd name="T76" fmla="*/ 2 w 610"/>
                <a:gd name="T77" fmla="*/ 26 h 505"/>
                <a:gd name="T78" fmla="*/ 24 w 610"/>
                <a:gd name="T79" fmla="*/ 44 h 505"/>
                <a:gd name="T80" fmla="*/ 72 w 610"/>
                <a:gd name="T81" fmla="*/ 54 h 505"/>
                <a:gd name="T82" fmla="*/ 122 w 610"/>
                <a:gd name="T83" fmla="*/ 71 h 505"/>
                <a:gd name="T84" fmla="*/ 159 w 610"/>
                <a:gd name="T85" fmla="*/ 72 h 505"/>
                <a:gd name="T86" fmla="*/ 195 w 610"/>
                <a:gd name="T87" fmla="*/ 101 h 505"/>
                <a:gd name="T88" fmla="*/ 228 w 610"/>
                <a:gd name="T89" fmla="*/ 125 h 505"/>
                <a:gd name="T90" fmla="*/ 248 w 610"/>
                <a:gd name="T91" fmla="*/ 149 h 505"/>
                <a:gd name="T92" fmla="*/ 267 w 610"/>
                <a:gd name="T93" fmla="*/ 175 h 505"/>
                <a:gd name="T94" fmla="*/ 274 w 610"/>
                <a:gd name="T95" fmla="*/ 200 h 505"/>
                <a:gd name="T96" fmla="*/ 275 w 610"/>
                <a:gd name="T97" fmla="*/ 241 h 5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0"/>
                <a:gd name="T148" fmla="*/ 0 h 505"/>
                <a:gd name="T149" fmla="*/ 610 w 610"/>
                <a:gd name="T150" fmla="*/ 505 h 5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3" name="Freeform 21"/>
            <p:cNvSpPr/>
            <p:nvPr/>
          </p:nvSpPr>
          <p:spPr bwMode="auto">
            <a:xfrm>
              <a:off x="3140" y="1402"/>
              <a:ext cx="106" cy="58"/>
            </a:xfrm>
            <a:custGeom>
              <a:avLst/>
              <a:gdLst>
                <a:gd name="T0" fmla="*/ 0 w 106"/>
                <a:gd name="T1" fmla="*/ 0 h 58"/>
                <a:gd name="T2" fmla="*/ 53 w 106"/>
                <a:gd name="T3" fmla="*/ 28 h 58"/>
                <a:gd name="T4" fmla="*/ 106 w 106"/>
                <a:gd name="T5" fmla="*/ 58 h 58"/>
                <a:gd name="T6" fmla="*/ 0 60000 65536"/>
                <a:gd name="T7" fmla="*/ 0 60000 65536"/>
                <a:gd name="T8" fmla="*/ 0 60000 65536"/>
                <a:gd name="T9" fmla="*/ 0 w 106"/>
                <a:gd name="T10" fmla="*/ 0 h 58"/>
                <a:gd name="T11" fmla="*/ 106 w 10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4" name="Freeform 22"/>
            <p:cNvSpPr/>
            <p:nvPr/>
          </p:nvSpPr>
          <p:spPr bwMode="auto">
            <a:xfrm rot="-1242821">
              <a:off x="3037" y="1616"/>
              <a:ext cx="15" cy="48"/>
            </a:xfrm>
            <a:custGeom>
              <a:avLst/>
              <a:gdLst>
                <a:gd name="T0" fmla="*/ 0 w 70"/>
                <a:gd name="T1" fmla="*/ 0 h 169"/>
                <a:gd name="T2" fmla="*/ 0 w 70"/>
                <a:gd name="T3" fmla="*/ 1 h 169"/>
                <a:gd name="T4" fmla="*/ 1 w 70"/>
                <a:gd name="T5" fmla="*/ 2 h 169"/>
                <a:gd name="T6" fmla="*/ 1 w 70"/>
                <a:gd name="T7" fmla="*/ 3 h 169"/>
                <a:gd name="T8" fmla="*/ 1 w 70"/>
                <a:gd name="T9" fmla="*/ 3 h 169"/>
                <a:gd name="T10" fmla="*/ 0 w 70"/>
                <a:gd name="T11" fmla="*/ 4 h 169"/>
                <a:gd name="T12" fmla="*/ 0 w 70"/>
                <a:gd name="T13" fmla="*/ 4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5" name="Freeform 23"/>
            <p:cNvSpPr/>
            <p:nvPr/>
          </p:nvSpPr>
          <p:spPr bwMode="auto">
            <a:xfrm rot="-1448732">
              <a:off x="3112" y="1454"/>
              <a:ext cx="6" cy="17"/>
            </a:xfrm>
            <a:custGeom>
              <a:avLst/>
              <a:gdLst>
                <a:gd name="T0" fmla="*/ 6 w 6"/>
                <a:gd name="T1" fmla="*/ 0 h 17"/>
                <a:gd name="T2" fmla="*/ 2 w 6"/>
                <a:gd name="T3" fmla="*/ 9 h 17"/>
                <a:gd name="T4" fmla="*/ 0 w 6"/>
                <a:gd name="T5" fmla="*/ 17 h 17"/>
                <a:gd name="T6" fmla="*/ 0 60000 65536"/>
                <a:gd name="T7" fmla="*/ 0 60000 65536"/>
                <a:gd name="T8" fmla="*/ 0 60000 65536"/>
                <a:gd name="T9" fmla="*/ 0 w 6"/>
                <a:gd name="T10" fmla="*/ 0 h 17"/>
                <a:gd name="T11" fmla="*/ 6 w 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6" name="Freeform 24"/>
            <p:cNvSpPr/>
            <p:nvPr/>
          </p:nvSpPr>
          <p:spPr bwMode="auto">
            <a:xfrm rot="-996419">
              <a:off x="3023" y="1438"/>
              <a:ext cx="3" cy="14"/>
            </a:xfrm>
            <a:custGeom>
              <a:avLst/>
              <a:gdLst>
                <a:gd name="T0" fmla="*/ 3 w 3"/>
                <a:gd name="T1" fmla="*/ 0 h 14"/>
                <a:gd name="T2" fmla="*/ 0 w 3"/>
                <a:gd name="T3" fmla="*/ 7 h 14"/>
                <a:gd name="T4" fmla="*/ 0 w 3"/>
                <a:gd name="T5" fmla="*/ 14 h 14"/>
                <a:gd name="T6" fmla="*/ 0 60000 65536"/>
                <a:gd name="T7" fmla="*/ 0 60000 65536"/>
                <a:gd name="T8" fmla="*/ 0 60000 65536"/>
                <a:gd name="T9" fmla="*/ 0 w 3"/>
                <a:gd name="T10" fmla="*/ 0 h 14"/>
                <a:gd name="T11" fmla="*/ 3 w 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147" name="Group 25"/>
            <p:cNvGrpSpPr/>
            <p:nvPr/>
          </p:nvGrpSpPr>
          <p:grpSpPr bwMode="auto"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5151" name="Freeform 26"/>
              <p:cNvSpPr/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40 w 1112"/>
                  <a:gd name="T1" fmla="*/ 18 h 1094"/>
                  <a:gd name="T2" fmla="*/ 133 w 1112"/>
                  <a:gd name="T3" fmla="*/ 34 h 1094"/>
                  <a:gd name="T4" fmla="*/ 128 w 1112"/>
                  <a:gd name="T5" fmla="*/ 47 h 1094"/>
                  <a:gd name="T6" fmla="*/ 122 w 1112"/>
                  <a:gd name="T7" fmla="*/ 60 h 1094"/>
                  <a:gd name="T8" fmla="*/ 118 w 1112"/>
                  <a:gd name="T9" fmla="*/ 74 h 1094"/>
                  <a:gd name="T10" fmla="*/ 116 w 1112"/>
                  <a:gd name="T11" fmla="*/ 88 h 1094"/>
                  <a:gd name="T12" fmla="*/ 114 w 1112"/>
                  <a:gd name="T13" fmla="*/ 102 h 1094"/>
                  <a:gd name="T14" fmla="*/ 114 w 1112"/>
                  <a:gd name="T15" fmla="*/ 115 h 1094"/>
                  <a:gd name="T16" fmla="*/ 114 w 1112"/>
                  <a:gd name="T17" fmla="*/ 126 h 1094"/>
                  <a:gd name="T18" fmla="*/ 114 w 1112"/>
                  <a:gd name="T19" fmla="*/ 130 h 1094"/>
                  <a:gd name="T20" fmla="*/ 31 w 1112"/>
                  <a:gd name="T21" fmla="*/ 137 h 1094"/>
                  <a:gd name="T22" fmla="*/ 17 w 1112"/>
                  <a:gd name="T23" fmla="*/ 56 h 1094"/>
                  <a:gd name="T24" fmla="*/ 4 w 1112"/>
                  <a:gd name="T25" fmla="*/ 9 h 1094"/>
                  <a:gd name="T26" fmla="*/ 0 w 1112"/>
                  <a:gd name="T27" fmla="*/ 0 h 1094"/>
                  <a:gd name="T28" fmla="*/ 53 w 1112"/>
                  <a:gd name="T29" fmla="*/ 10 h 1094"/>
                  <a:gd name="T30" fmla="*/ 96 w 1112"/>
                  <a:gd name="T31" fmla="*/ 13 h 1094"/>
                  <a:gd name="T32" fmla="*/ 124 w 1112"/>
                  <a:gd name="T33" fmla="*/ 13 h 1094"/>
                  <a:gd name="T34" fmla="*/ 140 w 1112"/>
                  <a:gd name="T35" fmla="*/ 18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52" name="Oval 27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ot="10800000" vert="eaVert"/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48" name="Freeform 28"/>
            <p:cNvSpPr/>
            <p:nvPr/>
          </p:nvSpPr>
          <p:spPr bwMode="auto">
            <a:xfrm rot="-5887819">
              <a:off x="3109" y="1667"/>
              <a:ext cx="13" cy="9"/>
            </a:xfrm>
            <a:custGeom>
              <a:avLst/>
              <a:gdLst>
                <a:gd name="T0" fmla="*/ 1 w 55"/>
                <a:gd name="T1" fmla="*/ 1 h 33"/>
                <a:gd name="T2" fmla="*/ 0 w 55"/>
                <a:gd name="T3" fmla="*/ 1 h 33"/>
                <a:gd name="T4" fmla="*/ 0 w 55"/>
                <a:gd name="T5" fmla="*/ 0 h 33"/>
                <a:gd name="T6" fmla="*/ 0 w 55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33"/>
                <a:gd name="T14" fmla="*/ 55 w 55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9" name="Freeform 29"/>
            <p:cNvSpPr/>
            <p:nvPr/>
          </p:nvSpPr>
          <p:spPr bwMode="auto">
            <a:xfrm rot="-487818">
              <a:off x="3226" y="1413"/>
              <a:ext cx="47" cy="29"/>
            </a:xfrm>
            <a:custGeom>
              <a:avLst/>
              <a:gdLst>
                <a:gd name="T0" fmla="*/ 0 w 53"/>
                <a:gd name="T1" fmla="*/ 0 h 34"/>
                <a:gd name="T2" fmla="*/ 12 w 53"/>
                <a:gd name="T3" fmla="*/ 5 h 34"/>
                <a:gd name="T4" fmla="*/ 37 w 53"/>
                <a:gd name="T5" fmla="*/ 21 h 34"/>
                <a:gd name="T6" fmla="*/ 0 60000 65536"/>
                <a:gd name="T7" fmla="*/ 0 60000 65536"/>
                <a:gd name="T8" fmla="*/ 0 60000 65536"/>
                <a:gd name="T9" fmla="*/ 0 w 53"/>
                <a:gd name="T10" fmla="*/ 0 h 34"/>
                <a:gd name="T11" fmla="*/ 53 w 53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0" name="Freeform 30"/>
            <p:cNvSpPr/>
            <p:nvPr/>
          </p:nvSpPr>
          <p:spPr bwMode="auto">
            <a:xfrm>
              <a:off x="2956" y="1405"/>
              <a:ext cx="40" cy="7"/>
            </a:xfrm>
            <a:custGeom>
              <a:avLst/>
              <a:gdLst>
                <a:gd name="T0" fmla="*/ 0 w 40"/>
                <a:gd name="T1" fmla="*/ 4 h 7"/>
                <a:gd name="T2" fmla="*/ 16 w 40"/>
                <a:gd name="T3" fmla="*/ 6 h 7"/>
                <a:gd name="T4" fmla="*/ 25 w 40"/>
                <a:gd name="T5" fmla="*/ 7 h 7"/>
                <a:gd name="T6" fmla="*/ 33 w 40"/>
                <a:gd name="T7" fmla="*/ 5 h 7"/>
                <a:gd name="T8" fmla="*/ 40 w 4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"/>
                <a:gd name="T17" fmla="*/ 40 w 4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775" name="AutoShape 31"/>
          <p:cNvSpPr>
            <a:spLocks noChangeArrowheads="1"/>
          </p:cNvSpPr>
          <p:nvPr/>
        </p:nvSpPr>
        <p:spPr bwMode="auto">
          <a:xfrm>
            <a:off x="3546657" y="1374808"/>
            <a:ext cx="1447800" cy="914400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776" name="AutoShape 32"/>
          <p:cNvSpPr>
            <a:spLocks noChangeArrowheads="1"/>
          </p:cNvSpPr>
          <p:nvPr/>
        </p:nvSpPr>
        <p:spPr bwMode="auto">
          <a:xfrm>
            <a:off x="3546657" y="1805114"/>
            <a:ext cx="14478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820" name="AutoShape 76"/>
          <p:cNvSpPr>
            <a:spLocks noChangeArrowheads="1"/>
          </p:cNvSpPr>
          <p:nvPr/>
        </p:nvSpPr>
        <p:spPr bwMode="auto">
          <a:xfrm>
            <a:off x="5223057" y="1549620"/>
            <a:ext cx="16764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3589962" y="245509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829" name="Text Box 85"/>
          <p:cNvSpPr txBox="1">
            <a:spLocks noChangeArrowheads="1"/>
          </p:cNvSpPr>
          <p:nvPr/>
        </p:nvSpPr>
        <p:spPr bwMode="auto">
          <a:xfrm>
            <a:off x="7009184" y="2585042"/>
            <a:ext cx="1673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lạnh</a:t>
            </a:r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830" name="Text Box 86"/>
          <p:cNvSpPr txBox="1">
            <a:spLocks noChangeArrowheads="1"/>
          </p:cNvSpPr>
          <p:nvPr/>
        </p:nvSpPr>
        <p:spPr bwMode="auto">
          <a:xfrm>
            <a:off x="5208543" y="25329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833" name="AutoShape 89"/>
          <p:cNvSpPr>
            <a:spLocks noChangeArrowheads="1"/>
          </p:cNvSpPr>
          <p:nvPr/>
        </p:nvSpPr>
        <p:spPr bwMode="auto">
          <a:xfrm>
            <a:off x="7204257" y="1486867"/>
            <a:ext cx="1371600" cy="947738"/>
          </a:xfrm>
          <a:prstGeom prst="flowChartMagneticDisk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834" name="AutoShape 90"/>
          <p:cNvSpPr>
            <a:spLocks noChangeArrowheads="1"/>
          </p:cNvSpPr>
          <p:nvPr/>
        </p:nvSpPr>
        <p:spPr bwMode="auto">
          <a:xfrm>
            <a:off x="7204257" y="1894761"/>
            <a:ext cx="13716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1836" name="AutoShape 92"/>
          <p:cNvSpPr>
            <a:spLocks noChangeArrowheads="1"/>
          </p:cNvSpPr>
          <p:nvPr/>
        </p:nvSpPr>
        <p:spPr bwMode="auto">
          <a:xfrm>
            <a:off x="5223057" y="1984408"/>
            <a:ext cx="1676400" cy="533400"/>
          </a:xfrm>
          <a:prstGeom prst="flowChartMagneticDisk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6" name="Picture 2" descr="D:\tài liệu mới năm học 2021\lý 6 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987"/>
            <a:ext cx="3328853" cy="30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81"/>
          <p:cNvSpPr txBox="1">
            <a:spLocks noChangeArrowheads="1"/>
          </p:cNvSpPr>
          <p:nvPr/>
        </p:nvSpPr>
        <p:spPr bwMode="auto">
          <a:xfrm>
            <a:off x="190502" y="501763"/>
            <a:ext cx="31383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lạnh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ấm</a:t>
            </a:r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1452494" y="3427514"/>
            <a:ext cx="7179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nguội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ngón</a:t>
            </a:r>
            <a:r>
              <a:rPr lang="en-US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nóng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lạnh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rút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cảm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nóng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lạnh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tay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328223" y="2226977"/>
            <a:ext cx="31383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rút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tay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nhúng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đựng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nguội</a:t>
            </a:r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 Box 81"/>
          <p:cNvSpPr txBox="1">
            <a:spLocks noChangeArrowheads="1"/>
          </p:cNvSpPr>
          <p:nvPr/>
        </p:nvSpPr>
        <p:spPr bwMode="auto">
          <a:xfrm>
            <a:off x="1420994" y="4625629"/>
            <a:ext cx="7086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cùng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nhúng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nguội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ngón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tay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cảm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giác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khác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24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 Box 81"/>
          <p:cNvSpPr txBox="1">
            <a:spLocks noChangeArrowheads="1"/>
          </p:cNvSpPr>
          <p:nvPr/>
        </p:nvSpPr>
        <p:spPr bwMode="auto">
          <a:xfrm>
            <a:off x="810543" y="4025464"/>
            <a:ext cx="73241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indent="29083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 Cảm giác của tay không thể xác định được chính xác độ nóng lạnh của một vật mà ta sờ vào nó hay tiếp xúc với nó.</a:t>
            </a:r>
            <a:endParaRPr lang="en-US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8177" y="5228657"/>
            <a:ext cx="7247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00023 L 0.05659 -0.07121 C 0.06753 -0.08786 0.07968 -0.09318 0.08958 -0.08878 C 0.10104 -0.08439 0.10833 -0.07144 0.11007 -0.04994 L 0.12135 0.04671 " pathEditMode="relative" rAng="1035420" ptsTypes="FffFF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32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967 L -0.05486 -0.09005 C -0.06684 -0.11505 -0.08316 -0.12848 -0.09983 -0.12686 C -0.1184 -0.1257 -0.13264 -0.10857 -0.14201 -0.08172 L -0.18629 0.0368 " pathEditMode="relative" rAng="10559880" ptsTypes="FffFF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5" grpId="0" animBg="1"/>
      <p:bldP spid="31776" grpId="0" animBg="1"/>
      <p:bldP spid="31828" grpId="0"/>
      <p:bldP spid="37" grpId="0"/>
      <p:bldP spid="38" grpId="0"/>
      <p:bldP spid="38" grpId="1"/>
      <p:bldP spid="39" grpId="0"/>
      <p:bldP spid="40" grpId="0"/>
      <p:bldP spid="40" grpId="1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I.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độ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990600" y="820253"/>
            <a:ext cx="7315200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xác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mức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lạnh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niệm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càng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càng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cao</a:t>
            </a:r>
            <a:endParaRPr lang="en-US" altLang="en-US" sz="22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90600" y="1606664"/>
            <a:ext cx="4343400" cy="48320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Thang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độ</a:t>
            </a:r>
            <a:endParaRPr lang="en-US" altLang="en-US" sz="2200" b="1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1974,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ut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(Celsius)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đề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nghị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giữa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đá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tan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sôi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100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bằng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nhau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1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này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thang</a:t>
            </a:r>
            <a:r>
              <a:rPr lang="en-US" altLang="en-US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ut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còn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Xen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-xi-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ut.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đầu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lí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thang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này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thấp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0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gọi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âm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200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5" y="1752600"/>
            <a:ext cx="2429435" cy="24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5876365" y="4343400"/>
            <a:ext cx="2514600" cy="19389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Anders</a:t>
            </a:r>
            <a:r>
              <a:rPr lang="en-US" altLang="en-US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Celsius(1701-1744),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nhanh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khoa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Thụy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Điển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phát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minh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thang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Xen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-xi-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ut.</a:t>
            </a:r>
            <a:r>
              <a:rPr lang="en-US" altLang="en-US" sz="2000" i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000" i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1742</a:t>
            </a:r>
            <a:endParaRPr lang="en-US" altLang="en-US" sz="2000" i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cs typeface="Times New Roman" panose="02020603050405020304" pitchFamily="18" charset="0"/>
              </a:rPr>
              <a:t>Dựa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thông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đã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đọc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em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hãy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vào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chỗ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trống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hoàn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cs typeface="Times New Roman" panose="02020603050405020304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881743" y="1196843"/>
            <a:ext cx="75764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Cách xác định nhiệt độ trong thang nhiệt độ Xen-ci-ut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:</a:t>
            </a:r>
            <a:endParaRPr lang="en-US" altLang="en-US" sz="2400" b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 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Nhiệt </a:t>
            </a:r>
            <a:r>
              <a:rPr lang="vi-VN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độ của nước đá đang tan: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…………..</a:t>
            </a:r>
            <a:endParaRPr lang="vi-VN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- Nhiệt độ của nước đang sôi: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…………….</a:t>
            </a:r>
            <a:endParaRPr lang="vi-VN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- Từ 0°C đến 100°C chia thành 100 phần bằng nhau ứng với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………….</a:t>
            </a:r>
            <a:endParaRPr lang="vi-VN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- Nhiệt độ thấp hơn 0°C được ghi bằng nhiệt độ </a:t>
            </a: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…………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1524000"/>
            <a:ext cx="891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3924" y="1907232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2667000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8722" y="3321861"/>
            <a:ext cx="1184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196" y="116201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608510" y="1564332"/>
            <a:ext cx="7925890" cy="2702868"/>
          </a:xfrm>
          <a:prstGeom prst="bentConnector3">
            <a:avLst>
              <a:gd name="adj1" fmla="val -1257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V="1">
            <a:off x="7010400" y="2743200"/>
            <a:ext cx="2743200" cy="304800"/>
          </a:xfrm>
          <a:prstGeom prst="bentConnector3">
            <a:avLst>
              <a:gd name="adj1" fmla="val 10095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914400" y="358588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Bảng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thang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Xen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-ci-</a:t>
            </a:r>
            <a:r>
              <a:rPr lang="en-US" altLang="en-US" sz="2400" b="1" dirty="0" err="1" smtClean="0">
                <a:solidFill>
                  <a:srgbClr val="00B050"/>
                </a:solidFill>
                <a:cs typeface="Times New Roman" panose="02020603050405020304" pitchFamily="18" charset="0"/>
              </a:rPr>
              <a:t>ut</a:t>
            </a: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1143000"/>
          <a:ext cx="7848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394"/>
                <a:gridCol w="1883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altLang="en-US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0°C</a:t>
                      </a:r>
                      <a:r>
                        <a:rPr lang="en-US" altLang="en-US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altLang="en-US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C75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trạm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Vô-Xtốc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Nam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I-ran,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nến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- 89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  <a:r>
                        <a:rPr lang="en-US" sz="2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Nêu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huống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thấy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thiết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ước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đời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sống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1040642" y="2495729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?2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Nhìn </a:t>
            </a:r>
            <a:r>
              <a:rPr lang="vi-V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hơi nước bốc lên từ cốc nước, em có thể ước lượng nhiệt độ của nước trong cốc được không? Việc ước lượng này có ích lợi gì?</a:t>
            </a:r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1021308" y="1295400"/>
            <a:ext cx="731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- </a:t>
            </a:r>
            <a:r>
              <a:rPr lang="vi-VN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khi </a:t>
            </a: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có em bé bị sốt, cần sờ trán và ước lượng nhiệt độ sốt để có thể có các biện pháp phù hợp để hạ sốt cho bé</a:t>
            </a:r>
            <a:endParaRPr lang="en-US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021308" y="3719942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</a:rPr>
              <a:t>Nhìn </a:t>
            </a:r>
            <a:r>
              <a:rPr lang="vi-VN" sz="2400" b="1" dirty="0">
                <a:solidFill>
                  <a:srgbClr val="00B050"/>
                </a:solidFill>
              </a:rPr>
              <a:t>hơi nước bốc lên từ cốc nước, em có thể ước lượng được nhiệt độ của nước trong cốc.</a:t>
            </a:r>
            <a:endParaRPr lang="vi-VN" sz="2400" b="1" dirty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</a:rPr>
              <a:t>Việc </a:t>
            </a:r>
            <a:r>
              <a:rPr lang="vi-VN" sz="2400" b="1" dirty="0">
                <a:solidFill>
                  <a:srgbClr val="00B050"/>
                </a:solidFill>
              </a:rPr>
              <a:t>ước lượng này giúp ta không uống phải cốc nước quá </a:t>
            </a:r>
            <a:r>
              <a:rPr lang="vi-VN" sz="2400" b="1" dirty="0" smtClean="0">
                <a:solidFill>
                  <a:srgbClr val="00B050"/>
                </a:solidFill>
              </a:rPr>
              <a:t>nóng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vi-VN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9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1233767" y="466635"/>
            <a:ext cx="70720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?3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Trong </a:t>
            </a:r>
            <a:r>
              <a:rPr lang="vi-V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các nhiệt độ sau: 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vi-VN" altLang="en-US" sz="2400" b="1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∘</a:t>
            </a:r>
            <a:r>
              <a:rPr lang="vi-VN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vi-V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; 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C; 36,5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C; 323</a:t>
            </a:r>
            <a:r>
              <a:rPr lang="vi-VN" altLang="en-US" sz="2400" b="1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∘</a:t>
            </a:r>
            <a:r>
              <a:rPr lang="vi-V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C, hãy chọn nhiệt độ thích hợp cho mỗi hiện tượng, quá trình trong hình 8.2</a:t>
            </a:r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0411"/>
            <a:ext cx="3810000" cy="48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5568177" y="1826337"/>
            <a:ext cx="273762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a) Nhiệt độ 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anose="02020603050405020304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C</a:t>
            </a:r>
            <a:endParaRPr lang="vi-VN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b) Nhiệt độ 323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anose="02020603050405020304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C</a:t>
            </a:r>
            <a:endParaRPr lang="vi-VN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c) Nhiệt độ 36,5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anose="02020603050405020304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C</a:t>
            </a:r>
            <a:endParaRPr lang="vi-VN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d) Nhiệt độ 0</a:t>
            </a:r>
            <a:r>
              <a:rPr lang="vi-VN" altLang="en-US" sz="2400" b="1" baseline="30000" dirty="0">
                <a:solidFill>
                  <a:srgbClr val="00B050"/>
                </a:solidFill>
                <a:cs typeface="Times New Roman" panose="02020603050405020304" pitchFamily="18" charset="0"/>
              </a:rPr>
              <a:t>∘</a:t>
            </a:r>
            <a:r>
              <a:rPr lang="vi-VN" altLang="en-US" sz="2400" b="1" dirty="0">
                <a:solidFill>
                  <a:srgbClr val="00B050"/>
                </a:solidFill>
                <a:cs typeface="Times New Roman" panose="02020603050405020304" pitchFamily="18" charset="0"/>
              </a:rPr>
              <a:t>C</a:t>
            </a:r>
            <a:endParaRPr lang="en-US" altLang="en-US" sz="2400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838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81"/>
          <p:cNvSpPr txBox="1">
            <a:spLocks noChangeArrowheads="1"/>
          </p:cNvSpPr>
          <p:nvPr/>
        </p:nvSpPr>
        <p:spPr bwMode="auto">
          <a:xfrm>
            <a:off x="990600" y="820253"/>
            <a:ext cx="7315200" cy="144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Ở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nói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Tiếng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Anh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Fa-ren-hai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(Fahrenheit</a:t>
            </a:r>
            <a:r>
              <a:rPr lang="en-US" altLang="en-US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kí</a:t>
            </a:r>
            <a:r>
              <a:rPr lang="en-US" altLang="en-US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F.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Fa-ren-hai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vi-VN" altLang="en-US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nhiệt độ của nước đá đang 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tan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32</a:t>
            </a:r>
            <a:r>
              <a:rPr lang="en-US" altLang="en-US" sz="2200" b="1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200" b="1" dirty="0">
                <a:solidFill>
                  <a:srgbClr val="000000"/>
                </a:solidFill>
                <a:cs typeface="Times New Roman" panose="02020603050405020304" pitchFamily="18" charset="0"/>
              </a:rPr>
              <a:t>và nhiệt độ của hơi nước đang sôi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21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vi-VN" altLang="en-US" sz="2200" b="1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vi-VN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 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180 </a:t>
            </a:r>
            <a:r>
              <a:rPr lang="en-US" altLang="en-US" sz="22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khoảng</a:t>
            </a:r>
            <a:r>
              <a:rPr lang="en-US" altLang="en-US" sz="2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chia)</a:t>
            </a:r>
            <a:endParaRPr lang="en-US" altLang="en-US" sz="22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990600" y="2254863"/>
            <a:ext cx="3773714" cy="11079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đổi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B0F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C sang 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F</a:t>
            </a:r>
            <a:endParaRPr lang="en-US" altLang="en-US" sz="2200" b="1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t(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F)=(t(</a:t>
            </a:r>
            <a:r>
              <a:rPr lang="en-US" altLang="en-US" sz="2200" b="1" baseline="30000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solidFill>
                  <a:srgbClr val="00B0F0"/>
                </a:solidFill>
                <a:cs typeface="Times New Roman" panose="02020603050405020304" pitchFamily="18" charset="0"/>
              </a:rPr>
              <a:t>C)x1,8+32</a:t>
            </a:r>
            <a:endParaRPr lang="en-US" altLang="en-US" sz="22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81"/>
          <p:cNvSpPr txBox="1">
            <a:spLocks noChangeArrowheads="1"/>
          </p:cNvSpPr>
          <p:nvPr/>
        </p:nvSpPr>
        <p:spPr bwMode="auto">
          <a:xfrm>
            <a:off x="4648200" y="2271952"/>
            <a:ext cx="3621314" cy="11079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err="1" smtClean="0">
                <a:cs typeface="Times New Roman" panose="02020603050405020304" pitchFamily="18" charset="0"/>
              </a:rPr>
              <a:t>Ví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cs typeface="Times New Roman" panose="02020603050405020304" pitchFamily="18" charset="0"/>
              </a:rPr>
              <a:t>dụ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cs typeface="Times New Roman" panose="02020603050405020304" pitchFamily="18" charset="0"/>
              </a:rPr>
              <a:t>đổi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 10</a:t>
            </a:r>
            <a:r>
              <a:rPr lang="en-US" altLang="en-US" sz="2200" b="1" baseline="30000" dirty="0" smtClean="0"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C sang </a:t>
            </a:r>
            <a:r>
              <a:rPr lang="en-US" altLang="en-US" sz="2200" b="1" baseline="30000" dirty="0" smtClean="0"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F</a:t>
            </a:r>
            <a:endParaRPr lang="en-US" altLang="en-US" sz="2200" b="1" dirty="0" smtClean="0"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cs typeface="Times New Roman" panose="02020603050405020304" pitchFamily="18" charset="0"/>
              </a:rPr>
              <a:t>10</a:t>
            </a:r>
            <a:r>
              <a:rPr lang="en-US" altLang="en-US" sz="2200" b="1" baseline="30000" dirty="0" smtClean="0"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C= (10x1,8+32)</a:t>
            </a:r>
            <a:r>
              <a:rPr lang="en-US" altLang="en-US" sz="2200" b="1" baseline="30000" dirty="0" smtClean="0"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F=50</a:t>
            </a:r>
            <a:r>
              <a:rPr lang="en-US" altLang="en-US" sz="2200" b="1" baseline="30000" dirty="0" smtClean="0">
                <a:cs typeface="Times New Roman" panose="02020603050405020304" pitchFamily="18" charset="0"/>
              </a:rPr>
              <a:t>0</a:t>
            </a:r>
            <a:r>
              <a:rPr lang="en-US" altLang="en-US" sz="2200" b="1" dirty="0" smtClean="0">
                <a:cs typeface="Times New Roman" panose="02020603050405020304" pitchFamily="18" charset="0"/>
              </a:rPr>
              <a:t>F</a:t>
            </a:r>
            <a:endParaRPr lang="en-US" altLang="en-US" sz="2200" b="1" dirty="0" smtClean="0"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 dirty="0" smtClean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205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58" name="Freeform 14"/>
          <p:cNvSpPr/>
          <p:nvPr/>
        </p:nvSpPr>
        <p:spPr bwMode="auto">
          <a:xfrm>
            <a:off x="6725303" y="4272756"/>
            <a:ext cx="1570037" cy="512763"/>
          </a:xfrm>
          <a:custGeom>
            <a:avLst/>
            <a:gdLst>
              <a:gd name="T0" fmla="*/ 0 w 1392"/>
              <a:gd name="T1" fmla="*/ 0 h 432"/>
              <a:gd name="T2" fmla="*/ 2147483647 w 1392"/>
              <a:gd name="T3" fmla="*/ 0 h 432"/>
              <a:gd name="T4" fmla="*/ 2147483647 w 1392"/>
              <a:gd name="T5" fmla="*/ 2147483647 h 432"/>
              <a:gd name="T6" fmla="*/ 2147483647 w 1392"/>
              <a:gd name="T7" fmla="*/ 2147483647 h 432"/>
              <a:gd name="T8" fmla="*/ 2147483647 w 1392"/>
              <a:gd name="T9" fmla="*/ 2147483647 h 432"/>
              <a:gd name="T10" fmla="*/ 2147483647 w 1392"/>
              <a:gd name="T11" fmla="*/ 2147483647 h 432"/>
              <a:gd name="T12" fmla="*/ 0 w 1392"/>
              <a:gd name="T13" fmla="*/ 0 h 4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92"/>
              <a:gd name="T22" fmla="*/ 0 h 432"/>
              <a:gd name="T23" fmla="*/ 1392 w 1392"/>
              <a:gd name="T24" fmla="*/ 432 h 4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92" h="432">
                <a:moveTo>
                  <a:pt x="0" y="0"/>
                </a:moveTo>
                <a:lnTo>
                  <a:pt x="1392" y="0"/>
                </a:lnTo>
                <a:lnTo>
                  <a:pt x="1344" y="384"/>
                </a:lnTo>
                <a:lnTo>
                  <a:pt x="1296" y="432"/>
                </a:lnTo>
                <a:lnTo>
                  <a:pt x="96" y="432"/>
                </a:lnTo>
                <a:lnTo>
                  <a:pt x="48" y="384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59" name="Freeform 15"/>
          <p:cNvSpPr/>
          <p:nvPr/>
        </p:nvSpPr>
        <p:spPr bwMode="auto">
          <a:xfrm>
            <a:off x="6711043" y="4085258"/>
            <a:ext cx="1625600" cy="204787"/>
          </a:xfrm>
          <a:custGeom>
            <a:avLst/>
            <a:gdLst>
              <a:gd name="T0" fmla="*/ 0 w 1440"/>
              <a:gd name="T1" fmla="*/ 0 h 192"/>
              <a:gd name="T2" fmla="*/ 2147483647 w 1440"/>
              <a:gd name="T3" fmla="*/ 0 h 192"/>
              <a:gd name="T4" fmla="*/ 2147483647 w 1440"/>
              <a:gd name="T5" fmla="*/ 2147483647 h 192"/>
              <a:gd name="T6" fmla="*/ 0 w 1440"/>
              <a:gd name="T7" fmla="*/ 2147483647 h 192"/>
              <a:gd name="T8" fmla="*/ 0 w 1440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192"/>
              <a:gd name="T17" fmla="*/ 1440 w 1440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192">
                <a:moveTo>
                  <a:pt x="0" y="0"/>
                </a:moveTo>
                <a:lnTo>
                  <a:pt x="1440" y="0"/>
                </a:lnTo>
                <a:lnTo>
                  <a:pt x="1392" y="192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99CC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2" name="Freeform 18"/>
          <p:cNvSpPr/>
          <p:nvPr/>
        </p:nvSpPr>
        <p:spPr bwMode="auto">
          <a:xfrm>
            <a:off x="6941454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3" name="Freeform 19"/>
          <p:cNvSpPr/>
          <p:nvPr/>
        </p:nvSpPr>
        <p:spPr bwMode="auto">
          <a:xfrm>
            <a:off x="70866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4" name="Freeform 20"/>
          <p:cNvSpPr/>
          <p:nvPr/>
        </p:nvSpPr>
        <p:spPr bwMode="auto">
          <a:xfrm>
            <a:off x="7967663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5" name="Freeform 21"/>
          <p:cNvSpPr/>
          <p:nvPr/>
        </p:nvSpPr>
        <p:spPr bwMode="auto">
          <a:xfrm>
            <a:off x="7772400" y="3733800"/>
            <a:ext cx="76200" cy="381000"/>
          </a:xfrm>
          <a:custGeom>
            <a:avLst/>
            <a:gdLst>
              <a:gd name="T0" fmla="*/ 2147483647 w 120"/>
              <a:gd name="T1" fmla="*/ 0 h 432"/>
              <a:gd name="T2" fmla="*/ 2147483647 w 120"/>
              <a:gd name="T3" fmla="*/ 2147483647 h 432"/>
              <a:gd name="T4" fmla="*/ 2147483647 w 120"/>
              <a:gd name="T5" fmla="*/ 2147483647 h 432"/>
              <a:gd name="T6" fmla="*/ 2147483647 w 12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20"/>
              <a:gd name="T13" fmla="*/ 0 h 432"/>
              <a:gd name="T14" fmla="*/ 120 w 12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" h="432">
                <a:moveTo>
                  <a:pt x="56" y="0"/>
                </a:moveTo>
                <a:cubicBezTo>
                  <a:pt x="28" y="52"/>
                  <a:pt x="0" y="104"/>
                  <a:pt x="8" y="144"/>
                </a:cubicBezTo>
                <a:cubicBezTo>
                  <a:pt x="16" y="184"/>
                  <a:pt x="88" y="192"/>
                  <a:pt x="104" y="240"/>
                </a:cubicBezTo>
                <a:cubicBezTo>
                  <a:pt x="120" y="288"/>
                  <a:pt x="112" y="360"/>
                  <a:pt x="104" y="432"/>
                </a:cubicBezTo>
              </a:path>
            </a:pathLst>
          </a:custGeom>
          <a:noFill/>
          <a:ln w="9525">
            <a:solidFill>
              <a:srgbClr val="99CC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6553200" y="4572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7505700" y="2853358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7380" name="Text Box 36"/>
          <p:cNvSpPr txBox="1">
            <a:spLocks noChangeArrowheads="1"/>
          </p:cNvSpPr>
          <p:nvPr/>
        </p:nvSpPr>
        <p:spPr bwMode="auto">
          <a:xfrm>
            <a:off x="6019800" y="4161458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</a:rPr>
              <a:t>Nước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nóng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7000" y="2448546"/>
            <a:ext cx="2057400" cy="2513012"/>
            <a:chOff x="6477000" y="2448546"/>
            <a:chExt cx="2057400" cy="2513012"/>
          </a:xfrm>
        </p:grpSpPr>
        <p:pic>
          <p:nvPicPr>
            <p:cNvPr id="57356" name="Picture 12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88" y="2448546"/>
              <a:ext cx="1044575" cy="2398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0" name="Picture 1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540065"/>
              <a:ext cx="2057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52"/>
            <p:cNvGrpSpPr/>
            <p:nvPr/>
          </p:nvGrpSpPr>
          <p:grpSpPr bwMode="auto">
            <a:xfrm>
              <a:off x="7162800" y="3666158"/>
              <a:ext cx="685800" cy="1162050"/>
              <a:chOff x="4512" y="2376"/>
              <a:chExt cx="432" cy="732"/>
            </a:xfrm>
          </p:grpSpPr>
          <p:sp>
            <p:nvSpPr>
              <p:cNvPr id="8217" name="Oval 46"/>
              <p:cNvSpPr>
                <a:spLocks noChangeArrowheads="1"/>
              </p:cNvSpPr>
              <p:nvPr/>
            </p:nvSpPr>
            <p:spPr bwMode="auto">
              <a:xfrm>
                <a:off x="4512" y="2676"/>
                <a:ext cx="432" cy="432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8" name="Line 47"/>
              <p:cNvSpPr>
                <a:spLocks noChangeShapeType="1"/>
              </p:cNvSpPr>
              <p:nvPr/>
            </p:nvSpPr>
            <p:spPr bwMode="auto">
              <a:xfrm>
                <a:off x="4728" y="2376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19" name="Rectangle 48"/>
              <p:cNvSpPr>
                <a:spLocks noChangeArrowheads="1"/>
              </p:cNvSpPr>
              <p:nvPr/>
            </p:nvSpPr>
            <p:spPr bwMode="auto">
              <a:xfrm>
                <a:off x="4656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0" name="Rectangle 49"/>
              <p:cNvSpPr>
                <a:spLocks noChangeArrowheads="1"/>
              </p:cNvSpPr>
              <p:nvPr/>
            </p:nvSpPr>
            <p:spPr bwMode="auto">
              <a:xfrm>
                <a:off x="4740" y="2592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357" name="Rectangle 13" descr="Oak"/>
            <p:cNvSpPr>
              <a:spLocks noChangeArrowheads="1"/>
            </p:cNvSpPr>
            <p:nvPr/>
          </p:nvSpPr>
          <p:spPr bwMode="auto">
            <a:xfrm>
              <a:off x="6553200" y="4771058"/>
              <a:ext cx="1905000" cy="1905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5530048" y="358588"/>
            <a:ext cx="297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sát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thí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nghiệm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8.4,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rút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luận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nở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vì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chất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lỏng</a:t>
            </a:r>
            <a:r>
              <a:rPr lang="en-US" altLang="en-US" sz="24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34" y="1200317"/>
            <a:ext cx="2971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1080247" y="1353959"/>
            <a:ext cx="38164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 C</a:t>
            </a:r>
            <a:r>
              <a:rPr lang="vi-VN" alt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hất </a:t>
            </a:r>
            <a:r>
              <a:rPr lang="vi-VN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lỏng nở ra khi nóng lên, nhiệt độ càng cao thì chất lỏng nở ra càng nhiều.</a:t>
            </a:r>
            <a:endParaRPr lang="en-US" alt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2904" y="2554288"/>
            <a:ext cx="381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nở vì nhiệt của chất lỏng được dùng làm cơ sở chế tạo các dụng cụ đo nhiệt độ.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1066800" y="358588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II.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cụ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đo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độ</a:t>
            </a:r>
            <a:endParaRPr lang="en-US" altLang="en-US" sz="2400" b="1" dirty="0">
              <a:solidFill>
                <a:srgbClr val="AC75D5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Text Box 81"/>
          <p:cNvSpPr txBox="1">
            <a:spLocks noChangeArrowheads="1"/>
          </p:cNvSpPr>
          <p:nvPr/>
        </p:nvSpPr>
        <p:spPr bwMode="auto">
          <a:xfrm>
            <a:off x="1080247" y="728416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AC75D5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Sự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nở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vì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nhiệt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chất</a:t>
            </a:r>
            <a:r>
              <a:rPr lang="en-US" altLang="en-US" sz="2400" b="1" dirty="0" smtClean="0">
                <a:solidFill>
                  <a:srgbClr val="AC75D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AC75D5"/>
                </a:solidFill>
                <a:cs typeface="Times New Roman" panose="02020603050405020304" pitchFamily="18" charset="0"/>
              </a:rPr>
              <a:t>lỏng</a:t>
            </a:r>
            <a:endParaRPr lang="en-US" altLang="en-US" sz="2400" b="1" dirty="0">
              <a:solidFill>
                <a:srgbClr val="AC75D5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3771" y="125539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9" grpId="0" animBg="1"/>
      <p:bldP spid="57362" grpId="0" animBg="1"/>
      <p:bldP spid="57363" grpId="0" animBg="1"/>
      <p:bldP spid="57364" grpId="0" animBg="1"/>
      <p:bldP spid="57365" grpId="0" animBg="1"/>
      <p:bldP spid="57381" grpId="0" animBg="1"/>
      <p:bldP spid="57361" grpId="0" animBg="1"/>
      <p:bldP spid="57380" grpId="0"/>
      <p:bldP spid="22" grpId="0"/>
      <p:bldP spid="24" grpId="0"/>
      <p:bldP spid="25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5825</Words>
  <PresentationFormat>On-screen Show (4:3)</PresentationFormat>
  <Paragraphs>253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SimSun</vt:lpstr>
      <vt:lpstr>Wingdings</vt:lpstr>
      <vt:lpstr>Comic Sans MS</vt:lpstr>
      <vt:lpstr>Times New Roman</vt:lpstr>
      <vt:lpstr>Times New Roman</vt:lpstr>
      <vt:lpstr>Wingdings</vt:lpstr>
      <vt:lpstr>Microsoft YaHei</vt:lpstr>
      <vt:lpstr/>
      <vt:lpstr>Arial Unicode MS</vt:lpstr>
      <vt:lpstr>Verdana</vt:lpstr>
      <vt:lpstr>Calibri Light</vt:lpstr>
      <vt:lpstr>Calibri</vt:lpstr>
      <vt:lpstr>Segoe Print</vt:lpstr>
      <vt:lpstr>Crayons</vt:lpstr>
      <vt:lpstr>1_Crayons</vt:lpstr>
      <vt:lpstr>Eclipse</vt:lpstr>
      <vt:lpstr>Office Theme</vt:lpstr>
      <vt:lpstr>2_Default Design</vt:lpstr>
      <vt:lpstr>4_Default Design</vt:lpstr>
      <vt:lpstr>1_Default Design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Các loại nhiệt kế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2018-03-05T15:54:00Z</dcterms:created>
  <dcterms:modified xsi:type="dcterms:W3CDTF">2021-09-19T14:27:42Z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