
<file path=[Content_Types].xml><?xml version="1.0" encoding="utf-8"?>
<Types xmlns="http://schemas.openxmlformats.org/package/2006/content-types">
  <Default Extension="bin" ContentType="application/vnd.openxmlformats-officedocument.oleObject"/>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8" r:id="rId4"/>
    <p:sldId id="278" r:id="rId5"/>
    <p:sldId id="277" r:id="rId6"/>
    <p:sldId id="294" r:id="rId7"/>
    <p:sldId id="295" r:id="rId8"/>
    <p:sldId id="296" r:id="rId9"/>
    <p:sldId id="297" r:id="rId10"/>
    <p:sldId id="298" r:id="rId11"/>
    <p:sldId id="299" r:id="rId12"/>
    <p:sldId id="269" r:id="rId13"/>
    <p:sldId id="266" r:id="rId14"/>
    <p:sldId id="267" r:id="rId15"/>
    <p:sldId id="264" r:id="rId16"/>
    <p:sldId id="265" r:id="rId17"/>
    <p:sldId id="262" r:id="rId18"/>
    <p:sldId id="263" r:id="rId19"/>
    <p:sldId id="26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B430-7F4A-43A9-873A-C7DEB9FED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CC9EEE-E078-4002-A43B-BCC6FE2B50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0393AF-41CA-4D1B-BA51-6648A7ACD92C}"/>
              </a:ext>
            </a:extLst>
          </p:cNvPr>
          <p:cNvSpPr>
            <a:spLocks noGrp="1"/>
          </p:cNvSpPr>
          <p:nvPr>
            <p:ph type="dt" sz="half" idx="10"/>
          </p:nvPr>
        </p:nvSpPr>
        <p:spPr/>
        <p:txBody>
          <a:bodyPr/>
          <a:lstStyle/>
          <a:p>
            <a:fld id="{5DCE1020-4C45-42E0-B72B-070545D85850}" type="datetimeFigureOut">
              <a:rPr lang="en-US" smtClean="0"/>
              <a:t>8/14/2022</a:t>
            </a:fld>
            <a:endParaRPr lang="en-US"/>
          </a:p>
        </p:txBody>
      </p:sp>
      <p:sp>
        <p:nvSpPr>
          <p:cNvPr id="5" name="Footer Placeholder 4">
            <a:extLst>
              <a:ext uri="{FF2B5EF4-FFF2-40B4-BE49-F238E27FC236}">
                <a16:creationId xmlns:a16="http://schemas.microsoft.com/office/drawing/2014/main" id="{9808EF78-FF3B-4574-9E1A-D7A632CED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CFDA0-1B53-4FD0-978E-AF2116EDC9EA}"/>
              </a:ext>
            </a:extLst>
          </p:cNvPr>
          <p:cNvSpPr>
            <a:spLocks noGrp="1"/>
          </p:cNvSpPr>
          <p:nvPr>
            <p:ph type="sldNum" sz="quarter" idx="12"/>
          </p:nvPr>
        </p:nvSpPr>
        <p:spPr/>
        <p:txBody>
          <a:bodyPr/>
          <a:lstStyle/>
          <a:p>
            <a:fld id="{89BC353B-9866-4DC1-97B0-7BE705BED843}" type="slidenum">
              <a:rPr lang="en-US" smtClean="0"/>
              <a:t>‹#›</a:t>
            </a:fld>
            <a:endParaRPr lang="en-US"/>
          </a:p>
        </p:txBody>
      </p:sp>
    </p:spTree>
    <p:extLst>
      <p:ext uri="{BB962C8B-B14F-4D97-AF65-F5344CB8AC3E}">
        <p14:creationId xmlns:p14="http://schemas.microsoft.com/office/powerpoint/2010/main" val="176280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50145-8F40-49F1-BB8F-BEB0D76EF8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ECF6A4-9760-4705-ADF6-C97A9C2B6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799EEB-D39B-4EFF-BECF-8046EACEECFC}"/>
              </a:ext>
            </a:extLst>
          </p:cNvPr>
          <p:cNvSpPr>
            <a:spLocks noGrp="1"/>
          </p:cNvSpPr>
          <p:nvPr>
            <p:ph type="dt" sz="half" idx="10"/>
          </p:nvPr>
        </p:nvSpPr>
        <p:spPr/>
        <p:txBody>
          <a:bodyPr/>
          <a:lstStyle/>
          <a:p>
            <a:fld id="{5DCE1020-4C45-42E0-B72B-070545D85850}" type="datetimeFigureOut">
              <a:rPr lang="en-US" smtClean="0"/>
              <a:t>8/14/2022</a:t>
            </a:fld>
            <a:endParaRPr lang="en-US"/>
          </a:p>
        </p:txBody>
      </p:sp>
      <p:sp>
        <p:nvSpPr>
          <p:cNvPr id="5" name="Footer Placeholder 4">
            <a:extLst>
              <a:ext uri="{FF2B5EF4-FFF2-40B4-BE49-F238E27FC236}">
                <a16:creationId xmlns:a16="http://schemas.microsoft.com/office/drawing/2014/main" id="{A9FD6562-A8CA-4061-AFEA-15F62A4A3D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B0C2F-D8E6-41EE-8E63-D3E480623A3A}"/>
              </a:ext>
            </a:extLst>
          </p:cNvPr>
          <p:cNvSpPr>
            <a:spLocks noGrp="1"/>
          </p:cNvSpPr>
          <p:nvPr>
            <p:ph type="sldNum" sz="quarter" idx="12"/>
          </p:nvPr>
        </p:nvSpPr>
        <p:spPr/>
        <p:txBody>
          <a:bodyPr/>
          <a:lstStyle/>
          <a:p>
            <a:fld id="{89BC353B-9866-4DC1-97B0-7BE705BED843}" type="slidenum">
              <a:rPr lang="en-US" smtClean="0"/>
              <a:t>‹#›</a:t>
            </a:fld>
            <a:endParaRPr lang="en-US"/>
          </a:p>
        </p:txBody>
      </p:sp>
    </p:spTree>
    <p:extLst>
      <p:ext uri="{BB962C8B-B14F-4D97-AF65-F5344CB8AC3E}">
        <p14:creationId xmlns:p14="http://schemas.microsoft.com/office/powerpoint/2010/main" val="3435266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B5302D-F972-4B48-82BF-C1C62F04DC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A16F88-8391-4455-8161-178DA123B6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1DEE0-E33F-4FE7-92B2-4F62C45AC1AD}"/>
              </a:ext>
            </a:extLst>
          </p:cNvPr>
          <p:cNvSpPr>
            <a:spLocks noGrp="1"/>
          </p:cNvSpPr>
          <p:nvPr>
            <p:ph type="dt" sz="half" idx="10"/>
          </p:nvPr>
        </p:nvSpPr>
        <p:spPr/>
        <p:txBody>
          <a:bodyPr/>
          <a:lstStyle/>
          <a:p>
            <a:fld id="{5DCE1020-4C45-42E0-B72B-070545D85850}" type="datetimeFigureOut">
              <a:rPr lang="en-US" smtClean="0"/>
              <a:t>8/14/2022</a:t>
            </a:fld>
            <a:endParaRPr lang="en-US"/>
          </a:p>
        </p:txBody>
      </p:sp>
      <p:sp>
        <p:nvSpPr>
          <p:cNvPr id="5" name="Footer Placeholder 4">
            <a:extLst>
              <a:ext uri="{FF2B5EF4-FFF2-40B4-BE49-F238E27FC236}">
                <a16:creationId xmlns:a16="http://schemas.microsoft.com/office/drawing/2014/main" id="{BA368FC5-44EC-4C2E-8A5D-9787C4EFC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ED6D3-B659-4D01-89FE-7D064B163123}"/>
              </a:ext>
            </a:extLst>
          </p:cNvPr>
          <p:cNvSpPr>
            <a:spLocks noGrp="1"/>
          </p:cNvSpPr>
          <p:nvPr>
            <p:ph type="sldNum" sz="quarter" idx="12"/>
          </p:nvPr>
        </p:nvSpPr>
        <p:spPr/>
        <p:txBody>
          <a:bodyPr/>
          <a:lstStyle/>
          <a:p>
            <a:fld id="{89BC353B-9866-4DC1-97B0-7BE705BED843}" type="slidenum">
              <a:rPr lang="en-US" smtClean="0"/>
              <a:t>‹#›</a:t>
            </a:fld>
            <a:endParaRPr lang="en-US"/>
          </a:p>
        </p:txBody>
      </p:sp>
    </p:spTree>
    <p:extLst>
      <p:ext uri="{BB962C8B-B14F-4D97-AF65-F5344CB8AC3E}">
        <p14:creationId xmlns:p14="http://schemas.microsoft.com/office/powerpoint/2010/main" val="821963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8A5184-05B4-432C-9757-9688E1368EDF}"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E9177-C09E-4A29-A775-1627614AB7AC}" type="slidenum">
              <a:rPr lang="en-US" smtClean="0"/>
              <a:t>‹#›</a:t>
            </a:fld>
            <a:endParaRPr lang="en-US"/>
          </a:p>
        </p:txBody>
      </p:sp>
    </p:spTree>
    <p:extLst>
      <p:ext uri="{BB962C8B-B14F-4D97-AF65-F5344CB8AC3E}">
        <p14:creationId xmlns:p14="http://schemas.microsoft.com/office/powerpoint/2010/main" val="2314100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8A5184-05B4-432C-9757-9688E1368EDF}"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E9177-C09E-4A29-A775-1627614AB7AC}" type="slidenum">
              <a:rPr lang="en-US" smtClean="0"/>
              <a:t>‹#›</a:t>
            </a:fld>
            <a:endParaRPr lang="en-US"/>
          </a:p>
        </p:txBody>
      </p:sp>
    </p:spTree>
    <p:extLst>
      <p:ext uri="{BB962C8B-B14F-4D97-AF65-F5344CB8AC3E}">
        <p14:creationId xmlns:p14="http://schemas.microsoft.com/office/powerpoint/2010/main" val="308378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8A5184-05B4-432C-9757-9688E1368EDF}"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E9177-C09E-4A29-A775-1627614AB7AC}" type="slidenum">
              <a:rPr lang="en-US" smtClean="0"/>
              <a:t>‹#›</a:t>
            </a:fld>
            <a:endParaRPr lang="en-US"/>
          </a:p>
        </p:txBody>
      </p:sp>
    </p:spTree>
    <p:extLst>
      <p:ext uri="{BB962C8B-B14F-4D97-AF65-F5344CB8AC3E}">
        <p14:creationId xmlns:p14="http://schemas.microsoft.com/office/powerpoint/2010/main" val="43075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8A5184-05B4-432C-9757-9688E1368EDF}"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CE9177-C09E-4A29-A775-1627614AB7AC}" type="slidenum">
              <a:rPr lang="en-US" smtClean="0"/>
              <a:t>‹#›</a:t>
            </a:fld>
            <a:endParaRPr lang="en-US"/>
          </a:p>
        </p:txBody>
      </p:sp>
    </p:spTree>
    <p:extLst>
      <p:ext uri="{BB962C8B-B14F-4D97-AF65-F5344CB8AC3E}">
        <p14:creationId xmlns:p14="http://schemas.microsoft.com/office/powerpoint/2010/main" val="189596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8A5184-05B4-432C-9757-9688E1368EDF}" type="datetimeFigureOut">
              <a:rPr lang="en-US" smtClean="0"/>
              <a:t>8/14/2022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CE9177-C09E-4A29-A775-1627614AB7AC}" type="slidenum">
              <a:rPr lang="en-US" smtClean="0"/>
              <a:t>‹#›</a:t>
            </a:fld>
            <a:endParaRPr lang="en-US"/>
          </a:p>
        </p:txBody>
      </p:sp>
    </p:spTree>
    <p:extLst>
      <p:ext uri="{BB962C8B-B14F-4D97-AF65-F5344CB8AC3E}">
        <p14:creationId xmlns:p14="http://schemas.microsoft.com/office/powerpoint/2010/main" val="4265928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8A5184-05B4-432C-9757-9688E1368EDF}" type="datetimeFigureOut">
              <a:rPr lang="en-US" smtClean="0"/>
              <a:t>8/14/2022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CE9177-C09E-4A29-A775-1627614AB7AC}" type="slidenum">
              <a:rPr lang="en-US" smtClean="0"/>
              <a:t>‹#›</a:t>
            </a:fld>
            <a:endParaRPr lang="en-US"/>
          </a:p>
        </p:txBody>
      </p:sp>
    </p:spTree>
    <p:extLst>
      <p:ext uri="{BB962C8B-B14F-4D97-AF65-F5344CB8AC3E}">
        <p14:creationId xmlns:p14="http://schemas.microsoft.com/office/powerpoint/2010/main" val="1069527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8A5184-05B4-432C-9757-9688E1368EDF}" type="datetimeFigureOut">
              <a:rPr lang="en-US" smtClean="0"/>
              <a:t>8/14/2022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CE9177-C09E-4A29-A775-1627614AB7AC}" type="slidenum">
              <a:rPr lang="en-US" smtClean="0"/>
              <a:t>‹#›</a:t>
            </a:fld>
            <a:endParaRPr lang="en-US"/>
          </a:p>
        </p:txBody>
      </p:sp>
    </p:spTree>
    <p:extLst>
      <p:ext uri="{BB962C8B-B14F-4D97-AF65-F5344CB8AC3E}">
        <p14:creationId xmlns:p14="http://schemas.microsoft.com/office/powerpoint/2010/main" val="1354327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8A5184-05B4-432C-9757-9688E1368EDF}"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CE9177-C09E-4A29-A775-1627614AB7AC}" type="slidenum">
              <a:rPr lang="en-US" smtClean="0"/>
              <a:t>‹#›</a:t>
            </a:fld>
            <a:endParaRPr lang="en-US"/>
          </a:p>
        </p:txBody>
      </p:sp>
    </p:spTree>
    <p:extLst>
      <p:ext uri="{BB962C8B-B14F-4D97-AF65-F5344CB8AC3E}">
        <p14:creationId xmlns:p14="http://schemas.microsoft.com/office/powerpoint/2010/main" val="282553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3F73-7D02-47E2-B9C0-D86C690B94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49BF01-C774-4CF6-858F-54A5BA8235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AE1A8-70A1-4124-AD8B-9DAB8253128F}"/>
              </a:ext>
            </a:extLst>
          </p:cNvPr>
          <p:cNvSpPr>
            <a:spLocks noGrp="1"/>
          </p:cNvSpPr>
          <p:nvPr>
            <p:ph type="dt" sz="half" idx="10"/>
          </p:nvPr>
        </p:nvSpPr>
        <p:spPr/>
        <p:txBody>
          <a:bodyPr/>
          <a:lstStyle/>
          <a:p>
            <a:fld id="{5DCE1020-4C45-42E0-B72B-070545D85850}" type="datetimeFigureOut">
              <a:rPr lang="en-US" smtClean="0"/>
              <a:t>8/14/2022</a:t>
            </a:fld>
            <a:endParaRPr lang="en-US"/>
          </a:p>
        </p:txBody>
      </p:sp>
      <p:sp>
        <p:nvSpPr>
          <p:cNvPr id="5" name="Footer Placeholder 4">
            <a:extLst>
              <a:ext uri="{FF2B5EF4-FFF2-40B4-BE49-F238E27FC236}">
                <a16:creationId xmlns:a16="http://schemas.microsoft.com/office/drawing/2014/main" id="{83352716-5BE4-4743-AB67-298484CA8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C9E8B-EB47-48B6-8A75-E11F78C08080}"/>
              </a:ext>
            </a:extLst>
          </p:cNvPr>
          <p:cNvSpPr>
            <a:spLocks noGrp="1"/>
          </p:cNvSpPr>
          <p:nvPr>
            <p:ph type="sldNum" sz="quarter" idx="12"/>
          </p:nvPr>
        </p:nvSpPr>
        <p:spPr/>
        <p:txBody>
          <a:bodyPr/>
          <a:lstStyle/>
          <a:p>
            <a:fld id="{89BC353B-9866-4DC1-97B0-7BE705BED843}" type="slidenum">
              <a:rPr lang="en-US" smtClean="0"/>
              <a:t>‹#›</a:t>
            </a:fld>
            <a:endParaRPr lang="en-US"/>
          </a:p>
        </p:txBody>
      </p:sp>
    </p:spTree>
    <p:extLst>
      <p:ext uri="{BB962C8B-B14F-4D97-AF65-F5344CB8AC3E}">
        <p14:creationId xmlns:p14="http://schemas.microsoft.com/office/powerpoint/2010/main" val="4115217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8A5184-05B4-432C-9757-9688E1368EDF}"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CE9177-C09E-4A29-A775-1627614AB7AC}" type="slidenum">
              <a:rPr lang="en-US" smtClean="0"/>
              <a:t>‹#›</a:t>
            </a:fld>
            <a:endParaRPr lang="en-US"/>
          </a:p>
        </p:txBody>
      </p:sp>
    </p:spTree>
    <p:extLst>
      <p:ext uri="{BB962C8B-B14F-4D97-AF65-F5344CB8AC3E}">
        <p14:creationId xmlns:p14="http://schemas.microsoft.com/office/powerpoint/2010/main" val="2183103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8A5184-05B4-432C-9757-9688E1368EDF}"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E9177-C09E-4A29-A775-1627614AB7AC}" type="slidenum">
              <a:rPr lang="en-US" smtClean="0"/>
              <a:t>‹#›</a:t>
            </a:fld>
            <a:endParaRPr lang="en-US"/>
          </a:p>
        </p:txBody>
      </p:sp>
    </p:spTree>
    <p:extLst>
      <p:ext uri="{BB962C8B-B14F-4D97-AF65-F5344CB8AC3E}">
        <p14:creationId xmlns:p14="http://schemas.microsoft.com/office/powerpoint/2010/main" val="3185268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8A5184-05B4-432C-9757-9688E1368EDF}"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E9177-C09E-4A29-A775-1627614AB7AC}" type="slidenum">
              <a:rPr lang="en-US" smtClean="0"/>
              <a:t>‹#›</a:t>
            </a:fld>
            <a:endParaRPr lang="en-US"/>
          </a:p>
        </p:txBody>
      </p:sp>
    </p:spTree>
    <p:extLst>
      <p:ext uri="{BB962C8B-B14F-4D97-AF65-F5344CB8AC3E}">
        <p14:creationId xmlns:p14="http://schemas.microsoft.com/office/powerpoint/2010/main" val="2746559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8843-8291-4852-9165-B3C0810CB0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CF5D02-4A89-42AB-B63F-499C191D77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1ED2C6-C119-4FC7-A411-9B92BC827BD8}"/>
              </a:ext>
            </a:extLst>
          </p:cNvPr>
          <p:cNvSpPr>
            <a:spLocks noGrp="1"/>
          </p:cNvSpPr>
          <p:nvPr>
            <p:ph type="dt" sz="half" idx="10"/>
          </p:nvPr>
        </p:nvSpPr>
        <p:spPr/>
        <p:txBody>
          <a:bodyPr/>
          <a:lstStyle/>
          <a:p>
            <a:fld id="{5DCE1020-4C45-42E0-B72B-070545D85850}" type="datetimeFigureOut">
              <a:rPr lang="en-US" smtClean="0"/>
              <a:t>8/14/2022</a:t>
            </a:fld>
            <a:endParaRPr lang="en-US"/>
          </a:p>
        </p:txBody>
      </p:sp>
      <p:sp>
        <p:nvSpPr>
          <p:cNvPr id="5" name="Footer Placeholder 4">
            <a:extLst>
              <a:ext uri="{FF2B5EF4-FFF2-40B4-BE49-F238E27FC236}">
                <a16:creationId xmlns:a16="http://schemas.microsoft.com/office/drawing/2014/main" id="{F0E40D6F-9BA4-4100-84E6-F85B7066E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C9413-53D3-4CF3-960F-F5F45EB6AA32}"/>
              </a:ext>
            </a:extLst>
          </p:cNvPr>
          <p:cNvSpPr>
            <a:spLocks noGrp="1"/>
          </p:cNvSpPr>
          <p:nvPr>
            <p:ph type="sldNum" sz="quarter" idx="12"/>
          </p:nvPr>
        </p:nvSpPr>
        <p:spPr/>
        <p:txBody>
          <a:bodyPr/>
          <a:lstStyle/>
          <a:p>
            <a:fld id="{89BC353B-9866-4DC1-97B0-7BE705BED843}" type="slidenum">
              <a:rPr lang="en-US" smtClean="0"/>
              <a:t>‹#›</a:t>
            </a:fld>
            <a:endParaRPr lang="en-US"/>
          </a:p>
        </p:txBody>
      </p:sp>
    </p:spTree>
    <p:extLst>
      <p:ext uri="{BB962C8B-B14F-4D97-AF65-F5344CB8AC3E}">
        <p14:creationId xmlns:p14="http://schemas.microsoft.com/office/powerpoint/2010/main" val="2438693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CCB30-89F7-43A3-BAA4-CB8D095C81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83BB4-EE95-4B30-87D1-CCABADB4F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FF4E96-07CC-4F23-93C1-97DBC3FD97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8A991F-42E0-487B-8695-8CE7EE939D14}"/>
              </a:ext>
            </a:extLst>
          </p:cNvPr>
          <p:cNvSpPr>
            <a:spLocks noGrp="1"/>
          </p:cNvSpPr>
          <p:nvPr>
            <p:ph type="dt" sz="half" idx="10"/>
          </p:nvPr>
        </p:nvSpPr>
        <p:spPr/>
        <p:txBody>
          <a:bodyPr/>
          <a:lstStyle/>
          <a:p>
            <a:fld id="{5DCE1020-4C45-42E0-B72B-070545D85850}" type="datetimeFigureOut">
              <a:rPr lang="en-US" smtClean="0"/>
              <a:t>8/14/2022</a:t>
            </a:fld>
            <a:endParaRPr lang="en-US"/>
          </a:p>
        </p:txBody>
      </p:sp>
      <p:sp>
        <p:nvSpPr>
          <p:cNvPr id="6" name="Footer Placeholder 5">
            <a:extLst>
              <a:ext uri="{FF2B5EF4-FFF2-40B4-BE49-F238E27FC236}">
                <a16:creationId xmlns:a16="http://schemas.microsoft.com/office/drawing/2014/main" id="{3F2330AD-EC01-445A-BE21-00368D4DB7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FD13B8-DDF9-426A-9B74-5BE32010BC60}"/>
              </a:ext>
            </a:extLst>
          </p:cNvPr>
          <p:cNvSpPr>
            <a:spLocks noGrp="1"/>
          </p:cNvSpPr>
          <p:nvPr>
            <p:ph type="sldNum" sz="quarter" idx="12"/>
          </p:nvPr>
        </p:nvSpPr>
        <p:spPr/>
        <p:txBody>
          <a:bodyPr/>
          <a:lstStyle/>
          <a:p>
            <a:fld id="{89BC353B-9866-4DC1-97B0-7BE705BED843}" type="slidenum">
              <a:rPr lang="en-US" smtClean="0"/>
              <a:t>‹#›</a:t>
            </a:fld>
            <a:endParaRPr lang="en-US"/>
          </a:p>
        </p:txBody>
      </p:sp>
    </p:spTree>
    <p:extLst>
      <p:ext uri="{BB962C8B-B14F-4D97-AF65-F5344CB8AC3E}">
        <p14:creationId xmlns:p14="http://schemas.microsoft.com/office/powerpoint/2010/main" val="105641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BA42-16E7-44DF-A9F2-4063459E4D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8014BE-AC28-4B7F-988B-AFD636BFF9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DF66D4-CB64-43BF-9198-8B40062F0B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D7E5C5-B266-498E-B152-7B42480802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E7C469-7057-4839-857F-C289F7F655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9D0889-1B56-4A28-B7DA-E76F79CA8C91}"/>
              </a:ext>
            </a:extLst>
          </p:cNvPr>
          <p:cNvSpPr>
            <a:spLocks noGrp="1"/>
          </p:cNvSpPr>
          <p:nvPr>
            <p:ph type="dt" sz="half" idx="10"/>
          </p:nvPr>
        </p:nvSpPr>
        <p:spPr/>
        <p:txBody>
          <a:bodyPr/>
          <a:lstStyle/>
          <a:p>
            <a:fld id="{5DCE1020-4C45-42E0-B72B-070545D85850}" type="datetimeFigureOut">
              <a:rPr lang="en-US" smtClean="0"/>
              <a:t>8/14/2022</a:t>
            </a:fld>
            <a:endParaRPr lang="en-US"/>
          </a:p>
        </p:txBody>
      </p:sp>
      <p:sp>
        <p:nvSpPr>
          <p:cNvPr id="8" name="Footer Placeholder 7">
            <a:extLst>
              <a:ext uri="{FF2B5EF4-FFF2-40B4-BE49-F238E27FC236}">
                <a16:creationId xmlns:a16="http://schemas.microsoft.com/office/drawing/2014/main" id="{FD4FBD82-38EE-4FE2-935A-3480FB366C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3A2ECD-5D09-4F42-B788-EA08A403105E}"/>
              </a:ext>
            </a:extLst>
          </p:cNvPr>
          <p:cNvSpPr>
            <a:spLocks noGrp="1"/>
          </p:cNvSpPr>
          <p:nvPr>
            <p:ph type="sldNum" sz="quarter" idx="12"/>
          </p:nvPr>
        </p:nvSpPr>
        <p:spPr/>
        <p:txBody>
          <a:bodyPr/>
          <a:lstStyle/>
          <a:p>
            <a:fld id="{89BC353B-9866-4DC1-97B0-7BE705BED843}" type="slidenum">
              <a:rPr lang="en-US" smtClean="0"/>
              <a:t>‹#›</a:t>
            </a:fld>
            <a:endParaRPr lang="en-US"/>
          </a:p>
        </p:txBody>
      </p:sp>
    </p:spTree>
    <p:extLst>
      <p:ext uri="{BB962C8B-B14F-4D97-AF65-F5344CB8AC3E}">
        <p14:creationId xmlns:p14="http://schemas.microsoft.com/office/powerpoint/2010/main" val="1027889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11ADD-0C2A-4FD1-AA9F-858B3FCFA4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D616D6-0101-4D1B-A1B1-148EC5C00D41}"/>
              </a:ext>
            </a:extLst>
          </p:cNvPr>
          <p:cNvSpPr>
            <a:spLocks noGrp="1"/>
          </p:cNvSpPr>
          <p:nvPr>
            <p:ph type="dt" sz="half" idx="10"/>
          </p:nvPr>
        </p:nvSpPr>
        <p:spPr/>
        <p:txBody>
          <a:bodyPr/>
          <a:lstStyle/>
          <a:p>
            <a:fld id="{5DCE1020-4C45-42E0-B72B-070545D85850}" type="datetimeFigureOut">
              <a:rPr lang="en-US" smtClean="0"/>
              <a:t>8/14/2022</a:t>
            </a:fld>
            <a:endParaRPr lang="en-US"/>
          </a:p>
        </p:txBody>
      </p:sp>
      <p:sp>
        <p:nvSpPr>
          <p:cNvPr id="4" name="Footer Placeholder 3">
            <a:extLst>
              <a:ext uri="{FF2B5EF4-FFF2-40B4-BE49-F238E27FC236}">
                <a16:creationId xmlns:a16="http://schemas.microsoft.com/office/drawing/2014/main" id="{F82097F2-8C48-432C-8CFC-F22A9656CE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A88425-27C4-4577-94D1-C14E54333EF9}"/>
              </a:ext>
            </a:extLst>
          </p:cNvPr>
          <p:cNvSpPr>
            <a:spLocks noGrp="1"/>
          </p:cNvSpPr>
          <p:nvPr>
            <p:ph type="sldNum" sz="quarter" idx="12"/>
          </p:nvPr>
        </p:nvSpPr>
        <p:spPr/>
        <p:txBody>
          <a:bodyPr/>
          <a:lstStyle/>
          <a:p>
            <a:fld id="{89BC353B-9866-4DC1-97B0-7BE705BED843}" type="slidenum">
              <a:rPr lang="en-US" smtClean="0"/>
              <a:t>‹#›</a:t>
            </a:fld>
            <a:endParaRPr lang="en-US"/>
          </a:p>
        </p:txBody>
      </p:sp>
    </p:spTree>
    <p:extLst>
      <p:ext uri="{BB962C8B-B14F-4D97-AF65-F5344CB8AC3E}">
        <p14:creationId xmlns:p14="http://schemas.microsoft.com/office/powerpoint/2010/main" val="2254837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5F68-8E3F-4B59-BB60-C3AD10109C44}"/>
              </a:ext>
            </a:extLst>
          </p:cNvPr>
          <p:cNvSpPr>
            <a:spLocks noGrp="1"/>
          </p:cNvSpPr>
          <p:nvPr>
            <p:ph type="dt" sz="half" idx="10"/>
          </p:nvPr>
        </p:nvSpPr>
        <p:spPr/>
        <p:txBody>
          <a:bodyPr/>
          <a:lstStyle/>
          <a:p>
            <a:fld id="{5DCE1020-4C45-42E0-B72B-070545D85850}" type="datetimeFigureOut">
              <a:rPr lang="en-US" smtClean="0"/>
              <a:t>8/14/2022</a:t>
            </a:fld>
            <a:endParaRPr lang="en-US"/>
          </a:p>
        </p:txBody>
      </p:sp>
      <p:sp>
        <p:nvSpPr>
          <p:cNvPr id="3" name="Footer Placeholder 2">
            <a:extLst>
              <a:ext uri="{FF2B5EF4-FFF2-40B4-BE49-F238E27FC236}">
                <a16:creationId xmlns:a16="http://schemas.microsoft.com/office/drawing/2014/main" id="{36C5794B-1DD3-4C5F-B504-27907D7BD0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CAD849-1C3B-4168-8D86-7605F122F43F}"/>
              </a:ext>
            </a:extLst>
          </p:cNvPr>
          <p:cNvSpPr>
            <a:spLocks noGrp="1"/>
          </p:cNvSpPr>
          <p:nvPr>
            <p:ph type="sldNum" sz="quarter" idx="12"/>
          </p:nvPr>
        </p:nvSpPr>
        <p:spPr/>
        <p:txBody>
          <a:bodyPr/>
          <a:lstStyle/>
          <a:p>
            <a:fld id="{89BC353B-9866-4DC1-97B0-7BE705BED843}" type="slidenum">
              <a:rPr lang="en-US" smtClean="0"/>
              <a:t>‹#›</a:t>
            </a:fld>
            <a:endParaRPr lang="en-US"/>
          </a:p>
        </p:txBody>
      </p:sp>
    </p:spTree>
    <p:extLst>
      <p:ext uri="{BB962C8B-B14F-4D97-AF65-F5344CB8AC3E}">
        <p14:creationId xmlns:p14="http://schemas.microsoft.com/office/powerpoint/2010/main" val="1435457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DF7C9-19FD-41B2-9396-20315CC77E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F3B603-B358-47FE-8F6A-7A2C70695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19D3C9-E17A-4E98-BF46-218C8C8383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487441-52DC-40ED-A4A7-0434A1768AB1}"/>
              </a:ext>
            </a:extLst>
          </p:cNvPr>
          <p:cNvSpPr>
            <a:spLocks noGrp="1"/>
          </p:cNvSpPr>
          <p:nvPr>
            <p:ph type="dt" sz="half" idx="10"/>
          </p:nvPr>
        </p:nvSpPr>
        <p:spPr/>
        <p:txBody>
          <a:bodyPr/>
          <a:lstStyle/>
          <a:p>
            <a:fld id="{5DCE1020-4C45-42E0-B72B-070545D85850}" type="datetimeFigureOut">
              <a:rPr lang="en-US" smtClean="0"/>
              <a:t>8/14/2022</a:t>
            </a:fld>
            <a:endParaRPr lang="en-US"/>
          </a:p>
        </p:txBody>
      </p:sp>
      <p:sp>
        <p:nvSpPr>
          <p:cNvPr id="6" name="Footer Placeholder 5">
            <a:extLst>
              <a:ext uri="{FF2B5EF4-FFF2-40B4-BE49-F238E27FC236}">
                <a16:creationId xmlns:a16="http://schemas.microsoft.com/office/drawing/2014/main" id="{57B86310-EFC9-4873-ABD5-F4D2F4335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4C3E4A-8A6B-4B3F-BED2-8FCC5F0E8877}"/>
              </a:ext>
            </a:extLst>
          </p:cNvPr>
          <p:cNvSpPr>
            <a:spLocks noGrp="1"/>
          </p:cNvSpPr>
          <p:nvPr>
            <p:ph type="sldNum" sz="quarter" idx="12"/>
          </p:nvPr>
        </p:nvSpPr>
        <p:spPr/>
        <p:txBody>
          <a:bodyPr/>
          <a:lstStyle/>
          <a:p>
            <a:fld id="{89BC353B-9866-4DC1-97B0-7BE705BED843}" type="slidenum">
              <a:rPr lang="en-US" smtClean="0"/>
              <a:t>‹#›</a:t>
            </a:fld>
            <a:endParaRPr lang="en-US"/>
          </a:p>
        </p:txBody>
      </p:sp>
    </p:spTree>
    <p:extLst>
      <p:ext uri="{BB962C8B-B14F-4D97-AF65-F5344CB8AC3E}">
        <p14:creationId xmlns:p14="http://schemas.microsoft.com/office/powerpoint/2010/main" val="257566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D1AA-C791-4F6E-BA30-6645FF41A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590D54-BAC6-4FE6-A2A3-2EABEF64E7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0C5D39-EA57-489C-BF25-911EA99DD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D6A9CE-0CC6-4E49-9F55-73EB845120A8}"/>
              </a:ext>
            </a:extLst>
          </p:cNvPr>
          <p:cNvSpPr>
            <a:spLocks noGrp="1"/>
          </p:cNvSpPr>
          <p:nvPr>
            <p:ph type="dt" sz="half" idx="10"/>
          </p:nvPr>
        </p:nvSpPr>
        <p:spPr/>
        <p:txBody>
          <a:bodyPr/>
          <a:lstStyle/>
          <a:p>
            <a:fld id="{5DCE1020-4C45-42E0-B72B-070545D85850}" type="datetimeFigureOut">
              <a:rPr lang="en-US" smtClean="0"/>
              <a:t>8/14/2022</a:t>
            </a:fld>
            <a:endParaRPr lang="en-US"/>
          </a:p>
        </p:txBody>
      </p:sp>
      <p:sp>
        <p:nvSpPr>
          <p:cNvPr id="6" name="Footer Placeholder 5">
            <a:extLst>
              <a:ext uri="{FF2B5EF4-FFF2-40B4-BE49-F238E27FC236}">
                <a16:creationId xmlns:a16="http://schemas.microsoft.com/office/drawing/2014/main" id="{C701A036-D5F2-486F-877A-043E894149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44CA0-6421-427E-8ECC-C72F583E5ED5}"/>
              </a:ext>
            </a:extLst>
          </p:cNvPr>
          <p:cNvSpPr>
            <a:spLocks noGrp="1"/>
          </p:cNvSpPr>
          <p:nvPr>
            <p:ph type="sldNum" sz="quarter" idx="12"/>
          </p:nvPr>
        </p:nvSpPr>
        <p:spPr/>
        <p:txBody>
          <a:bodyPr/>
          <a:lstStyle/>
          <a:p>
            <a:fld id="{89BC353B-9866-4DC1-97B0-7BE705BED843}" type="slidenum">
              <a:rPr lang="en-US" smtClean="0"/>
              <a:t>‹#›</a:t>
            </a:fld>
            <a:endParaRPr lang="en-US"/>
          </a:p>
        </p:txBody>
      </p:sp>
    </p:spTree>
    <p:extLst>
      <p:ext uri="{BB962C8B-B14F-4D97-AF65-F5344CB8AC3E}">
        <p14:creationId xmlns:p14="http://schemas.microsoft.com/office/powerpoint/2010/main" val="3910496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58E421-491B-4EFD-BFD7-E67E17F69F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594E78-F4F0-4AFB-B53C-502038B9A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173EE-116E-4D58-B5FC-3704F83598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CE1020-4C45-42E0-B72B-070545D85850}" type="datetimeFigureOut">
              <a:rPr lang="en-US" smtClean="0"/>
              <a:t>8/14/2022</a:t>
            </a:fld>
            <a:endParaRPr lang="en-US"/>
          </a:p>
        </p:txBody>
      </p:sp>
      <p:sp>
        <p:nvSpPr>
          <p:cNvPr id="5" name="Footer Placeholder 4">
            <a:extLst>
              <a:ext uri="{FF2B5EF4-FFF2-40B4-BE49-F238E27FC236}">
                <a16:creationId xmlns:a16="http://schemas.microsoft.com/office/drawing/2014/main" id="{69A20355-E1A3-4AC1-A4BF-351DE8FD9B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5A1B8F-DBCA-45AA-9B36-B5117A0E1C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BC353B-9866-4DC1-97B0-7BE705BED843}" type="slidenum">
              <a:rPr lang="en-US" smtClean="0"/>
              <a:t>‹#›</a:t>
            </a:fld>
            <a:endParaRPr lang="en-US"/>
          </a:p>
        </p:txBody>
      </p:sp>
    </p:spTree>
    <p:extLst>
      <p:ext uri="{BB962C8B-B14F-4D97-AF65-F5344CB8AC3E}">
        <p14:creationId xmlns:p14="http://schemas.microsoft.com/office/powerpoint/2010/main" val="75445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8A5184-05B4-432C-9757-9688E1368EDF}" type="datetimeFigureOut">
              <a:rPr lang="en-US" smtClean="0"/>
              <a:t>8/14/2022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CE9177-C09E-4A29-A775-1627614AB7AC}" type="slidenum">
              <a:rPr lang="en-US" smtClean="0"/>
              <a:t>‹#›</a:t>
            </a:fld>
            <a:endParaRPr lang="en-US"/>
          </a:p>
        </p:txBody>
      </p:sp>
    </p:spTree>
    <p:extLst>
      <p:ext uri="{BB962C8B-B14F-4D97-AF65-F5344CB8AC3E}">
        <p14:creationId xmlns:p14="http://schemas.microsoft.com/office/powerpoint/2010/main" val="2840998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12.xml"/><Relationship Id="rId5" Type="http://schemas.openxmlformats.org/officeDocument/2006/relationships/slide" Target="slide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6.png"/><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video" Target="../media/media2.mp4"/><Relationship Id="rId7" Type="http://schemas.openxmlformats.org/officeDocument/2006/relationships/image" Target="../media/image18.wmf"/><Relationship Id="rId2" Type="http://schemas.microsoft.com/office/2007/relationships/media" Target="../media/media2.mp4"/><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slideLayout" Target="../slideLayouts/slideLayout1.xml"/><Relationship Id="rId9" Type="http://schemas.openxmlformats.org/officeDocument/2006/relationships/image" Target="../media/image19.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8.png"/><Relationship Id="rId7" Type="http://schemas.openxmlformats.org/officeDocument/2006/relationships/oleObject" Target="../embeddings/oleObject6.bin"/><Relationship Id="rId12" Type="http://schemas.openxmlformats.org/officeDocument/2006/relationships/image" Target="../media/image27.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4.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26.wmf"/><Relationship Id="rId4" Type="http://schemas.openxmlformats.org/officeDocument/2006/relationships/image" Target="../media/image29.png"/><Relationship Id="rId9"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32.wmf"/><Relationship Id="rId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hyperlink" Target="H7.C3.B2.%20T2.H&#204;NH%20LT&#272;%20TAM%20GI&#193;C.%20T&#7912;%20GI&#193;C.pptx#-1,11,PowerPoint Presentation" TargetMode="External"/><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slide" Target="slide9.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slide" Target="slide10.xml"/><Relationship Id="rId5" Type="http://schemas.openxmlformats.org/officeDocument/2006/relationships/image" Target="../media/image10.png"/><Relationship Id="rId10" Type="http://schemas.openxmlformats.org/officeDocument/2006/relationships/slide" Target="slide8.xml"/><Relationship Id="rId4" Type="http://schemas.microsoft.com/office/2007/relationships/hdphoto" Target="../media/hdphoto1.wdp"/><Relationship Id="rId9"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slide" Target="slide5.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slide" Target="slide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slide" Target="slide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slide" Target="slide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a:extLst>
              <a:ext uri="{FF2B5EF4-FFF2-40B4-BE49-F238E27FC236}">
                <a16:creationId xmlns:a16="http://schemas.microsoft.com/office/drawing/2014/main" id="{E2B7AF78-33E9-469E-B424-CF435521C74F}"/>
              </a:ext>
            </a:extLst>
          </p:cNvPr>
          <p:cNvSpPr>
            <a:spLocks noGrp="1"/>
          </p:cNvSpPr>
          <p:nvPr>
            <p:ph type="ctrTitle"/>
          </p:nvPr>
        </p:nvSpPr>
        <p:spPr>
          <a:xfrm>
            <a:off x="119814" y="3115786"/>
            <a:ext cx="11952372" cy="1417123"/>
          </a:xfrm>
        </p:spPr>
        <p:txBody>
          <a:bodyPr>
            <a:noAutofit/>
          </a:bodyPr>
          <a:lstStyle/>
          <a:p>
            <a:br>
              <a:rPr lang="en-US" sz="5000" b="1">
                <a:solidFill>
                  <a:srgbClr val="FF0000"/>
                </a:solidFill>
                <a:latin typeface="Palatino Linotype" panose="02040502050505030304" pitchFamily="18" charset="0"/>
                <a:cs typeface="Times New Roman" panose="02020603050405020304" pitchFamily="18" charset="0"/>
              </a:rPr>
            </a:br>
            <a:r>
              <a:rPr lang="en-US" sz="5000" b="1">
                <a:solidFill>
                  <a:srgbClr val="FF0000"/>
                </a:solidFill>
                <a:latin typeface="Palatino Linotype" panose="02040502050505030304" pitchFamily="18" charset="0"/>
                <a:cs typeface="Times New Roman" panose="02020603050405020304" pitchFamily="18" charset="0"/>
              </a:rPr>
              <a:t>Hình lăng trụ đứng tam giác, lăng trụ đứng tứ giác (tiết 2)</a:t>
            </a:r>
            <a:endParaRPr lang="en-US" sz="5000" b="1" dirty="0">
              <a:solidFill>
                <a:srgbClr val="FF0000"/>
              </a:solidFill>
              <a:latin typeface="Palatino Linotype" panose="0204050205050503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2E530BA0-CD60-459E-84CD-5E76FB148151}"/>
              </a:ext>
              <a:ext uri="{C183D7F6-B498-43B3-948B-1728B52AA6E4}">
                <adec:decorative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ubtitle 2">
            <a:extLst>
              <a:ext uri="{FF2B5EF4-FFF2-40B4-BE49-F238E27FC236}">
                <a16:creationId xmlns:a16="http://schemas.microsoft.com/office/drawing/2014/main" id="{A4D640F2-BDE5-444C-860B-2B37A05119C6}"/>
              </a:ext>
            </a:extLst>
          </p:cNvPr>
          <p:cNvSpPr>
            <a:spLocks noGrp="1"/>
          </p:cNvSpPr>
          <p:nvPr>
            <p:ph type="subTitle" idx="1"/>
          </p:nvPr>
        </p:nvSpPr>
        <p:spPr>
          <a:xfrm>
            <a:off x="3099841" y="5832040"/>
            <a:ext cx="6745812" cy="654126"/>
          </a:xfrm>
        </p:spPr>
        <p:txBody>
          <a:bodyPr>
            <a:normAutofit/>
          </a:bodyPr>
          <a:lstStyle/>
          <a:p>
            <a:r>
              <a:rPr lang="en-US" sz="2800">
                <a:solidFill>
                  <a:srgbClr val="0070C0"/>
                </a:solidFill>
                <a:latin typeface="Palatino Linotype" panose="02040502050505030304" pitchFamily="18" charset="0"/>
                <a:ea typeface="Tahoma" panose="020B0604030504040204" pitchFamily="34" charset="0"/>
                <a:cs typeface="Times New Roman" panose="02020603050405020304" pitchFamily="18" charset="0"/>
              </a:rPr>
              <a:t>Giáo viên:……………………………</a:t>
            </a:r>
            <a:endParaRPr lang="en-US" sz="2800" dirty="0">
              <a:solidFill>
                <a:srgbClr val="0070C0"/>
              </a:solidFill>
              <a:latin typeface="Palatino Linotype" panose="02040502050505030304" pitchFamily="18" charset="0"/>
              <a:ea typeface="Tahoma" panose="020B0604030504040204" pitchFamily="34" charset="0"/>
              <a:cs typeface="Times New Roman" panose="02020603050405020304" pitchFamily="18" charset="0"/>
            </a:endParaRPr>
          </a:p>
        </p:txBody>
      </p:sp>
      <p:pic>
        <p:nvPicPr>
          <p:cNvPr id="7" name="1" descr="Clipboard">
            <a:extLst>
              <a:ext uri="{FF2B5EF4-FFF2-40B4-BE49-F238E27FC236}">
                <a16:creationId xmlns:a16="http://schemas.microsoft.com/office/drawing/2014/main" id="{F7A1E95A-C950-4916-8ED0-9BAD08A976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634327" y="3883012"/>
            <a:ext cx="3194131" cy="3194131"/>
          </a:xfrm>
          <a:prstGeom prst="rect">
            <a:avLst/>
          </a:prstGeom>
        </p:spPr>
      </p:pic>
      <p:pic>
        <p:nvPicPr>
          <p:cNvPr id="8" name="Graphic 7" descr="Ruler">
            <a:extLst>
              <a:ext uri="{FF2B5EF4-FFF2-40B4-BE49-F238E27FC236}">
                <a16:creationId xmlns:a16="http://schemas.microsoft.com/office/drawing/2014/main" id="{8EDA0981-691B-4A56-A2A9-092B0B65B4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9" name="Graphic 8" descr="Pencil">
            <a:extLst>
              <a:ext uri="{FF2B5EF4-FFF2-40B4-BE49-F238E27FC236}">
                <a16:creationId xmlns:a16="http://schemas.microsoft.com/office/drawing/2014/main" id="{B3732831-DB04-4EDF-A448-DCEFAB4AD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
        <p:nvSpPr>
          <p:cNvPr id="10" name="Subtitle 2">
            <a:extLst>
              <a:ext uri="{FF2B5EF4-FFF2-40B4-BE49-F238E27FC236}">
                <a16:creationId xmlns:a16="http://schemas.microsoft.com/office/drawing/2014/main" id="{A87E3924-7A8C-4FC9-B5B9-667EFFD1DA8A}"/>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latin typeface="Palatino Linotype" panose="02040502050505030304" pitchFamily="18" charset="0"/>
                <a:ea typeface="Tahoma" panose="020B0604030504040204" pitchFamily="34" charset="0"/>
                <a:cs typeface="Times New Roman" panose="02020603050405020304" pitchFamily="18" charset="0"/>
              </a:rPr>
              <a:t>    PHÒNG GD&amp;ĐT………..</a:t>
            </a:r>
          </a:p>
          <a:p>
            <a:pPr algn="l"/>
            <a:r>
              <a:rPr lang="en-US" sz="2800">
                <a:latin typeface="Palatino Linotype" panose="02040502050505030304" pitchFamily="18" charset="0"/>
                <a:ea typeface="Tahoma" panose="020B0604030504040204" pitchFamily="34" charset="0"/>
                <a:cs typeface="Times New Roman" panose="02020603050405020304" pitchFamily="18" charset="0"/>
              </a:rPr>
              <a:t>TRƯỜNG THCS ………….……</a:t>
            </a:r>
            <a:endParaRPr lang="en-US" sz="2800" dirty="0">
              <a:latin typeface="Palatino Linotype" panose="02040502050505030304" pitchFamily="18" charset="0"/>
              <a:ea typeface="Tahoma" panose="020B0604030504040204" pitchFamily="34" charset="0"/>
              <a:cs typeface="Times New Roman" panose="02020603050405020304" pitchFamily="18" charset="0"/>
            </a:endParaRPr>
          </a:p>
        </p:txBody>
      </p:sp>
      <p:sp>
        <p:nvSpPr>
          <p:cNvPr id="11" name="!!1">
            <a:extLst>
              <a:ext uri="{FF2B5EF4-FFF2-40B4-BE49-F238E27FC236}">
                <a16:creationId xmlns:a16="http://schemas.microsoft.com/office/drawing/2014/main" id="{C1577EF3-683D-4250-9BF4-D67386EF2BCA}"/>
              </a:ext>
            </a:extLst>
          </p:cNvPr>
          <p:cNvSpPr txBox="1"/>
          <p:nvPr/>
        </p:nvSpPr>
        <p:spPr>
          <a:xfrm>
            <a:off x="3846377" y="1989996"/>
            <a:ext cx="6762750" cy="861774"/>
          </a:xfrm>
          <a:prstGeom prst="rect">
            <a:avLst/>
          </a:prstGeom>
          <a:noFill/>
        </p:spPr>
        <p:txBody>
          <a:bodyPr wrap="square">
            <a:spAutoFit/>
          </a:bodyPr>
          <a:lstStyle/>
          <a:p>
            <a:r>
              <a:rPr lang="en-US" sz="4800" b="1">
                <a:solidFill>
                  <a:srgbClr val="FF0000"/>
                </a:solidFill>
                <a:latin typeface="Palatino Linotype" panose="02040502050505030304" pitchFamily="18" charset="0"/>
                <a:cs typeface="Times New Roman" panose="02020603050405020304" pitchFamily="18" charset="0"/>
              </a:rPr>
              <a:t>H7-C3-B2</a:t>
            </a:r>
            <a:endParaRPr lang="en-US" sz="4800">
              <a:solidFill>
                <a:srgbClr val="FF0000"/>
              </a:solidFill>
              <a:latin typeface="Palatino Linotype" panose="02040502050505030304" pitchFamily="18" charset="0"/>
            </a:endParaRPr>
          </a:p>
        </p:txBody>
      </p:sp>
    </p:spTree>
    <p:extLst>
      <p:ext uri="{BB962C8B-B14F-4D97-AF65-F5344CB8AC3E}">
        <p14:creationId xmlns:p14="http://schemas.microsoft.com/office/powerpoint/2010/main" val="3153620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1282389" y="344636"/>
            <a:ext cx="9935738" cy="3915129"/>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ight Arrow 14">
            <a:hlinkClick r:id="rId5" action="ppaction://hlinksldjump"/>
          </p:cNvPr>
          <p:cNvSpPr/>
          <p:nvPr/>
        </p:nvSpPr>
        <p:spPr>
          <a:xfrm>
            <a:off x="9470322" y="5994065"/>
            <a:ext cx="1117600" cy="703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42AAD74-AF2B-44D9-960E-269D7E06E407}"/>
              </a:ext>
            </a:extLst>
          </p:cNvPr>
          <p:cNvSpPr/>
          <p:nvPr/>
        </p:nvSpPr>
        <p:spPr>
          <a:xfrm>
            <a:off x="4219762" y="5488135"/>
            <a:ext cx="3415790" cy="120987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Hình lăng trụ đứng tứ giác</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CCE2865-521D-4A28-8DE2-5613FE2367C9}"/>
              </a:ext>
            </a:extLst>
          </p:cNvPr>
          <p:cNvSpPr txBox="1"/>
          <p:nvPr/>
        </p:nvSpPr>
        <p:spPr>
          <a:xfrm>
            <a:off x="1741449" y="1193842"/>
            <a:ext cx="8709102" cy="2910027"/>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Hình hộp chữ nhật và hình lập ph</a:t>
            </a:r>
            <a:r>
              <a:rPr kumimoji="0" lang="vi-VN" sz="32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ươ</a:t>
            </a:r>
            <a:r>
              <a:rPr kumimoji="0" lang="en-US" sz="32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ng có phải là hình lăng trụ </a:t>
            </a:r>
            <a:r>
              <a:rPr kumimoji="0" lang="vi-VN" sz="32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đứng</a:t>
            </a:r>
            <a:r>
              <a:rPr kumimoji="0" lang="en-US" sz="32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 không? Nếu có thì đó là các hình lăng trụ </a:t>
            </a:r>
            <a:r>
              <a:rPr kumimoji="0" lang="vi-VN" sz="32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đứng</a:t>
            </a:r>
            <a:r>
              <a:rPr kumimoji="0" lang="en-US" sz="32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 tam giác hay tứ giác?</a:t>
            </a:r>
          </a:p>
        </p:txBody>
      </p:sp>
      <p:sp>
        <p:nvSpPr>
          <p:cNvPr id="7" name="TextBox 6">
            <a:extLst>
              <a:ext uri="{FF2B5EF4-FFF2-40B4-BE49-F238E27FC236}">
                <a16:creationId xmlns:a16="http://schemas.microsoft.com/office/drawing/2014/main" id="{7EF324B8-6D51-48D0-A2FC-CCDBEB38326D}"/>
              </a:ext>
            </a:extLst>
          </p:cNvPr>
          <p:cNvSpPr txBox="1"/>
          <p:nvPr/>
        </p:nvSpPr>
        <p:spPr>
          <a:xfrm>
            <a:off x="1550760" y="514726"/>
            <a:ext cx="1536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CÂU 5</a:t>
            </a:r>
          </a:p>
        </p:txBody>
      </p:sp>
    </p:spTree>
    <p:extLst>
      <p:ext uri="{BB962C8B-B14F-4D97-AF65-F5344CB8AC3E}">
        <p14:creationId xmlns:p14="http://schemas.microsoft.com/office/powerpoint/2010/main" val="322313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00FD58-AD56-42CB-B447-7BC9E0FA035C}"/>
              </a:ext>
            </a:extLst>
          </p:cNvPr>
          <p:cNvGrpSpPr/>
          <p:nvPr/>
        </p:nvGrpSpPr>
        <p:grpSpPr>
          <a:xfrm rot="5400000">
            <a:off x="8383393" y="3218530"/>
            <a:ext cx="6891246" cy="653685"/>
            <a:chOff x="4871257" y="83128"/>
            <a:chExt cx="7501721" cy="653685"/>
          </a:xfrm>
        </p:grpSpPr>
        <p:sp>
          <p:nvSpPr>
            <p:cNvPr id="3" name="Rectangle: Rounded Corners 2">
              <a:extLst>
                <a:ext uri="{FF2B5EF4-FFF2-40B4-BE49-F238E27FC236}">
                  <a16:creationId xmlns:a16="http://schemas.microsoft.com/office/drawing/2014/main" id="{FCF0CB69-6AB0-4937-9FAF-68FFB386EA48}"/>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E902EF-8C36-4F83-A1B7-BBA8B2943B91}"/>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sp>
        <p:nvSpPr>
          <p:cNvPr id="5" name="Title 1">
            <a:extLst>
              <a:ext uri="{FF2B5EF4-FFF2-40B4-BE49-F238E27FC236}">
                <a16:creationId xmlns:a16="http://schemas.microsoft.com/office/drawing/2014/main" id="{C8434CB1-A155-4757-A0D4-29594A239EE5}"/>
              </a:ext>
            </a:extLst>
          </p:cNvPr>
          <p:cNvSpPr txBox="1">
            <a:spLocks/>
          </p:cNvSpPr>
          <p:nvPr/>
        </p:nvSpPr>
        <p:spPr>
          <a:xfrm>
            <a:off x="253474" y="-308451"/>
            <a:ext cx="11179660" cy="19429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3200">
                <a:solidFill>
                  <a:srgbClr val="FF0000"/>
                </a:solidFill>
                <a:latin typeface="Palatino Linotype" panose="02040502050505030304" pitchFamily="18" charset="0"/>
              </a:rPr>
              <a:t>III. Thể tích và diện tích xung quanh của hình lăng trụ đứng tam giác, lăng trụ đứng tứ giác.</a:t>
            </a:r>
          </a:p>
        </p:txBody>
      </p:sp>
      <p:sp>
        <p:nvSpPr>
          <p:cNvPr id="6" name="Title 1">
            <a:extLst>
              <a:ext uri="{FF2B5EF4-FFF2-40B4-BE49-F238E27FC236}">
                <a16:creationId xmlns:a16="http://schemas.microsoft.com/office/drawing/2014/main" id="{96B8122A-E5FD-416D-8845-DBE25324EFAF}"/>
              </a:ext>
            </a:extLst>
          </p:cNvPr>
          <p:cNvSpPr txBox="1">
            <a:spLocks/>
          </p:cNvSpPr>
          <p:nvPr/>
        </p:nvSpPr>
        <p:spPr>
          <a:xfrm>
            <a:off x="253474" y="1160530"/>
            <a:ext cx="8163803" cy="194294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3200">
                <a:latin typeface="Palatino Linotype" panose="02040502050505030304" pitchFamily="18" charset="0"/>
              </a:rPr>
              <a:t>Thể tích của hình lăng trụ đứng t</a:t>
            </a:r>
            <a:r>
              <a:rPr lang="vi-VN" sz="3200">
                <a:latin typeface="Palatino Linotype" panose="02040502050505030304" pitchFamily="18" charset="0"/>
              </a:rPr>
              <a:t>ứ </a:t>
            </a:r>
            <a:r>
              <a:rPr lang="en-US" sz="3200">
                <a:latin typeface="Palatino Linotype" panose="02040502050505030304" pitchFamily="18" charset="0"/>
              </a:rPr>
              <a:t> giác , (tam giác) bằng diện tích đáy nhân với chiều cao.</a:t>
            </a:r>
          </a:p>
        </p:txBody>
      </p:sp>
      <p:grpSp>
        <p:nvGrpSpPr>
          <p:cNvPr id="7" name="Group 6">
            <a:extLst>
              <a:ext uri="{FF2B5EF4-FFF2-40B4-BE49-F238E27FC236}">
                <a16:creationId xmlns:a16="http://schemas.microsoft.com/office/drawing/2014/main" id="{F8C88D73-6F00-4565-961E-09FC3AE08DFB}"/>
              </a:ext>
            </a:extLst>
          </p:cNvPr>
          <p:cNvGrpSpPr/>
          <p:nvPr/>
        </p:nvGrpSpPr>
        <p:grpSpPr>
          <a:xfrm>
            <a:off x="9112136" y="862718"/>
            <a:ext cx="2320998" cy="5730435"/>
            <a:chOff x="8751927" y="536066"/>
            <a:chExt cx="2553354" cy="6282630"/>
          </a:xfrm>
        </p:grpSpPr>
        <p:pic>
          <p:nvPicPr>
            <p:cNvPr id="8" name="Picture 7">
              <a:extLst>
                <a:ext uri="{FF2B5EF4-FFF2-40B4-BE49-F238E27FC236}">
                  <a16:creationId xmlns:a16="http://schemas.microsoft.com/office/drawing/2014/main" id="{D2E8DFF1-9938-4704-AC04-05F011389349}"/>
                </a:ext>
              </a:extLst>
            </p:cNvPr>
            <p:cNvPicPr>
              <a:picLocks noChangeAspect="1"/>
            </p:cNvPicPr>
            <p:nvPr/>
          </p:nvPicPr>
          <p:blipFill>
            <a:blip r:embed="rId3"/>
            <a:stretch>
              <a:fillRect/>
            </a:stretch>
          </p:blipFill>
          <p:spPr>
            <a:xfrm>
              <a:off x="8828193" y="536066"/>
              <a:ext cx="2477088" cy="3191870"/>
            </a:xfrm>
            <a:prstGeom prst="rect">
              <a:avLst/>
            </a:prstGeom>
          </p:spPr>
        </p:pic>
        <p:pic>
          <p:nvPicPr>
            <p:cNvPr id="9" name="Picture 8">
              <a:extLst>
                <a:ext uri="{FF2B5EF4-FFF2-40B4-BE49-F238E27FC236}">
                  <a16:creationId xmlns:a16="http://schemas.microsoft.com/office/drawing/2014/main" id="{3A24B98E-7BDA-48D0-8BAA-2CFF8C2FB916}"/>
                </a:ext>
              </a:extLst>
            </p:cNvPr>
            <p:cNvPicPr>
              <a:picLocks noChangeAspect="1"/>
            </p:cNvPicPr>
            <p:nvPr/>
          </p:nvPicPr>
          <p:blipFill>
            <a:blip r:embed="rId4"/>
            <a:stretch>
              <a:fillRect/>
            </a:stretch>
          </p:blipFill>
          <p:spPr>
            <a:xfrm>
              <a:off x="8751927" y="3848597"/>
              <a:ext cx="2477087" cy="2970099"/>
            </a:xfrm>
            <a:prstGeom prst="rect">
              <a:avLst/>
            </a:prstGeom>
          </p:spPr>
        </p:pic>
      </p:grpSp>
      <p:graphicFrame>
        <p:nvGraphicFramePr>
          <p:cNvPr id="10" name="Object 9">
            <a:extLst>
              <a:ext uri="{FF2B5EF4-FFF2-40B4-BE49-F238E27FC236}">
                <a16:creationId xmlns:a16="http://schemas.microsoft.com/office/drawing/2014/main" id="{AA4E4C11-E093-4E30-9300-1AF32E4E8151}"/>
              </a:ext>
            </a:extLst>
          </p:cNvPr>
          <p:cNvGraphicFramePr>
            <a:graphicFrameLocks noChangeAspect="1"/>
          </p:cNvGraphicFramePr>
          <p:nvPr>
            <p:extLst>
              <p:ext uri="{D42A27DB-BD31-4B8C-83A1-F6EECF244321}">
                <p14:modId xmlns:p14="http://schemas.microsoft.com/office/powerpoint/2010/main" val="940956866"/>
              </p:ext>
            </p:extLst>
          </p:nvPr>
        </p:nvGraphicFramePr>
        <p:xfrm>
          <a:off x="3544954" y="2865182"/>
          <a:ext cx="2390123" cy="889348"/>
        </p:xfrm>
        <a:graphic>
          <a:graphicData uri="http://schemas.openxmlformats.org/presentationml/2006/ole">
            <mc:AlternateContent xmlns:mc="http://schemas.openxmlformats.org/markup-compatibility/2006">
              <mc:Choice xmlns:v="urn:schemas-microsoft-com:vml" Requires="v">
                <p:oleObj spid="_x0000_s1034" name="Equation" r:id="rId5" imgW="545760" imgH="203040" progId="Equation.DSMT4">
                  <p:embed/>
                </p:oleObj>
              </mc:Choice>
              <mc:Fallback>
                <p:oleObj name="Equation" r:id="rId5" imgW="545760" imgH="203040" progId="Equation.DSMT4">
                  <p:embed/>
                  <p:pic>
                    <p:nvPicPr>
                      <p:cNvPr id="6" name="Object 5">
                        <a:extLst>
                          <a:ext uri="{FF2B5EF4-FFF2-40B4-BE49-F238E27FC236}">
                            <a16:creationId xmlns:a16="http://schemas.microsoft.com/office/drawing/2014/main" id="{6C130399-201A-49F4-A8C7-A325C53D81ED}"/>
                          </a:ext>
                        </a:extLst>
                      </p:cNvPr>
                      <p:cNvPicPr/>
                      <p:nvPr/>
                    </p:nvPicPr>
                    <p:blipFill>
                      <a:blip r:embed="rId6"/>
                      <a:stretch>
                        <a:fillRect/>
                      </a:stretch>
                    </p:blipFill>
                    <p:spPr>
                      <a:xfrm>
                        <a:off x="3544954" y="2865182"/>
                        <a:ext cx="2390123" cy="889348"/>
                      </a:xfrm>
                      <a:prstGeom prst="rect">
                        <a:avLst/>
                      </a:prstGeom>
                    </p:spPr>
                  </p:pic>
                </p:oleObj>
              </mc:Fallback>
            </mc:AlternateContent>
          </a:graphicData>
        </a:graphic>
      </p:graphicFrame>
      <p:sp>
        <p:nvSpPr>
          <p:cNvPr id="11" name="Title 1">
            <a:extLst>
              <a:ext uri="{FF2B5EF4-FFF2-40B4-BE49-F238E27FC236}">
                <a16:creationId xmlns:a16="http://schemas.microsoft.com/office/drawing/2014/main" id="{C50B1701-21A1-4A85-AE0A-D3DFF5CFFD32}"/>
              </a:ext>
            </a:extLst>
          </p:cNvPr>
          <p:cNvSpPr txBox="1">
            <a:spLocks/>
          </p:cNvSpPr>
          <p:nvPr/>
        </p:nvSpPr>
        <p:spPr>
          <a:xfrm>
            <a:off x="253473" y="3600981"/>
            <a:ext cx="8163803" cy="194294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3200">
                <a:latin typeface="Palatino Linotype" panose="02040502050505030304" pitchFamily="18" charset="0"/>
              </a:rPr>
              <a:t>Diện tích xung quanh của hình lăng trụ đứng t</a:t>
            </a:r>
            <a:r>
              <a:rPr lang="vi-VN" sz="3200">
                <a:latin typeface="Palatino Linotype" panose="02040502050505030304" pitchFamily="18" charset="0"/>
              </a:rPr>
              <a:t>ứ </a:t>
            </a:r>
            <a:r>
              <a:rPr lang="en-US" sz="3200">
                <a:latin typeface="Palatino Linotype" panose="02040502050505030304" pitchFamily="18" charset="0"/>
              </a:rPr>
              <a:t> giác , (tam giác) bằng chu vi đáy nhân với chiều cao.</a:t>
            </a:r>
          </a:p>
        </p:txBody>
      </p:sp>
      <p:graphicFrame>
        <p:nvGraphicFramePr>
          <p:cNvPr id="12" name="Object 11">
            <a:extLst>
              <a:ext uri="{FF2B5EF4-FFF2-40B4-BE49-F238E27FC236}">
                <a16:creationId xmlns:a16="http://schemas.microsoft.com/office/drawing/2014/main" id="{F320F013-1955-4A50-BB77-0B7AE8D339AB}"/>
              </a:ext>
            </a:extLst>
          </p:cNvPr>
          <p:cNvGraphicFramePr>
            <a:graphicFrameLocks noChangeAspect="1"/>
          </p:cNvGraphicFramePr>
          <p:nvPr>
            <p:extLst>
              <p:ext uri="{D42A27DB-BD31-4B8C-83A1-F6EECF244321}">
                <p14:modId xmlns:p14="http://schemas.microsoft.com/office/powerpoint/2010/main" val="29584727"/>
              </p:ext>
            </p:extLst>
          </p:nvPr>
        </p:nvGraphicFramePr>
        <p:xfrm>
          <a:off x="3217863" y="5287963"/>
          <a:ext cx="2835275" cy="1055687"/>
        </p:xfrm>
        <a:graphic>
          <a:graphicData uri="http://schemas.openxmlformats.org/presentationml/2006/ole">
            <mc:AlternateContent xmlns:mc="http://schemas.openxmlformats.org/markup-compatibility/2006">
              <mc:Choice xmlns:v="urn:schemas-microsoft-com:vml" Requires="v">
                <p:oleObj spid="_x0000_s1035" name="Equation" r:id="rId7" imgW="647640" imgH="241200" progId="Equation.DSMT4">
                  <p:embed/>
                </p:oleObj>
              </mc:Choice>
              <mc:Fallback>
                <p:oleObj name="Equation" r:id="rId7" imgW="647640" imgH="241200" progId="Equation.DSMT4">
                  <p:embed/>
                  <p:pic>
                    <p:nvPicPr>
                      <p:cNvPr id="17" name="Object 16">
                        <a:extLst>
                          <a:ext uri="{FF2B5EF4-FFF2-40B4-BE49-F238E27FC236}">
                            <a16:creationId xmlns:a16="http://schemas.microsoft.com/office/drawing/2014/main" id="{B4EA061E-DF81-49B1-9774-2541449A057B}"/>
                          </a:ext>
                        </a:extLst>
                      </p:cNvPr>
                      <p:cNvPicPr/>
                      <p:nvPr/>
                    </p:nvPicPr>
                    <p:blipFill>
                      <a:blip r:embed="rId8"/>
                      <a:stretch>
                        <a:fillRect/>
                      </a:stretch>
                    </p:blipFill>
                    <p:spPr>
                      <a:xfrm>
                        <a:off x="3217863" y="5287963"/>
                        <a:ext cx="2835275" cy="1055687"/>
                      </a:xfrm>
                      <a:prstGeom prst="rect">
                        <a:avLst/>
                      </a:prstGeom>
                    </p:spPr>
                  </p:pic>
                </p:oleObj>
              </mc:Fallback>
            </mc:AlternateContent>
          </a:graphicData>
        </a:graphic>
      </p:graphicFrame>
    </p:spTree>
    <p:extLst>
      <p:ext uri="{BB962C8B-B14F-4D97-AF65-F5344CB8AC3E}">
        <p14:creationId xmlns:p14="http://schemas.microsoft.com/office/powerpoint/2010/main" val="149865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6B2BA0-A4FE-414E-97CD-874457A5A6A4}"/>
              </a:ext>
            </a:extLst>
          </p:cNvPr>
          <p:cNvGrpSpPr/>
          <p:nvPr/>
        </p:nvGrpSpPr>
        <p:grpSpPr>
          <a:xfrm rot="5400000">
            <a:off x="8383393" y="3218530"/>
            <a:ext cx="6891246" cy="653685"/>
            <a:chOff x="4871257" y="83128"/>
            <a:chExt cx="7501721" cy="653685"/>
          </a:xfrm>
        </p:grpSpPr>
        <p:sp>
          <p:nvSpPr>
            <p:cNvPr id="3" name="Rectangle: Rounded Corners 2">
              <a:extLst>
                <a:ext uri="{FF2B5EF4-FFF2-40B4-BE49-F238E27FC236}">
                  <a16:creationId xmlns:a16="http://schemas.microsoft.com/office/drawing/2014/main" id="{B44C78F3-03EC-4211-B180-063C40AE1A1E}"/>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C0CC37C-679C-4EFD-B69F-96EBF88387AC}"/>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LUYỆN TẬP</a:t>
              </a:r>
              <a:endPar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sp>
        <p:nvSpPr>
          <p:cNvPr id="5" name="Title 1">
            <a:extLst>
              <a:ext uri="{FF2B5EF4-FFF2-40B4-BE49-F238E27FC236}">
                <a16:creationId xmlns:a16="http://schemas.microsoft.com/office/drawing/2014/main" id="{5EAAB66B-3FF7-4EAE-897F-AF2F3ED12227}"/>
              </a:ext>
            </a:extLst>
          </p:cNvPr>
          <p:cNvSpPr txBox="1">
            <a:spLocks/>
          </p:cNvSpPr>
          <p:nvPr/>
        </p:nvSpPr>
        <p:spPr>
          <a:xfrm>
            <a:off x="-380452" y="-197905"/>
            <a:ext cx="294692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0000"/>
                </a:solidFill>
                <a:latin typeface="Palatino Linotype" panose="02040502050505030304" pitchFamily="18" charset="0"/>
              </a:rPr>
              <a:t>VÍ DỤ</a:t>
            </a:r>
          </a:p>
        </p:txBody>
      </p:sp>
      <p:pic>
        <p:nvPicPr>
          <p:cNvPr id="6" name="Picture 5">
            <a:extLst>
              <a:ext uri="{FF2B5EF4-FFF2-40B4-BE49-F238E27FC236}">
                <a16:creationId xmlns:a16="http://schemas.microsoft.com/office/drawing/2014/main" id="{1B41E113-0535-4333-A04F-8A97E1EAD0E9}"/>
              </a:ext>
            </a:extLst>
          </p:cNvPr>
          <p:cNvPicPr>
            <a:picLocks noChangeAspect="1"/>
          </p:cNvPicPr>
          <p:nvPr/>
        </p:nvPicPr>
        <p:blipFill>
          <a:blip r:embed="rId5"/>
          <a:stretch>
            <a:fillRect/>
          </a:stretch>
        </p:blipFill>
        <p:spPr>
          <a:xfrm>
            <a:off x="8616739" y="707414"/>
            <a:ext cx="2946925" cy="3104285"/>
          </a:xfrm>
          <a:prstGeom prst="rect">
            <a:avLst/>
          </a:prstGeom>
        </p:spPr>
      </p:pic>
      <p:sp>
        <p:nvSpPr>
          <p:cNvPr id="7" name="Title 1">
            <a:extLst>
              <a:ext uri="{FF2B5EF4-FFF2-40B4-BE49-F238E27FC236}">
                <a16:creationId xmlns:a16="http://schemas.microsoft.com/office/drawing/2014/main" id="{329A706E-27E3-4B41-AD46-5B377F1BD2F8}"/>
              </a:ext>
            </a:extLst>
          </p:cNvPr>
          <p:cNvSpPr txBox="1">
            <a:spLocks/>
          </p:cNvSpPr>
          <p:nvPr/>
        </p:nvSpPr>
        <p:spPr>
          <a:xfrm>
            <a:off x="322406" y="1077389"/>
            <a:ext cx="8163803" cy="194294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a:solidFill>
                  <a:srgbClr val="0070C0"/>
                </a:solidFill>
                <a:latin typeface="Palatino Linotype" panose="02040502050505030304" pitchFamily="18" charset="0"/>
              </a:rPr>
              <a:t>Cho hình lăng trụ đứng tam giác với các kích th</a:t>
            </a:r>
            <a:r>
              <a:rPr lang="vi-VN" sz="2800">
                <a:solidFill>
                  <a:srgbClr val="0070C0"/>
                </a:solidFill>
                <a:latin typeface="Palatino Linotype" panose="02040502050505030304" pitchFamily="18" charset="0"/>
              </a:rPr>
              <a:t>ước</a:t>
            </a:r>
            <a:r>
              <a:rPr lang="en-US" sz="2800">
                <a:solidFill>
                  <a:srgbClr val="0070C0"/>
                </a:solidFill>
                <a:latin typeface="Palatino Linotype" panose="02040502050505030304" pitchFamily="18" charset="0"/>
              </a:rPr>
              <a:t> nh</a:t>
            </a:r>
            <a:r>
              <a:rPr lang="vi-VN" sz="2800">
                <a:solidFill>
                  <a:srgbClr val="0070C0"/>
                </a:solidFill>
                <a:latin typeface="Palatino Linotype" panose="02040502050505030304" pitchFamily="18" charset="0"/>
              </a:rPr>
              <a:t>ư</a:t>
            </a:r>
            <a:r>
              <a:rPr lang="en-US" sz="2800">
                <a:solidFill>
                  <a:srgbClr val="0070C0"/>
                </a:solidFill>
                <a:latin typeface="Palatino Linotype" panose="02040502050505030304" pitchFamily="18" charset="0"/>
              </a:rPr>
              <a:t> hình vẽ. Hãy tính thể tích và diện tích xung quanh của hình lăng trụ đứng tam giác đó. </a:t>
            </a:r>
          </a:p>
        </p:txBody>
      </p:sp>
      <p:sp>
        <p:nvSpPr>
          <p:cNvPr id="8" name="Title 1">
            <a:extLst>
              <a:ext uri="{FF2B5EF4-FFF2-40B4-BE49-F238E27FC236}">
                <a16:creationId xmlns:a16="http://schemas.microsoft.com/office/drawing/2014/main" id="{42FE4983-0E59-47A2-B221-743551739B0B}"/>
              </a:ext>
            </a:extLst>
          </p:cNvPr>
          <p:cNvSpPr txBox="1">
            <a:spLocks/>
          </p:cNvSpPr>
          <p:nvPr/>
        </p:nvSpPr>
        <p:spPr>
          <a:xfrm>
            <a:off x="2566474" y="2758737"/>
            <a:ext cx="29469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FF0000"/>
                </a:solidFill>
                <a:latin typeface="Palatino Linotype" panose="02040502050505030304" pitchFamily="18" charset="0"/>
              </a:rPr>
              <a:t>Giải</a:t>
            </a:r>
          </a:p>
        </p:txBody>
      </p:sp>
      <p:sp>
        <p:nvSpPr>
          <p:cNvPr id="9" name="Title 1">
            <a:extLst>
              <a:ext uri="{FF2B5EF4-FFF2-40B4-BE49-F238E27FC236}">
                <a16:creationId xmlns:a16="http://schemas.microsoft.com/office/drawing/2014/main" id="{6DA1D54F-C940-4A6F-89A9-42545F5FC257}"/>
              </a:ext>
            </a:extLst>
          </p:cNvPr>
          <p:cNvSpPr txBox="1">
            <a:spLocks/>
          </p:cNvSpPr>
          <p:nvPr/>
        </p:nvSpPr>
        <p:spPr>
          <a:xfrm>
            <a:off x="230109" y="3564618"/>
            <a:ext cx="8163803" cy="5657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a:latin typeface="Palatino Linotype" panose="02040502050505030304" pitchFamily="18" charset="0"/>
              </a:rPr>
              <a:t>Thể tích của hình lăng trụ tam giác trên là:</a:t>
            </a:r>
          </a:p>
        </p:txBody>
      </p:sp>
      <p:sp>
        <p:nvSpPr>
          <p:cNvPr id="10" name="Title 1">
            <a:extLst>
              <a:ext uri="{FF2B5EF4-FFF2-40B4-BE49-F238E27FC236}">
                <a16:creationId xmlns:a16="http://schemas.microsoft.com/office/drawing/2014/main" id="{9E54B1B3-2326-4D22-8BEA-5F41B53C53CB}"/>
              </a:ext>
            </a:extLst>
          </p:cNvPr>
          <p:cNvSpPr txBox="1">
            <a:spLocks/>
          </p:cNvSpPr>
          <p:nvPr/>
        </p:nvSpPr>
        <p:spPr>
          <a:xfrm>
            <a:off x="166671" y="5210194"/>
            <a:ext cx="9657553" cy="5657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a:latin typeface="Palatino Linotype" panose="02040502050505030304" pitchFamily="18" charset="0"/>
              </a:rPr>
              <a:t>Diện tích xung quanh của hình lăng trụ tam giác trên là:</a:t>
            </a:r>
          </a:p>
        </p:txBody>
      </p:sp>
      <p:graphicFrame>
        <p:nvGraphicFramePr>
          <p:cNvPr id="11" name="Object 10">
            <a:extLst>
              <a:ext uri="{FF2B5EF4-FFF2-40B4-BE49-F238E27FC236}">
                <a16:creationId xmlns:a16="http://schemas.microsoft.com/office/drawing/2014/main" id="{BB778C6F-EA44-4AD6-AE4B-1B1BC4D6E7AD}"/>
              </a:ext>
            </a:extLst>
          </p:cNvPr>
          <p:cNvGraphicFramePr>
            <a:graphicFrameLocks noChangeAspect="1"/>
          </p:cNvGraphicFramePr>
          <p:nvPr>
            <p:extLst>
              <p:ext uri="{D42A27DB-BD31-4B8C-83A1-F6EECF244321}">
                <p14:modId xmlns:p14="http://schemas.microsoft.com/office/powerpoint/2010/main" val="2872528458"/>
              </p:ext>
            </p:extLst>
          </p:nvPr>
        </p:nvGraphicFramePr>
        <p:xfrm>
          <a:off x="1683168" y="4176348"/>
          <a:ext cx="5599942" cy="960913"/>
        </p:xfrm>
        <a:graphic>
          <a:graphicData uri="http://schemas.openxmlformats.org/presentationml/2006/ole">
            <mc:AlternateContent xmlns:mc="http://schemas.openxmlformats.org/markup-compatibility/2006">
              <mc:Choice xmlns:v="urn:schemas-microsoft-com:vml" Requires="v">
                <p:oleObj spid="_x0000_s2058" name="Equation" r:id="rId6" imgW="2514600" imgH="431640" progId="Equation.DSMT4">
                  <p:embed/>
                </p:oleObj>
              </mc:Choice>
              <mc:Fallback>
                <p:oleObj name="Equation" r:id="rId6" imgW="2514600" imgH="431640" progId="Equation.DSMT4">
                  <p:embed/>
                  <p:pic>
                    <p:nvPicPr>
                      <p:cNvPr id="20" name="Object 19">
                        <a:extLst>
                          <a:ext uri="{FF2B5EF4-FFF2-40B4-BE49-F238E27FC236}">
                            <a16:creationId xmlns:a16="http://schemas.microsoft.com/office/drawing/2014/main" id="{ABE9F753-0FC9-40C9-96F9-BBE1F35F461F}"/>
                          </a:ext>
                        </a:extLst>
                      </p:cNvPr>
                      <p:cNvPicPr/>
                      <p:nvPr/>
                    </p:nvPicPr>
                    <p:blipFill>
                      <a:blip r:embed="rId7"/>
                      <a:stretch>
                        <a:fillRect/>
                      </a:stretch>
                    </p:blipFill>
                    <p:spPr>
                      <a:xfrm>
                        <a:off x="1683168" y="4176348"/>
                        <a:ext cx="5599942" cy="96091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12545A6-80CA-4610-BA64-EC8AB054873F}"/>
              </a:ext>
            </a:extLst>
          </p:cNvPr>
          <p:cNvGraphicFramePr>
            <a:graphicFrameLocks noChangeAspect="1"/>
          </p:cNvGraphicFramePr>
          <p:nvPr>
            <p:extLst>
              <p:ext uri="{D42A27DB-BD31-4B8C-83A1-F6EECF244321}">
                <p14:modId xmlns:p14="http://schemas.microsoft.com/office/powerpoint/2010/main" val="1292690084"/>
              </p:ext>
            </p:extLst>
          </p:nvPr>
        </p:nvGraphicFramePr>
        <p:xfrm>
          <a:off x="1099688" y="6092294"/>
          <a:ext cx="6167438" cy="622300"/>
        </p:xfrm>
        <a:graphic>
          <a:graphicData uri="http://schemas.openxmlformats.org/presentationml/2006/ole">
            <mc:AlternateContent xmlns:mc="http://schemas.openxmlformats.org/markup-compatibility/2006">
              <mc:Choice xmlns:v="urn:schemas-microsoft-com:vml" Requires="v">
                <p:oleObj spid="_x0000_s2059" name="Equation" r:id="rId8" imgW="2768400" imgH="279360" progId="Equation.DSMT4">
                  <p:embed/>
                </p:oleObj>
              </mc:Choice>
              <mc:Fallback>
                <p:oleObj name="Equation" r:id="rId8" imgW="2768400" imgH="279360" progId="Equation.DSMT4">
                  <p:embed/>
                  <p:pic>
                    <p:nvPicPr>
                      <p:cNvPr id="21" name="Object 20">
                        <a:extLst>
                          <a:ext uri="{FF2B5EF4-FFF2-40B4-BE49-F238E27FC236}">
                            <a16:creationId xmlns:a16="http://schemas.microsoft.com/office/drawing/2014/main" id="{678E6818-F072-4820-9F59-B7A8776A7480}"/>
                          </a:ext>
                        </a:extLst>
                      </p:cNvPr>
                      <p:cNvPicPr/>
                      <p:nvPr/>
                    </p:nvPicPr>
                    <p:blipFill>
                      <a:blip r:embed="rId9"/>
                      <a:stretch>
                        <a:fillRect/>
                      </a:stretch>
                    </p:blipFill>
                    <p:spPr>
                      <a:xfrm>
                        <a:off x="1099688" y="6092294"/>
                        <a:ext cx="6167438" cy="622300"/>
                      </a:xfrm>
                      <a:prstGeom prst="rect">
                        <a:avLst/>
                      </a:prstGeom>
                    </p:spPr>
                  </p:pic>
                </p:oleObj>
              </mc:Fallback>
            </mc:AlternateContent>
          </a:graphicData>
        </a:graphic>
      </p:graphicFrame>
      <p:pic>
        <p:nvPicPr>
          <p:cNvPr id="13" name="Đồng hồ đếm ngược 2 phút">
            <a:hlinkClick r:id="" action="ppaction://media"/>
            <a:extLst>
              <a:ext uri="{FF2B5EF4-FFF2-40B4-BE49-F238E27FC236}">
                <a16:creationId xmlns:a16="http://schemas.microsoft.com/office/drawing/2014/main" id="{7E017051-B810-4A64-91B6-CAE51648BD99}"/>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5759615" y="172350"/>
            <a:ext cx="1608958" cy="905039"/>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331727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3"/>
                                        </p:tgtEl>
                                      </p:cBhvr>
                                    </p:cmd>
                                  </p:childTnLst>
                                </p:cTn>
                              </p:par>
                            </p:childTnLst>
                          </p:cTn>
                        </p:par>
                      </p:childTnLst>
                    </p:cTn>
                  </p:par>
                </p:childTnLst>
              </p:cTn>
              <p:nextCondLst>
                <p:cond evt="onClick" delay="0">
                  <p:tgtEl>
                    <p:spTgt spid="13"/>
                  </p:tgtEl>
                </p:cond>
              </p:nextCondLst>
            </p:seq>
            <p:video>
              <p:cMediaNode vol="80000">
                <p:cTn id="33" fill="hold" display="0">
                  <p:stCondLst>
                    <p:cond delay="indefinite"/>
                  </p:stCondLst>
                </p:cTn>
                <p:tgtEl>
                  <p:spTgt spid="13"/>
                </p:tgtEl>
              </p:cMediaNode>
            </p:video>
          </p:childTnLst>
        </p:cTn>
      </p:par>
    </p:tnLst>
    <p:bldLst>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21FED-3E41-41C0-85B7-42D1CEE49926}"/>
              </a:ext>
            </a:extLst>
          </p:cNvPr>
          <p:cNvGrpSpPr/>
          <p:nvPr/>
        </p:nvGrpSpPr>
        <p:grpSpPr>
          <a:xfrm rot="5400000">
            <a:off x="8383393" y="3218530"/>
            <a:ext cx="6891246" cy="653685"/>
            <a:chOff x="4871257" y="83128"/>
            <a:chExt cx="7501721" cy="653685"/>
          </a:xfrm>
        </p:grpSpPr>
        <p:sp>
          <p:nvSpPr>
            <p:cNvPr id="3" name="Rectangle: Rounded Corners 2">
              <a:extLst>
                <a:ext uri="{FF2B5EF4-FFF2-40B4-BE49-F238E27FC236}">
                  <a16:creationId xmlns:a16="http://schemas.microsoft.com/office/drawing/2014/main" id="{C975B789-73E4-479C-A339-B152663E4CF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46275BA1-67E2-463D-940B-7B361484D4E3}"/>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aphicFrame>
        <p:nvGraphicFramePr>
          <p:cNvPr id="5" name="Table 2">
            <a:extLst>
              <a:ext uri="{FF2B5EF4-FFF2-40B4-BE49-F238E27FC236}">
                <a16:creationId xmlns:a16="http://schemas.microsoft.com/office/drawing/2014/main" id="{5B7E8E84-E126-48C8-A1EF-E196ADF48767}"/>
              </a:ext>
            </a:extLst>
          </p:cNvPr>
          <p:cNvGraphicFramePr>
            <a:graphicFrameLocks noGrp="1"/>
          </p:cNvGraphicFramePr>
          <p:nvPr>
            <p:extLst>
              <p:ext uri="{D42A27DB-BD31-4B8C-83A1-F6EECF244321}">
                <p14:modId xmlns:p14="http://schemas.microsoft.com/office/powerpoint/2010/main" val="2959100034"/>
              </p:ext>
            </p:extLst>
          </p:nvPr>
        </p:nvGraphicFramePr>
        <p:xfrm>
          <a:off x="105179" y="149156"/>
          <a:ext cx="11396994" cy="6787794"/>
        </p:xfrm>
        <a:graphic>
          <a:graphicData uri="http://schemas.openxmlformats.org/drawingml/2006/table">
            <a:tbl>
              <a:tblPr firstRow="1" bandRow="1">
                <a:tableStyleId>{5C22544A-7EE6-4342-B048-85BDC9FD1C3A}</a:tableStyleId>
              </a:tblPr>
              <a:tblGrid>
                <a:gridCol w="4571028">
                  <a:extLst>
                    <a:ext uri="{9D8B030D-6E8A-4147-A177-3AD203B41FA5}">
                      <a16:colId xmlns:a16="http://schemas.microsoft.com/office/drawing/2014/main" val="1943602219"/>
                    </a:ext>
                  </a:extLst>
                </a:gridCol>
                <a:gridCol w="3481754">
                  <a:extLst>
                    <a:ext uri="{9D8B030D-6E8A-4147-A177-3AD203B41FA5}">
                      <a16:colId xmlns:a16="http://schemas.microsoft.com/office/drawing/2014/main" val="2685148366"/>
                    </a:ext>
                  </a:extLst>
                </a:gridCol>
                <a:gridCol w="3344212">
                  <a:extLst>
                    <a:ext uri="{9D8B030D-6E8A-4147-A177-3AD203B41FA5}">
                      <a16:colId xmlns:a16="http://schemas.microsoft.com/office/drawing/2014/main" val="213303952"/>
                    </a:ext>
                  </a:extLst>
                </a:gridCol>
              </a:tblGrid>
              <a:tr h="860518">
                <a:tc>
                  <a:txBody>
                    <a:bodyPr/>
                    <a:lstStyle/>
                    <a:p>
                      <a:pPr algn="ctr"/>
                      <a:r>
                        <a:rPr lang="en-US" sz="2800">
                          <a:solidFill>
                            <a:srgbClr val="FFFF00"/>
                          </a:solidFill>
                          <a:latin typeface="Palatino Linotype" panose="02040502050505030304" pitchFamily="18" charset="0"/>
                        </a:rPr>
                        <a:t>BÀI 2. SGK/86</a:t>
                      </a:r>
                    </a:p>
                  </a:txBody>
                  <a:tcPr anchor="ctr"/>
                </a:tc>
                <a:tc>
                  <a:txBody>
                    <a:bodyPr/>
                    <a:lstStyle/>
                    <a:p>
                      <a:pPr algn="ctr"/>
                      <a:r>
                        <a:rPr lang="en-US" sz="2800">
                          <a:solidFill>
                            <a:srgbClr val="FFFF00"/>
                          </a:solidFill>
                          <a:latin typeface="Palatino Linotype" panose="02040502050505030304" pitchFamily="18" charset="0"/>
                        </a:rPr>
                        <a:t>Hình Lăng trụ đứng tam giác</a:t>
                      </a:r>
                    </a:p>
                  </a:txBody>
                  <a:tcPr anchor="ctr"/>
                </a:tc>
                <a:tc>
                  <a:txBody>
                    <a:bodyPr/>
                    <a:lstStyle/>
                    <a:p>
                      <a:pPr algn="ctr"/>
                      <a:r>
                        <a:rPr lang="en-US" sz="2800">
                          <a:solidFill>
                            <a:srgbClr val="FFFF00"/>
                          </a:solidFill>
                          <a:latin typeface="Palatino Linotype" panose="02040502050505030304" pitchFamily="18" charset="0"/>
                        </a:rPr>
                        <a:t>Hình Lăng trụ đứng tứ giác</a:t>
                      </a:r>
                    </a:p>
                  </a:txBody>
                  <a:tcPr anchor="ctr"/>
                </a:tc>
                <a:extLst>
                  <a:ext uri="{0D108BD9-81ED-4DB2-BD59-A6C34878D82A}">
                    <a16:rowId xmlns:a16="http://schemas.microsoft.com/office/drawing/2014/main" val="1785169486"/>
                  </a:ext>
                </a:extLst>
              </a:tr>
              <a:tr h="860518">
                <a:tc>
                  <a:txBody>
                    <a:bodyPr/>
                    <a:lstStyle/>
                    <a:p>
                      <a:pPr algn="ctr"/>
                      <a:r>
                        <a:rPr lang="en-US" sz="2800">
                          <a:latin typeface="Palatino Linotype" panose="02040502050505030304" pitchFamily="18" charset="0"/>
                        </a:rPr>
                        <a:t>Các mặt đáy song song với nhau</a:t>
                      </a:r>
                    </a:p>
                  </a:txBody>
                  <a:tcPr/>
                </a:tc>
                <a:tc>
                  <a:txBody>
                    <a:bodyPr/>
                    <a:lstStyle/>
                    <a:p>
                      <a:pPr algn="ctr"/>
                      <a:endParaRPr lang="en-US" sz="2400">
                        <a:latin typeface="Palatino Linotype" panose="02040502050505030304" pitchFamily="18" charset="0"/>
                      </a:endParaRPr>
                    </a:p>
                  </a:txBody>
                  <a:tcPr anchor="ctr"/>
                </a:tc>
                <a:tc>
                  <a:txBody>
                    <a:bodyPr/>
                    <a:lstStyle/>
                    <a:p>
                      <a:pPr algn="ctr"/>
                      <a:endParaRPr lang="en-US" sz="2400">
                        <a:latin typeface="Palatino Linotype" panose="02040502050505030304" pitchFamily="18" charset="0"/>
                      </a:endParaRPr>
                    </a:p>
                  </a:txBody>
                  <a:tcPr anchor="ctr"/>
                </a:tc>
                <a:extLst>
                  <a:ext uri="{0D108BD9-81ED-4DB2-BD59-A6C34878D82A}">
                    <a16:rowId xmlns:a16="http://schemas.microsoft.com/office/drawing/2014/main" val="14100189"/>
                  </a:ext>
                </a:extLst>
              </a:tr>
              <a:tr h="860518">
                <a:tc>
                  <a:txBody>
                    <a:bodyPr/>
                    <a:lstStyle/>
                    <a:p>
                      <a:pPr algn="ctr"/>
                      <a:r>
                        <a:rPr lang="en-US" sz="2800">
                          <a:latin typeface="Palatino Linotype" panose="02040502050505030304" pitchFamily="18" charset="0"/>
                        </a:rPr>
                        <a:t>Các mặt đáy là tam giác</a:t>
                      </a:r>
                    </a:p>
                  </a:txBody>
                  <a:tcPr/>
                </a:tc>
                <a:tc>
                  <a:txBody>
                    <a:bodyPr/>
                    <a:lstStyle/>
                    <a:p>
                      <a:pPr algn="ctr"/>
                      <a:endParaRPr lang="en-US" sz="2400">
                        <a:latin typeface="Palatino Linotype" panose="02040502050505030304" pitchFamily="18" charset="0"/>
                      </a:endParaRPr>
                    </a:p>
                  </a:txBody>
                  <a:tcPr anchor="ctr"/>
                </a:tc>
                <a:tc>
                  <a:txBody>
                    <a:bodyPr/>
                    <a:lstStyle/>
                    <a:p>
                      <a:pPr algn="ctr"/>
                      <a:endParaRPr lang="en-US" sz="2400">
                        <a:latin typeface="Palatino Linotype" panose="02040502050505030304" pitchFamily="18" charset="0"/>
                      </a:endParaRPr>
                    </a:p>
                  </a:txBody>
                  <a:tcPr anchor="ctr"/>
                </a:tc>
                <a:extLst>
                  <a:ext uri="{0D108BD9-81ED-4DB2-BD59-A6C34878D82A}">
                    <a16:rowId xmlns:a16="http://schemas.microsoft.com/office/drawing/2014/main" val="2865112798"/>
                  </a:ext>
                </a:extLst>
              </a:tr>
              <a:tr h="860518">
                <a:tc>
                  <a:txBody>
                    <a:bodyPr/>
                    <a:lstStyle/>
                    <a:p>
                      <a:pPr algn="ctr"/>
                      <a:r>
                        <a:rPr lang="en-US" sz="2800">
                          <a:latin typeface="Palatino Linotype" panose="02040502050505030304" pitchFamily="18" charset="0"/>
                        </a:rPr>
                        <a:t>Các mặt đáy là tứ giác</a:t>
                      </a:r>
                    </a:p>
                  </a:txBody>
                  <a:tcPr/>
                </a:tc>
                <a:tc>
                  <a:txBody>
                    <a:bodyPr/>
                    <a:lstStyle/>
                    <a:p>
                      <a:pPr algn="ctr"/>
                      <a:endParaRPr lang="en-US" sz="2400">
                        <a:latin typeface="Palatino Linotype" panose="02040502050505030304" pitchFamily="18" charset="0"/>
                      </a:endParaRPr>
                    </a:p>
                  </a:txBody>
                  <a:tcPr anchor="ctr"/>
                </a:tc>
                <a:tc>
                  <a:txBody>
                    <a:bodyPr/>
                    <a:lstStyle/>
                    <a:p>
                      <a:pPr algn="ctr"/>
                      <a:endParaRPr lang="en-US" sz="2400">
                        <a:latin typeface="Palatino Linotype" panose="02040502050505030304" pitchFamily="18" charset="0"/>
                      </a:endParaRPr>
                    </a:p>
                  </a:txBody>
                  <a:tcPr anchor="ctr"/>
                </a:tc>
                <a:extLst>
                  <a:ext uri="{0D108BD9-81ED-4DB2-BD59-A6C34878D82A}">
                    <a16:rowId xmlns:a16="http://schemas.microsoft.com/office/drawing/2014/main" val="3080287516"/>
                  </a:ext>
                </a:extLst>
              </a:tr>
              <a:tr h="860518">
                <a:tc>
                  <a:txBody>
                    <a:bodyPr/>
                    <a:lstStyle/>
                    <a:p>
                      <a:pPr algn="ctr"/>
                      <a:r>
                        <a:rPr lang="en-US" sz="2800">
                          <a:latin typeface="Palatino Linotype" panose="02040502050505030304" pitchFamily="18" charset="0"/>
                        </a:rPr>
                        <a:t>Mặt bên là hình chữ nhật</a:t>
                      </a:r>
                    </a:p>
                  </a:txBody>
                  <a:tcPr/>
                </a:tc>
                <a:tc>
                  <a:txBody>
                    <a:bodyPr/>
                    <a:lstStyle/>
                    <a:p>
                      <a:pPr algn="ctr"/>
                      <a:endParaRPr lang="en-US" sz="2400">
                        <a:latin typeface="Palatino Linotype" panose="02040502050505030304" pitchFamily="18" charset="0"/>
                      </a:endParaRPr>
                    </a:p>
                  </a:txBody>
                  <a:tcPr anchor="ctr"/>
                </a:tc>
                <a:tc>
                  <a:txBody>
                    <a:bodyPr/>
                    <a:lstStyle/>
                    <a:p>
                      <a:pPr algn="ctr"/>
                      <a:endParaRPr lang="en-US" sz="2400">
                        <a:latin typeface="Palatino Linotype" panose="02040502050505030304" pitchFamily="18" charset="0"/>
                      </a:endParaRPr>
                    </a:p>
                  </a:txBody>
                  <a:tcPr anchor="ctr"/>
                </a:tc>
                <a:extLst>
                  <a:ext uri="{0D108BD9-81ED-4DB2-BD59-A6C34878D82A}">
                    <a16:rowId xmlns:a16="http://schemas.microsoft.com/office/drawing/2014/main" val="1807692231"/>
                  </a:ext>
                </a:extLst>
              </a:tr>
              <a:tr h="860518">
                <a:tc>
                  <a:txBody>
                    <a:bodyPr/>
                    <a:lstStyle/>
                    <a:p>
                      <a:pPr algn="ctr"/>
                      <a:r>
                        <a:rPr lang="en-US" sz="2800">
                          <a:latin typeface="Palatino Linotype" panose="02040502050505030304" pitchFamily="18" charset="0"/>
                        </a:rPr>
                        <a:t>Thể tích bằng diện tích đáy nhân với độ dài cạnh bên</a:t>
                      </a:r>
                    </a:p>
                  </a:txBody>
                  <a:tcPr/>
                </a:tc>
                <a:tc>
                  <a:txBody>
                    <a:bodyPr/>
                    <a:lstStyle/>
                    <a:p>
                      <a:pPr algn="ctr"/>
                      <a:endParaRPr lang="en-US" sz="2400">
                        <a:latin typeface="Palatino Linotype" panose="02040502050505030304" pitchFamily="18" charset="0"/>
                      </a:endParaRPr>
                    </a:p>
                  </a:txBody>
                  <a:tcPr anchor="ctr"/>
                </a:tc>
                <a:tc>
                  <a:txBody>
                    <a:bodyPr/>
                    <a:lstStyle/>
                    <a:p>
                      <a:pPr algn="ctr"/>
                      <a:endParaRPr lang="en-US" sz="2400">
                        <a:latin typeface="Palatino Linotype" panose="02040502050505030304" pitchFamily="18" charset="0"/>
                      </a:endParaRPr>
                    </a:p>
                  </a:txBody>
                  <a:tcPr anchor="ctr"/>
                </a:tc>
                <a:extLst>
                  <a:ext uri="{0D108BD9-81ED-4DB2-BD59-A6C34878D82A}">
                    <a16:rowId xmlns:a16="http://schemas.microsoft.com/office/drawing/2014/main" val="982402159"/>
                  </a:ext>
                </a:extLst>
              </a:tr>
              <a:tr h="860518">
                <a:tc>
                  <a:txBody>
                    <a:bodyPr/>
                    <a:lstStyle/>
                    <a:p>
                      <a:pPr algn="ctr"/>
                      <a:r>
                        <a:rPr lang="en-US" sz="2800">
                          <a:latin typeface="Palatino Linotype" panose="02040502050505030304" pitchFamily="18" charset="0"/>
                        </a:rPr>
                        <a:t>Diện tích xung quanh bằng chu vi đáy nhân độ dài cạnh bên</a:t>
                      </a:r>
                    </a:p>
                  </a:txBody>
                  <a:tcPr/>
                </a:tc>
                <a:tc>
                  <a:txBody>
                    <a:bodyPr/>
                    <a:lstStyle/>
                    <a:p>
                      <a:pPr algn="ctr"/>
                      <a:endParaRPr lang="en-US" sz="2400">
                        <a:latin typeface="Palatino Linotype" panose="02040502050505030304" pitchFamily="18" charset="0"/>
                      </a:endParaRPr>
                    </a:p>
                  </a:txBody>
                  <a:tcPr anchor="ctr"/>
                </a:tc>
                <a:tc>
                  <a:txBody>
                    <a:bodyPr/>
                    <a:lstStyle/>
                    <a:p>
                      <a:pPr algn="ctr"/>
                      <a:endParaRPr lang="en-US" sz="2400">
                        <a:latin typeface="Palatino Linotype" panose="02040502050505030304" pitchFamily="18" charset="0"/>
                      </a:endParaRPr>
                    </a:p>
                  </a:txBody>
                  <a:tcPr anchor="ctr"/>
                </a:tc>
                <a:extLst>
                  <a:ext uri="{0D108BD9-81ED-4DB2-BD59-A6C34878D82A}">
                    <a16:rowId xmlns:a16="http://schemas.microsoft.com/office/drawing/2014/main" val="1611805744"/>
                  </a:ext>
                </a:extLst>
              </a:tr>
            </a:tbl>
          </a:graphicData>
        </a:graphic>
      </p:graphicFrame>
      <p:sp>
        <p:nvSpPr>
          <p:cNvPr id="6" name="TextBox 5">
            <a:extLst>
              <a:ext uri="{FF2B5EF4-FFF2-40B4-BE49-F238E27FC236}">
                <a16:creationId xmlns:a16="http://schemas.microsoft.com/office/drawing/2014/main" id="{283197DA-38E8-4A7B-B533-BFE9223EECD9}"/>
              </a:ext>
            </a:extLst>
          </p:cNvPr>
          <p:cNvSpPr txBox="1"/>
          <p:nvPr/>
        </p:nvSpPr>
        <p:spPr>
          <a:xfrm>
            <a:off x="6096000" y="1301276"/>
            <a:ext cx="653686" cy="523220"/>
          </a:xfrm>
          <a:prstGeom prst="rect">
            <a:avLst/>
          </a:prstGeom>
          <a:noFill/>
        </p:spPr>
        <p:txBody>
          <a:bodyPr wrap="square" rtlCol="0">
            <a:spAutoFit/>
          </a:bodyPr>
          <a:lstStyle/>
          <a:p>
            <a:r>
              <a:rPr lang="en-US" sz="2800" b="1">
                <a:solidFill>
                  <a:srgbClr val="FF0000"/>
                </a:solidFill>
                <a:latin typeface="Palatino Linotype" panose="02040502050505030304" pitchFamily="18" charset="0"/>
              </a:rPr>
              <a:t>Đ</a:t>
            </a:r>
          </a:p>
        </p:txBody>
      </p:sp>
      <p:sp>
        <p:nvSpPr>
          <p:cNvPr id="7" name="TextBox 6">
            <a:extLst>
              <a:ext uri="{FF2B5EF4-FFF2-40B4-BE49-F238E27FC236}">
                <a16:creationId xmlns:a16="http://schemas.microsoft.com/office/drawing/2014/main" id="{6FD7D732-E146-4A7A-8812-DAB4E66C181C}"/>
              </a:ext>
            </a:extLst>
          </p:cNvPr>
          <p:cNvSpPr txBox="1"/>
          <p:nvPr/>
        </p:nvSpPr>
        <p:spPr>
          <a:xfrm>
            <a:off x="9566031" y="1383338"/>
            <a:ext cx="653686" cy="523220"/>
          </a:xfrm>
          <a:prstGeom prst="rect">
            <a:avLst/>
          </a:prstGeom>
          <a:noFill/>
        </p:spPr>
        <p:txBody>
          <a:bodyPr wrap="square" rtlCol="0">
            <a:spAutoFit/>
          </a:bodyPr>
          <a:lstStyle/>
          <a:p>
            <a:r>
              <a:rPr lang="en-US" sz="2800" b="1">
                <a:solidFill>
                  <a:srgbClr val="FF0000"/>
                </a:solidFill>
                <a:latin typeface="Palatino Linotype" panose="02040502050505030304" pitchFamily="18" charset="0"/>
              </a:rPr>
              <a:t>Đ</a:t>
            </a:r>
          </a:p>
        </p:txBody>
      </p:sp>
      <p:sp>
        <p:nvSpPr>
          <p:cNvPr id="8" name="TextBox 7">
            <a:extLst>
              <a:ext uri="{FF2B5EF4-FFF2-40B4-BE49-F238E27FC236}">
                <a16:creationId xmlns:a16="http://schemas.microsoft.com/office/drawing/2014/main" id="{147E51D9-AFFC-48A9-9727-839ADE411791}"/>
              </a:ext>
            </a:extLst>
          </p:cNvPr>
          <p:cNvSpPr txBox="1"/>
          <p:nvPr/>
        </p:nvSpPr>
        <p:spPr>
          <a:xfrm>
            <a:off x="6013938" y="2203953"/>
            <a:ext cx="653686" cy="523220"/>
          </a:xfrm>
          <a:prstGeom prst="rect">
            <a:avLst/>
          </a:prstGeom>
          <a:noFill/>
        </p:spPr>
        <p:txBody>
          <a:bodyPr wrap="square" rtlCol="0">
            <a:spAutoFit/>
          </a:bodyPr>
          <a:lstStyle/>
          <a:p>
            <a:r>
              <a:rPr lang="en-US" sz="2800" b="1">
                <a:solidFill>
                  <a:srgbClr val="FF0000"/>
                </a:solidFill>
                <a:latin typeface="Palatino Linotype" panose="02040502050505030304" pitchFamily="18" charset="0"/>
              </a:rPr>
              <a:t>Đ</a:t>
            </a:r>
          </a:p>
        </p:txBody>
      </p:sp>
      <p:sp>
        <p:nvSpPr>
          <p:cNvPr id="9" name="TextBox 8">
            <a:extLst>
              <a:ext uri="{FF2B5EF4-FFF2-40B4-BE49-F238E27FC236}">
                <a16:creationId xmlns:a16="http://schemas.microsoft.com/office/drawing/2014/main" id="{7FB452BD-A7F5-4CB1-92FF-941682AC1152}"/>
              </a:ext>
            </a:extLst>
          </p:cNvPr>
          <p:cNvSpPr txBox="1"/>
          <p:nvPr/>
        </p:nvSpPr>
        <p:spPr>
          <a:xfrm>
            <a:off x="9564627" y="2203953"/>
            <a:ext cx="653686" cy="523220"/>
          </a:xfrm>
          <a:prstGeom prst="rect">
            <a:avLst/>
          </a:prstGeom>
          <a:noFill/>
        </p:spPr>
        <p:txBody>
          <a:bodyPr wrap="square" rtlCol="0">
            <a:spAutoFit/>
          </a:bodyPr>
          <a:lstStyle/>
          <a:p>
            <a:r>
              <a:rPr lang="en-US" sz="2800" b="1">
                <a:solidFill>
                  <a:srgbClr val="FF0000"/>
                </a:solidFill>
                <a:latin typeface="Palatino Linotype" panose="02040502050505030304" pitchFamily="18" charset="0"/>
              </a:rPr>
              <a:t>S</a:t>
            </a:r>
          </a:p>
        </p:txBody>
      </p:sp>
      <p:sp>
        <p:nvSpPr>
          <p:cNvPr id="10" name="TextBox 9">
            <a:extLst>
              <a:ext uri="{FF2B5EF4-FFF2-40B4-BE49-F238E27FC236}">
                <a16:creationId xmlns:a16="http://schemas.microsoft.com/office/drawing/2014/main" id="{668F6F89-444B-4403-9C5A-BE9CF73AE745}"/>
              </a:ext>
            </a:extLst>
          </p:cNvPr>
          <p:cNvSpPr txBox="1"/>
          <p:nvPr/>
        </p:nvSpPr>
        <p:spPr>
          <a:xfrm>
            <a:off x="6081470" y="3084317"/>
            <a:ext cx="653686" cy="523220"/>
          </a:xfrm>
          <a:prstGeom prst="rect">
            <a:avLst/>
          </a:prstGeom>
          <a:noFill/>
        </p:spPr>
        <p:txBody>
          <a:bodyPr wrap="square" rtlCol="0">
            <a:spAutoFit/>
          </a:bodyPr>
          <a:lstStyle/>
          <a:p>
            <a:r>
              <a:rPr lang="en-US" sz="2800" b="1">
                <a:solidFill>
                  <a:srgbClr val="FF0000"/>
                </a:solidFill>
                <a:latin typeface="Palatino Linotype" panose="02040502050505030304" pitchFamily="18" charset="0"/>
              </a:rPr>
              <a:t>S</a:t>
            </a:r>
          </a:p>
        </p:txBody>
      </p:sp>
      <p:sp>
        <p:nvSpPr>
          <p:cNvPr id="11" name="TextBox 10">
            <a:extLst>
              <a:ext uri="{FF2B5EF4-FFF2-40B4-BE49-F238E27FC236}">
                <a16:creationId xmlns:a16="http://schemas.microsoft.com/office/drawing/2014/main" id="{C3E31EC1-9E5E-4161-9262-5510A874D573}"/>
              </a:ext>
            </a:extLst>
          </p:cNvPr>
          <p:cNvSpPr txBox="1"/>
          <p:nvPr/>
        </p:nvSpPr>
        <p:spPr>
          <a:xfrm>
            <a:off x="9550097" y="3019833"/>
            <a:ext cx="653686" cy="523220"/>
          </a:xfrm>
          <a:prstGeom prst="rect">
            <a:avLst/>
          </a:prstGeom>
          <a:noFill/>
        </p:spPr>
        <p:txBody>
          <a:bodyPr wrap="square" rtlCol="0">
            <a:spAutoFit/>
          </a:bodyPr>
          <a:lstStyle/>
          <a:p>
            <a:r>
              <a:rPr lang="en-US" sz="2800" b="1">
                <a:solidFill>
                  <a:srgbClr val="FF0000"/>
                </a:solidFill>
                <a:latin typeface="Palatino Linotype" panose="02040502050505030304" pitchFamily="18" charset="0"/>
              </a:rPr>
              <a:t>Đ</a:t>
            </a:r>
          </a:p>
        </p:txBody>
      </p:sp>
      <p:sp>
        <p:nvSpPr>
          <p:cNvPr id="12" name="TextBox 11">
            <a:extLst>
              <a:ext uri="{FF2B5EF4-FFF2-40B4-BE49-F238E27FC236}">
                <a16:creationId xmlns:a16="http://schemas.microsoft.com/office/drawing/2014/main" id="{B8AD3890-E077-495E-8A5E-AB51F8F933CD}"/>
              </a:ext>
            </a:extLst>
          </p:cNvPr>
          <p:cNvSpPr txBox="1"/>
          <p:nvPr/>
        </p:nvSpPr>
        <p:spPr>
          <a:xfrm>
            <a:off x="6096000" y="3964681"/>
            <a:ext cx="653686" cy="523220"/>
          </a:xfrm>
          <a:prstGeom prst="rect">
            <a:avLst/>
          </a:prstGeom>
          <a:noFill/>
        </p:spPr>
        <p:txBody>
          <a:bodyPr wrap="square" rtlCol="0">
            <a:spAutoFit/>
          </a:bodyPr>
          <a:lstStyle/>
          <a:p>
            <a:r>
              <a:rPr lang="en-US" sz="2800" b="1">
                <a:solidFill>
                  <a:srgbClr val="FF0000"/>
                </a:solidFill>
                <a:latin typeface="Palatino Linotype" panose="02040502050505030304" pitchFamily="18" charset="0"/>
              </a:rPr>
              <a:t>Đ</a:t>
            </a:r>
          </a:p>
        </p:txBody>
      </p:sp>
      <p:sp>
        <p:nvSpPr>
          <p:cNvPr id="13" name="TextBox 12">
            <a:extLst>
              <a:ext uri="{FF2B5EF4-FFF2-40B4-BE49-F238E27FC236}">
                <a16:creationId xmlns:a16="http://schemas.microsoft.com/office/drawing/2014/main" id="{E6F26C68-AB38-42CF-920C-7F547684FDFB}"/>
              </a:ext>
            </a:extLst>
          </p:cNvPr>
          <p:cNvSpPr txBox="1"/>
          <p:nvPr/>
        </p:nvSpPr>
        <p:spPr>
          <a:xfrm>
            <a:off x="9550097" y="3964681"/>
            <a:ext cx="653686" cy="523220"/>
          </a:xfrm>
          <a:prstGeom prst="rect">
            <a:avLst/>
          </a:prstGeom>
          <a:noFill/>
        </p:spPr>
        <p:txBody>
          <a:bodyPr wrap="square" rtlCol="0">
            <a:spAutoFit/>
          </a:bodyPr>
          <a:lstStyle/>
          <a:p>
            <a:r>
              <a:rPr lang="en-US" sz="2800" b="1">
                <a:solidFill>
                  <a:srgbClr val="FF0000"/>
                </a:solidFill>
                <a:latin typeface="Palatino Linotype" panose="02040502050505030304" pitchFamily="18" charset="0"/>
              </a:rPr>
              <a:t>Đ</a:t>
            </a:r>
          </a:p>
        </p:txBody>
      </p:sp>
      <p:sp>
        <p:nvSpPr>
          <p:cNvPr id="14" name="TextBox 13">
            <a:extLst>
              <a:ext uri="{FF2B5EF4-FFF2-40B4-BE49-F238E27FC236}">
                <a16:creationId xmlns:a16="http://schemas.microsoft.com/office/drawing/2014/main" id="{F6D919FD-19A5-49A9-9274-4C9F13BF89F0}"/>
              </a:ext>
            </a:extLst>
          </p:cNvPr>
          <p:cNvSpPr txBox="1"/>
          <p:nvPr/>
        </p:nvSpPr>
        <p:spPr>
          <a:xfrm>
            <a:off x="6096000" y="4845045"/>
            <a:ext cx="653686" cy="523220"/>
          </a:xfrm>
          <a:prstGeom prst="rect">
            <a:avLst/>
          </a:prstGeom>
          <a:noFill/>
        </p:spPr>
        <p:txBody>
          <a:bodyPr wrap="square" rtlCol="0">
            <a:spAutoFit/>
          </a:bodyPr>
          <a:lstStyle/>
          <a:p>
            <a:r>
              <a:rPr lang="en-US" sz="2800" b="1">
                <a:solidFill>
                  <a:srgbClr val="FF0000"/>
                </a:solidFill>
                <a:latin typeface="Palatino Linotype" panose="02040502050505030304" pitchFamily="18" charset="0"/>
              </a:rPr>
              <a:t>Đ</a:t>
            </a:r>
          </a:p>
        </p:txBody>
      </p:sp>
      <p:sp>
        <p:nvSpPr>
          <p:cNvPr id="15" name="TextBox 14">
            <a:extLst>
              <a:ext uri="{FF2B5EF4-FFF2-40B4-BE49-F238E27FC236}">
                <a16:creationId xmlns:a16="http://schemas.microsoft.com/office/drawing/2014/main" id="{6397F994-8C95-4ED8-B0E7-000F8E781749}"/>
              </a:ext>
            </a:extLst>
          </p:cNvPr>
          <p:cNvSpPr txBox="1"/>
          <p:nvPr/>
        </p:nvSpPr>
        <p:spPr>
          <a:xfrm>
            <a:off x="9564627" y="4719491"/>
            <a:ext cx="653686" cy="523220"/>
          </a:xfrm>
          <a:prstGeom prst="rect">
            <a:avLst/>
          </a:prstGeom>
          <a:noFill/>
        </p:spPr>
        <p:txBody>
          <a:bodyPr wrap="square" rtlCol="0">
            <a:spAutoFit/>
          </a:bodyPr>
          <a:lstStyle/>
          <a:p>
            <a:r>
              <a:rPr lang="en-US" sz="2800" b="1">
                <a:solidFill>
                  <a:srgbClr val="FF0000"/>
                </a:solidFill>
                <a:latin typeface="Palatino Linotype" panose="02040502050505030304" pitchFamily="18" charset="0"/>
              </a:rPr>
              <a:t>Đ</a:t>
            </a:r>
          </a:p>
        </p:txBody>
      </p:sp>
      <p:sp>
        <p:nvSpPr>
          <p:cNvPr id="16" name="TextBox 15">
            <a:extLst>
              <a:ext uri="{FF2B5EF4-FFF2-40B4-BE49-F238E27FC236}">
                <a16:creationId xmlns:a16="http://schemas.microsoft.com/office/drawing/2014/main" id="{811C6994-229B-480D-9445-EB91437426DB}"/>
              </a:ext>
            </a:extLst>
          </p:cNvPr>
          <p:cNvSpPr txBox="1"/>
          <p:nvPr/>
        </p:nvSpPr>
        <p:spPr>
          <a:xfrm>
            <a:off x="6096000" y="5682391"/>
            <a:ext cx="653686" cy="523220"/>
          </a:xfrm>
          <a:prstGeom prst="rect">
            <a:avLst/>
          </a:prstGeom>
          <a:noFill/>
        </p:spPr>
        <p:txBody>
          <a:bodyPr wrap="square" rtlCol="0">
            <a:spAutoFit/>
          </a:bodyPr>
          <a:lstStyle/>
          <a:p>
            <a:r>
              <a:rPr lang="en-US" sz="2800" b="1">
                <a:solidFill>
                  <a:srgbClr val="FF0000"/>
                </a:solidFill>
                <a:latin typeface="Palatino Linotype" panose="02040502050505030304" pitchFamily="18" charset="0"/>
              </a:rPr>
              <a:t>Đ</a:t>
            </a:r>
          </a:p>
        </p:txBody>
      </p:sp>
      <p:sp>
        <p:nvSpPr>
          <p:cNvPr id="17" name="TextBox 16">
            <a:extLst>
              <a:ext uri="{FF2B5EF4-FFF2-40B4-BE49-F238E27FC236}">
                <a16:creationId xmlns:a16="http://schemas.microsoft.com/office/drawing/2014/main" id="{FDD1DD5E-ECB3-4F2D-A8C2-8771EC7A59B3}"/>
              </a:ext>
            </a:extLst>
          </p:cNvPr>
          <p:cNvSpPr txBox="1"/>
          <p:nvPr/>
        </p:nvSpPr>
        <p:spPr>
          <a:xfrm>
            <a:off x="9550097" y="5604817"/>
            <a:ext cx="653686" cy="523220"/>
          </a:xfrm>
          <a:prstGeom prst="rect">
            <a:avLst/>
          </a:prstGeom>
          <a:noFill/>
        </p:spPr>
        <p:txBody>
          <a:bodyPr wrap="square" rtlCol="0">
            <a:spAutoFit/>
          </a:bodyPr>
          <a:lstStyle/>
          <a:p>
            <a:r>
              <a:rPr lang="en-US" sz="2800" b="1">
                <a:solidFill>
                  <a:srgbClr val="FF0000"/>
                </a:solidFill>
                <a:latin typeface="Palatino Linotype" panose="02040502050505030304" pitchFamily="18" charset="0"/>
              </a:rPr>
              <a:t>Đ</a:t>
            </a:r>
          </a:p>
        </p:txBody>
      </p:sp>
    </p:spTree>
    <p:extLst>
      <p:ext uri="{BB962C8B-B14F-4D97-AF65-F5344CB8AC3E}">
        <p14:creationId xmlns:p14="http://schemas.microsoft.com/office/powerpoint/2010/main" val="313077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D66C7E-3377-4EE6-B0D2-950B06447E6A}"/>
              </a:ext>
            </a:extLst>
          </p:cNvPr>
          <p:cNvGrpSpPr/>
          <p:nvPr/>
        </p:nvGrpSpPr>
        <p:grpSpPr>
          <a:xfrm rot="5400000">
            <a:off x="8383393" y="3218530"/>
            <a:ext cx="6891246" cy="653685"/>
            <a:chOff x="4871257" y="83128"/>
            <a:chExt cx="7501721" cy="653685"/>
          </a:xfrm>
        </p:grpSpPr>
        <p:sp>
          <p:nvSpPr>
            <p:cNvPr id="3" name="Rectangle: Rounded Corners 2">
              <a:extLst>
                <a:ext uri="{FF2B5EF4-FFF2-40B4-BE49-F238E27FC236}">
                  <a16:creationId xmlns:a16="http://schemas.microsoft.com/office/drawing/2014/main" id="{AF162F2D-27F8-48E9-88EB-34E754E475CB}"/>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A5206BF7-E847-42A8-98CF-A4CE852BE5C3}"/>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LUYỆN TẬP</a:t>
              </a:r>
              <a:endParaRPr lang="en-US" sz="2400">
                <a:solidFill>
                  <a:srgbClr val="FFFF00"/>
                </a:solidFill>
              </a:endParaRPr>
            </a:p>
          </p:txBody>
        </p:sp>
      </p:grpSp>
      <p:sp>
        <p:nvSpPr>
          <p:cNvPr id="5" name="TextBox 4">
            <a:extLst>
              <a:ext uri="{FF2B5EF4-FFF2-40B4-BE49-F238E27FC236}">
                <a16:creationId xmlns:a16="http://schemas.microsoft.com/office/drawing/2014/main" id="{CD281B8A-07B9-4AC7-8C50-D0BF6EB5A4A9}"/>
              </a:ext>
            </a:extLst>
          </p:cNvPr>
          <p:cNvSpPr txBox="1"/>
          <p:nvPr/>
        </p:nvSpPr>
        <p:spPr>
          <a:xfrm>
            <a:off x="541809" y="114710"/>
            <a:ext cx="3010283" cy="584775"/>
          </a:xfrm>
          <a:prstGeom prst="rect">
            <a:avLst/>
          </a:prstGeom>
          <a:noFill/>
        </p:spPr>
        <p:txBody>
          <a:bodyPr wrap="square">
            <a:spAutoFit/>
          </a:bodyPr>
          <a:lstStyle/>
          <a:p>
            <a:pPr algn="just"/>
            <a:r>
              <a:rPr lang="en-US" sz="3200" b="1">
                <a:solidFill>
                  <a:srgbClr val="FF0000"/>
                </a:solidFill>
                <a:effectLst/>
                <a:latin typeface="Palatino Linotype" panose="02040502050505030304" pitchFamily="18" charset="0"/>
                <a:ea typeface="Times New Roman" panose="02020603050405020304" pitchFamily="18" charset="0"/>
              </a:rPr>
              <a:t>BÀI 3. SGK/86</a:t>
            </a:r>
            <a:endParaRPr lang="en-US" sz="3200" b="1">
              <a:solidFill>
                <a:srgbClr val="FF0000"/>
              </a:solidFill>
              <a:latin typeface="Palatino Linotype" panose="02040502050505030304" pitchFamily="18" charset="0"/>
            </a:endParaRPr>
          </a:p>
        </p:txBody>
      </p:sp>
      <p:pic>
        <p:nvPicPr>
          <p:cNvPr id="6" name="Picture 5">
            <a:extLst>
              <a:ext uri="{FF2B5EF4-FFF2-40B4-BE49-F238E27FC236}">
                <a16:creationId xmlns:a16="http://schemas.microsoft.com/office/drawing/2014/main" id="{FEB0E5A2-BD44-4514-BE51-6D53E1FE75CB}"/>
              </a:ext>
            </a:extLst>
          </p:cNvPr>
          <p:cNvPicPr>
            <a:picLocks noChangeAspect="1"/>
          </p:cNvPicPr>
          <p:nvPr/>
        </p:nvPicPr>
        <p:blipFill>
          <a:blip r:embed="rId4"/>
          <a:stretch>
            <a:fillRect/>
          </a:stretch>
        </p:blipFill>
        <p:spPr>
          <a:xfrm>
            <a:off x="3349557" y="3315446"/>
            <a:ext cx="8022086" cy="3542554"/>
          </a:xfrm>
          <a:prstGeom prst="rect">
            <a:avLst/>
          </a:prstGeom>
        </p:spPr>
      </p:pic>
      <p:sp>
        <p:nvSpPr>
          <p:cNvPr id="7" name="TextBox 6">
            <a:extLst>
              <a:ext uri="{FF2B5EF4-FFF2-40B4-BE49-F238E27FC236}">
                <a16:creationId xmlns:a16="http://schemas.microsoft.com/office/drawing/2014/main" id="{0047B977-856F-4678-837E-DD86C25B4150}"/>
              </a:ext>
            </a:extLst>
          </p:cNvPr>
          <p:cNvSpPr txBox="1"/>
          <p:nvPr/>
        </p:nvSpPr>
        <p:spPr>
          <a:xfrm>
            <a:off x="214466" y="1102394"/>
            <a:ext cx="11253188" cy="1965346"/>
          </a:xfrm>
          <a:prstGeom prst="rect">
            <a:avLst/>
          </a:prstGeom>
          <a:noFill/>
        </p:spPr>
        <p:txBody>
          <a:bodyPr wrap="square">
            <a:spAutoFit/>
          </a:bodyPr>
          <a:lstStyle/>
          <a:p>
            <a:pPr algn="just">
              <a:lnSpc>
                <a:spcPct val="150000"/>
              </a:lnSpc>
            </a:pPr>
            <a:r>
              <a:rPr lang="en-US" sz="2800" b="1">
                <a:solidFill>
                  <a:srgbClr val="0070C0"/>
                </a:solidFill>
                <a:effectLst/>
                <a:latin typeface="Palatino Linotype" panose="02040502050505030304" pitchFamily="18" charset="0"/>
                <a:ea typeface="Times New Roman" panose="02020603050405020304" pitchFamily="18" charset="0"/>
              </a:rPr>
              <a:t>Quan sát hình vẽ, hình nào là hình lăng trụ đứng</a:t>
            </a:r>
            <a:r>
              <a:rPr lang="en-US" sz="2800" b="1">
                <a:solidFill>
                  <a:srgbClr val="0070C0"/>
                </a:solidFill>
                <a:latin typeface="Palatino Linotype" panose="02040502050505030304" pitchFamily="18" charset="0"/>
                <a:ea typeface="Times New Roman" panose="02020603050405020304" pitchFamily="18" charset="0"/>
              </a:rPr>
              <a:t> tam giác? Lăng trụ đứng tứ giác? Tính diện tích xung quanh và thể tích của các hình LTĐ tam giác và LTĐ tứ giác đó.</a:t>
            </a:r>
            <a:endParaRPr lang="en-US" sz="2800" b="1">
              <a:solidFill>
                <a:srgbClr val="0070C0"/>
              </a:solidFill>
              <a:latin typeface="Palatino Linotype" panose="02040502050505030304" pitchFamily="18" charset="0"/>
            </a:endParaRPr>
          </a:p>
        </p:txBody>
      </p:sp>
      <p:pic>
        <p:nvPicPr>
          <p:cNvPr id="8" name="ĐỒNG HỒ ĐẾM NGƯỢC 5 PHÚT">
            <a:hlinkClick r:id="" action="ppaction://media"/>
            <a:extLst>
              <a:ext uri="{FF2B5EF4-FFF2-40B4-BE49-F238E27FC236}">
                <a16:creationId xmlns:a16="http://schemas.microsoft.com/office/drawing/2014/main" id="{93A34AD6-511C-46AE-A767-8F6ACD7411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02359" y="166892"/>
            <a:ext cx="1487455" cy="836694"/>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414872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BBA781-42F9-401E-AA37-4089D9A79937}"/>
              </a:ext>
            </a:extLst>
          </p:cNvPr>
          <p:cNvGrpSpPr/>
          <p:nvPr/>
        </p:nvGrpSpPr>
        <p:grpSpPr>
          <a:xfrm rot="5400000">
            <a:off x="8383393" y="3218530"/>
            <a:ext cx="6891246" cy="653685"/>
            <a:chOff x="4871257" y="83128"/>
            <a:chExt cx="7501721" cy="653685"/>
          </a:xfrm>
        </p:grpSpPr>
        <p:sp>
          <p:nvSpPr>
            <p:cNvPr id="3" name="Rectangle: Rounded Corners 2">
              <a:extLst>
                <a:ext uri="{FF2B5EF4-FFF2-40B4-BE49-F238E27FC236}">
                  <a16:creationId xmlns:a16="http://schemas.microsoft.com/office/drawing/2014/main" id="{7234B668-B985-42BC-95E3-75C3243E4B66}"/>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C35AB1-4A1D-4E3B-BD05-23AD212BFD5E}"/>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LUYỆN TẬP</a:t>
              </a:r>
              <a:endPar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sp>
        <p:nvSpPr>
          <p:cNvPr id="5" name="Title 1">
            <a:extLst>
              <a:ext uri="{FF2B5EF4-FFF2-40B4-BE49-F238E27FC236}">
                <a16:creationId xmlns:a16="http://schemas.microsoft.com/office/drawing/2014/main" id="{B7317424-EA59-4C0D-AC5A-74F11B0194F8}"/>
              </a:ext>
            </a:extLst>
          </p:cNvPr>
          <p:cNvSpPr txBox="1">
            <a:spLocks/>
          </p:cNvSpPr>
          <p:nvPr/>
        </p:nvSpPr>
        <p:spPr>
          <a:xfrm>
            <a:off x="-378096" y="99749"/>
            <a:ext cx="11640520" cy="86033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rgbClr val="FF0000"/>
                </a:solidFill>
                <a:latin typeface="Palatino Linotype" panose="02040502050505030304" pitchFamily="18" charset="0"/>
              </a:rPr>
              <a:t>ĐÁP ÁN</a:t>
            </a:r>
          </a:p>
        </p:txBody>
      </p:sp>
      <p:sp>
        <p:nvSpPr>
          <p:cNvPr id="6" name="TextBox 5">
            <a:extLst>
              <a:ext uri="{FF2B5EF4-FFF2-40B4-BE49-F238E27FC236}">
                <a16:creationId xmlns:a16="http://schemas.microsoft.com/office/drawing/2014/main" id="{7FD7EA45-0EC1-4E81-8BC2-2814B4EC6D8D}"/>
              </a:ext>
            </a:extLst>
          </p:cNvPr>
          <p:cNvSpPr txBox="1"/>
          <p:nvPr/>
        </p:nvSpPr>
        <p:spPr>
          <a:xfrm>
            <a:off x="0" y="960085"/>
            <a:ext cx="5076091" cy="559577"/>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Hình LTĐ tam giác là Hình c</a:t>
            </a:r>
            <a:endParaRPr kumimoji="0" lang="en-US" sz="3200" b="0" i="0" u="none" strike="noStrike" kern="1200" cap="none" spc="0" normalizeH="0" baseline="0" noProof="0">
              <a:ln>
                <a:noFill/>
              </a:ln>
              <a:solidFill>
                <a:srgbClr val="000000"/>
              </a:solidFill>
              <a:effectLst/>
              <a:uLnTx/>
              <a:uFillTx/>
              <a:latin typeface="Palatino Linotype" panose="02040502050505030304" pitchFamily="18" charset="0"/>
              <a:ea typeface="Calibri" panose="020F0502020204030204" pitchFamily="34" charset="0"/>
              <a:cs typeface="+mn-cs"/>
            </a:endParaRPr>
          </a:p>
        </p:txBody>
      </p:sp>
      <p:cxnSp>
        <p:nvCxnSpPr>
          <p:cNvPr id="7" name="Straight Connector 6">
            <a:extLst>
              <a:ext uri="{FF2B5EF4-FFF2-40B4-BE49-F238E27FC236}">
                <a16:creationId xmlns:a16="http://schemas.microsoft.com/office/drawing/2014/main" id="{65B8F778-2508-49D2-87D5-E7A6A052ED93}"/>
              </a:ext>
            </a:extLst>
          </p:cNvPr>
          <p:cNvCxnSpPr/>
          <p:nvPr/>
        </p:nvCxnSpPr>
        <p:spPr>
          <a:xfrm>
            <a:off x="5861540" y="1487633"/>
            <a:ext cx="0" cy="5255657"/>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DD1F037-3EBB-494F-8259-BA894C838E80}"/>
              </a:ext>
            </a:extLst>
          </p:cNvPr>
          <p:cNvSpPr txBox="1"/>
          <p:nvPr/>
        </p:nvSpPr>
        <p:spPr>
          <a:xfrm>
            <a:off x="6357043" y="842854"/>
            <a:ext cx="5076091" cy="559577"/>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Hình LTĐ tứ giác là Hình a</a:t>
            </a:r>
            <a:endParaRPr kumimoji="0" lang="en-US" sz="3200" b="0" i="0" u="none" strike="noStrike" kern="1200" cap="none" spc="0" normalizeH="0" baseline="0" noProof="0">
              <a:ln>
                <a:noFill/>
              </a:ln>
              <a:solidFill>
                <a:srgbClr val="000000"/>
              </a:solidFill>
              <a:effectLst/>
              <a:uLnTx/>
              <a:uFillTx/>
              <a:latin typeface="Palatino Linotype" panose="02040502050505030304" pitchFamily="18" charset="0"/>
              <a:ea typeface="Calibri" panose="020F0502020204030204" pitchFamily="34" charset="0"/>
              <a:cs typeface="+mn-cs"/>
            </a:endParaRPr>
          </a:p>
        </p:txBody>
      </p:sp>
      <p:pic>
        <p:nvPicPr>
          <p:cNvPr id="9" name="Picture 8">
            <a:extLst>
              <a:ext uri="{FF2B5EF4-FFF2-40B4-BE49-F238E27FC236}">
                <a16:creationId xmlns:a16="http://schemas.microsoft.com/office/drawing/2014/main" id="{EC88C635-AF38-4CFA-9AA6-9037E5F19F10}"/>
              </a:ext>
            </a:extLst>
          </p:cNvPr>
          <p:cNvPicPr>
            <a:picLocks noChangeAspect="1"/>
          </p:cNvPicPr>
          <p:nvPr/>
        </p:nvPicPr>
        <p:blipFill>
          <a:blip r:embed="rId3"/>
          <a:stretch>
            <a:fillRect/>
          </a:stretch>
        </p:blipFill>
        <p:spPr>
          <a:xfrm>
            <a:off x="7479744" y="1578938"/>
            <a:ext cx="2229732" cy="2347086"/>
          </a:xfrm>
          <a:prstGeom prst="rect">
            <a:avLst/>
          </a:prstGeom>
        </p:spPr>
      </p:pic>
      <p:pic>
        <p:nvPicPr>
          <p:cNvPr id="10" name="Picture 9">
            <a:extLst>
              <a:ext uri="{FF2B5EF4-FFF2-40B4-BE49-F238E27FC236}">
                <a16:creationId xmlns:a16="http://schemas.microsoft.com/office/drawing/2014/main" id="{6AF29C1C-0230-4913-A65A-9D592F64B820}"/>
              </a:ext>
            </a:extLst>
          </p:cNvPr>
          <p:cNvPicPr>
            <a:picLocks noChangeAspect="1"/>
          </p:cNvPicPr>
          <p:nvPr/>
        </p:nvPicPr>
        <p:blipFill>
          <a:blip r:embed="rId4"/>
          <a:stretch>
            <a:fillRect/>
          </a:stretch>
        </p:blipFill>
        <p:spPr>
          <a:xfrm>
            <a:off x="2118213" y="1578938"/>
            <a:ext cx="2219609" cy="2656049"/>
          </a:xfrm>
          <a:prstGeom prst="rect">
            <a:avLst/>
          </a:prstGeom>
        </p:spPr>
      </p:pic>
      <p:sp>
        <p:nvSpPr>
          <p:cNvPr id="11" name="TextBox 10">
            <a:extLst>
              <a:ext uri="{FF2B5EF4-FFF2-40B4-BE49-F238E27FC236}">
                <a16:creationId xmlns:a16="http://schemas.microsoft.com/office/drawing/2014/main" id="{941F06F8-9BC3-4E21-B1C1-7F97FCB3F5F3}"/>
              </a:ext>
            </a:extLst>
          </p:cNvPr>
          <p:cNvSpPr txBox="1"/>
          <p:nvPr/>
        </p:nvSpPr>
        <p:spPr>
          <a:xfrm>
            <a:off x="166672" y="3926024"/>
            <a:ext cx="1849698" cy="626325"/>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3200" b="0" i="0" u="none" strike="noStrike" kern="1200" cap="none" spc="0" normalizeH="0" baseline="0" noProof="0">
                <a:ln>
                  <a:noFill/>
                </a:ln>
                <a:solidFill>
                  <a:srgbClr val="000000"/>
                </a:solidFill>
                <a:effectLst/>
                <a:uLnTx/>
                <a:uFillTx/>
                <a:latin typeface="Palatino Linotype" panose="02040502050505030304" pitchFamily="18" charset="0"/>
                <a:ea typeface="Calibri" panose="020F0502020204030204" pitchFamily="34" charset="0"/>
                <a:cs typeface="+mn-cs"/>
              </a:rPr>
              <a:t>Ta có:</a:t>
            </a:r>
          </a:p>
        </p:txBody>
      </p:sp>
      <p:graphicFrame>
        <p:nvGraphicFramePr>
          <p:cNvPr id="12" name="Object 11">
            <a:extLst>
              <a:ext uri="{FF2B5EF4-FFF2-40B4-BE49-F238E27FC236}">
                <a16:creationId xmlns:a16="http://schemas.microsoft.com/office/drawing/2014/main" id="{42B149E1-EF28-43BB-ABC9-99246DB6A0B2}"/>
              </a:ext>
            </a:extLst>
          </p:cNvPr>
          <p:cNvGraphicFramePr>
            <a:graphicFrameLocks noChangeAspect="1"/>
          </p:cNvGraphicFramePr>
          <p:nvPr>
            <p:extLst>
              <p:ext uri="{D42A27DB-BD31-4B8C-83A1-F6EECF244321}">
                <p14:modId xmlns:p14="http://schemas.microsoft.com/office/powerpoint/2010/main" val="2187198988"/>
              </p:ext>
            </p:extLst>
          </p:nvPr>
        </p:nvGraphicFramePr>
        <p:xfrm>
          <a:off x="242766" y="4552349"/>
          <a:ext cx="5446345" cy="684111"/>
        </p:xfrm>
        <a:graphic>
          <a:graphicData uri="http://schemas.openxmlformats.org/presentationml/2006/ole">
            <mc:AlternateContent xmlns:mc="http://schemas.openxmlformats.org/markup-compatibility/2006">
              <mc:Choice xmlns:v="urn:schemas-microsoft-com:vml" Requires="v">
                <p:oleObj spid="_x0000_s3090" name="Equation" r:id="rId5" imgW="2222280" imgH="279360" progId="Equation.DSMT4">
                  <p:embed/>
                </p:oleObj>
              </mc:Choice>
              <mc:Fallback>
                <p:oleObj name="Equation" r:id="rId5" imgW="2222280" imgH="279360" progId="Equation.DSMT4">
                  <p:embed/>
                  <p:pic>
                    <p:nvPicPr>
                      <p:cNvPr id="19" name="Object 18">
                        <a:extLst>
                          <a:ext uri="{FF2B5EF4-FFF2-40B4-BE49-F238E27FC236}">
                            <a16:creationId xmlns:a16="http://schemas.microsoft.com/office/drawing/2014/main" id="{18FBC31C-D9F1-441F-9E2F-92E36813A77C}"/>
                          </a:ext>
                        </a:extLst>
                      </p:cNvPr>
                      <p:cNvPicPr/>
                      <p:nvPr/>
                    </p:nvPicPr>
                    <p:blipFill>
                      <a:blip r:embed="rId6"/>
                      <a:stretch>
                        <a:fillRect/>
                      </a:stretch>
                    </p:blipFill>
                    <p:spPr>
                      <a:xfrm>
                        <a:off x="242766" y="4552349"/>
                        <a:ext cx="5446345" cy="684111"/>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BFCE342-B40B-4C8C-816E-532291D57DE5}"/>
              </a:ext>
            </a:extLst>
          </p:cNvPr>
          <p:cNvGraphicFramePr>
            <a:graphicFrameLocks noChangeAspect="1"/>
          </p:cNvGraphicFramePr>
          <p:nvPr>
            <p:extLst>
              <p:ext uri="{D42A27DB-BD31-4B8C-83A1-F6EECF244321}">
                <p14:modId xmlns:p14="http://schemas.microsoft.com/office/powerpoint/2010/main" val="3186653959"/>
              </p:ext>
            </p:extLst>
          </p:nvPr>
        </p:nvGraphicFramePr>
        <p:xfrm>
          <a:off x="242766" y="5416108"/>
          <a:ext cx="4606925" cy="963613"/>
        </p:xfrm>
        <a:graphic>
          <a:graphicData uri="http://schemas.openxmlformats.org/presentationml/2006/ole">
            <mc:AlternateContent xmlns:mc="http://schemas.openxmlformats.org/markup-compatibility/2006">
              <mc:Choice xmlns:v="urn:schemas-microsoft-com:vml" Requires="v">
                <p:oleObj spid="_x0000_s3091" name="Equation" r:id="rId7" imgW="1879560" imgH="393480" progId="Equation.DSMT4">
                  <p:embed/>
                </p:oleObj>
              </mc:Choice>
              <mc:Fallback>
                <p:oleObj name="Equation" r:id="rId7" imgW="1879560" imgH="393480" progId="Equation.DSMT4">
                  <p:embed/>
                  <p:pic>
                    <p:nvPicPr>
                      <p:cNvPr id="20" name="Object 19">
                        <a:extLst>
                          <a:ext uri="{FF2B5EF4-FFF2-40B4-BE49-F238E27FC236}">
                            <a16:creationId xmlns:a16="http://schemas.microsoft.com/office/drawing/2014/main" id="{76AD73B8-EFB4-42BD-83AC-140E34BCE4AD}"/>
                          </a:ext>
                        </a:extLst>
                      </p:cNvPr>
                      <p:cNvPicPr/>
                      <p:nvPr/>
                    </p:nvPicPr>
                    <p:blipFill>
                      <a:blip r:embed="rId8"/>
                      <a:stretch>
                        <a:fillRect/>
                      </a:stretch>
                    </p:blipFill>
                    <p:spPr>
                      <a:xfrm>
                        <a:off x="242766" y="5416108"/>
                        <a:ext cx="4606925" cy="963613"/>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0C85BAED-A598-4039-90F7-2CD5DB522B22}"/>
              </a:ext>
            </a:extLst>
          </p:cNvPr>
          <p:cNvSpPr txBox="1"/>
          <p:nvPr/>
        </p:nvSpPr>
        <p:spPr>
          <a:xfrm>
            <a:off x="6096001" y="4289593"/>
            <a:ext cx="1849698" cy="626325"/>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3200" b="0" i="0" u="none" strike="noStrike" kern="1200" cap="none" spc="0" normalizeH="0" baseline="0" noProof="0">
                <a:ln>
                  <a:noFill/>
                </a:ln>
                <a:solidFill>
                  <a:srgbClr val="000000"/>
                </a:solidFill>
                <a:effectLst/>
                <a:uLnTx/>
                <a:uFillTx/>
                <a:latin typeface="Palatino Linotype" panose="02040502050505030304" pitchFamily="18" charset="0"/>
                <a:ea typeface="Calibri" panose="020F0502020204030204" pitchFamily="34" charset="0"/>
                <a:cs typeface="+mn-cs"/>
              </a:rPr>
              <a:t>Ta có:</a:t>
            </a:r>
          </a:p>
        </p:txBody>
      </p:sp>
      <p:graphicFrame>
        <p:nvGraphicFramePr>
          <p:cNvPr id="15" name="Object 14">
            <a:extLst>
              <a:ext uri="{FF2B5EF4-FFF2-40B4-BE49-F238E27FC236}">
                <a16:creationId xmlns:a16="http://schemas.microsoft.com/office/drawing/2014/main" id="{EA51A1B4-DCC6-4E57-AAF7-25161C5F3655}"/>
              </a:ext>
            </a:extLst>
          </p:cNvPr>
          <p:cNvGraphicFramePr>
            <a:graphicFrameLocks noChangeAspect="1"/>
          </p:cNvGraphicFramePr>
          <p:nvPr>
            <p:extLst>
              <p:ext uri="{D42A27DB-BD31-4B8C-83A1-F6EECF244321}">
                <p14:modId xmlns:p14="http://schemas.microsoft.com/office/powerpoint/2010/main" val="3371112376"/>
              </p:ext>
            </p:extLst>
          </p:nvPr>
        </p:nvGraphicFramePr>
        <p:xfrm>
          <a:off x="6018213" y="4894263"/>
          <a:ext cx="5259387" cy="684212"/>
        </p:xfrm>
        <a:graphic>
          <a:graphicData uri="http://schemas.openxmlformats.org/presentationml/2006/ole">
            <mc:AlternateContent xmlns:mc="http://schemas.openxmlformats.org/markup-compatibility/2006">
              <mc:Choice xmlns:v="urn:schemas-microsoft-com:vml" Requires="v">
                <p:oleObj spid="_x0000_s3092" name="Equation" r:id="rId9" imgW="2145960" imgH="279360" progId="Equation.DSMT4">
                  <p:embed/>
                </p:oleObj>
              </mc:Choice>
              <mc:Fallback>
                <p:oleObj name="Equation" r:id="rId9" imgW="2145960" imgH="279360" progId="Equation.DSMT4">
                  <p:embed/>
                  <p:pic>
                    <p:nvPicPr>
                      <p:cNvPr id="22" name="Object 21">
                        <a:extLst>
                          <a:ext uri="{FF2B5EF4-FFF2-40B4-BE49-F238E27FC236}">
                            <a16:creationId xmlns:a16="http://schemas.microsoft.com/office/drawing/2014/main" id="{588A352A-0A20-46DD-A4EF-ECDEABA881CD}"/>
                          </a:ext>
                        </a:extLst>
                      </p:cNvPr>
                      <p:cNvPicPr/>
                      <p:nvPr/>
                    </p:nvPicPr>
                    <p:blipFill>
                      <a:blip r:embed="rId10"/>
                      <a:stretch>
                        <a:fillRect/>
                      </a:stretch>
                    </p:blipFill>
                    <p:spPr>
                      <a:xfrm>
                        <a:off x="6018213" y="4894263"/>
                        <a:ext cx="5259387" cy="68421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81BE64FD-3859-4F7A-90C6-21613917DDA2}"/>
              </a:ext>
            </a:extLst>
          </p:cNvPr>
          <p:cNvGraphicFramePr>
            <a:graphicFrameLocks noChangeAspect="1"/>
          </p:cNvGraphicFramePr>
          <p:nvPr>
            <p:extLst>
              <p:ext uri="{D42A27DB-BD31-4B8C-83A1-F6EECF244321}">
                <p14:modId xmlns:p14="http://schemas.microsoft.com/office/powerpoint/2010/main" val="3428562998"/>
              </p:ext>
            </p:extLst>
          </p:nvPr>
        </p:nvGraphicFramePr>
        <p:xfrm>
          <a:off x="6096000" y="5673040"/>
          <a:ext cx="4140200" cy="684212"/>
        </p:xfrm>
        <a:graphic>
          <a:graphicData uri="http://schemas.openxmlformats.org/presentationml/2006/ole">
            <mc:AlternateContent xmlns:mc="http://schemas.openxmlformats.org/markup-compatibility/2006">
              <mc:Choice xmlns:v="urn:schemas-microsoft-com:vml" Requires="v">
                <p:oleObj spid="_x0000_s3093" name="Equation" r:id="rId11" imgW="1688760" imgH="279360" progId="Equation.DSMT4">
                  <p:embed/>
                </p:oleObj>
              </mc:Choice>
              <mc:Fallback>
                <p:oleObj name="Equation" r:id="rId11" imgW="1688760" imgH="279360" progId="Equation.DSMT4">
                  <p:embed/>
                  <p:pic>
                    <p:nvPicPr>
                      <p:cNvPr id="23" name="Object 22">
                        <a:extLst>
                          <a:ext uri="{FF2B5EF4-FFF2-40B4-BE49-F238E27FC236}">
                            <a16:creationId xmlns:a16="http://schemas.microsoft.com/office/drawing/2014/main" id="{5AF7DD44-BFA8-4D1B-8459-E4411674281C}"/>
                          </a:ext>
                        </a:extLst>
                      </p:cNvPr>
                      <p:cNvPicPr/>
                      <p:nvPr/>
                    </p:nvPicPr>
                    <p:blipFill>
                      <a:blip r:embed="rId12"/>
                      <a:stretch>
                        <a:fillRect/>
                      </a:stretch>
                    </p:blipFill>
                    <p:spPr>
                      <a:xfrm>
                        <a:off x="6096000" y="5673040"/>
                        <a:ext cx="4140200" cy="684212"/>
                      </a:xfrm>
                      <a:prstGeom prst="rect">
                        <a:avLst/>
                      </a:prstGeom>
                    </p:spPr>
                  </p:pic>
                </p:oleObj>
              </mc:Fallback>
            </mc:AlternateContent>
          </a:graphicData>
        </a:graphic>
      </p:graphicFrame>
    </p:spTree>
    <p:extLst>
      <p:ext uri="{BB962C8B-B14F-4D97-AF65-F5344CB8AC3E}">
        <p14:creationId xmlns:p14="http://schemas.microsoft.com/office/powerpoint/2010/main" val="191292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0DEAED2-80A1-49EC-BBBD-CAB7573014A1}"/>
              </a:ext>
            </a:extLst>
          </p:cNvPr>
          <p:cNvGrpSpPr/>
          <p:nvPr/>
        </p:nvGrpSpPr>
        <p:grpSpPr>
          <a:xfrm rot="5400000">
            <a:off x="8383393" y="3218530"/>
            <a:ext cx="6891246" cy="653685"/>
            <a:chOff x="4871257" y="83128"/>
            <a:chExt cx="7501721" cy="653685"/>
          </a:xfrm>
        </p:grpSpPr>
        <p:sp>
          <p:nvSpPr>
            <p:cNvPr id="3" name="Rectangle: Rounded Corners 2">
              <a:extLst>
                <a:ext uri="{FF2B5EF4-FFF2-40B4-BE49-F238E27FC236}">
                  <a16:creationId xmlns:a16="http://schemas.microsoft.com/office/drawing/2014/main" id="{B7E98A3E-5E3C-4CCB-9E80-419BEF690DB7}"/>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5464E86-375E-42E5-A636-E1C358ACCBE4}"/>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a:t>
              </a:r>
              <a:r>
                <a:rPr lang="en-US" sz="2400" b="1">
                  <a:solidFill>
                    <a:srgbClr val="FFFF00"/>
                  </a:solidFill>
                  <a:latin typeface="Times New Roman" panose="02020603050405020304" pitchFamily="18" charset="0"/>
                  <a:cs typeface="Times New Roman" panose="02020603050405020304" pitchFamily="18" charset="0"/>
                </a:rPr>
                <a:t>VẬN DỤNG</a:t>
              </a:r>
              <a:endPar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E7B381DF-88DF-4AAB-B96B-255864475679}"/>
              </a:ext>
            </a:extLst>
          </p:cNvPr>
          <p:cNvSpPr txBox="1"/>
          <p:nvPr/>
        </p:nvSpPr>
        <p:spPr>
          <a:xfrm>
            <a:off x="166672" y="172489"/>
            <a:ext cx="465065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Palatino Linotype" panose="02040502050505030304" pitchFamily="18" charset="0"/>
                <a:ea typeface="Times New Roman" panose="02020603050405020304" pitchFamily="18" charset="0"/>
                <a:cs typeface="+mn-cs"/>
              </a:rPr>
              <a:t>Hoạt động nhóm đôi:</a:t>
            </a:r>
            <a:endParaRPr kumimoji="0" lang="en-US" sz="3200" b="1" i="0" u="none" strike="noStrike" kern="1200" cap="none" spc="0" normalizeH="0" baseline="0" noProof="0">
              <a:ln>
                <a:noFill/>
              </a:ln>
              <a:solidFill>
                <a:srgbClr val="0070C0"/>
              </a:solidFill>
              <a:effectLst/>
              <a:uLnTx/>
              <a:uFillTx/>
              <a:latin typeface="Palatino Linotype" panose="02040502050505030304" pitchFamily="18" charset="0"/>
              <a:ea typeface="+mn-ea"/>
              <a:cs typeface="+mn-cs"/>
            </a:endParaRPr>
          </a:p>
        </p:txBody>
      </p:sp>
      <p:sp>
        <p:nvSpPr>
          <p:cNvPr id="6" name="TextBox 5">
            <a:extLst>
              <a:ext uri="{FF2B5EF4-FFF2-40B4-BE49-F238E27FC236}">
                <a16:creationId xmlns:a16="http://schemas.microsoft.com/office/drawing/2014/main" id="{7373A749-6581-45AE-90A1-87B013A77EA7}"/>
              </a:ext>
            </a:extLst>
          </p:cNvPr>
          <p:cNvSpPr txBox="1"/>
          <p:nvPr/>
        </p:nvSpPr>
        <p:spPr>
          <a:xfrm>
            <a:off x="307265" y="2362485"/>
            <a:ext cx="6651097" cy="3258008"/>
          </a:xfrm>
          <a:prstGeom prst="rect">
            <a:avLst/>
          </a:prstGeom>
          <a:noFill/>
        </p:spPr>
        <p:txBody>
          <a:bodyPr wrap="square">
            <a:spAutoFit/>
          </a:bodyPr>
          <a:lstStyle/>
          <a:p>
            <a:pPr algn="just">
              <a:lnSpc>
                <a:spcPct val="150000"/>
              </a:lnSpc>
              <a:spcBef>
                <a:spcPts val="600"/>
              </a:spcBef>
              <a:spcAft>
                <a:spcPts val="600"/>
              </a:spcAft>
            </a:pPr>
            <a:r>
              <a:rPr lang="en-US" sz="2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Mai và Lan muốn đi cắm trại vào cuối tuần. Hai bạn đã mua một “Chiếc Lều” vải như hình vẽ. Con hãy giúp hai bạn tính xem diện tích xung quanh của “Chiếc Lều” là bao nhiêu nhé. </a:t>
            </a:r>
            <a:endParaRPr lang="en-US" sz="2800">
              <a:solidFill>
                <a:srgbClr val="000000"/>
              </a:solidFill>
              <a:effectLst/>
              <a:latin typeface="Palatino Linotype" panose="020405020505050303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4ADF78CF-F736-438D-89CC-D92D6EA2836E}"/>
              </a:ext>
            </a:extLst>
          </p:cNvPr>
          <p:cNvPicPr>
            <a:picLocks noChangeAspect="1"/>
          </p:cNvPicPr>
          <p:nvPr/>
        </p:nvPicPr>
        <p:blipFill>
          <a:blip r:embed="rId4"/>
          <a:stretch>
            <a:fillRect/>
          </a:stretch>
        </p:blipFill>
        <p:spPr>
          <a:xfrm>
            <a:off x="7617194" y="1274883"/>
            <a:ext cx="3580302" cy="4938347"/>
          </a:xfrm>
          <a:prstGeom prst="rect">
            <a:avLst/>
          </a:prstGeom>
        </p:spPr>
      </p:pic>
      <p:pic>
        <p:nvPicPr>
          <p:cNvPr id="8" name="Đồng hồ đếm ngược 3 phút">
            <a:hlinkClick r:id="" action="ppaction://media"/>
            <a:extLst>
              <a:ext uri="{FF2B5EF4-FFF2-40B4-BE49-F238E27FC236}">
                <a16:creationId xmlns:a16="http://schemas.microsoft.com/office/drawing/2014/main" id="{7946A436-78AC-41FE-81BC-F5E9C6189F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32016" y="279815"/>
            <a:ext cx="1769010" cy="995068"/>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234852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99AAC4F-33ED-4026-BD4A-F66FA1AACAF7}"/>
              </a:ext>
            </a:extLst>
          </p:cNvPr>
          <p:cNvGrpSpPr/>
          <p:nvPr/>
        </p:nvGrpSpPr>
        <p:grpSpPr>
          <a:xfrm rot="5400000">
            <a:off x="8383393" y="3218530"/>
            <a:ext cx="6891246" cy="653685"/>
            <a:chOff x="4871257" y="83128"/>
            <a:chExt cx="7501721" cy="653685"/>
          </a:xfrm>
        </p:grpSpPr>
        <p:sp>
          <p:nvSpPr>
            <p:cNvPr id="3" name="Rectangle: Rounded Corners 2">
              <a:extLst>
                <a:ext uri="{FF2B5EF4-FFF2-40B4-BE49-F238E27FC236}">
                  <a16:creationId xmlns:a16="http://schemas.microsoft.com/office/drawing/2014/main" id="{110F7DA4-C1AE-49BD-B86D-1CD0E81BA05D}"/>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4B933-9CDD-4100-B257-9C16A076B8B1}"/>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VẬN DỤNG</a:t>
              </a:r>
              <a:endPar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90389410-7D91-4557-8D34-DDBB26DA0B8D}"/>
              </a:ext>
            </a:extLst>
          </p:cNvPr>
          <p:cNvSpPr txBox="1"/>
          <p:nvPr/>
        </p:nvSpPr>
        <p:spPr>
          <a:xfrm>
            <a:off x="166672" y="172489"/>
            <a:ext cx="1908314"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Palatino Linotype" panose="02040502050505030304" pitchFamily="18" charset="0"/>
                <a:ea typeface="Times New Roman" panose="02020603050405020304" pitchFamily="18" charset="0"/>
                <a:cs typeface="+mn-cs"/>
              </a:rPr>
              <a:t>Đáp án:</a:t>
            </a:r>
            <a:endParaRPr kumimoji="0" lang="en-US" sz="3200" b="1"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endParaRPr>
          </a:p>
        </p:txBody>
      </p:sp>
      <p:pic>
        <p:nvPicPr>
          <p:cNvPr id="6" name="Picture 5">
            <a:extLst>
              <a:ext uri="{FF2B5EF4-FFF2-40B4-BE49-F238E27FC236}">
                <a16:creationId xmlns:a16="http://schemas.microsoft.com/office/drawing/2014/main" id="{93933149-3F8C-4694-ABE2-4B1DF50E3650}"/>
              </a:ext>
            </a:extLst>
          </p:cNvPr>
          <p:cNvPicPr>
            <a:picLocks noChangeAspect="1"/>
          </p:cNvPicPr>
          <p:nvPr/>
        </p:nvPicPr>
        <p:blipFill>
          <a:blip r:embed="rId3"/>
          <a:stretch>
            <a:fillRect/>
          </a:stretch>
        </p:blipFill>
        <p:spPr>
          <a:xfrm>
            <a:off x="7617194" y="1274883"/>
            <a:ext cx="3580302" cy="4938347"/>
          </a:xfrm>
          <a:prstGeom prst="rect">
            <a:avLst/>
          </a:prstGeom>
        </p:spPr>
      </p:pic>
      <p:sp>
        <p:nvSpPr>
          <p:cNvPr id="7" name="TextBox 6">
            <a:extLst>
              <a:ext uri="{FF2B5EF4-FFF2-40B4-BE49-F238E27FC236}">
                <a16:creationId xmlns:a16="http://schemas.microsoft.com/office/drawing/2014/main" id="{22771BDF-AFFE-4ED2-A719-954BBDA04A01}"/>
              </a:ext>
            </a:extLst>
          </p:cNvPr>
          <p:cNvSpPr txBox="1"/>
          <p:nvPr/>
        </p:nvSpPr>
        <p:spPr>
          <a:xfrm>
            <a:off x="692580" y="1274883"/>
            <a:ext cx="6096000" cy="559577"/>
          </a:xfrm>
          <a:prstGeom prst="rect">
            <a:avLst/>
          </a:prstGeom>
          <a:noFill/>
        </p:spPr>
        <p:txBody>
          <a:bodyPr wrap="square">
            <a:spAutoFit/>
          </a:bodyPr>
          <a:lstStyle/>
          <a:p>
            <a:pPr>
              <a:lnSpc>
                <a:spcPct val="115000"/>
              </a:lnSpc>
              <a:spcBef>
                <a:spcPts val="600"/>
              </a:spcBef>
              <a:spcAft>
                <a:spcPts val="600"/>
              </a:spcAft>
            </a:pPr>
            <a:r>
              <a:rPr lang="en-US" sz="280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Chu vi đáy của “Chiếc Lều” là:</a:t>
            </a:r>
            <a:endParaRPr lang="en-US" sz="2800">
              <a:solidFill>
                <a:srgbClr val="000000"/>
              </a:solidFill>
              <a:effectLst/>
              <a:latin typeface="Palatino Linotype" panose="02040502050505030304" pitchFamily="18" charset="0"/>
              <a:ea typeface="Calibri" panose="020F0502020204030204" pitchFamily="34" charset="0"/>
            </a:endParaRPr>
          </a:p>
        </p:txBody>
      </p:sp>
      <p:sp>
        <p:nvSpPr>
          <p:cNvPr id="8" name="Rectangle 7">
            <a:extLst>
              <a:ext uri="{FF2B5EF4-FFF2-40B4-BE49-F238E27FC236}">
                <a16:creationId xmlns:a16="http://schemas.microsoft.com/office/drawing/2014/main" id="{32670A65-CD01-4CEE-9921-498EAFDBBED1}"/>
              </a:ext>
            </a:extLst>
          </p:cNvPr>
          <p:cNvSpPr>
            <a:spLocks noChangeArrowheads="1"/>
          </p:cNvSpPr>
          <p:nvPr/>
        </p:nvSpPr>
        <p:spPr bwMode="auto">
          <a:xfrm>
            <a:off x="855783" y="2009604"/>
            <a:ext cx="1992539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C06F3D5E-7030-406B-94A6-A28E5E9BCB1B}"/>
              </a:ext>
            </a:extLst>
          </p:cNvPr>
          <p:cNvGraphicFramePr>
            <a:graphicFrameLocks noChangeAspect="1"/>
          </p:cNvGraphicFramePr>
          <p:nvPr>
            <p:extLst>
              <p:ext uri="{D42A27DB-BD31-4B8C-83A1-F6EECF244321}">
                <p14:modId xmlns:p14="http://schemas.microsoft.com/office/powerpoint/2010/main" val="2475535777"/>
              </p:ext>
            </p:extLst>
          </p:nvPr>
        </p:nvGraphicFramePr>
        <p:xfrm>
          <a:off x="1507294" y="2009603"/>
          <a:ext cx="3361886" cy="621988"/>
        </p:xfrm>
        <a:graphic>
          <a:graphicData uri="http://schemas.openxmlformats.org/presentationml/2006/ole">
            <mc:AlternateContent xmlns:mc="http://schemas.openxmlformats.org/markup-compatibility/2006">
              <mc:Choice xmlns:v="urn:schemas-microsoft-com:vml" Requires="v">
                <p:oleObj spid="_x0000_s4106" name="Equation" r:id="rId4" imgW="1358640" imgH="253800" progId="Equation.DSMT4">
                  <p:embed/>
                </p:oleObj>
              </mc:Choice>
              <mc:Fallback>
                <p:oleObj name="Equation" r:id="rId4" imgW="1358640" imgH="253800" progId="Equation.DSMT4">
                  <p:embed/>
                  <p:pic>
                    <p:nvPicPr>
                      <p:cNvPr id="5" name="Object 4">
                        <a:extLst>
                          <a:ext uri="{FF2B5EF4-FFF2-40B4-BE49-F238E27FC236}">
                            <a16:creationId xmlns:a16="http://schemas.microsoft.com/office/drawing/2014/main" id="{ACBA44B0-6C20-4840-B74F-A3C36AABF868}"/>
                          </a:ext>
                        </a:extLst>
                      </p:cNvPr>
                      <p:cNvPicPr>
                        <a:picLocks noChangeAspect="1" noChangeArrowheads="1"/>
                      </p:cNvPicPr>
                      <p:nvPr/>
                    </p:nvPicPr>
                    <p:blipFill>
                      <a:blip r:embed="rId5"/>
                      <a:srcRect/>
                      <a:stretch>
                        <a:fillRect/>
                      </a:stretch>
                    </p:blipFill>
                    <p:spPr bwMode="auto">
                      <a:xfrm>
                        <a:off x="1507294" y="2009603"/>
                        <a:ext cx="3361886" cy="621988"/>
                      </a:xfrm>
                      <a:prstGeom prst="rect">
                        <a:avLst/>
                      </a:prstGeom>
                      <a:noFill/>
                    </p:spPr>
                  </p:pic>
                </p:oleObj>
              </mc:Fallback>
            </mc:AlternateContent>
          </a:graphicData>
        </a:graphic>
      </p:graphicFrame>
      <p:sp>
        <p:nvSpPr>
          <p:cNvPr id="10" name="TextBox 9">
            <a:extLst>
              <a:ext uri="{FF2B5EF4-FFF2-40B4-BE49-F238E27FC236}">
                <a16:creationId xmlns:a16="http://schemas.microsoft.com/office/drawing/2014/main" id="{94174EBD-FC94-4EA9-8428-F57900E9D9EA}"/>
              </a:ext>
            </a:extLst>
          </p:cNvPr>
          <p:cNvSpPr txBox="1"/>
          <p:nvPr/>
        </p:nvSpPr>
        <p:spPr>
          <a:xfrm>
            <a:off x="855783" y="3108042"/>
            <a:ext cx="10392506" cy="559577"/>
          </a:xfrm>
          <a:prstGeom prst="rect">
            <a:avLst/>
          </a:prstGeom>
          <a:noFill/>
        </p:spPr>
        <p:txBody>
          <a:bodyPr wrap="square">
            <a:spAutoFit/>
          </a:bodyPr>
          <a:lstStyle/>
          <a:p>
            <a:pPr>
              <a:lnSpc>
                <a:spcPct val="115000"/>
              </a:lnSpc>
              <a:spcBef>
                <a:spcPts val="600"/>
              </a:spcBef>
              <a:spcAft>
                <a:spcPts val="600"/>
              </a:spcAft>
            </a:pPr>
            <a:r>
              <a:rPr lang="en-US" sz="280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Diện tích xung quanh của “Chiếc Lều” là:</a:t>
            </a:r>
            <a:endParaRPr lang="en-US" sz="2800">
              <a:solidFill>
                <a:srgbClr val="000000"/>
              </a:solidFill>
              <a:effectLst/>
              <a:latin typeface="Palatino Linotype" panose="02040502050505030304" pitchFamily="18" charset="0"/>
              <a:ea typeface="Calibri" panose="020F0502020204030204" pitchFamily="34" charset="0"/>
            </a:endParaRPr>
          </a:p>
        </p:txBody>
      </p:sp>
      <p:sp>
        <p:nvSpPr>
          <p:cNvPr id="11" name="Rectangle 4">
            <a:extLst>
              <a:ext uri="{FF2B5EF4-FFF2-40B4-BE49-F238E27FC236}">
                <a16:creationId xmlns:a16="http://schemas.microsoft.com/office/drawing/2014/main" id="{19A3A0C4-EB70-4342-9B09-A826FC08726E}"/>
              </a:ext>
            </a:extLst>
          </p:cNvPr>
          <p:cNvSpPr>
            <a:spLocks noChangeArrowheads="1"/>
          </p:cNvSpPr>
          <p:nvPr/>
        </p:nvSpPr>
        <p:spPr bwMode="auto">
          <a:xfrm>
            <a:off x="1160584" y="3965177"/>
            <a:ext cx="188816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2" name="Object 11">
            <a:extLst>
              <a:ext uri="{FF2B5EF4-FFF2-40B4-BE49-F238E27FC236}">
                <a16:creationId xmlns:a16="http://schemas.microsoft.com/office/drawing/2014/main" id="{D22122CE-B9E1-42A3-B4C4-CA8EF15797B6}"/>
              </a:ext>
            </a:extLst>
          </p:cNvPr>
          <p:cNvGraphicFramePr>
            <a:graphicFrameLocks noChangeAspect="1"/>
          </p:cNvGraphicFramePr>
          <p:nvPr>
            <p:extLst>
              <p:ext uri="{D42A27DB-BD31-4B8C-83A1-F6EECF244321}">
                <p14:modId xmlns:p14="http://schemas.microsoft.com/office/powerpoint/2010/main" val="2902841937"/>
              </p:ext>
            </p:extLst>
          </p:nvPr>
        </p:nvGraphicFramePr>
        <p:xfrm>
          <a:off x="1690688" y="3965575"/>
          <a:ext cx="2992437" cy="687388"/>
        </p:xfrm>
        <a:graphic>
          <a:graphicData uri="http://schemas.openxmlformats.org/presentationml/2006/ole">
            <mc:AlternateContent xmlns:mc="http://schemas.openxmlformats.org/markup-compatibility/2006">
              <mc:Choice xmlns:v="urn:schemas-microsoft-com:vml" Requires="v">
                <p:oleObj spid="_x0000_s4107" name="Equation" r:id="rId6" imgW="1231560" imgH="279360" progId="Equation.DSMT4">
                  <p:embed/>
                </p:oleObj>
              </mc:Choice>
              <mc:Fallback>
                <p:oleObj name="Equation" r:id="rId6" imgW="1231560" imgH="279360" progId="Equation.DSMT4">
                  <p:embed/>
                  <p:pic>
                    <p:nvPicPr>
                      <p:cNvPr id="8" name="Object 7">
                        <a:extLst>
                          <a:ext uri="{FF2B5EF4-FFF2-40B4-BE49-F238E27FC236}">
                            <a16:creationId xmlns:a16="http://schemas.microsoft.com/office/drawing/2014/main" id="{915D1858-A7B6-4090-A472-94B08561222F}"/>
                          </a:ext>
                        </a:extLst>
                      </p:cNvPr>
                      <p:cNvPicPr>
                        <a:picLocks noChangeAspect="1" noChangeArrowheads="1"/>
                      </p:cNvPicPr>
                      <p:nvPr/>
                    </p:nvPicPr>
                    <p:blipFill>
                      <a:blip r:embed="rId7"/>
                      <a:srcRect/>
                      <a:stretch>
                        <a:fillRect/>
                      </a:stretch>
                    </p:blipFill>
                    <p:spPr bwMode="auto">
                      <a:xfrm>
                        <a:off x="1690688" y="3965575"/>
                        <a:ext cx="2992437" cy="687388"/>
                      </a:xfrm>
                      <a:prstGeom prst="rect">
                        <a:avLst/>
                      </a:prstGeom>
                      <a:noFill/>
                    </p:spPr>
                  </p:pic>
                </p:oleObj>
              </mc:Fallback>
            </mc:AlternateContent>
          </a:graphicData>
        </a:graphic>
      </p:graphicFrame>
    </p:spTree>
    <p:extLst>
      <p:ext uri="{BB962C8B-B14F-4D97-AF65-F5344CB8AC3E}">
        <p14:creationId xmlns:p14="http://schemas.microsoft.com/office/powerpoint/2010/main" val="155082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171695-373F-4CE7-8B72-E525151F186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4">
            <a:extLst>
              <a:ext uri="{FF2B5EF4-FFF2-40B4-BE49-F238E27FC236}">
                <a16:creationId xmlns:a16="http://schemas.microsoft.com/office/drawing/2014/main" id="{69AC07C1-8F59-4271-8876-049538A624F6}"/>
              </a:ext>
            </a:extLst>
          </p:cNvPr>
          <p:cNvSpPr/>
          <p:nvPr/>
        </p:nvSpPr>
        <p:spPr>
          <a:xfrm>
            <a:off x="3225503" y="328207"/>
            <a:ext cx="6565267"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Palatino Linotype" panose="02040502050505030304" pitchFamily="18" charset="0"/>
                <a:cs typeface="Times New Roman" panose="02020603050405020304" pitchFamily="18" charset="0"/>
              </a:rPr>
              <a:t>HƯỚNG DẪN TỰ HỌC Ở NHÀ</a:t>
            </a:r>
          </a:p>
        </p:txBody>
      </p:sp>
      <p:sp>
        <p:nvSpPr>
          <p:cNvPr id="4" name="TextBox 3">
            <a:extLst>
              <a:ext uri="{FF2B5EF4-FFF2-40B4-BE49-F238E27FC236}">
                <a16:creationId xmlns:a16="http://schemas.microsoft.com/office/drawing/2014/main" id="{F27E68D0-7DE5-4D04-8E5B-7FF4D5405BFF}"/>
              </a:ext>
            </a:extLst>
          </p:cNvPr>
          <p:cNvSpPr txBox="1"/>
          <p:nvPr/>
        </p:nvSpPr>
        <p:spPr>
          <a:xfrm>
            <a:off x="136239" y="1159366"/>
            <a:ext cx="5044521" cy="584775"/>
          </a:xfrm>
          <a:prstGeom prst="rect">
            <a:avLst/>
          </a:prstGeom>
          <a:noFill/>
        </p:spPr>
        <p:txBody>
          <a:bodyPr wrap="square">
            <a:spAutoFit/>
          </a:bodyPr>
          <a:lstStyle/>
          <a:p>
            <a:r>
              <a:rPr lang="nl-NL" sz="3200" b="1">
                <a:latin typeface="Palatino Linotype" panose="02040502050505030304" pitchFamily="18" charset="0"/>
              </a:rPr>
              <a:t>- Hoàn thành bài tập sau:</a:t>
            </a:r>
            <a:endParaRPr lang="en-US" sz="4000">
              <a:latin typeface="Palatino Linotype" panose="02040502050505030304" pitchFamily="18" charset="0"/>
            </a:endParaRPr>
          </a:p>
        </p:txBody>
      </p:sp>
      <p:sp>
        <p:nvSpPr>
          <p:cNvPr id="5" name="TextBox 4">
            <a:extLst>
              <a:ext uri="{FF2B5EF4-FFF2-40B4-BE49-F238E27FC236}">
                <a16:creationId xmlns:a16="http://schemas.microsoft.com/office/drawing/2014/main" id="{DFDC7595-E96F-4F2A-B13D-3CE94B2BCC68}"/>
              </a:ext>
            </a:extLst>
          </p:cNvPr>
          <p:cNvSpPr txBox="1"/>
          <p:nvPr/>
        </p:nvSpPr>
        <p:spPr>
          <a:xfrm>
            <a:off x="352669" y="1580348"/>
            <a:ext cx="11623288" cy="1704506"/>
          </a:xfrm>
          <a:prstGeom prst="rect">
            <a:avLst/>
          </a:prstGeom>
          <a:noFill/>
        </p:spPr>
        <p:txBody>
          <a:bodyPr wrap="square">
            <a:spAutoFit/>
          </a:bodyPr>
          <a:lstStyle/>
          <a:p>
            <a:pPr algn="just">
              <a:lnSpc>
                <a:spcPct val="115000"/>
              </a:lnSpc>
              <a:spcBef>
                <a:spcPts val="600"/>
              </a:spcBef>
              <a:spcAft>
                <a:spcPts val="600"/>
              </a:spcAft>
            </a:pPr>
            <a:r>
              <a:rPr lang="en-US" sz="2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 Hình nào dưới đây là hình lăng trụ đứng tam giác, hình lăng trụ đứng tứ giác?</a:t>
            </a:r>
            <a:endParaRPr lang="en-US" sz="2800">
              <a:solidFill>
                <a:srgbClr val="000000"/>
              </a:solidFill>
              <a:effectLst/>
              <a:latin typeface="Palatino Linotype" panose="02040502050505030304" pitchFamily="18" charset="0"/>
              <a:ea typeface="Calibri" panose="020F0502020204030204" pitchFamily="34" charset="0"/>
            </a:endParaRPr>
          </a:p>
          <a:p>
            <a:pPr algn="just">
              <a:lnSpc>
                <a:spcPct val="115000"/>
              </a:lnSpc>
              <a:spcBef>
                <a:spcPts val="600"/>
              </a:spcBef>
              <a:spcAft>
                <a:spcPts val="600"/>
              </a:spcAft>
            </a:pPr>
            <a:r>
              <a:rPr lang="en-US" sz="2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 Tính diện tích xung quanh và thể tích của các hình vẽ dưới đây. </a:t>
            </a:r>
            <a:endParaRPr lang="en-US" sz="2800">
              <a:solidFill>
                <a:srgbClr val="000000"/>
              </a:solidFill>
              <a:effectLst/>
              <a:latin typeface="Palatino Linotype" panose="0204050205050503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5C5A6A36-91A9-4995-8233-80AED8DC358F}"/>
              </a:ext>
            </a:extLst>
          </p:cNvPr>
          <p:cNvPicPr/>
          <p:nvPr/>
        </p:nvPicPr>
        <p:blipFill>
          <a:blip r:embed="rId2"/>
          <a:stretch>
            <a:fillRect/>
          </a:stretch>
        </p:blipFill>
        <p:spPr>
          <a:xfrm>
            <a:off x="7437863" y="2765064"/>
            <a:ext cx="3771435" cy="2512587"/>
          </a:xfrm>
          <a:prstGeom prst="rect">
            <a:avLst/>
          </a:prstGeom>
        </p:spPr>
      </p:pic>
      <p:sp>
        <p:nvSpPr>
          <p:cNvPr id="7" name="TextBox 6">
            <a:extLst>
              <a:ext uri="{FF2B5EF4-FFF2-40B4-BE49-F238E27FC236}">
                <a16:creationId xmlns:a16="http://schemas.microsoft.com/office/drawing/2014/main" id="{DF5D01B6-5C8F-441E-9F39-38FBE07A31EC}"/>
              </a:ext>
            </a:extLst>
          </p:cNvPr>
          <p:cNvSpPr txBox="1"/>
          <p:nvPr/>
        </p:nvSpPr>
        <p:spPr>
          <a:xfrm>
            <a:off x="216043" y="3295346"/>
            <a:ext cx="7424288" cy="3167021"/>
          </a:xfrm>
          <a:prstGeom prst="rect">
            <a:avLst/>
          </a:prstGeom>
          <a:noFill/>
        </p:spPr>
        <p:txBody>
          <a:bodyPr wrap="square">
            <a:spAutoFit/>
          </a:bodyPr>
          <a:lstStyle/>
          <a:p>
            <a:pPr>
              <a:lnSpc>
                <a:spcPct val="115000"/>
              </a:lnSpc>
              <a:spcBef>
                <a:spcPts val="600"/>
              </a:spcBef>
              <a:spcAft>
                <a:spcPts val="600"/>
              </a:spcAft>
            </a:pPr>
            <a:r>
              <a:rPr lang="en-US" sz="2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Xem lại lý thuyết và các công thức tính diện tích xung quanh, thể tích của hình lăng trụ đứng tam giác, hình lăng trụ đứng tứ giác.</a:t>
            </a:r>
            <a:endParaRPr lang="en-US" sz="2800">
              <a:solidFill>
                <a:srgbClr val="000000"/>
              </a:solidFill>
              <a:effectLst/>
              <a:latin typeface="Palatino Linotype" panose="02040502050505030304" pitchFamily="18" charset="0"/>
              <a:ea typeface="Calibri" panose="020F0502020204030204" pitchFamily="34" charset="0"/>
            </a:endParaRPr>
          </a:p>
          <a:p>
            <a:pPr>
              <a:lnSpc>
                <a:spcPct val="115000"/>
              </a:lnSpc>
              <a:spcBef>
                <a:spcPts val="600"/>
              </a:spcBef>
              <a:spcAft>
                <a:spcPts val="600"/>
              </a:spcAft>
            </a:pPr>
            <a:r>
              <a:rPr lang="en-US" sz="2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Làm các bài tập: ..... SBT trang ....</a:t>
            </a:r>
            <a:endParaRPr lang="en-US" sz="2800">
              <a:solidFill>
                <a:srgbClr val="000000"/>
              </a:solidFill>
              <a:effectLst/>
              <a:latin typeface="Palatino Linotype" panose="02040502050505030304" pitchFamily="18" charset="0"/>
              <a:ea typeface="Calibri" panose="020F0502020204030204" pitchFamily="34" charset="0"/>
            </a:endParaRPr>
          </a:p>
          <a:p>
            <a:r>
              <a:rPr lang="en-US" sz="2800">
                <a:effectLst/>
                <a:latin typeface="Palatino Linotype" panose="02040502050505030304" pitchFamily="18" charset="0"/>
                <a:ea typeface="Times New Roman" panose="02020603050405020304" pitchFamily="18" charset="0"/>
              </a:rPr>
              <a:t>- Chuẩn bị bài mới: Xem lại kiến thức của cả chương để tiết sau Ôn tập.</a:t>
            </a:r>
            <a:endParaRPr lang="en-US" sz="2800">
              <a:latin typeface="Palatino Linotype" panose="02040502050505030304" pitchFamily="18" charset="0"/>
            </a:endParaRPr>
          </a:p>
        </p:txBody>
      </p:sp>
    </p:spTree>
    <p:extLst>
      <p:ext uri="{BB962C8B-B14F-4D97-AF65-F5344CB8AC3E}">
        <p14:creationId xmlns:p14="http://schemas.microsoft.com/office/powerpoint/2010/main" val="3611092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0E6DC94-D18D-4950-9361-A295D1C4F5CF}"/>
              </a:ext>
            </a:extLst>
          </p:cNvPr>
          <p:cNvGrpSpPr/>
          <p:nvPr/>
        </p:nvGrpSpPr>
        <p:grpSpPr>
          <a:xfrm rot="5400000">
            <a:off x="8383393" y="3218530"/>
            <a:ext cx="6891246" cy="653685"/>
            <a:chOff x="4871257" y="83128"/>
            <a:chExt cx="7501721" cy="653685"/>
          </a:xfrm>
        </p:grpSpPr>
        <p:sp>
          <p:nvSpPr>
            <p:cNvPr id="3" name="Rectangle: Rounded Corners 2">
              <a:extLst>
                <a:ext uri="{FF2B5EF4-FFF2-40B4-BE49-F238E27FC236}">
                  <a16:creationId xmlns:a16="http://schemas.microsoft.com/office/drawing/2014/main" id="{9DC02526-2D90-405A-BB46-BE405D4A95F7}"/>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EB6421F-03D7-41A2-9F6C-F082FD61384D}"/>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KHỞI ĐỘNG</a:t>
              </a:r>
              <a:endPar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sp>
        <p:nvSpPr>
          <p:cNvPr id="5" name="Title 1">
            <a:extLst>
              <a:ext uri="{FF2B5EF4-FFF2-40B4-BE49-F238E27FC236}">
                <a16:creationId xmlns:a16="http://schemas.microsoft.com/office/drawing/2014/main" id="{AEDA5C5A-720A-458B-A2B7-1D676A213C07}"/>
              </a:ext>
            </a:extLst>
          </p:cNvPr>
          <p:cNvSpPr txBox="1">
            <a:spLocks/>
          </p:cNvSpPr>
          <p:nvPr/>
        </p:nvSpPr>
        <p:spPr>
          <a:xfrm>
            <a:off x="537830" y="210343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a:solidFill>
                  <a:srgbClr val="FF0000"/>
                </a:solidFill>
                <a:latin typeface="Palatino Linotype" panose="02040502050505030304" pitchFamily="18" charset="0"/>
              </a:rPr>
              <a:t>HOẠT ĐỘNG 1: KHỞI ĐỘNG</a:t>
            </a:r>
          </a:p>
        </p:txBody>
      </p:sp>
    </p:spTree>
    <p:extLst>
      <p:ext uri="{BB962C8B-B14F-4D97-AF65-F5344CB8AC3E}">
        <p14:creationId xmlns:p14="http://schemas.microsoft.com/office/powerpoint/2010/main" val="2976670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010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38514" y="16332"/>
            <a:ext cx="9129486" cy="5143500"/>
          </a:xfrm>
          <a:prstGeom prst="rect">
            <a:avLst/>
          </a:prstGeom>
        </p:spPr>
      </p:pic>
      <p:sp>
        <p:nvSpPr>
          <p:cNvPr id="19" name="Rectangle 18"/>
          <p:cNvSpPr/>
          <p:nvPr/>
        </p:nvSpPr>
        <p:spPr>
          <a:xfrm>
            <a:off x="1518842" y="5460495"/>
            <a:ext cx="9078127"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Palatino Linotype" panose="02040502050505030304" pitchFamily="18" charset="0"/>
                <a:ea typeface="+mn-ea"/>
                <a:cs typeface="Arial" panose="020B0604020202020204" pitchFamily="34" charset="0"/>
              </a:rPr>
              <a:t>ĐẨY LUI BỆNH DỊCH</a:t>
            </a:r>
            <a:endParaRPr kumimoji="0" lang="en-US" sz="66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Palatino Linotype" panose="02040502050505030304" pitchFamily="18" charset="0"/>
              <a:ea typeface="+mn-ea"/>
              <a:cs typeface="Arial" panose="020B0604020202020204" pitchFamily="34" charset="0"/>
            </a:endParaRPr>
          </a:p>
        </p:txBody>
      </p:sp>
      <p:pic>
        <p:nvPicPr>
          <p:cNvPr id="2" name="Nhac hùng hồ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11448" y="2454498"/>
            <a:ext cx="609600" cy="609600"/>
          </a:xfrm>
          <a:prstGeom prst="rect">
            <a:avLst/>
          </a:prstGeom>
        </p:spPr>
      </p:pic>
    </p:spTree>
    <p:extLst>
      <p:ext uri="{BB962C8B-B14F-4D97-AF65-F5344CB8AC3E}">
        <p14:creationId xmlns:p14="http://schemas.microsoft.com/office/powerpoint/2010/main" val="111667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fltVal val="0"/>
                                          </p:val>
                                        </p:tav>
                                        <p:tav tm="100000">
                                          <p:val>
                                            <p:strVal val="#ppt_w"/>
                                          </p:val>
                                        </p:tav>
                                      </p:tavLst>
                                    </p:anim>
                                    <p:anim calcmode="lin" valueType="num">
                                      <p:cBhvr>
                                        <p:cTn id="10" dur="500" fill="hold"/>
                                        <p:tgtEl>
                                          <p:spTgt spid="19"/>
                                        </p:tgtEl>
                                        <p:attrNameLst>
                                          <p:attrName>ppt_h</p:attrName>
                                        </p:attrNameLst>
                                      </p:cBhvr>
                                      <p:tavLst>
                                        <p:tav tm="0">
                                          <p:val>
                                            <p:fltVal val="0"/>
                                          </p:val>
                                        </p:tav>
                                        <p:tav tm="100000">
                                          <p:val>
                                            <p:strVal val="#ppt_h"/>
                                          </p:val>
                                        </p:tav>
                                      </p:tavLst>
                                    </p:anim>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1818" numSld="9">
                <p:cTn id="12" repeatCount="indefinite" fill="hold" display="0">
                  <p:stCondLst>
                    <p:cond delay="indefinite"/>
                  </p:stCondLst>
                  <p:endCondLst>
                    <p:cond evt="onStopAudio" delay="0">
                      <p:tgtEl>
                        <p:sldTgt/>
                      </p:tgtEl>
                    </p:cond>
                  </p:endCondLst>
                </p:cTn>
                <p:tgtEl>
                  <p:spTgt spid="2"/>
                </p:tgtEl>
              </p:cMediaNode>
            </p:audio>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p:cNvSpPr/>
          <p:nvPr/>
        </p:nvSpPr>
        <p:spPr>
          <a:xfrm>
            <a:off x="2033194" y="730197"/>
            <a:ext cx="8201534" cy="5517425"/>
          </a:xfrm>
          <a:prstGeom prst="rect">
            <a:avLst/>
          </a:prstGeom>
          <a:solidFill>
            <a:schemeClr val="accent5">
              <a:lumMod val="50000"/>
              <a:alpha val="89000"/>
            </a:schemeClr>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Palatino Linotype" panose="02040502050505030304" pitchFamily="18" charset="0"/>
                <a:ea typeface="+mn-ea"/>
                <a:cs typeface="Times New Roman" panose="02020603050405020304" pitchFamily="18"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00"/>
              </a:solidFill>
              <a:effectLst/>
              <a:uLnTx/>
              <a:uFillTx/>
              <a:latin typeface="Palatino Linotype" panose="0204050205050503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prstClr val="white"/>
                </a:solidFill>
                <a:effectLst/>
                <a:uLnTx/>
                <a:uFillTx/>
                <a:latin typeface="Palatino Linotype" panose="02040502050505030304" pitchFamily="18" charset="0"/>
                <a:ea typeface="+mn-ea"/>
                <a:cs typeface="Times New Roman" panose="02020603050405020304" pitchFamily="18" charset="0"/>
              </a:rPr>
              <a:t>HS có thể chọn bất kỳ câu hỏi nào từ 1 - 5</a:t>
            </a:r>
            <a:endParaRPr kumimoji="0" lang="en-US" sz="2800" b="0" i="0" u="none" strike="noStrike" kern="1200" cap="none" spc="0" normalizeH="0" baseline="0" noProof="0">
              <a:ln>
                <a:noFill/>
              </a:ln>
              <a:solidFill>
                <a:prstClr val="white"/>
              </a:solidFill>
              <a:effectLst/>
              <a:uLnTx/>
              <a:uFillTx/>
              <a:latin typeface="Palatino Linotype" panose="0204050205050503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00"/>
              </a:solidFill>
              <a:effectLst/>
              <a:uLnTx/>
              <a:uFillTx/>
              <a:latin typeface="Palatino Linotype" panose="0204050205050503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prstClr val="white"/>
                </a:solidFill>
                <a:effectLst/>
                <a:uLnTx/>
                <a:uFillTx/>
                <a:latin typeface="Palatino Linotype" panose="02040502050505030304" pitchFamily="18" charset="0"/>
                <a:ea typeface="+mn-ea"/>
                <a:cs typeface="Times New Roman" panose="02020603050405020304" pitchFamily="18" charset="0"/>
              </a:rPr>
              <a:t>Với mỗi câu trả lời đúng, HS sẽ giúp kháng thể đẩy lui được 1 vi rút gây bệnh.</a:t>
            </a:r>
          </a:p>
        </p:txBody>
      </p:sp>
      <p:grpSp>
        <p:nvGrpSpPr>
          <p:cNvPr id="7" name="Group 6"/>
          <p:cNvGrpSpPr/>
          <p:nvPr/>
        </p:nvGrpSpPr>
        <p:grpSpPr>
          <a:xfrm>
            <a:off x="1524001" y="530142"/>
            <a:ext cx="754743" cy="5772238"/>
            <a:chOff x="1322576" y="181189"/>
            <a:chExt cx="387790" cy="2666783"/>
          </a:xfrm>
        </p:grpSpPr>
        <p:grpSp>
          <p:nvGrpSpPr>
            <p:cNvPr id="8" name="Group 7"/>
            <p:cNvGrpSpPr/>
            <p:nvPr/>
          </p:nvGrpSpPr>
          <p:grpSpPr>
            <a:xfrm>
              <a:off x="1322576" y="1379570"/>
              <a:ext cx="286946" cy="286946"/>
              <a:chOff x="505017" y="3662327"/>
              <a:chExt cx="286946" cy="286946"/>
            </a:xfrm>
          </p:grpSpPr>
          <p:sp>
            <p:nvSpPr>
              <p:cNvPr id="10" name="Oval 9"/>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mn-cs"/>
                </a:endParaRPr>
              </a:p>
            </p:txBody>
          </p:sp>
          <p:sp>
            <p:nvSpPr>
              <p:cNvPr id="11" name="Oval 10"/>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grpSp>
        <p:sp>
          <p:nvSpPr>
            <p:cNvPr id="9" name="Left Bracket 8"/>
            <p:cNvSpPr/>
            <p:nvPr/>
          </p:nvSpPr>
          <p:spPr>
            <a:xfrm>
              <a:off x="1461286" y="181189"/>
              <a:ext cx="249080" cy="2666783"/>
            </a:xfrm>
            <a:prstGeom prst="leftBracket">
              <a:avLst/>
            </a:prstGeom>
            <a:ln w="38100">
              <a:solidFill>
                <a:srgbClr val="008CF5"/>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grpSp>
      <p:sp>
        <p:nvSpPr>
          <p:cNvPr id="12" name="Left Bracket 11"/>
          <p:cNvSpPr/>
          <p:nvPr/>
        </p:nvSpPr>
        <p:spPr>
          <a:xfrm flipH="1">
            <a:off x="10156948" y="542656"/>
            <a:ext cx="240541" cy="5772238"/>
          </a:xfrm>
          <a:prstGeom prst="leftBracket">
            <a:avLst/>
          </a:prstGeom>
          <a:ln w="38100">
            <a:solidFill>
              <a:srgbClr val="008CF5"/>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43399" y="1067767"/>
            <a:ext cx="821264" cy="754830"/>
          </a:xfrm>
          <a:prstGeom prst="rect">
            <a:avLst/>
          </a:prstGeom>
        </p:spPr>
      </p:pic>
      <p:pic>
        <p:nvPicPr>
          <p:cNvPr id="16" name="Picture 15"/>
          <p:cNvPicPr>
            <a:picLocks noChangeAspect="1"/>
          </p:cNvPicPr>
          <p:nvPr/>
        </p:nvPicPr>
        <p:blipFill>
          <a:blip r:embed="rId6" cstate="email">
            <a:extLst>
              <a:ext uri="{BEBA8EAE-BF5A-486C-A8C5-ECC9F3942E4B}">
                <a14:imgProps xmlns:a14="http://schemas.microsoft.com/office/drawing/2010/main">
                  <a14:imgLayer r:embed="rId7">
                    <a14:imgEffect>
                      <a14:backgroundRemoval t="0" b="95385" l="462" r="98308">
                        <a14:backgroundMark x1="26154" y1="22462" x2="26154" y2="22462"/>
                        <a14:backgroundMark x1="29385" y1="21846" x2="29385" y2="21846"/>
                        <a14:backgroundMark x1="48769" y1="73385" x2="48769" y2="73385"/>
                        <a14:backgroundMark x1="22615" y1="28615" x2="22615" y2="28615"/>
                      </a14:backgroundRemoval>
                    </a14:imgEffect>
                  </a14:imgLayer>
                </a14:imgProps>
              </a:ext>
              <a:ext uri="{28A0092B-C50C-407E-A947-70E740481C1C}">
                <a14:useLocalDpi xmlns:a14="http://schemas.microsoft.com/office/drawing/2010/main"/>
              </a:ext>
            </a:extLst>
          </a:blip>
          <a:stretch>
            <a:fillRect/>
          </a:stretch>
        </p:blipFill>
        <p:spPr>
          <a:xfrm>
            <a:off x="8596924" y="1067767"/>
            <a:ext cx="962024" cy="962024"/>
          </a:xfrm>
          <a:prstGeom prst="rect">
            <a:avLst/>
          </a:prstGeom>
        </p:spPr>
      </p:pic>
      <p:sp>
        <p:nvSpPr>
          <p:cNvPr id="17" name="TextBox 16"/>
          <p:cNvSpPr txBox="1"/>
          <p:nvPr/>
        </p:nvSpPr>
        <p:spPr>
          <a:xfrm>
            <a:off x="2278744" y="684030"/>
            <a:ext cx="25892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Palatino Linotype" panose="02040502050505030304" pitchFamily="18" charset="0"/>
                <a:ea typeface="+mn-ea"/>
                <a:cs typeface="+mn-cs"/>
              </a:rPr>
              <a:t>Vi rút Corona</a:t>
            </a:r>
          </a:p>
        </p:txBody>
      </p:sp>
      <p:sp>
        <p:nvSpPr>
          <p:cNvPr id="18" name="TextBox 17"/>
          <p:cNvSpPr txBox="1"/>
          <p:nvPr/>
        </p:nvSpPr>
        <p:spPr>
          <a:xfrm>
            <a:off x="7920987" y="684030"/>
            <a:ext cx="23951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Palatino Linotype" panose="02040502050505030304" pitchFamily="18" charset="0"/>
                <a:ea typeface="+mn-ea"/>
                <a:cs typeface="+mn-cs"/>
              </a:rPr>
              <a:t>Kháng thể</a:t>
            </a:r>
          </a:p>
        </p:txBody>
      </p:sp>
    </p:spTree>
    <p:extLst>
      <p:ext uri="{BB962C8B-B14F-4D97-AF65-F5344CB8AC3E}">
        <p14:creationId xmlns:p14="http://schemas.microsoft.com/office/powerpoint/2010/main" val="239756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laser.wav"/>
                                        </p:tgtEl>
                                      </p:cMediaNode>
                                    </p:audio>
                                  </p:sub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92537" y="3988701"/>
            <a:ext cx="1442828" cy="1326114"/>
          </a:xfrm>
          <a:prstGeom prst="rect">
            <a:avLst/>
          </a:prstGeom>
        </p:spPr>
      </p:pic>
      <p:pic>
        <p:nvPicPr>
          <p:cNvPr id="10" name="Picture 9"/>
          <p:cNvPicPr>
            <a:picLocks noChangeAspect="1"/>
          </p:cNvPicPr>
          <p:nvPr/>
        </p:nvPicPr>
        <p:blipFill>
          <a:blip r:embed="rId6" cstate="email">
            <a:extLst>
              <a:ext uri="{BEBA8EAE-BF5A-486C-A8C5-ECC9F3942E4B}">
                <a14:imgProps xmlns:a14="http://schemas.microsoft.com/office/drawing/2010/main">
                  <a14:imgLayer r:embed="rId7">
                    <a14:imgEffect>
                      <a14:backgroundRemoval t="0" b="95385" l="462" r="98308">
                        <a14:backgroundMark x1="26154" y1="22462" x2="26154" y2="22462"/>
                        <a14:backgroundMark x1="29385" y1="21846" x2="29385" y2="21846"/>
                        <a14:backgroundMark x1="48769" y1="73385" x2="48769" y2="73385"/>
                        <a14:backgroundMark x1="22615" y1="28615" x2="22615" y2="28615"/>
                      </a14:backgroundRemoval>
                    </a14:imgEffect>
                  </a14:imgLayer>
                </a14:imgProps>
              </a:ext>
              <a:ext uri="{28A0092B-C50C-407E-A947-70E740481C1C}">
                <a14:useLocalDpi xmlns:a14="http://schemas.microsoft.com/office/drawing/2010/main"/>
              </a:ext>
            </a:extLst>
          </a:blip>
          <a:stretch>
            <a:fillRect/>
          </a:stretch>
        </p:blipFill>
        <p:spPr>
          <a:xfrm>
            <a:off x="-1951738" y="3398819"/>
            <a:ext cx="1690120" cy="1690120"/>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42953" y="987949"/>
            <a:ext cx="1442828" cy="1326114"/>
          </a:xfrm>
          <a:prstGeom prst="rect">
            <a:avLst/>
          </a:prstGeom>
        </p:spPr>
      </p:pic>
      <p:pic>
        <p:nvPicPr>
          <p:cNvPr id="18" name="Picture 17"/>
          <p:cNvPicPr>
            <a:picLocks noChangeAspect="1"/>
          </p:cNvPicPr>
          <p:nvPr/>
        </p:nvPicPr>
        <p:blipFill>
          <a:blip r:embed="rId6" cstate="email">
            <a:extLst>
              <a:ext uri="{BEBA8EAE-BF5A-486C-A8C5-ECC9F3942E4B}">
                <a14:imgProps xmlns:a14="http://schemas.microsoft.com/office/drawing/2010/main">
                  <a14:imgLayer r:embed="rId7">
                    <a14:imgEffect>
                      <a14:backgroundRemoval t="0" b="95385" l="462" r="98308">
                        <a14:backgroundMark x1="26154" y1="22462" x2="26154" y2="22462"/>
                        <a14:backgroundMark x1="29385" y1="21846" x2="29385" y2="21846"/>
                        <a14:backgroundMark x1="48769" y1="73385" x2="48769" y2="73385"/>
                        <a14:backgroundMark x1="22615" y1="28615" x2="22615" y2="28615"/>
                      </a14:backgroundRemoval>
                    </a14:imgEffect>
                  </a14:imgLayer>
                </a14:imgProps>
              </a:ext>
              <a:ext uri="{28A0092B-C50C-407E-A947-70E740481C1C}">
                <a14:useLocalDpi xmlns:a14="http://schemas.microsoft.com/office/drawing/2010/main"/>
              </a:ext>
            </a:extLst>
          </a:blip>
          <a:stretch>
            <a:fillRect/>
          </a:stretch>
        </p:blipFill>
        <p:spPr>
          <a:xfrm>
            <a:off x="2018276" y="-1850270"/>
            <a:ext cx="1690120" cy="1690120"/>
          </a:xfrm>
          <a:prstGeom prst="rect">
            <a:avLst/>
          </a:prstGeom>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56090" y="928480"/>
            <a:ext cx="1442828" cy="1326114"/>
          </a:xfrm>
          <a:prstGeom prst="rect">
            <a:avLst/>
          </a:prstGeom>
        </p:spPr>
      </p:pic>
      <p:pic>
        <p:nvPicPr>
          <p:cNvPr id="20" name="Picture 19"/>
          <p:cNvPicPr>
            <a:picLocks noChangeAspect="1"/>
          </p:cNvPicPr>
          <p:nvPr/>
        </p:nvPicPr>
        <p:blipFill>
          <a:blip r:embed="rId6" cstate="email">
            <a:extLst>
              <a:ext uri="{BEBA8EAE-BF5A-486C-A8C5-ECC9F3942E4B}">
                <a14:imgProps xmlns:a14="http://schemas.microsoft.com/office/drawing/2010/main">
                  <a14:imgLayer r:embed="rId7">
                    <a14:imgEffect>
                      <a14:backgroundRemoval t="0" b="95385" l="462" r="98308">
                        <a14:backgroundMark x1="26154" y1="22462" x2="26154" y2="22462"/>
                        <a14:backgroundMark x1="29385" y1="21846" x2="29385" y2="21846"/>
                        <a14:backgroundMark x1="48769" y1="73385" x2="48769" y2="73385"/>
                        <a14:backgroundMark x1="22615" y1="28615" x2="22615" y2="28615"/>
                      </a14:backgroundRemoval>
                    </a14:imgEffect>
                  </a14:imgLayer>
                </a14:imgProps>
              </a:ext>
              <a:ext uri="{28A0092B-C50C-407E-A947-70E740481C1C}">
                <a14:useLocalDpi xmlns:a14="http://schemas.microsoft.com/office/drawing/2010/main"/>
              </a:ext>
            </a:extLst>
          </a:blip>
          <a:stretch>
            <a:fillRect/>
          </a:stretch>
        </p:blipFill>
        <p:spPr>
          <a:xfrm>
            <a:off x="12202542" y="-633125"/>
            <a:ext cx="1690120" cy="1690120"/>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81012" y="1546334"/>
            <a:ext cx="1442828" cy="1326114"/>
          </a:xfrm>
          <a:prstGeom prst="rect">
            <a:avLst/>
          </a:prstGeom>
        </p:spPr>
      </p:pic>
      <p:pic>
        <p:nvPicPr>
          <p:cNvPr id="14" name="Picture 13"/>
          <p:cNvPicPr>
            <a:picLocks noChangeAspect="1"/>
          </p:cNvPicPr>
          <p:nvPr/>
        </p:nvPicPr>
        <p:blipFill>
          <a:blip r:embed="rId6" cstate="email">
            <a:extLst>
              <a:ext uri="{BEBA8EAE-BF5A-486C-A8C5-ECC9F3942E4B}">
                <a14:imgProps xmlns:a14="http://schemas.microsoft.com/office/drawing/2010/main">
                  <a14:imgLayer r:embed="rId7">
                    <a14:imgEffect>
                      <a14:backgroundRemoval t="0" b="95385" l="462" r="98308">
                        <a14:backgroundMark x1="26154" y1="22462" x2="26154" y2="22462"/>
                        <a14:backgroundMark x1="29385" y1="21846" x2="29385" y2="21846"/>
                        <a14:backgroundMark x1="48769" y1="73385" x2="48769" y2="73385"/>
                        <a14:backgroundMark x1="22615" y1="28615" x2="22615" y2="28615"/>
                      </a14:backgroundRemoval>
                    </a14:imgEffect>
                  </a14:imgLayer>
                </a14:imgProps>
              </a:ext>
              <a:ext uri="{28A0092B-C50C-407E-A947-70E740481C1C}">
                <a14:useLocalDpi xmlns:a14="http://schemas.microsoft.com/office/drawing/2010/main"/>
              </a:ext>
            </a:extLst>
          </a:blip>
          <a:stretch>
            <a:fillRect/>
          </a:stretch>
        </p:blipFill>
        <p:spPr>
          <a:xfrm>
            <a:off x="7246652" y="-2810813"/>
            <a:ext cx="1690120" cy="1690120"/>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30498" y="3915591"/>
            <a:ext cx="1442828" cy="1326114"/>
          </a:xfrm>
          <a:prstGeom prst="rect">
            <a:avLst/>
          </a:prstGeom>
        </p:spPr>
      </p:pic>
      <p:pic>
        <p:nvPicPr>
          <p:cNvPr id="22" name="Picture 21"/>
          <p:cNvPicPr>
            <a:picLocks noChangeAspect="1"/>
          </p:cNvPicPr>
          <p:nvPr/>
        </p:nvPicPr>
        <p:blipFill>
          <a:blip r:embed="rId6" cstate="email">
            <a:extLst>
              <a:ext uri="{BEBA8EAE-BF5A-486C-A8C5-ECC9F3942E4B}">
                <a14:imgProps xmlns:a14="http://schemas.microsoft.com/office/drawing/2010/main">
                  <a14:imgLayer r:embed="rId7">
                    <a14:imgEffect>
                      <a14:backgroundRemoval t="0" b="95385" l="462" r="98308">
                        <a14:backgroundMark x1="26154" y1="22462" x2="26154" y2="22462"/>
                        <a14:backgroundMark x1="29385" y1="21846" x2="29385" y2="21846"/>
                        <a14:backgroundMark x1="48769" y1="73385" x2="48769" y2="73385"/>
                        <a14:backgroundMark x1="22615" y1="28615" x2="22615" y2="28615"/>
                      </a14:backgroundRemoval>
                    </a14:imgEffect>
                  </a14:imgLayer>
                </a14:imgProps>
              </a:ext>
              <a:ext uri="{28A0092B-C50C-407E-A947-70E740481C1C}">
                <a14:useLocalDpi xmlns:a14="http://schemas.microsoft.com/office/drawing/2010/main"/>
              </a:ext>
            </a:extLst>
          </a:blip>
          <a:stretch>
            <a:fillRect/>
          </a:stretch>
        </p:blipFill>
        <p:spPr>
          <a:xfrm>
            <a:off x="12453618" y="2815993"/>
            <a:ext cx="1690120" cy="1690120"/>
          </a:xfrm>
          <a:prstGeom prst="rect">
            <a:avLst/>
          </a:prstGeom>
        </p:spPr>
      </p:pic>
      <p:sp>
        <p:nvSpPr>
          <p:cNvPr id="2" name="Rectangle 1">
            <a:hlinkClick r:id="rId8" action="ppaction://hlinksldjump"/>
          </p:cNvPr>
          <p:cNvSpPr/>
          <p:nvPr/>
        </p:nvSpPr>
        <p:spPr>
          <a:xfrm>
            <a:off x="3589159" y="5615303"/>
            <a:ext cx="968706" cy="61925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49" name="Rectangle 48">
            <a:hlinkClick r:id="rId9" action="ppaction://hlinksldjump"/>
          </p:cNvPr>
          <p:cNvSpPr/>
          <p:nvPr/>
        </p:nvSpPr>
        <p:spPr>
          <a:xfrm>
            <a:off x="2620453" y="2445516"/>
            <a:ext cx="968706" cy="61925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50" name="Rectangle 49">
            <a:hlinkClick r:id="rId10" action="ppaction://hlinksldjump"/>
          </p:cNvPr>
          <p:cNvSpPr/>
          <p:nvPr/>
        </p:nvSpPr>
        <p:spPr>
          <a:xfrm>
            <a:off x="5518073" y="3036834"/>
            <a:ext cx="968706" cy="61925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52" name="Rectangle 51">
            <a:hlinkClick r:id="rId11" action="ppaction://hlinksldjump"/>
          </p:cNvPr>
          <p:cNvSpPr/>
          <p:nvPr/>
        </p:nvSpPr>
        <p:spPr>
          <a:xfrm>
            <a:off x="8913522" y="5584633"/>
            <a:ext cx="968706" cy="61925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5</a:t>
            </a:r>
          </a:p>
        </p:txBody>
      </p:sp>
      <p:sp>
        <p:nvSpPr>
          <p:cNvPr id="106" name="Rectangle 105">
            <a:hlinkClick r:id="rId12" action="ppaction://hlinksldjump"/>
          </p:cNvPr>
          <p:cNvSpPr/>
          <p:nvPr/>
        </p:nvSpPr>
        <p:spPr>
          <a:xfrm>
            <a:off x="8456589" y="2391823"/>
            <a:ext cx="968706" cy="61925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3" name="Star: 5 Points 2">
            <a:hlinkClick r:id="rId13" action="ppaction://hlinkpres?slideindex=11&amp;slidetitle=PowerPoint Presentation"/>
            <a:extLst>
              <a:ext uri="{FF2B5EF4-FFF2-40B4-BE49-F238E27FC236}">
                <a16:creationId xmlns:a16="http://schemas.microsoft.com/office/drawing/2014/main" id="{024BE4C6-5192-40F8-9E24-C8CC41CF713F}"/>
              </a:ext>
            </a:extLst>
          </p:cNvPr>
          <p:cNvSpPr/>
          <p:nvPr/>
        </p:nvSpPr>
        <p:spPr>
          <a:xfrm>
            <a:off x="10816683" y="267629"/>
            <a:ext cx="970156" cy="9255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13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
                                        </p:tgtEl>
                                        <p:attrNameLst>
                                          <p:attrName>r</p:attrName>
                                        </p:attrNameLst>
                                      </p:cBhvr>
                                    </p:animRot>
                                    <p:animRot by="-240000">
                                      <p:cBhvr>
                                        <p:cTn id="13" dur="600" fill="hold">
                                          <p:stCondLst>
                                            <p:cond delay="600"/>
                                          </p:stCondLst>
                                        </p:cTn>
                                        <p:tgtEl>
                                          <p:spTgt spid="10"/>
                                        </p:tgtEl>
                                        <p:attrNameLst>
                                          <p:attrName>r</p:attrName>
                                        </p:attrNameLst>
                                      </p:cBhvr>
                                    </p:animRot>
                                    <p:animRot by="240000">
                                      <p:cBhvr>
                                        <p:cTn id="14" dur="600" fill="hold">
                                          <p:stCondLst>
                                            <p:cond delay="1200"/>
                                          </p:stCondLst>
                                        </p:cTn>
                                        <p:tgtEl>
                                          <p:spTgt spid="10"/>
                                        </p:tgtEl>
                                        <p:attrNameLst>
                                          <p:attrName>r</p:attrName>
                                        </p:attrNameLst>
                                      </p:cBhvr>
                                    </p:animRot>
                                    <p:animRot by="-240000">
                                      <p:cBhvr>
                                        <p:cTn id="15" dur="600" fill="hold">
                                          <p:stCondLst>
                                            <p:cond delay="1800"/>
                                          </p:stCondLst>
                                        </p:cTn>
                                        <p:tgtEl>
                                          <p:spTgt spid="10"/>
                                        </p:tgtEl>
                                        <p:attrNameLst>
                                          <p:attrName>r</p:attrName>
                                        </p:attrNameLst>
                                      </p:cBhvr>
                                    </p:animRot>
                                    <p:animRot by="120000">
                                      <p:cBhvr>
                                        <p:cTn id="16" dur="600" fill="hold">
                                          <p:stCondLst>
                                            <p:cond delay="24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8"/>
                                        </p:tgtEl>
                                        <p:attrNameLst>
                                          <p:attrName>r</p:attrName>
                                        </p:attrNameLst>
                                      </p:cBhvr>
                                    </p:animRot>
                                    <p:animRot by="-240000">
                                      <p:cBhvr>
                                        <p:cTn id="25" dur="600" fill="hold">
                                          <p:stCondLst>
                                            <p:cond delay="600"/>
                                          </p:stCondLst>
                                        </p:cTn>
                                        <p:tgtEl>
                                          <p:spTgt spid="18"/>
                                        </p:tgtEl>
                                        <p:attrNameLst>
                                          <p:attrName>r</p:attrName>
                                        </p:attrNameLst>
                                      </p:cBhvr>
                                    </p:animRot>
                                    <p:animRot by="240000">
                                      <p:cBhvr>
                                        <p:cTn id="26" dur="600" fill="hold">
                                          <p:stCondLst>
                                            <p:cond delay="1200"/>
                                          </p:stCondLst>
                                        </p:cTn>
                                        <p:tgtEl>
                                          <p:spTgt spid="18"/>
                                        </p:tgtEl>
                                        <p:attrNameLst>
                                          <p:attrName>r</p:attrName>
                                        </p:attrNameLst>
                                      </p:cBhvr>
                                    </p:animRot>
                                    <p:animRot by="-240000">
                                      <p:cBhvr>
                                        <p:cTn id="27" dur="600" fill="hold">
                                          <p:stCondLst>
                                            <p:cond delay="1800"/>
                                          </p:stCondLst>
                                        </p:cTn>
                                        <p:tgtEl>
                                          <p:spTgt spid="18"/>
                                        </p:tgtEl>
                                        <p:attrNameLst>
                                          <p:attrName>r</p:attrName>
                                        </p:attrNameLst>
                                      </p:cBhvr>
                                    </p:animRot>
                                    <p:animRot by="120000">
                                      <p:cBhvr>
                                        <p:cTn id="28" dur="600" fill="hold">
                                          <p:stCondLst>
                                            <p:cond delay="2400"/>
                                          </p:stCondLst>
                                        </p:cTn>
                                        <p:tgtEl>
                                          <p:spTgt spid="1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9"/>
                                        </p:tgtEl>
                                        <p:attrNameLst>
                                          <p:attrName>r</p:attrName>
                                        </p:attrNameLst>
                                      </p:cBhvr>
                                    </p:animRot>
                                    <p:animRot by="-240000">
                                      <p:cBhvr>
                                        <p:cTn id="31" dur="600" fill="hold">
                                          <p:stCondLst>
                                            <p:cond delay="600"/>
                                          </p:stCondLst>
                                        </p:cTn>
                                        <p:tgtEl>
                                          <p:spTgt spid="19"/>
                                        </p:tgtEl>
                                        <p:attrNameLst>
                                          <p:attrName>r</p:attrName>
                                        </p:attrNameLst>
                                      </p:cBhvr>
                                    </p:animRot>
                                    <p:animRot by="240000">
                                      <p:cBhvr>
                                        <p:cTn id="32" dur="600" fill="hold">
                                          <p:stCondLst>
                                            <p:cond delay="1200"/>
                                          </p:stCondLst>
                                        </p:cTn>
                                        <p:tgtEl>
                                          <p:spTgt spid="19"/>
                                        </p:tgtEl>
                                        <p:attrNameLst>
                                          <p:attrName>r</p:attrName>
                                        </p:attrNameLst>
                                      </p:cBhvr>
                                    </p:animRot>
                                    <p:animRot by="-240000">
                                      <p:cBhvr>
                                        <p:cTn id="33" dur="600" fill="hold">
                                          <p:stCondLst>
                                            <p:cond delay="1800"/>
                                          </p:stCondLst>
                                        </p:cTn>
                                        <p:tgtEl>
                                          <p:spTgt spid="19"/>
                                        </p:tgtEl>
                                        <p:attrNameLst>
                                          <p:attrName>r</p:attrName>
                                        </p:attrNameLst>
                                      </p:cBhvr>
                                    </p:animRot>
                                    <p:animRot by="120000">
                                      <p:cBhvr>
                                        <p:cTn id="34" dur="600" fill="hold">
                                          <p:stCondLst>
                                            <p:cond delay="2400"/>
                                          </p:stCondLst>
                                        </p:cTn>
                                        <p:tgtEl>
                                          <p:spTgt spid="1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0"/>
                                        </p:tgtEl>
                                        <p:attrNameLst>
                                          <p:attrName>r</p:attrName>
                                        </p:attrNameLst>
                                      </p:cBhvr>
                                    </p:animRot>
                                    <p:animRot by="-240000">
                                      <p:cBhvr>
                                        <p:cTn id="37" dur="600" fill="hold">
                                          <p:stCondLst>
                                            <p:cond delay="600"/>
                                          </p:stCondLst>
                                        </p:cTn>
                                        <p:tgtEl>
                                          <p:spTgt spid="20"/>
                                        </p:tgtEl>
                                        <p:attrNameLst>
                                          <p:attrName>r</p:attrName>
                                        </p:attrNameLst>
                                      </p:cBhvr>
                                    </p:animRot>
                                    <p:animRot by="240000">
                                      <p:cBhvr>
                                        <p:cTn id="38" dur="600" fill="hold">
                                          <p:stCondLst>
                                            <p:cond delay="1200"/>
                                          </p:stCondLst>
                                        </p:cTn>
                                        <p:tgtEl>
                                          <p:spTgt spid="20"/>
                                        </p:tgtEl>
                                        <p:attrNameLst>
                                          <p:attrName>r</p:attrName>
                                        </p:attrNameLst>
                                      </p:cBhvr>
                                    </p:animRot>
                                    <p:animRot by="-240000">
                                      <p:cBhvr>
                                        <p:cTn id="39" dur="600" fill="hold">
                                          <p:stCondLst>
                                            <p:cond delay="1800"/>
                                          </p:stCondLst>
                                        </p:cTn>
                                        <p:tgtEl>
                                          <p:spTgt spid="20"/>
                                        </p:tgtEl>
                                        <p:attrNameLst>
                                          <p:attrName>r</p:attrName>
                                        </p:attrNameLst>
                                      </p:cBhvr>
                                    </p:animRot>
                                    <p:animRot by="120000">
                                      <p:cBhvr>
                                        <p:cTn id="40" dur="600" fill="hold">
                                          <p:stCondLst>
                                            <p:cond delay="2400"/>
                                          </p:stCondLst>
                                        </p:cTn>
                                        <p:tgtEl>
                                          <p:spTgt spid="20"/>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13"/>
                                        </p:tgtEl>
                                        <p:attrNameLst>
                                          <p:attrName>r</p:attrName>
                                        </p:attrNameLst>
                                      </p:cBhvr>
                                    </p:animRot>
                                    <p:animRot by="-240000">
                                      <p:cBhvr>
                                        <p:cTn id="43" dur="600" fill="hold">
                                          <p:stCondLst>
                                            <p:cond delay="600"/>
                                          </p:stCondLst>
                                        </p:cTn>
                                        <p:tgtEl>
                                          <p:spTgt spid="13"/>
                                        </p:tgtEl>
                                        <p:attrNameLst>
                                          <p:attrName>r</p:attrName>
                                        </p:attrNameLst>
                                      </p:cBhvr>
                                    </p:animRot>
                                    <p:animRot by="240000">
                                      <p:cBhvr>
                                        <p:cTn id="44" dur="600" fill="hold">
                                          <p:stCondLst>
                                            <p:cond delay="1200"/>
                                          </p:stCondLst>
                                        </p:cTn>
                                        <p:tgtEl>
                                          <p:spTgt spid="13"/>
                                        </p:tgtEl>
                                        <p:attrNameLst>
                                          <p:attrName>r</p:attrName>
                                        </p:attrNameLst>
                                      </p:cBhvr>
                                    </p:animRot>
                                    <p:animRot by="-240000">
                                      <p:cBhvr>
                                        <p:cTn id="45" dur="600" fill="hold">
                                          <p:stCondLst>
                                            <p:cond delay="1800"/>
                                          </p:stCondLst>
                                        </p:cTn>
                                        <p:tgtEl>
                                          <p:spTgt spid="13"/>
                                        </p:tgtEl>
                                        <p:attrNameLst>
                                          <p:attrName>r</p:attrName>
                                        </p:attrNameLst>
                                      </p:cBhvr>
                                    </p:animRot>
                                    <p:animRot by="120000">
                                      <p:cBhvr>
                                        <p:cTn id="46" dur="600" fill="hold">
                                          <p:stCondLst>
                                            <p:cond delay="2400"/>
                                          </p:stCondLst>
                                        </p:cTn>
                                        <p:tgtEl>
                                          <p:spTgt spid="13"/>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14"/>
                                        </p:tgtEl>
                                        <p:attrNameLst>
                                          <p:attrName>r</p:attrName>
                                        </p:attrNameLst>
                                      </p:cBhvr>
                                    </p:animRot>
                                    <p:animRot by="-240000">
                                      <p:cBhvr>
                                        <p:cTn id="49" dur="600" fill="hold">
                                          <p:stCondLst>
                                            <p:cond delay="600"/>
                                          </p:stCondLst>
                                        </p:cTn>
                                        <p:tgtEl>
                                          <p:spTgt spid="14"/>
                                        </p:tgtEl>
                                        <p:attrNameLst>
                                          <p:attrName>r</p:attrName>
                                        </p:attrNameLst>
                                      </p:cBhvr>
                                    </p:animRot>
                                    <p:animRot by="240000">
                                      <p:cBhvr>
                                        <p:cTn id="50" dur="600" fill="hold">
                                          <p:stCondLst>
                                            <p:cond delay="1200"/>
                                          </p:stCondLst>
                                        </p:cTn>
                                        <p:tgtEl>
                                          <p:spTgt spid="14"/>
                                        </p:tgtEl>
                                        <p:attrNameLst>
                                          <p:attrName>r</p:attrName>
                                        </p:attrNameLst>
                                      </p:cBhvr>
                                    </p:animRot>
                                    <p:animRot by="-240000">
                                      <p:cBhvr>
                                        <p:cTn id="51" dur="600" fill="hold">
                                          <p:stCondLst>
                                            <p:cond delay="1800"/>
                                          </p:stCondLst>
                                        </p:cTn>
                                        <p:tgtEl>
                                          <p:spTgt spid="14"/>
                                        </p:tgtEl>
                                        <p:attrNameLst>
                                          <p:attrName>r</p:attrName>
                                        </p:attrNameLst>
                                      </p:cBhvr>
                                    </p:animRot>
                                    <p:animRot by="120000">
                                      <p:cBhvr>
                                        <p:cTn id="52" dur="600" fill="hold">
                                          <p:stCondLst>
                                            <p:cond delay="2400"/>
                                          </p:stCondLst>
                                        </p:cTn>
                                        <p:tgtEl>
                                          <p:spTgt spid="1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16"/>
                                        </p:tgtEl>
                                        <p:attrNameLst>
                                          <p:attrName>r</p:attrName>
                                        </p:attrNameLst>
                                      </p:cBhvr>
                                    </p:animRot>
                                    <p:animRot by="-240000">
                                      <p:cBhvr>
                                        <p:cTn id="55" dur="600" fill="hold">
                                          <p:stCondLst>
                                            <p:cond delay="600"/>
                                          </p:stCondLst>
                                        </p:cTn>
                                        <p:tgtEl>
                                          <p:spTgt spid="16"/>
                                        </p:tgtEl>
                                        <p:attrNameLst>
                                          <p:attrName>r</p:attrName>
                                        </p:attrNameLst>
                                      </p:cBhvr>
                                    </p:animRot>
                                    <p:animRot by="240000">
                                      <p:cBhvr>
                                        <p:cTn id="56" dur="600" fill="hold">
                                          <p:stCondLst>
                                            <p:cond delay="1200"/>
                                          </p:stCondLst>
                                        </p:cTn>
                                        <p:tgtEl>
                                          <p:spTgt spid="16"/>
                                        </p:tgtEl>
                                        <p:attrNameLst>
                                          <p:attrName>r</p:attrName>
                                        </p:attrNameLst>
                                      </p:cBhvr>
                                    </p:animRot>
                                    <p:animRot by="-240000">
                                      <p:cBhvr>
                                        <p:cTn id="57" dur="600" fill="hold">
                                          <p:stCondLst>
                                            <p:cond delay="1800"/>
                                          </p:stCondLst>
                                        </p:cTn>
                                        <p:tgtEl>
                                          <p:spTgt spid="16"/>
                                        </p:tgtEl>
                                        <p:attrNameLst>
                                          <p:attrName>r</p:attrName>
                                        </p:attrNameLst>
                                      </p:cBhvr>
                                    </p:animRot>
                                    <p:animRot by="120000">
                                      <p:cBhvr>
                                        <p:cTn id="58" dur="600" fill="hold">
                                          <p:stCondLst>
                                            <p:cond delay="2400"/>
                                          </p:stCondLst>
                                        </p:cTn>
                                        <p:tgtEl>
                                          <p:spTgt spid="16"/>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2"/>
                                        </p:tgtEl>
                                        <p:attrNameLst>
                                          <p:attrName>r</p:attrName>
                                        </p:attrNameLst>
                                      </p:cBhvr>
                                    </p:animRot>
                                    <p:animRot by="-240000">
                                      <p:cBhvr>
                                        <p:cTn id="61" dur="600" fill="hold">
                                          <p:stCondLst>
                                            <p:cond delay="600"/>
                                          </p:stCondLst>
                                        </p:cTn>
                                        <p:tgtEl>
                                          <p:spTgt spid="22"/>
                                        </p:tgtEl>
                                        <p:attrNameLst>
                                          <p:attrName>r</p:attrName>
                                        </p:attrNameLst>
                                      </p:cBhvr>
                                    </p:animRot>
                                    <p:animRot by="240000">
                                      <p:cBhvr>
                                        <p:cTn id="62" dur="600" fill="hold">
                                          <p:stCondLst>
                                            <p:cond delay="1200"/>
                                          </p:stCondLst>
                                        </p:cTn>
                                        <p:tgtEl>
                                          <p:spTgt spid="22"/>
                                        </p:tgtEl>
                                        <p:attrNameLst>
                                          <p:attrName>r</p:attrName>
                                        </p:attrNameLst>
                                      </p:cBhvr>
                                    </p:animRot>
                                    <p:animRot by="-240000">
                                      <p:cBhvr>
                                        <p:cTn id="63" dur="600" fill="hold">
                                          <p:stCondLst>
                                            <p:cond delay="1800"/>
                                          </p:stCondLst>
                                        </p:cTn>
                                        <p:tgtEl>
                                          <p:spTgt spid="22"/>
                                        </p:tgtEl>
                                        <p:attrNameLst>
                                          <p:attrName>r</p:attrName>
                                        </p:attrNameLst>
                                      </p:cBhvr>
                                    </p:animRot>
                                    <p:animRot by="120000">
                                      <p:cBhvr>
                                        <p:cTn id="64" dur="600" fill="hold">
                                          <p:stCondLst>
                                            <p:cond delay="24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3.05556E-6 1.11022E-16 L 0.37934 0.07222 " pathEditMode="relative" rAng="0" ptsTypes="AA">
                                      <p:cBhvr>
                                        <p:cTn id="69" dur="2000" fill="hold"/>
                                        <p:tgtEl>
                                          <p:spTgt spid="10"/>
                                        </p:tgtEl>
                                        <p:attrNameLst>
                                          <p:attrName>ppt_x</p:attrName>
                                          <p:attrName>ppt_y</p:attrName>
                                        </p:attrNameLst>
                                      </p:cBhvr>
                                      <p:rCtr x="18958" y="3611"/>
                                    </p:animMotion>
                                  </p:childTnLst>
                                </p:cTn>
                              </p:par>
                            </p:childTnLst>
                          </p:cTn>
                        </p:par>
                        <p:par>
                          <p:cTn id="70" fill="hold">
                            <p:stCondLst>
                              <p:cond delay="2000"/>
                            </p:stCondLst>
                            <p:childTnLst>
                              <p:par>
                                <p:cTn id="71" presetID="9" presetClass="exit" presetSubtype="0" fill="hold" nodeType="afterEffect">
                                  <p:stCondLst>
                                    <p:cond delay="0"/>
                                  </p:stCondLst>
                                  <p:childTnLst>
                                    <p:animEffect transition="out" filter="dissolve">
                                      <p:cBhvr>
                                        <p:cTn id="72" dur="2000"/>
                                        <p:tgtEl>
                                          <p:spTgt spid="8"/>
                                        </p:tgtEl>
                                      </p:cBhvr>
                                    </p:animEffect>
                                    <p:set>
                                      <p:cBhvr>
                                        <p:cTn id="73" dur="1" fill="hold">
                                          <p:stCondLst>
                                            <p:cond delay="1999"/>
                                          </p:stCondLst>
                                        </p:cTn>
                                        <p:tgtEl>
                                          <p:spTgt spid="8"/>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4.16667E-6 -2.22222E-6 L 0.03785 0.38241 " pathEditMode="relative" rAng="0" ptsTypes="AA">
                                      <p:cBhvr>
                                        <p:cTn id="78" dur="2000" fill="hold"/>
                                        <p:tgtEl>
                                          <p:spTgt spid="18"/>
                                        </p:tgtEl>
                                        <p:attrNameLst>
                                          <p:attrName>ppt_x</p:attrName>
                                          <p:attrName>ppt_y</p:attrName>
                                        </p:attrNameLst>
                                      </p:cBhvr>
                                      <p:rCtr x="1892" y="19120"/>
                                    </p:animMotion>
                                  </p:childTnLst>
                                </p:cTn>
                              </p:par>
                            </p:childTnLst>
                          </p:cTn>
                        </p:par>
                        <p:par>
                          <p:cTn id="79" fill="hold">
                            <p:stCondLst>
                              <p:cond delay="2000"/>
                            </p:stCondLst>
                            <p:childTnLst>
                              <p:par>
                                <p:cTn id="80" presetID="9" presetClass="exit" presetSubtype="0" fill="hold" nodeType="afterEffect">
                                  <p:stCondLst>
                                    <p:cond delay="0"/>
                                  </p:stCondLst>
                                  <p:childTnLst>
                                    <p:animEffect transition="out" filter="dissolve">
                                      <p:cBhvr>
                                        <p:cTn id="81" dur="2000"/>
                                        <p:tgtEl>
                                          <p:spTgt spid="17"/>
                                        </p:tgtEl>
                                      </p:cBhvr>
                                    </p:animEffect>
                                    <p:set>
                                      <p:cBhvr>
                                        <p:cTn id="82" dur="1" fill="hold">
                                          <p:stCondLst>
                                            <p:cond delay="1999"/>
                                          </p:stCondLst>
                                        </p:cTn>
                                        <p:tgtEl>
                                          <p:spTgt spid="17"/>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7"/>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3.61111E-6 2.96296E-6 L -0.27431 0.17129 " pathEditMode="relative" rAng="0" ptsTypes="AA">
                                      <p:cBhvr>
                                        <p:cTn id="87" dur="2000" fill="hold"/>
                                        <p:tgtEl>
                                          <p:spTgt spid="20"/>
                                        </p:tgtEl>
                                        <p:attrNameLst>
                                          <p:attrName>ppt_x</p:attrName>
                                          <p:attrName>ppt_y</p:attrName>
                                        </p:attrNameLst>
                                      </p:cBhvr>
                                      <p:rCtr x="-13715" y="8565"/>
                                    </p:animMotion>
                                  </p:childTnLst>
                                </p:cTn>
                              </p:par>
                            </p:childTnLst>
                          </p:cTn>
                        </p:par>
                        <p:par>
                          <p:cTn id="88" fill="hold">
                            <p:stCondLst>
                              <p:cond delay="2000"/>
                            </p:stCondLst>
                            <p:childTnLst>
                              <p:par>
                                <p:cTn id="89" presetID="9" presetClass="exit" presetSubtype="0" fill="hold" nodeType="afterEffect">
                                  <p:stCondLst>
                                    <p:cond delay="0"/>
                                  </p:stCondLst>
                                  <p:childTnLst>
                                    <p:animEffect transition="out" filter="dissolve">
                                      <p:cBhvr>
                                        <p:cTn id="90" dur="2000"/>
                                        <p:tgtEl>
                                          <p:spTgt spid="19"/>
                                        </p:tgtEl>
                                      </p:cBhvr>
                                    </p:animEffect>
                                    <p:set>
                                      <p:cBhvr>
                                        <p:cTn id="91" dur="1" fill="hold">
                                          <p:stCondLst>
                                            <p:cond delay="1999"/>
                                          </p:stCondLst>
                                        </p:cTn>
                                        <p:tgtEl>
                                          <p:spTgt spid="19"/>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9"/>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nodeType="clickEffect">
                                  <p:stCondLst>
                                    <p:cond delay="0"/>
                                  </p:stCondLst>
                                  <p:childTnLst>
                                    <p:animMotion origin="layout" path="M 8.33333E-7 4.07407E-6 L -0.22049 0.62129 " pathEditMode="relative" rAng="0" ptsTypes="AA">
                                      <p:cBhvr>
                                        <p:cTn id="96" dur="2000" fill="hold"/>
                                        <p:tgtEl>
                                          <p:spTgt spid="14"/>
                                        </p:tgtEl>
                                        <p:attrNameLst>
                                          <p:attrName>ppt_x</p:attrName>
                                          <p:attrName>ppt_y</p:attrName>
                                        </p:attrNameLst>
                                      </p:cBhvr>
                                      <p:rCtr x="-11024" y="31065"/>
                                    </p:animMotion>
                                  </p:childTnLst>
                                </p:cTn>
                              </p:par>
                            </p:childTnLst>
                          </p:cTn>
                        </p:par>
                        <p:par>
                          <p:cTn id="97" fill="hold">
                            <p:stCondLst>
                              <p:cond delay="2000"/>
                            </p:stCondLst>
                            <p:childTnLst>
                              <p:par>
                                <p:cTn id="98" presetID="9" presetClass="exit" presetSubtype="0" fill="hold" nodeType="afterEffect">
                                  <p:stCondLst>
                                    <p:cond delay="0"/>
                                  </p:stCondLst>
                                  <p:childTnLst>
                                    <p:animEffect transition="out" filter="dissolve">
                                      <p:cBhvr>
                                        <p:cTn id="99" dur="2000"/>
                                        <p:tgtEl>
                                          <p:spTgt spid="13"/>
                                        </p:tgtEl>
                                      </p:cBhvr>
                                    </p:animEffect>
                                    <p:set>
                                      <p:cBhvr>
                                        <p:cTn id="100" dur="1" fill="hold">
                                          <p:stCondLst>
                                            <p:cond delay="1999"/>
                                          </p:stCondLst>
                                        </p:cTn>
                                        <p:tgtEl>
                                          <p:spTgt spid="13"/>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6"/>
                    </p:tgtEl>
                  </p:cond>
                </p:stCondLst>
                <p:endSync evt="end" delay="0">
                  <p:rtn val="all"/>
                </p:endSync>
                <p:childTnLst>
                  <p:par>
                    <p:cTn id="102" fill="hold">
                      <p:stCondLst>
                        <p:cond delay="0"/>
                      </p:stCondLst>
                      <p:childTnLst>
                        <p:par>
                          <p:cTn id="103" fill="hold">
                            <p:stCondLst>
                              <p:cond delay="0"/>
                            </p:stCondLst>
                            <p:childTnLst>
                              <p:par>
                                <p:cTn id="104" presetID="42" presetClass="path" presetSubtype="0" accel="50000" decel="50000" fill="hold" nodeType="clickEffect">
                                  <p:stCondLst>
                                    <p:cond delay="0"/>
                                  </p:stCondLst>
                                  <p:childTnLst>
                                    <p:animMotion origin="layout" path="M 3.05556E-6 3.7037E-6 L -0.26268 0.13287 " pathEditMode="relative" rAng="0" ptsTypes="AA">
                                      <p:cBhvr>
                                        <p:cTn id="105" dur="2000" fill="hold"/>
                                        <p:tgtEl>
                                          <p:spTgt spid="22"/>
                                        </p:tgtEl>
                                        <p:attrNameLst>
                                          <p:attrName>ppt_x</p:attrName>
                                          <p:attrName>ppt_y</p:attrName>
                                        </p:attrNameLst>
                                      </p:cBhvr>
                                      <p:rCtr x="-13142" y="6644"/>
                                    </p:animMotion>
                                  </p:childTnLst>
                                </p:cTn>
                              </p:par>
                            </p:childTnLst>
                          </p:cTn>
                        </p:par>
                        <p:par>
                          <p:cTn id="106" fill="hold">
                            <p:stCondLst>
                              <p:cond delay="2000"/>
                            </p:stCondLst>
                            <p:childTnLst>
                              <p:par>
                                <p:cTn id="107" presetID="9" presetClass="exit" presetSubtype="0" fill="hold" nodeType="afterEffect">
                                  <p:stCondLst>
                                    <p:cond delay="0"/>
                                  </p:stCondLst>
                                  <p:childTnLst>
                                    <p:animEffect transition="out" filter="dissolve">
                                      <p:cBhvr>
                                        <p:cTn id="108" dur="2000"/>
                                        <p:tgtEl>
                                          <p:spTgt spid="16"/>
                                        </p:tgtEl>
                                      </p:cBhvr>
                                    </p:animEffect>
                                    <p:set>
                                      <p:cBhvr>
                                        <p:cTn id="109" dur="1" fill="hold">
                                          <p:stCondLst>
                                            <p:cond delay="1999"/>
                                          </p:stCondLst>
                                        </p:cTn>
                                        <p:tgtEl>
                                          <p:spTgt spid="16"/>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6"/>
                  </p:tgtEl>
                </p:cond>
              </p:nextCondLst>
            </p:seq>
            <p:seq concurrent="1" nextAc="seek">
              <p:cTn id="110" restart="whenNotActive" fill="hold" evtFilter="cancelBubble" nodeType="interactiveSeq">
                <p:stCondLst>
                  <p:cond evt="onClick" delay="0">
                    <p:tgtEl>
                      <p:spTgt spid="2"/>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5" restart="whenNotActive" fill="hold" evtFilter="cancelBubble" nodeType="interactiveSeq">
                <p:stCondLst>
                  <p:cond evt="onClick" delay="0">
                    <p:tgtEl>
                      <p:spTgt spid="49"/>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grpId="0" nodeType="clickEffect">
                                  <p:stCondLst>
                                    <p:cond delay="0"/>
                                  </p:stCondLst>
                                  <p:childTnLst>
                                    <p:set>
                                      <p:cBhvr>
                                        <p:cTn id="11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20" restart="whenNotActive" fill="hold" evtFilter="cancelBubble" nodeType="interactiveSeq">
                <p:stCondLst>
                  <p:cond evt="onClick" delay="0">
                    <p:tgtEl>
                      <p:spTgt spid="50"/>
                    </p:tgtEl>
                  </p:cond>
                </p:stCondLst>
                <p:endSync evt="end" delay="0">
                  <p:rtn val="all"/>
                </p:endSync>
                <p:childTnLst>
                  <p:par>
                    <p:cTn id="121" fill="hold">
                      <p:stCondLst>
                        <p:cond delay="0"/>
                      </p:stCondLst>
                      <p:childTnLst>
                        <p:par>
                          <p:cTn id="122" fill="hold">
                            <p:stCondLst>
                              <p:cond delay="0"/>
                            </p:stCondLst>
                            <p:childTnLst>
                              <p:par>
                                <p:cTn id="123" presetID="1" presetClass="exit" presetSubtype="0" fill="hold" grpId="0" nodeType="clickEffect">
                                  <p:stCondLst>
                                    <p:cond delay="0"/>
                                  </p:stCondLst>
                                  <p:childTnLst>
                                    <p:set>
                                      <p:cBhvr>
                                        <p:cTn id="124"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25" restart="whenNotActive" fill="hold" evtFilter="cancelBubble" nodeType="interactiveSeq">
                <p:stCondLst>
                  <p:cond evt="onClick" delay="0">
                    <p:tgtEl>
                      <p:spTgt spid="52"/>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30" restart="whenNotActive" fill="hold" evtFilter="cancelBubble" nodeType="interactiveSeq">
                <p:stCondLst>
                  <p:cond evt="onClick" delay="0">
                    <p:tgtEl>
                      <p:spTgt spid="106"/>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childTnLst>
        </p:cTn>
      </p:par>
    </p:tnLst>
    <p:bldLst>
      <p:bldP spid="2" grpId="0" animBg="1"/>
      <p:bldP spid="49" grpId="0" animBg="1"/>
      <p:bldP spid="50" grpId="0" animBg="1"/>
      <p:bldP spid="52" grpId="0" animBg="1"/>
      <p:bldP spid="10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178420" y="0"/>
            <a:ext cx="12013580" cy="6858000"/>
          </a:xfrm>
          <a:prstGeom prst="rect">
            <a:avLst/>
          </a:prstGeom>
        </p:spPr>
      </p:pic>
      <p:sp>
        <p:nvSpPr>
          <p:cNvPr id="5" name="Rectangle 4"/>
          <p:cNvSpPr/>
          <p:nvPr/>
        </p:nvSpPr>
        <p:spPr>
          <a:xfrm>
            <a:off x="1628078" y="279322"/>
            <a:ext cx="8959844" cy="40874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4219761" y="5488135"/>
            <a:ext cx="4087897" cy="120987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Palatino Linotype" panose="02040502050505030304" pitchFamily="18" charset="0"/>
                <a:ea typeface="+mn-ea"/>
                <a:cs typeface="Times New Roman" panose="02020603050405020304" pitchFamily="18" charset="0"/>
              </a:rPr>
              <a:t>ABC, A’B’C’</a:t>
            </a:r>
            <a:endParaRPr kumimoji="0" lang="en-US" sz="48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Times New Roman" panose="02020603050405020304" pitchFamily="18" charset="0"/>
            </a:endParaRPr>
          </a:p>
        </p:txBody>
      </p:sp>
      <p:sp>
        <p:nvSpPr>
          <p:cNvPr id="15" name="Right Arrow 14">
            <a:hlinkClick r:id="rId5" action="ppaction://hlinksldjump"/>
          </p:cNvPr>
          <p:cNvSpPr/>
          <p:nvPr/>
        </p:nvSpPr>
        <p:spPr>
          <a:xfrm>
            <a:off x="9470322" y="5994065"/>
            <a:ext cx="1117600" cy="703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855BDCA-246A-441B-B9BD-D571D9A3FDCF}"/>
              </a:ext>
            </a:extLst>
          </p:cNvPr>
          <p:cNvPicPr>
            <a:picLocks noChangeAspect="1"/>
          </p:cNvPicPr>
          <p:nvPr/>
        </p:nvPicPr>
        <p:blipFill>
          <a:blip r:embed="rId6"/>
          <a:stretch>
            <a:fillRect/>
          </a:stretch>
        </p:blipFill>
        <p:spPr>
          <a:xfrm>
            <a:off x="6476904" y="1153790"/>
            <a:ext cx="2519211" cy="3238985"/>
          </a:xfrm>
          <a:prstGeom prst="rect">
            <a:avLst/>
          </a:prstGeom>
        </p:spPr>
      </p:pic>
      <p:sp>
        <p:nvSpPr>
          <p:cNvPr id="3" name="TextBox 2">
            <a:extLst>
              <a:ext uri="{FF2B5EF4-FFF2-40B4-BE49-F238E27FC236}">
                <a16:creationId xmlns:a16="http://schemas.microsoft.com/office/drawing/2014/main" id="{C0032D71-6F55-4A0D-8384-78D9281459E5}"/>
              </a:ext>
            </a:extLst>
          </p:cNvPr>
          <p:cNvSpPr txBox="1"/>
          <p:nvPr/>
        </p:nvSpPr>
        <p:spPr>
          <a:xfrm>
            <a:off x="3207896" y="447451"/>
            <a:ext cx="7380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Các đáy của hình lăng trụ ở hình vẽ d</a:t>
            </a:r>
            <a:r>
              <a:rPr kumimoji="0" lang="vi-VN" sz="2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ưới</a:t>
            </a:r>
            <a:r>
              <a:rPr kumimoji="0" lang="en-US" sz="2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 là:</a:t>
            </a:r>
          </a:p>
        </p:txBody>
      </p:sp>
      <p:sp>
        <p:nvSpPr>
          <p:cNvPr id="2" name="TextBox 1">
            <a:extLst>
              <a:ext uri="{FF2B5EF4-FFF2-40B4-BE49-F238E27FC236}">
                <a16:creationId xmlns:a16="http://schemas.microsoft.com/office/drawing/2014/main" id="{9CF103F2-D4E2-40B3-B6F6-DE6B19DAE148}"/>
              </a:ext>
            </a:extLst>
          </p:cNvPr>
          <p:cNvSpPr txBox="1"/>
          <p:nvPr/>
        </p:nvSpPr>
        <p:spPr>
          <a:xfrm>
            <a:off x="1851843" y="447451"/>
            <a:ext cx="1536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CÂU 1</a:t>
            </a:r>
          </a:p>
        </p:txBody>
      </p:sp>
    </p:spTree>
    <p:extLst>
      <p:ext uri="{BB962C8B-B14F-4D97-AF65-F5344CB8AC3E}">
        <p14:creationId xmlns:p14="http://schemas.microsoft.com/office/powerpoint/2010/main" val="293041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0-#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1706919" y="37093"/>
            <a:ext cx="8441473" cy="4493941"/>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ight Arrow 14">
            <a:hlinkClick r:id="rId5" action="ppaction://hlinksldjump"/>
          </p:cNvPr>
          <p:cNvSpPr/>
          <p:nvPr/>
        </p:nvSpPr>
        <p:spPr>
          <a:xfrm>
            <a:off x="9470322" y="5994065"/>
            <a:ext cx="1117600" cy="703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17D84CB-CC89-4316-BBB2-3639EC5F1011}"/>
              </a:ext>
            </a:extLst>
          </p:cNvPr>
          <p:cNvSpPr/>
          <p:nvPr/>
        </p:nvSpPr>
        <p:spPr>
          <a:xfrm>
            <a:off x="1973766" y="5488135"/>
            <a:ext cx="6880302" cy="120987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Palatino Linotype" panose="02040502050505030304" pitchFamily="18" charset="0"/>
                <a:ea typeface="+mn-ea"/>
                <a:cs typeface="Times New Roman" panose="02020603050405020304" pitchFamily="18" charset="0"/>
              </a:rPr>
              <a:t>ACC’A’, CC’B’B, ABB’A’</a:t>
            </a:r>
            <a:endParaRPr kumimoji="0" lang="en-US" sz="44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410F95F4-465A-4DAA-907F-E47F8A7F4DF6}"/>
              </a:ext>
            </a:extLst>
          </p:cNvPr>
          <p:cNvSpPr txBox="1"/>
          <p:nvPr/>
        </p:nvSpPr>
        <p:spPr>
          <a:xfrm>
            <a:off x="2866602" y="587510"/>
            <a:ext cx="94703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Các mặt bên của hình lăng trụ ở hình d</a:t>
            </a:r>
            <a:r>
              <a:rPr kumimoji="0" lang="vi-VN" sz="2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ưới</a:t>
            </a:r>
            <a:r>
              <a:rPr kumimoji="0" lang="en-US" sz="2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 là</a:t>
            </a:r>
          </a:p>
        </p:txBody>
      </p:sp>
      <p:pic>
        <p:nvPicPr>
          <p:cNvPr id="8" name="Picture 7">
            <a:extLst>
              <a:ext uri="{FF2B5EF4-FFF2-40B4-BE49-F238E27FC236}">
                <a16:creationId xmlns:a16="http://schemas.microsoft.com/office/drawing/2014/main" id="{BD6427EE-CF5E-4919-B91C-58C5EB92DA6A}"/>
              </a:ext>
            </a:extLst>
          </p:cNvPr>
          <p:cNvPicPr>
            <a:picLocks noChangeAspect="1"/>
          </p:cNvPicPr>
          <p:nvPr/>
        </p:nvPicPr>
        <p:blipFill>
          <a:blip r:embed="rId6"/>
          <a:stretch>
            <a:fillRect/>
          </a:stretch>
        </p:blipFill>
        <p:spPr>
          <a:xfrm>
            <a:off x="5526696" y="1110730"/>
            <a:ext cx="2519211" cy="3238985"/>
          </a:xfrm>
          <a:prstGeom prst="rect">
            <a:avLst/>
          </a:prstGeom>
        </p:spPr>
      </p:pic>
      <p:sp>
        <p:nvSpPr>
          <p:cNvPr id="9" name="TextBox 8">
            <a:extLst>
              <a:ext uri="{FF2B5EF4-FFF2-40B4-BE49-F238E27FC236}">
                <a16:creationId xmlns:a16="http://schemas.microsoft.com/office/drawing/2014/main" id="{2E023755-EBB7-49B3-B5D9-9C0CD977305B}"/>
              </a:ext>
            </a:extLst>
          </p:cNvPr>
          <p:cNvSpPr txBox="1"/>
          <p:nvPr/>
        </p:nvSpPr>
        <p:spPr>
          <a:xfrm>
            <a:off x="1862994" y="159992"/>
            <a:ext cx="1536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CÂU 2</a:t>
            </a:r>
          </a:p>
        </p:txBody>
      </p:sp>
    </p:spTree>
    <p:extLst>
      <p:ext uri="{BB962C8B-B14F-4D97-AF65-F5344CB8AC3E}">
        <p14:creationId xmlns:p14="http://schemas.microsoft.com/office/powerpoint/2010/main" val="38396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821473" y="400393"/>
            <a:ext cx="10549053" cy="4264685"/>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ight Arrow 14">
            <a:hlinkClick r:id="rId5" action="ppaction://hlinksldjump"/>
          </p:cNvPr>
          <p:cNvSpPr/>
          <p:nvPr/>
        </p:nvSpPr>
        <p:spPr>
          <a:xfrm>
            <a:off x="9470322" y="5994065"/>
            <a:ext cx="1117600" cy="703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D085347-B9AE-4A9C-B64B-85930DB6C786}"/>
              </a:ext>
            </a:extLst>
          </p:cNvPr>
          <p:cNvSpPr/>
          <p:nvPr/>
        </p:nvSpPr>
        <p:spPr>
          <a:xfrm>
            <a:off x="4219762" y="5488135"/>
            <a:ext cx="3415790" cy="120987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Palatino Linotype" panose="02040502050505030304" pitchFamily="18" charset="0"/>
                <a:ea typeface="+mn-ea"/>
                <a:cs typeface="Times New Roman" panose="02020603050405020304" pitchFamily="18" charset="0"/>
              </a:rPr>
              <a:t>AA’, BB’, CC’, DD’</a:t>
            </a:r>
            <a:endParaRPr kumimoji="0" lang="en-US" sz="44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49D482A-29AA-43CD-AA51-8347BCC14075}"/>
              </a:ext>
            </a:extLst>
          </p:cNvPr>
          <p:cNvSpPr txBox="1"/>
          <p:nvPr/>
        </p:nvSpPr>
        <p:spPr>
          <a:xfrm>
            <a:off x="2832410" y="689506"/>
            <a:ext cx="76638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Chiều cao của hình lăng trụ ở hình vẽ d</a:t>
            </a:r>
            <a:r>
              <a:rPr kumimoji="0" lang="vi-VN" sz="2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ưới</a:t>
            </a:r>
            <a:r>
              <a:rPr kumimoji="0" lang="en-US" sz="2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 là:</a:t>
            </a:r>
          </a:p>
        </p:txBody>
      </p:sp>
      <p:pic>
        <p:nvPicPr>
          <p:cNvPr id="8" name="Picture 7">
            <a:extLst>
              <a:ext uri="{FF2B5EF4-FFF2-40B4-BE49-F238E27FC236}">
                <a16:creationId xmlns:a16="http://schemas.microsoft.com/office/drawing/2014/main" id="{D4A19CB8-6FB7-4051-A905-7A7F35A8BFAA}"/>
              </a:ext>
            </a:extLst>
          </p:cNvPr>
          <p:cNvPicPr>
            <a:picLocks noChangeAspect="1"/>
          </p:cNvPicPr>
          <p:nvPr/>
        </p:nvPicPr>
        <p:blipFill>
          <a:blip r:embed="rId6"/>
          <a:stretch>
            <a:fillRect/>
          </a:stretch>
        </p:blipFill>
        <p:spPr>
          <a:xfrm>
            <a:off x="5772747" y="1213613"/>
            <a:ext cx="2519131" cy="3363238"/>
          </a:xfrm>
          <a:prstGeom prst="rect">
            <a:avLst/>
          </a:prstGeom>
        </p:spPr>
      </p:pic>
      <p:sp>
        <p:nvSpPr>
          <p:cNvPr id="9" name="TextBox 8">
            <a:extLst>
              <a:ext uri="{FF2B5EF4-FFF2-40B4-BE49-F238E27FC236}">
                <a16:creationId xmlns:a16="http://schemas.microsoft.com/office/drawing/2014/main" id="{4E856667-A0BE-407C-B472-CEB8EF1B7C6F}"/>
              </a:ext>
            </a:extLst>
          </p:cNvPr>
          <p:cNvSpPr txBox="1"/>
          <p:nvPr/>
        </p:nvSpPr>
        <p:spPr>
          <a:xfrm>
            <a:off x="1058529" y="431158"/>
            <a:ext cx="1536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CÂU 3</a:t>
            </a:r>
          </a:p>
        </p:txBody>
      </p:sp>
    </p:spTree>
    <p:extLst>
      <p:ext uri="{BB962C8B-B14F-4D97-AF65-F5344CB8AC3E}">
        <p14:creationId xmlns:p14="http://schemas.microsoft.com/office/powerpoint/2010/main" val="326455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78059" y="0"/>
            <a:ext cx="12270059" cy="6858000"/>
          </a:xfrm>
          <a:prstGeom prst="rect">
            <a:avLst/>
          </a:prstGeom>
        </p:spPr>
      </p:pic>
      <p:sp>
        <p:nvSpPr>
          <p:cNvPr id="5" name="Rectangle 4"/>
          <p:cNvSpPr/>
          <p:nvPr/>
        </p:nvSpPr>
        <p:spPr>
          <a:xfrm>
            <a:off x="1215483" y="228131"/>
            <a:ext cx="10136458" cy="452594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ight Arrow 14">
            <a:hlinkClick r:id="rId5" action="ppaction://hlinksldjump"/>
          </p:cNvPr>
          <p:cNvSpPr/>
          <p:nvPr/>
        </p:nvSpPr>
        <p:spPr>
          <a:xfrm>
            <a:off x="9470322" y="5994065"/>
            <a:ext cx="1117600" cy="703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EB3A076-348A-41D6-B18D-BDF0289D3EC2}"/>
              </a:ext>
            </a:extLst>
          </p:cNvPr>
          <p:cNvSpPr/>
          <p:nvPr/>
        </p:nvSpPr>
        <p:spPr>
          <a:xfrm>
            <a:off x="4219762" y="5488135"/>
            <a:ext cx="3415790" cy="120987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Palatino Linotype" panose="02040502050505030304" pitchFamily="18" charset="0"/>
                <a:ea typeface="+mn-ea"/>
                <a:cs typeface="Times New Roman" panose="02020603050405020304" pitchFamily="18" charset="0"/>
              </a:rPr>
              <a:t>Tứ giác</a:t>
            </a:r>
            <a:endParaRPr kumimoji="0" lang="en-US" sz="60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684DA7EB-10A3-491D-9ECA-3BB6B6259B08}"/>
              </a:ext>
            </a:extLst>
          </p:cNvPr>
          <p:cNvSpPr txBox="1"/>
          <p:nvPr/>
        </p:nvSpPr>
        <p:spPr>
          <a:xfrm>
            <a:off x="2216395" y="595766"/>
            <a:ext cx="92109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Các mặt đáy của hình lăng trụ ở hình vẽ d</a:t>
            </a:r>
            <a:r>
              <a:rPr kumimoji="0" lang="vi-VN" sz="2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ưới</a:t>
            </a:r>
            <a:r>
              <a:rPr kumimoji="0" lang="en-US" sz="2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 là hình gì?</a:t>
            </a:r>
          </a:p>
        </p:txBody>
      </p:sp>
      <p:pic>
        <p:nvPicPr>
          <p:cNvPr id="8" name="Picture 7">
            <a:extLst>
              <a:ext uri="{FF2B5EF4-FFF2-40B4-BE49-F238E27FC236}">
                <a16:creationId xmlns:a16="http://schemas.microsoft.com/office/drawing/2014/main" id="{1B2385A9-A114-4C83-8888-151789AABC01}"/>
              </a:ext>
            </a:extLst>
          </p:cNvPr>
          <p:cNvPicPr>
            <a:picLocks noChangeAspect="1"/>
          </p:cNvPicPr>
          <p:nvPr/>
        </p:nvPicPr>
        <p:blipFill>
          <a:blip r:embed="rId6"/>
          <a:stretch>
            <a:fillRect/>
          </a:stretch>
        </p:blipFill>
        <p:spPr>
          <a:xfrm>
            <a:off x="6375986" y="1178786"/>
            <a:ext cx="2519131" cy="3363238"/>
          </a:xfrm>
          <a:prstGeom prst="rect">
            <a:avLst/>
          </a:prstGeom>
        </p:spPr>
      </p:pic>
      <p:sp>
        <p:nvSpPr>
          <p:cNvPr id="9" name="TextBox 8">
            <a:extLst>
              <a:ext uri="{FF2B5EF4-FFF2-40B4-BE49-F238E27FC236}">
                <a16:creationId xmlns:a16="http://schemas.microsoft.com/office/drawing/2014/main" id="{86269DCA-9892-40E9-8174-5E3B6F5BAFF4}"/>
              </a:ext>
            </a:extLst>
          </p:cNvPr>
          <p:cNvSpPr txBox="1"/>
          <p:nvPr/>
        </p:nvSpPr>
        <p:spPr>
          <a:xfrm>
            <a:off x="1290844" y="228131"/>
            <a:ext cx="1536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CÂU 4</a:t>
            </a:r>
          </a:p>
        </p:txBody>
      </p:sp>
    </p:spTree>
    <p:extLst>
      <p:ext uri="{BB962C8B-B14F-4D97-AF65-F5344CB8AC3E}">
        <p14:creationId xmlns:p14="http://schemas.microsoft.com/office/powerpoint/2010/main" val="296679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718</Words>
  <PresentationFormat>Widescreen</PresentationFormat>
  <Paragraphs>90</Paragraphs>
  <Slides>18</Slides>
  <Notes>0</Notes>
  <HiddenSlides>0</HiddenSlides>
  <MMClips>4</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7" baseType="lpstr">
      <vt:lpstr>Arial</vt:lpstr>
      <vt:lpstr>Calibri</vt:lpstr>
      <vt:lpstr>Calibri Light</vt:lpstr>
      <vt:lpstr>Palatino Linotype</vt:lpstr>
      <vt:lpstr>Times New Roman</vt:lpstr>
      <vt:lpstr>Wingdings</vt:lpstr>
      <vt:lpstr>Office Theme</vt:lpstr>
      <vt:lpstr>1_Office Theme</vt:lpstr>
      <vt:lpstr>Equation</vt:lpstr>
      <vt:lpstr> Hình lăng trụ đứng tam giác, lăng trụ đứng tứ giác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Website@VnTeach.Com</dc:creator>
  <cp:keywords>Website@VnTeach.Com</cp:keywords>
  <dcterms:created xsi:type="dcterms:W3CDTF">2022-07-22T07:29:08Z</dcterms:created>
  <dcterms:modified xsi:type="dcterms:W3CDTF">2022-08-14T08:59:49Z</dcterms:modified>
</cp:coreProperties>
</file>