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5" r:id="rId4"/>
    <p:sldId id="256" r:id="rId5"/>
    <p:sldId id="257" r:id="rId6"/>
    <p:sldId id="258" r:id="rId7"/>
    <p:sldId id="268" r:id="rId8"/>
    <p:sldId id="275" r:id="rId9"/>
    <p:sldId id="270" r:id="rId10"/>
    <p:sldId id="273" r:id="rId11"/>
    <p:sldId id="274" r:id="rId12"/>
    <p:sldId id="272" r:id="rId13"/>
    <p:sldId id="276" r:id="rId14"/>
    <p:sldId id="277" r:id="rId15"/>
    <p:sldId id="278"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9" autoAdjust="0"/>
    <p:restoredTop sz="94660"/>
  </p:normalViewPr>
  <p:slideViewPr>
    <p:cSldViewPr>
      <p:cViewPr varScale="1">
        <p:scale>
          <a:sx n="107" d="100"/>
          <a:sy n="107" d="100"/>
        </p:scale>
        <p:origin x="18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D152F-6F5E-48CF-A181-2BBC38F9FBB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21395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7359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801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3304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D152F-6F5E-48CF-A181-2BBC38F9FBB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38419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2D152F-6F5E-48CF-A181-2BBC38F9FBBA}"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01934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D152F-6F5E-48CF-A181-2BBC38F9FBBA}"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16073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D152F-6F5E-48CF-A181-2BBC38F9FBBA}"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78301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152F-6F5E-48CF-A181-2BBC38F9FBBA}"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5429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72180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110046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152F-6F5E-48CF-A181-2BBC38F9FBBA}" type="datetimeFigureOut">
              <a:rPr lang="en-US" smtClean="0"/>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0BE1-FDAB-420A-BDC8-F3D2682E8B3B}" type="slidenum">
              <a:rPr lang="en-US" smtClean="0"/>
              <a:t>‹#›</a:t>
            </a:fld>
            <a:endParaRPr lang="en-US"/>
          </a:p>
        </p:txBody>
      </p:sp>
    </p:spTree>
    <p:extLst>
      <p:ext uri="{BB962C8B-B14F-4D97-AF65-F5344CB8AC3E}">
        <p14:creationId xmlns:p14="http://schemas.microsoft.com/office/powerpoint/2010/main" val="68785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7.xml"/><Relationship Id="rId7" Type="http://schemas.openxmlformats.org/officeDocument/2006/relationships/image" Target="../media/image5.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1.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gif"/><Relationship Id="rId5" Type="http://schemas.openxmlformats.org/officeDocument/2006/relationships/image" Target="../media/image15.gif"/><Relationship Id="rId10" Type="http://schemas.openxmlformats.org/officeDocument/2006/relationships/image" Target="../media/image17.jpeg"/><Relationship Id="rId4" Type="http://schemas.openxmlformats.org/officeDocument/2006/relationships/image" Target="../media/image14.jp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gif"/><Relationship Id="rId5" Type="http://schemas.openxmlformats.org/officeDocument/2006/relationships/image" Target="../media/image15.gif"/><Relationship Id="rId10" Type="http://schemas.openxmlformats.org/officeDocument/2006/relationships/image" Target="../media/image17.jpeg"/><Relationship Id="rId4" Type="http://schemas.openxmlformats.org/officeDocument/2006/relationships/image" Target="../media/image14.jp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gif"/><Relationship Id="rId5" Type="http://schemas.openxmlformats.org/officeDocument/2006/relationships/image" Target="../media/image15.gif"/><Relationship Id="rId10" Type="http://schemas.openxmlformats.org/officeDocument/2006/relationships/image" Target="../media/image18.jpeg"/><Relationship Id="rId4" Type="http://schemas.openxmlformats.org/officeDocument/2006/relationships/image" Target="../media/image14.jp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2308324"/>
          </a:xfrm>
          <a:prstGeom prst="rect">
            <a:avLst/>
          </a:prstGeom>
        </p:spPr>
        <p:txBody>
          <a:bodyPr wrap="square">
            <a:spAutoFit/>
          </a:bodyPr>
          <a:lstStyle/>
          <a:p>
            <a:pPr algn="ctr"/>
            <a:r>
              <a:rPr lang="en-US" sz="7200" b="1">
                <a:solidFill>
                  <a:srgbClr val="00B050"/>
                </a:solidFill>
                <a:latin typeface="AVO"/>
              </a:rPr>
              <a:t>TỰ ĐÁNH GIÁ</a:t>
            </a: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2778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Tree>
    <p:extLst>
      <p:ext uri="{BB962C8B-B14F-4D97-AF65-F5344CB8AC3E}">
        <p14:creationId xmlns:p14="http://schemas.microsoft.com/office/powerpoint/2010/main" val="124864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774442"/>
            <a:ext cx="9144000" cy="5016758"/>
          </a:xfrm>
          <a:prstGeom prst="rect">
            <a:avLst/>
          </a:prstGeom>
        </p:spPr>
        <p:txBody>
          <a:bodyPr wrap="square">
            <a:spAutoFit/>
          </a:bodyPr>
          <a:lstStyle/>
          <a:p>
            <a:pPr lvl="0" algn="ctr"/>
            <a:r>
              <a:rPr lang="vi-VN" sz="4000">
                <a:latin typeface="AVO"/>
              </a:rPr>
              <a:t>Mở bài tả: Tả cây xoài</a:t>
            </a:r>
          </a:p>
          <a:p>
            <a:pPr lvl="0" algn="just"/>
            <a:r>
              <a:rPr lang="vi-VN" sz="4000">
                <a:latin typeface="AVO"/>
              </a:rPr>
              <a:t>	Nhà em có một khu vườn xanh tốt, với nhiều loại cây ăn trái khác nhau. Nào là bưởi, na rồi ổi, chanh leo, mít… Tất cả đều do một tay ông em trồng và chăm sóc. Trong đó, cao lớn nhất chính là cây xoài hạt lát được trồng ở góc vườn.</a:t>
            </a:r>
          </a:p>
        </p:txBody>
      </p:sp>
    </p:spTree>
    <p:extLst>
      <p:ext uri="{BB962C8B-B14F-4D97-AF65-F5344CB8AC3E}">
        <p14:creationId xmlns:p14="http://schemas.microsoft.com/office/powerpoint/2010/main" val="27727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11289"/>
            <a:ext cx="9181170" cy="5632311"/>
          </a:xfrm>
          <a:prstGeom prst="rect">
            <a:avLst/>
          </a:prstGeom>
        </p:spPr>
        <p:txBody>
          <a:bodyPr wrap="square">
            <a:spAutoFit/>
          </a:bodyPr>
          <a:lstStyle/>
          <a:p>
            <a:pPr lvl="0" algn="ctr"/>
            <a:r>
              <a:rPr lang="vi-VN" sz="4000">
                <a:solidFill>
                  <a:srgbClr val="00B050"/>
                </a:solidFill>
                <a:latin typeface="AVO"/>
              </a:rPr>
              <a:t>	</a:t>
            </a:r>
            <a:r>
              <a:rPr lang="vi-VN" sz="4000">
                <a:latin typeface="AVO"/>
              </a:rPr>
              <a:t>Kết bài tả: Tả cây phượng</a:t>
            </a:r>
          </a:p>
          <a:p>
            <a:pPr algn="just"/>
            <a:r>
              <a:rPr lang="vi-VN" sz="4000">
                <a:solidFill>
                  <a:srgbClr val="00B050"/>
                </a:solidFill>
                <a:latin typeface="AVO"/>
              </a:rPr>
              <a:t>	</a:t>
            </a:r>
            <a:r>
              <a:rPr lang="vi-VN" sz="4000">
                <a:latin typeface="AVO"/>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2995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3689"/>
            <a:ext cx="9106830" cy="5632311"/>
          </a:xfrm>
          <a:prstGeom prst="rect">
            <a:avLst/>
          </a:prstGeom>
        </p:spPr>
        <p:txBody>
          <a:bodyPr wrap="square">
            <a:spAutoFit/>
          </a:bodyPr>
          <a:lstStyle/>
          <a:p>
            <a:pPr lvl="0" algn="ctr"/>
            <a:r>
              <a:rPr lang="vi-VN" sz="4000">
                <a:latin typeface="AVO"/>
              </a:rPr>
              <a:t>	Kết bài tả: Tả cây hoa hồng</a:t>
            </a:r>
          </a:p>
          <a:p>
            <a:pPr lvl="0" algn="just"/>
            <a:r>
              <a:rPr lang="vi-VN" sz="4000">
                <a:latin typeface="AVO"/>
              </a:rPr>
              <a:t>	Em yêu quí hồng nhung lắm. Em vẫn thường tưới và chăm sóc nó. Cây hồng đã giúp em nhận ra một chân lý giản dị trong cuộc sống: vẻ đẹp luôn đi cùng với gai. Cũng như cuộc đời của mỗi người có nhiều lúc tốt đẹp và cũng không ít lúc gặp khó khăn mà ta luôn phải vượt qua.</a:t>
            </a:r>
          </a:p>
        </p:txBody>
      </p:sp>
    </p:spTree>
    <p:extLst>
      <p:ext uri="{BB962C8B-B14F-4D97-AF65-F5344CB8AC3E}">
        <p14:creationId xmlns:p14="http://schemas.microsoft.com/office/powerpoint/2010/main" val="36100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3416320"/>
          </a:xfrm>
          <a:prstGeom prst="rect">
            <a:avLst/>
          </a:prstGeom>
        </p:spPr>
        <p:txBody>
          <a:bodyPr wrap="square">
            <a:spAutoFit/>
          </a:bodyPr>
          <a:lstStyle/>
          <a:p>
            <a:pPr algn="ctr"/>
            <a:r>
              <a:rPr lang="en-US" sz="7200" b="1">
                <a:solidFill>
                  <a:srgbClr val="00B050"/>
                </a:solidFill>
                <a:latin typeface="AVO"/>
              </a:rPr>
              <a:t>Học sinh tự đánh giá</a:t>
            </a:r>
          </a:p>
          <a:p>
            <a:pPr algn="ctr"/>
            <a:r>
              <a:rPr lang="en-US" sz="7200" b="1">
                <a:solidFill>
                  <a:srgbClr val="00B050"/>
                </a:solidFill>
                <a:latin typeface="AVO"/>
              </a:rPr>
              <a:t>(Tiết   )</a:t>
            </a: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2778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Tree>
    <p:extLst>
      <p:ext uri="{BB962C8B-B14F-4D97-AF65-F5344CB8AC3E}">
        <p14:creationId xmlns:p14="http://schemas.microsoft.com/office/powerpoint/2010/main" val="29400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92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butterflies_flowers_md_wht"/>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744017"/>
            <a:ext cx="2743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1ECD82-A3B9-7C2E-0817-3182F891BFEB}"/>
              </a:ext>
            </a:extLst>
          </p:cNvPr>
          <p:cNvSpPr txBox="1"/>
          <p:nvPr/>
        </p:nvSpPr>
        <p:spPr>
          <a:xfrm>
            <a:off x="3505200" y="5797370"/>
            <a:ext cx="6096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11075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020"/>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2106" y="990600"/>
            <a:ext cx="5904656" cy="3416320"/>
          </a:xfrm>
          <a:prstGeom prst="rect">
            <a:avLst/>
          </a:prstGeom>
        </p:spPr>
        <p:txBody>
          <a:bodyPr wrap="square">
            <a:spAutoFit/>
          </a:bodyPr>
          <a:lstStyle/>
          <a:p>
            <a:pPr algn="ctr"/>
            <a:r>
              <a:rPr lang="en-US" sz="7200" b="1">
                <a:solidFill>
                  <a:srgbClr val="00B050"/>
                </a:solidFill>
                <a:latin typeface="AVO"/>
              </a:rPr>
              <a:t>Hẹn gặp lại các con ở tiết học sau</a:t>
            </a:r>
            <a:endParaRPr lang="vi-VN" sz="7200">
              <a:solidFill>
                <a:srgbClr val="00B050"/>
              </a:solidFill>
              <a:latin typeface="AVO"/>
            </a:endParaRPr>
          </a:p>
        </p:txBody>
      </p:sp>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pic>
        <p:nvPicPr>
          <p:cNvPr id="3" name="LK Nhạc Thiếu Nhi Sôi Động Đàn Gà Con ♫ Bống Ba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53600" y="3429000"/>
            <a:ext cx="609600" cy="609600"/>
          </a:xfrm>
          <a:prstGeom prst="rect">
            <a:avLst/>
          </a:prstGeom>
        </p:spPr>
      </p:pic>
    </p:spTree>
    <p:extLst>
      <p:ext uri="{BB962C8B-B14F-4D97-AF65-F5344CB8AC3E}">
        <p14:creationId xmlns:p14="http://schemas.microsoft.com/office/powerpoint/2010/main" val="31219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1104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5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8000"/>
          </a:stretch>
        </a:blipFill>
        <a:effectLst/>
      </p:bgPr>
    </p:bg>
    <p:spTree>
      <p:nvGrpSpPr>
        <p:cNvPr id="1" name=""/>
        <p:cNvGrpSpPr/>
        <p:nvPr/>
      </p:nvGrpSpPr>
      <p:grpSpPr>
        <a:xfrm>
          <a:off x="0" y="0"/>
          <a:ext cx="0" cy="0"/>
          <a:chOff x="0" y="0"/>
          <a:chExt cx="0" cy="0"/>
        </a:xfrm>
      </p:grpSpPr>
      <p:sp>
        <p:nvSpPr>
          <p:cNvPr id="3" name="Wave 2"/>
          <p:cNvSpPr/>
          <p:nvPr/>
        </p:nvSpPr>
        <p:spPr>
          <a:xfrm>
            <a:off x="6927" y="0"/>
            <a:ext cx="2736273"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15637" y="451991"/>
            <a:ext cx="3581400" cy="1077218"/>
          </a:xfrm>
          <a:prstGeom prst="rect">
            <a:avLst/>
          </a:prstGeom>
          <a:noFill/>
        </p:spPr>
        <p:txBody>
          <a:bodyPr wrap="square" rtlCol="0">
            <a:spAutoFit/>
          </a:bodyPr>
          <a:lstStyle/>
          <a:p>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ONG NHỎ </a:t>
            </a:r>
          </a:p>
          <a:p>
            <a:r>
              <a:rPr lang="en-US" sz="3200">
                <a:solidFill>
                  <a:srgbClr val="FF0000"/>
                </a:solidFill>
                <a:latin typeface="Times New Roman" pitchFamily="18" charset="0"/>
                <a:cs typeface="Times New Roman" pitchFamily="18" charset="0"/>
              </a:rPr>
              <a:t>   VÀ MẬT HOA</a:t>
            </a:r>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67" y="3429000"/>
            <a:ext cx="2643187" cy="3338512"/>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969268"/>
            <a:ext cx="2209800" cy="2714742"/>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9986" y="152400"/>
            <a:ext cx="1952408" cy="1938337"/>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4806" y="1132454"/>
            <a:ext cx="4743450" cy="4743450"/>
          </a:xfrm>
          <a:prstGeom prst="rect">
            <a:avLst/>
          </a:prstGeom>
        </p:spPr>
      </p:pic>
      <p:sp>
        <p:nvSpPr>
          <p:cNvPr id="10" name="Right Arrow 9">
            <a:hlinkClick r:id="rId9" action="ppaction://hlinksldjump"/>
          </p:cNvPr>
          <p:cNvSpPr/>
          <p:nvPr/>
        </p:nvSpPr>
        <p:spPr>
          <a:xfrm>
            <a:off x="7620000" y="5486400"/>
            <a:ext cx="1524000" cy="1197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9" action="ppaction://hlinksldjump"/>
          </p:cNvPr>
          <p:cNvSpPr txBox="1"/>
          <p:nvPr/>
        </p:nvSpPr>
        <p:spPr>
          <a:xfrm>
            <a:off x="7710054" y="5875904"/>
            <a:ext cx="1343891" cy="369332"/>
          </a:xfrm>
          <a:prstGeom prst="rect">
            <a:avLst/>
          </a:prstGeom>
          <a:noFill/>
        </p:spPr>
        <p:txBody>
          <a:bodyPr wrap="square" rtlCol="0">
            <a:spAutoFit/>
          </a:bodyPr>
          <a:lstStyle/>
          <a:p>
            <a:r>
              <a:rPr lang="en-US" b="1">
                <a:latin typeface="Times New Roman" pitchFamily="18" charset="0"/>
                <a:cs typeface="Times New Roman" pitchFamily="18" charset="0"/>
              </a:rPr>
              <a:t>BẮT ĐẦU</a:t>
            </a:r>
          </a:p>
        </p:txBody>
      </p:sp>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0" y="0"/>
            <a:ext cx="609600" cy="609600"/>
          </a:xfrm>
          <a:prstGeom prst="rect">
            <a:avLst/>
          </a:prstGeom>
        </p:spPr>
      </p:pic>
    </p:spTree>
    <p:extLst>
      <p:ext uri="{BB962C8B-B14F-4D97-AF65-F5344CB8AC3E}">
        <p14:creationId xmlns:p14="http://schemas.microsoft.com/office/powerpoint/2010/main" val="37426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87" y="2128495"/>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27" y="546636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4" y="4393377"/>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5" y="3273180"/>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2285996" y="2308092"/>
            <a:ext cx="6019804"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a:latin typeface="Times New Roman" pitchFamily="18" charset="0"/>
                <a:cs typeface="Times New Roman" pitchFamily="18" charset="0"/>
              </a:rPr>
              <a:t>. Truyện về đất nước Việt Nam</a:t>
            </a:r>
            <a:endParaRPr lang="en-US" sz="2800" dirty="0">
              <a:latin typeface="Times New Roman" pitchFamily="18" charset="0"/>
              <a:cs typeface="Times New Roman" pitchFamily="18" charset="0"/>
            </a:endParaRPr>
          </a:p>
        </p:txBody>
      </p:sp>
      <p:sp>
        <p:nvSpPr>
          <p:cNvPr id="17" name="dapanb"/>
          <p:cNvSpPr txBox="1"/>
          <p:nvPr/>
        </p:nvSpPr>
        <p:spPr>
          <a:xfrm>
            <a:off x="2285996" y="3452776"/>
            <a:ext cx="6096004" cy="954107"/>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B</a:t>
            </a:r>
            <a:r>
              <a:rPr lang="en-US" sz="2800">
                <a:latin typeface="Times New Roman" pitchFamily="18" charset="0"/>
                <a:cs typeface="Times New Roman" pitchFamily="18" charset="0"/>
              </a:rPr>
              <a:t>: Truyện về tài trí và sức khỏe con người</a:t>
            </a:r>
            <a:endParaRPr lang="en-US" sz="2800" dirty="0">
              <a:latin typeface="Times New Roman" pitchFamily="18" charset="0"/>
              <a:cs typeface="Times New Roman" pitchFamily="18" charset="0"/>
            </a:endParaRPr>
          </a:p>
        </p:txBody>
      </p:sp>
      <p:sp>
        <p:nvSpPr>
          <p:cNvPr id="18" name="dapanc"/>
          <p:cNvSpPr txBox="1"/>
          <p:nvPr/>
        </p:nvSpPr>
        <p:spPr>
          <a:xfrm>
            <a:off x="2368131" y="4535570"/>
            <a:ext cx="601386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C</a:t>
            </a:r>
            <a:r>
              <a:rPr lang="en-US" sz="2800">
                <a:latin typeface="Times New Roman" pitchFamily="18" charset="0"/>
                <a:cs typeface="Times New Roman" pitchFamily="18" charset="0"/>
              </a:rPr>
              <a:t>: Truyện về nguồn gốc của các con vật </a:t>
            </a:r>
            <a:endParaRPr lang="en-US" sz="2800" dirty="0">
              <a:latin typeface="Times New Roman" pitchFamily="18" charset="0"/>
              <a:cs typeface="Times New Roman" pitchFamily="18" charset="0"/>
            </a:endParaRPr>
          </a:p>
        </p:txBody>
      </p:sp>
      <p:sp>
        <p:nvSpPr>
          <p:cNvPr id="19" name="dapand"/>
          <p:cNvSpPr txBox="1"/>
          <p:nvPr/>
        </p:nvSpPr>
        <p:spPr>
          <a:xfrm>
            <a:off x="2376051" y="5513453"/>
            <a:ext cx="600594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D</a:t>
            </a:r>
            <a:r>
              <a:rPr lang="en-US" sz="2800">
                <a:latin typeface="Times New Roman" pitchFamily="18" charset="0"/>
                <a:cs typeface="Times New Roman" pitchFamily="18" charset="0"/>
              </a:rPr>
              <a:t>: Truyện về nguồn gốc của các đồ vật</a:t>
            </a:r>
            <a:endParaRPr lang="en-US" sz="2800" dirty="0">
              <a:latin typeface="Times New Roman" pitchFamily="18" charset="0"/>
              <a:cs typeface="Times New Roman" pitchFamily="18" charset="0"/>
            </a:endParaRPr>
          </a:p>
        </p:txBody>
      </p:sp>
      <p:sp>
        <p:nvSpPr>
          <p:cNvPr id="22" name="cauhoi"/>
          <p:cNvSpPr/>
          <p:nvPr/>
        </p:nvSpPr>
        <p:spPr>
          <a:xfrm>
            <a:off x="1337227" y="0"/>
            <a:ext cx="6019800" cy="2057399"/>
          </a:xfrm>
          <a:prstGeom prst="cloud">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240772" y="317542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203759" y="546636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251987"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1371600" y="685800"/>
            <a:ext cx="6159205" cy="492443"/>
          </a:xfrm>
          <a:prstGeom prst="rect">
            <a:avLst/>
          </a:prstGeom>
          <a:noFill/>
        </p:spPr>
        <p:txBody>
          <a:bodyPr wrap="square" rtlCol="0">
            <a:spAutoFit/>
          </a:bodyPr>
          <a:lstStyle/>
          <a:p>
            <a:r>
              <a:rPr lang="en-US" sz="2600">
                <a:latin typeface="AVO"/>
                <a:cs typeface="Times New Roman" pitchFamily="18" charset="0"/>
              </a:rPr>
              <a:t>Bạn nhỏ cần tìm loại truyện cổ tích nào</a:t>
            </a:r>
            <a:r>
              <a:rPr lang="en-US" sz="260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6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3" name="Picture 2">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106" y="5086549"/>
            <a:ext cx="1567186" cy="1979454"/>
          </a:xfrm>
          <a:prstGeom prst="rect">
            <a:avLst/>
          </a:prstGeom>
        </p:spPr>
      </p:pic>
    </p:spTree>
    <p:extLst>
      <p:ext uri="{BB962C8B-B14F-4D97-AF65-F5344CB8AC3E}">
        <p14:creationId xmlns:p14="http://schemas.microsoft.com/office/powerpoint/2010/main" val="41767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87" y="2128495"/>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27" y="546636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4" y="4393377"/>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5" y="3273180"/>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2285996" y="4376965"/>
            <a:ext cx="5257804"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C</a:t>
            </a:r>
            <a:r>
              <a:rPr lang="en-US" sz="2800">
                <a:latin typeface="Times New Roman" pitchFamily="18" charset="0"/>
                <a:cs typeface="Times New Roman" pitchFamily="18" charset="0"/>
              </a:rPr>
              <a:t>. Đọc mục lục sách</a:t>
            </a:r>
            <a:endParaRPr lang="en-US" sz="2800" dirty="0">
              <a:latin typeface="Times New Roman" pitchFamily="18" charset="0"/>
              <a:cs typeface="Times New Roman" pitchFamily="18" charset="0"/>
            </a:endParaRPr>
          </a:p>
        </p:txBody>
      </p:sp>
      <p:sp>
        <p:nvSpPr>
          <p:cNvPr id="17" name="dapanb"/>
          <p:cNvSpPr txBox="1"/>
          <p:nvPr/>
        </p:nvSpPr>
        <p:spPr>
          <a:xfrm>
            <a:off x="2309252" y="3452776"/>
            <a:ext cx="5234548"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B</a:t>
            </a:r>
            <a:r>
              <a:rPr lang="en-US" sz="2800">
                <a:latin typeface="Times New Roman" pitchFamily="18" charset="0"/>
                <a:cs typeface="Times New Roman" pitchFamily="18" charset="0"/>
              </a:rPr>
              <a:t>: Đọc từng truyện trong sách</a:t>
            </a:r>
            <a:endParaRPr lang="en-US" sz="2800" dirty="0">
              <a:latin typeface="Times New Roman" pitchFamily="18" charset="0"/>
              <a:cs typeface="Times New Roman" pitchFamily="18" charset="0"/>
            </a:endParaRPr>
          </a:p>
        </p:txBody>
      </p:sp>
      <p:sp>
        <p:nvSpPr>
          <p:cNvPr id="18" name="dapanc"/>
          <p:cNvSpPr txBox="1"/>
          <p:nvPr/>
        </p:nvSpPr>
        <p:spPr>
          <a:xfrm>
            <a:off x="2331023" y="2255580"/>
            <a:ext cx="5212777" cy="954107"/>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a:latin typeface="Times New Roman" pitchFamily="18" charset="0"/>
                <a:cs typeface="Times New Roman" pitchFamily="18" charset="0"/>
              </a:rPr>
              <a:t>: Đọc tên truyện ở từng trang sách</a:t>
            </a:r>
            <a:endParaRPr lang="en-US" sz="2800" dirty="0">
              <a:latin typeface="Times New Roman" pitchFamily="18" charset="0"/>
              <a:cs typeface="Times New Roman" pitchFamily="18" charset="0"/>
            </a:endParaRPr>
          </a:p>
        </p:txBody>
      </p:sp>
      <p:sp>
        <p:nvSpPr>
          <p:cNvPr id="19" name="dapand"/>
          <p:cNvSpPr txBox="1"/>
          <p:nvPr/>
        </p:nvSpPr>
        <p:spPr>
          <a:xfrm>
            <a:off x="2331023" y="5513453"/>
            <a:ext cx="5212777"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D</a:t>
            </a:r>
            <a:r>
              <a:rPr lang="en-US" sz="2800">
                <a:latin typeface="Times New Roman" pitchFamily="18" charset="0"/>
                <a:cs typeface="Times New Roman" pitchFamily="18" charset="0"/>
              </a:rPr>
              <a:t>: Nhờ mẹ tìm giúp</a:t>
            </a:r>
            <a:endParaRPr lang="en-US" sz="2800" dirty="0">
              <a:latin typeface="Times New Roman" pitchFamily="18" charset="0"/>
              <a:cs typeface="Times New Roman" pitchFamily="18" charset="0"/>
            </a:endParaRPr>
          </a:p>
        </p:txBody>
      </p:sp>
      <p:sp>
        <p:nvSpPr>
          <p:cNvPr id="22" name="cauhoi"/>
          <p:cNvSpPr/>
          <p:nvPr/>
        </p:nvSpPr>
        <p:spPr>
          <a:xfrm>
            <a:off x="1369884" y="29022"/>
            <a:ext cx="6019800" cy="1582044"/>
          </a:xfrm>
          <a:prstGeom prst="cloud">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203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275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203759" y="205999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155172" y="304800"/>
            <a:ext cx="4724400" cy="954107"/>
          </a:xfrm>
          <a:prstGeom prst="rect">
            <a:avLst/>
          </a:prstGeom>
          <a:noFill/>
        </p:spPr>
        <p:txBody>
          <a:bodyPr wrap="square" rtlCol="0">
            <a:spAutoFit/>
          </a:bodyPr>
          <a:lstStyle/>
          <a:p>
            <a:r>
              <a:rPr lang="en-US" sz="2800">
                <a:latin typeface="AVO"/>
                <a:cs typeface="Times New Roman" pitchFamily="18" charset="0"/>
              </a:rPr>
              <a:t>Bạn nhỏ cần tìm truyện trong sách bằng cách nào</a:t>
            </a:r>
            <a:endParaRPr lang="en-US" sz="2800" dirty="0">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6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8683" y="4638575"/>
            <a:ext cx="1567186" cy="1979454"/>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987" y="2128495"/>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227" y="5466360"/>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4" y="4393377"/>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215" y="3273180"/>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2264224" y="2057400"/>
            <a:ext cx="6692646" cy="954107"/>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a:latin typeface="Times New Roman" pitchFamily="18" charset="0"/>
                <a:cs typeface="Times New Roman" pitchFamily="18" charset="0"/>
              </a:rPr>
              <a:t>. Dùng để đánh dấu tên sách, tên mục trong sách và lời nói của nhân vật.</a:t>
            </a:r>
            <a:endParaRPr lang="en-US" sz="2800" dirty="0">
              <a:latin typeface="Times New Roman" pitchFamily="18" charset="0"/>
              <a:cs typeface="Times New Roman" pitchFamily="18" charset="0"/>
            </a:endParaRPr>
          </a:p>
        </p:txBody>
      </p:sp>
      <p:sp>
        <p:nvSpPr>
          <p:cNvPr id="17" name="dapanb"/>
          <p:cNvSpPr txBox="1"/>
          <p:nvPr/>
        </p:nvSpPr>
        <p:spPr>
          <a:xfrm>
            <a:off x="2285995" y="3452776"/>
            <a:ext cx="4572005"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B</a:t>
            </a:r>
            <a:r>
              <a:rPr lang="en-US" sz="2800">
                <a:latin typeface="Times New Roman" pitchFamily="18" charset="0"/>
                <a:cs typeface="Times New Roman" pitchFamily="18" charset="0"/>
              </a:rPr>
              <a:t>: Dùng để đánh dấu tên sách</a:t>
            </a:r>
            <a:endParaRPr lang="en-US" sz="2800" dirty="0">
              <a:latin typeface="Times New Roman" pitchFamily="18" charset="0"/>
              <a:cs typeface="Times New Roman" pitchFamily="18" charset="0"/>
            </a:endParaRPr>
          </a:p>
        </p:txBody>
      </p:sp>
      <p:sp>
        <p:nvSpPr>
          <p:cNvPr id="18" name="dapanc"/>
          <p:cNvSpPr txBox="1"/>
          <p:nvPr/>
        </p:nvSpPr>
        <p:spPr>
          <a:xfrm>
            <a:off x="2376052" y="4547863"/>
            <a:ext cx="6767948"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itchFamily="18" charset="0"/>
                <a:cs typeface="Times New Roman" pitchFamily="18" charset="0"/>
              </a:rPr>
              <a:t>C: Dùng để đánh dấu số thứ tự của trang sách</a:t>
            </a:r>
            <a:endParaRPr lang="en-US" sz="2800" dirty="0">
              <a:latin typeface="Times New Roman" pitchFamily="18" charset="0"/>
              <a:cs typeface="Times New Roman" pitchFamily="18" charset="0"/>
            </a:endParaRPr>
          </a:p>
        </p:txBody>
      </p:sp>
      <p:sp>
        <p:nvSpPr>
          <p:cNvPr id="19" name="dapand"/>
          <p:cNvSpPr txBox="1"/>
          <p:nvPr/>
        </p:nvSpPr>
        <p:spPr>
          <a:xfrm>
            <a:off x="2376051" y="5513453"/>
            <a:ext cx="658081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D</a:t>
            </a:r>
            <a:r>
              <a:rPr lang="en-US" sz="2800">
                <a:latin typeface="Times New Roman" pitchFamily="18" charset="0"/>
                <a:cs typeface="Times New Roman" pitchFamily="18" charset="0"/>
              </a:rPr>
              <a:t>: Dùng để đánh dấu tên mục trong sách </a:t>
            </a:r>
            <a:endParaRPr lang="en-US" sz="2800" dirty="0">
              <a:latin typeface="Times New Roman" pitchFamily="18" charset="0"/>
              <a:cs typeface="Times New Roman" pitchFamily="18" charset="0"/>
            </a:endParaRPr>
          </a:p>
        </p:txBody>
      </p:sp>
      <p:sp>
        <p:nvSpPr>
          <p:cNvPr id="22" name="cauhoi"/>
          <p:cNvSpPr/>
          <p:nvPr/>
        </p:nvSpPr>
        <p:spPr>
          <a:xfrm>
            <a:off x="1369884" y="29022"/>
            <a:ext cx="6019800" cy="1582044"/>
          </a:xfrm>
          <a:prstGeom prst="cloud">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203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275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288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155172" y="342989"/>
            <a:ext cx="4702828" cy="954107"/>
          </a:xfrm>
          <a:prstGeom prst="rect">
            <a:avLst/>
          </a:prstGeom>
          <a:noFill/>
        </p:spPr>
        <p:txBody>
          <a:bodyPr wrap="square" rtlCol="0">
            <a:spAutoFit/>
          </a:bodyPr>
          <a:lstStyle/>
          <a:p>
            <a:pPr algn="ctr"/>
            <a:r>
              <a:rPr lang="en-US" sz="2800">
                <a:latin typeface="Times New Roman" pitchFamily="18" charset="0"/>
                <a:cs typeface="Times New Roman" pitchFamily="18" charset="0"/>
              </a:rPr>
              <a:t>Dấu ngoặc kép trong truyện dùng để làm gì?</a:t>
            </a:r>
            <a:endParaRPr lang="en-US" sz="2800" dirty="0">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06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117710"/>
            <a:ext cx="1246976" cy="1837925"/>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32"/>
                </p:tgtEl>
              </p:cMediaNode>
            </p:audio>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9" dur="2000" fill="hold"/>
                                        <p:tgtEl>
                                          <p:spTgt spid="8"/>
                                        </p:tgtEl>
                                        <p:attrNameLst>
                                          <p:attrName>ppt_x</p:attrName>
                                          <p:attrName>ppt_y</p:attrName>
                                        </p:attrNameLst>
                                      </p:cBhvr>
                                      <p:rCtr x="10955" y="-2520"/>
                                    </p:animMotion>
                                  </p:childTnLst>
                                </p:cTn>
                              </p:par>
                              <p:par>
                                <p:cTn id="60" presetID="1" presetClass="mediacall" presetSubtype="0" fill="hold" nodeType="withEffect">
                                  <p:stCondLst>
                                    <p:cond delay="0"/>
                                  </p:stCondLst>
                                  <p:childTnLst>
                                    <p:cmd type="call" cmd="playFrom(0.0)">
                                      <p:cBhvr>
                                        <p:cTn id="61" dur="4744" fill="hold"/>
                                        <p:tgtEl>
                                          <p:spTgt spid="32"/>
                                        </p:tgtEl>
                                      </p:cBhvr>
                                    </p:cmd>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05556E-6 0.01387 L -0.00226 1.00439 " pathEditMode="relative" rAng="0" ptsTypes="AA">
                                      <p:cBhvr>
                                        <p:cTn id="66"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70" y="-65180"/>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1200329"/>
          </a:xfrm>
          <a:prstGeom prst="rect">
            <a:avLst/>
          </a:prstGeom>
        </p:spPr>
        <p:txBody>
          <a:bodyPr wrap="square">
            <a:spAutoFit/>
          </a:bodyPr>
          <a:lstStyle/>
          <a:p>
            <a:pPr algn="ct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6495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
        <p:nvSpPr>
          <p:cNvPr id="8" name="Rectangle 7"/>
          <p:cNvSpPr/>
          <p:nvPr/>
        </p:nvSpPr>
        <p:spPr>
          <a:xfrm>
            <a:off x="37170" y="1310332"/>
            <a:ext cx="8196859" cy="2062103"/>
          </a:xfrm>
          <a:prstGeom prst="rect">
            <a:avLst/>
          </a:prstGeom>
        </p:spPr>
        <p:txBody>
          <a:bodyPr wrap="square">
            <a:spAutoFit/>
          </a:bodyPr>
          <a:lstStyle/>
          <a:p>
            <a:pPr marL="514350" lvl="0" indent="-514350">
              <a:buAutoNum type="alphaLcPeriod"/>
            </a:pPr>
            <a:r>
              <a:rPr lang="en-US" sz="3200" b="1">
                <a:solidFill>
                  <a:srgbClr val="00B050"/>
                </a:solidFill>
                <a:latin typeface="AVO"/>
              </a:rPr>
              <a:t>Viết lại đoạn mở bài tả cây cối mà em viết ở tuần trước cho hay hơn.</a:t>
            </a:r>
          </a:p>
          <a:p>
            <a:pPr marL="514350" indent="-514350">
              <a:buFontTx/>
              <a:buAutoNum type="alphaLcPeriod"/>
            </a:pPr>
            <a:r>
              <a:rPr lang="en-US" sz="3200" b="1">
                <a:solidFill>
                  <a:srgbClr val="00B050"/>
                </a:solidFill>
                <a:latin typeface="AVO"/>
              </a:rPr>
              <a:t>Viết lại đoạn kết bài tả cây cối mà em viết ở tuần trước cho hay hơn.</a:t>
            </a:r>
          </a:p>
        </p:txBody>
      </p:sp>
      <p:sp>
        <p:nvSpPr>
          <p:cNvPr id="19" name="Rectangle 18"/>
          <p:cNvSpPr/>
          <p:nvPr/>
        </p:nvSpPr>
        <p:spPr>
          <a:xfrm>
            <a:off x="0" y="419037"/>
            <a:ext cx="5257800" cy="584775"/>
          </a:xfrm>
          <a:prstGeom prst="rect">
            <a:avLst/>
          </a:prstGeom>
        </p:spPr>
        <p:txBody>
          <a:bodyPr wrap="square">
            <a:spAutoFit/>
          </a:bodyPr>
          <a:lstStyle/>
          <a:p>
            <a:pPr lvl="0" algn="ctr"/>
            <a:r>
              <a:rPr lang="en-US" sz="3200" b="1">
                <a:solidFill>
                  <a:srgbClr val="00B050"/>
                </a:solidFill>
                <a:latin typeface="AVO"/>
              </a:rPr>
              <a:t>Chọn 1 trong 2 đề sau:</a:t>
            </a:r>
          </a:p>
        </p:txBody>
      </p:sp>
    </p:spTree>
    <p:extLst>
      <p:ext uri="{BB962C8B-B14F-4D97-AF65-F5344CB8AC3E}">
        <p14:creationId xmlns:p14="http://schemas.microsoft.com/office/powerpoint/2010/main" val="23517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z4626609792771_7586890fdb55a73636859aa03c542b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46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1124744"/>
            <a:ext cx="5904656" cy="2308324"/>
          </a:xfrm>
          <a:prstGeom prst="rect">
            <a:avLst/>
          </a:prstGeom>
        </p:spPr>
        <p:txBody>
          <a:bodyPr wrap="square">
            <a:spAutoFit/>
          </a:bodyPr>
          <a:lstStyle/>
          <a:p>
            <a:pPr algn="ctr"/>
            <a:r>
              <a:rPr lang="en-US" sz="7200" b="1">
                <a:solidFill>
                  <a:srgbClr val="00B050"/>
                </a:solidFill>
                <a:latin typeface="AVO"/>
              </a:rPr>
              <a:t>Học sinh tự làm bài</a:t>
            </a:r>
            <a:endParaRPr lang="vi-VN" sz="7200">
              <a:solidFill>
                <a:srgbClr val="00B050"/>
              </a:solidFill>
              <a:latin typeface="AVO"/>
            </a:endParaRP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97357" l="0" r="99605"/>
                    </a14:imgEffect>
                  </a14:imgLayer>
                </a14:imgProps>
              </a:ext>
              <a:ext uri="{28A0092B-C50C-407E-A947-70E740481C1C}">
                <a14:useLocalDpi xmlns:a14="http://schemas.microsoft.com/office/drawing/2010/main" val="0"/>
              </a:ext>
            </a:extLst>
          </a:blip>
          <a:stretch>
            <a:fillRect/>
          </a:stretch>
        </p:blipFill>
        <p:spPr>
          <a:xfrm>
            <a:off x="2627784" y="3645024"/>
            <a:ext cx="3888432" cy="2329264"/>
          </a:xfrm>
          <a:prstGeom prst="rect">
            <a:avLst/>
          </a:prstGeom>
        </p:spPr>
      </p:pic>
      <p:pic>
        <p:nvPicPr>
          <p:cNvPr id="5" name="Picture 4"/>
          <p:cNvPicPr/>
          <p:nvPr/>
        </p:nvPicPr>
        <p:blipFill>
          <a:blip r:embed="rId5"/>
          <a:srcRect/>
          <a:stretch>
            <a:fillRect/>
          </a:stretch>
        </p:blipFill>
        <p:spPr bwMode="auto">
          <a:xfrm>
            <a:off x="-36512" y="5597475"/>
            <a:ext cx="1431925" cy="143192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2436828" y="5597475"/>
            <a:ext cx="1431925" cy="143192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932040" y="5597475"/>
            <a:ext cx="1431925" cy="143192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6156176" y="5597475"/>
            <a:ext cx="1431925" cy="143192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7273107" y="5597473"/>
            <a:ext cx="1431925" cy="143192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7936099" y="5597471"/>
            <a:ext cx="1431925" cy="143192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979343" y="5708557"/>
            <a:ext cx="1217516" cy="974725"/>
          </a:xfrm>
          <a:prstGeom prst="rect">
            <a:avLst/>
          </a:prstGeom>
          <a:noFill/>
          <a:ln w="9525">
            <a:noFill/>
            <a:miter lim="800000"/>
            <a:headEnd/>
            <a:tailEnd/>
          </a:ln>
        </p:spPr>
      </p:pic>
      <p:pic>
        <p:nvPicPr>
          <p:cNvPr id="14" name="Picture 13"/>
          <p:cNvPicPr/>
          <p:nvPr/>
        </p:nvPicPr>
        <p:blipFill>
          <a:blip r:embed="rId7"/>
          <a:srcRect/>
          <a:stretch>
            <a:fillRect/>
          </a:stretch>
        </p:blipFill>
        <p:spPr bwMode="auto">
          <a:xfrm flipH="1">
            <a:off x="1640490" y="5523460"/>
            <a:ext cx="845292" cy="77138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1064066" y="5523460"/>
            <a:ext cx="1431925" cy="1431925"/>
          </a:xfrm>
          <a:prstGeom prst="rect">
            <a:avLst/>
          </a:prstGeom>
          <a:noFill/>
          <a:ln w="9525">
            <a:noFill/>
            <a:miter lim="800000"/>
            <a:headEnd/>
            <a:tailEnd/>
          </a:ln>
        </p:spPr>
      </p:pic>
      <p:pic>
        <p:nvPicPr>
          <p:cNvPr id="16" name="Picture 15"/>
          <p:cNvPicPr/>
          <p:nvPr/>
        </p:nvPicPr>
        <p:blipFill>
          <a:blip r:embed="rId8"/>
          <a:srcRect/>
          <a:stretch>
            <a:fillRect/>
          </a:stretch>
        </p:blipFill>
        <p:spPr bwMode="auto">
          <a:xfrm rot="9137955">
            <a:off x="4051640" y="5559491"/>
            <a:ext cx="1115060" cy="1061782"/>
          </a:xfrm>
          <a:prstGeom prst="rect">
            <a:avLst/>
          </a:prstGeom>
          <a:noFill/>
        </p:spPr>
      </p:pic>
      <p:pic>
        <p:nvPicPr>
          <p:cNvPr id="17" name="Picture 16"/>
          <p:cNvPicPr/>
          <p:nvPr/>
        </p:nvPicPr>
        <p:blipFill>
          <a:blip r:embed="rId5"/>
          <a:srcRect/>
          <a:stretch>
            <a:fillRect/>
          </a:stretch>
        </p:blipFill>
        <p:spPr bwMode="auto">
          <a:xfrm>
            <a:off x="3712021" y="5597475"/>
            <a:ext cx="1431925" cy="1431925"/>
          </a:xfrm>
          <a:prstGeom prst="rect">
            <a:avLst/>
          </a:prstGeom>
          <a:noFill/>
          <a:ln w="9525">
            <a:noFill/>
            <a:miter lim="800000"/>
            <a:headEnd/>
            <a:tailEnd/>
          </a:ln>
        </p:spPr>
      </p:pic>
    </p:spTree>
    <p:extLst>
      <p:ext uri="{BB962C8B-B14F-4D97-AF65-F5344CB8AC3E}">
        <p14:creationId xmlns:p14="http://schemas.microsoft.com/office/powerpoint/2010/main" val="19716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11289"/>
            <a:ext cx="9144000" cy="5632311"/>
          </a:xfrm>
          <a:prstGeom prst="rect">
            <a:avLst/>
          </a:prstGeom>
        </p:spPr>
        <p:txBody>
          <a:bodyPr wrap="square">
            <a:spAutoFit/>
          </a:bodyPr>
          <a:lstStyle/>
          <a:p>
            <a:pPr lvl="0" algn="ctr"/>
            <a:r>
              <a:rPr lang="vi-VN" sz="4000">
                <a:solidFill>
                  <a:srgbClr val="00B050"/>
                </a:solidFill>
                <a:latin typeface="AVO"/>
              </a:rPr>
              <a:t>	</a:t>
            </a:r>
            <a:r>
              <a:rPr lang="vi-VN" sz="4000">
                <a:solidFill>
                  <a:srgbClr val="002060"/>
                </a:solidFill>
                <a:latin typeface="AVO"/>
              </a:rPr>
              <a:t>Mở bài tả: Cây phượng</a:t>
            </a:r>
          </a:p>
          <a:p>
            <a:pPr lvl="0" algn="just"/>
            <a:r>
              <a:rPr lang="vi-VN" sz="4000">
                <a:latin typeface="AVO"/>
              </a:rPr>
              <a:t>	Tuổi học trò có lẽ là tuổi hồn nhiên, đẹp đẽ, trong sáng đơn thuần nhất trong cuộc đời mỗi con người. Cùng với âm thanh quen thuộc của tiếng ve, sắc đỏ rực rỡ của những chùm phượng vĩ thì cây bàng chính là hình ảnh quen thuộc, gắn liền sâu sắc với ký ức thời áo trắng thơ ngây.</a:t>
            </a:r>
          </a:p>
        </p:txBody>
      </p:sp>
    </p:spTree>
    <p:extLst>
      <p:ext uri="{BB962C8B-B14F-4D97-AF65-F5344CB8AC3E}">
        <p14:creationId xmlns:p14="http://schemas.microsoft.com/office/powerpoint/2010/main" val="1587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5&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64&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543</Words>
  <Application>Microsoft Office PowerPoint</Application>
  <PresentationFormat>On-screen Show (4:3)</PresentationFormat>
  <Paragraphs>37</Paragraphs>
  <Slides>15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AVO</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2020-04-06T08:42:51Z</dcterms:created>
  <dcterms:modified xsi:type="dcterms:W3CDTF">2023-10-20T02:53:31Z</dcterms:modified>
</cp:coreProperties>
</file>