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273_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71" r:id="rId2"/>
    <p:sldId id="256" r:id="rId3"/>
    <p:sldId id="389" r:id="rId4"/>
    <p:sldId id="531" r:id="rId5"/>
    <p:sldId id="436" r:id="rId6"/>
    <p:sldId id="658" r:id="rId7"/>
    <p:sldId id="656" r:id="rId8"/>
    <p:sldId id="446" r:id="rId9"/>
    <p:sldId id="659" r:id="rId10"/>
    <p:sldId id="660" r:id="rId11"/>
    <p:sldId id="627" r:id="rId12"/>
    <p:sldId id="661" r:id="rId13"/>
    <p:sldId id="456" r:id="rId14"/>
    <p:sldId id="662" r:id="rId15"/>
    <p:sldId id="663" r:id="rId16"/>
    <p:sldId id="644" r:id="rId17"/>
    <p:sldId id="669" r:id="rId18"/>
    <p:sldId id="457" r:id="rId19"/>
    <p:sldId id="665" r:id="rId20"/>
    <p:sldId id="604" r:id="rId21"/>
    <p:sldId id="666" r:id="rId22"/>
    <p:sldId id="631" r:id="rId23"/>
    <p:sldId id="667" r:id="rId24"/>
    <p:sldId id="670" r:id="rId25"/>
    <p:sldId id="314" r:id="rId26"/>
    <p:sldId id="330" r:id="rId27"/>
    <p:sldId id="35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6C64FA-FA87-D8CF-A0EB-1798482ECDAC}" name="Nguyễn Mạnh Trường" initials="N" userId="S::nguyenmanhtruong@vnpt.vn::a21a8449-0b5d-400d-8573-9636c2a365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B9B"/>
    <a:srgbClr val="F9C7C9"/>
    <a:srgbClr val="FFE3BB"/>
    <a:srgbClr val="B4BDFF"/>
    <a:srgbClr val="F0DBAF"/>
    <a:srgbClr val="7ED7C1"/>
    <a:srgbClr val="6DB9EF"/>
    <a:srgbClr val="DC8686"/>
    <a:srgbClr val="EFD5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55" d="100"/>
          <a:sy n="55" d="100"/>
        </p:scale>
        <p:origin x="1220" y="36"/>
      </p:cViewPr>
      <p:guideLst>
        <p:guide orient="horz" pos="19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7.xml"/></Relationships>
</file>

<file path=ppt/comments/modernComment_273_0.xml><?xml version="1.0" encoding="utf-8"?>
<p188:cmLst xmlns:a="http://schemas.openxmlformats.org/drawingml/2006/main" xmlns:r="http://schemas.openxmlformats.org/officeDocument/2006/relationships" xmlns:p188="http://schemas.microsoft.com/office/powerpoint/2018/8/main">
  <p188:cm id="{8649440E-6F18-4625-90E5-52BFD0FF14D2}" authorId="{696C64FA-FA87-D8CF-A0EB-1798482ECDAC}" created="2024-02-29T09:42:04.665">
    <pc:sldMkLst xmlns:pc="http://schemas.microsoft.com/office/powerpoint/2013/main/command">
      <pc:docMk/>
      <pc:sldMk cId="0" sldId="627"/>
    </pc:sldMkLst>
    <p188:txBody>
      <a:bodyPr/>
      <a:lstStyle/>
      <a:p>
        <a:r>
          <a:rPr lang="vi-VN"/>
          <a:t>Audio đọc đầu bài 1 là "Listen and repeat …" sai với SHS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3/6/2024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microsoft.com/office/2018/10/relationships/comments" Target="../comments/modernComment_273_0.xml"/><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Vietnam local culture guide-7_0"/>
          <p:cNvPicPr>
            <a:picLocks noChangeAspect="1"/>
          </p:cNvPicPr>
          <p:nvPr/>
        </p:nvPicPr>
        <p:blipFill>
          <a:blip r:embed="rId4"/>
          <a:stretch>
            <a:fillRect/>
          </a:stretch>
        </p:blipFill>
        <p:spPr>
          <a:xfrm>
            <a:off x="-5861050" y="2249805"/>
            <a:ext cx="4899025" cy="3266440"/>
          </a:xfrm>
          <a:prstGeom prst="roundRect">
            <a:avLst/>
          </a:prstGeom>
        </p:spPr>
      </p:pic>
      <p:pic>
        <p:nvPicPr>
          <p:cNvPr id="7" name="Picture 6" descr="dogs-7369533_1280"/>
          <p:cNvPicPr>
            <a:picLocks noChangeAspect="1"/>
          </p:cNvPicPr>
          <p:nvPr/>
        </p:nvPicPr>
        <p:blipFill>
          <a:blip r:embed="rId5"/>
          <a:stretch>
            <a:fillRect/>
          </a:stretch>
        </p:blipFill>
        <p:spPr>
          <a:xfrm>
            <a:off x="-14589125" y="2470785"/>
            <a:ext cx="4103370" cy="3045460"/>
          </a:xfrm>
          <a:prstGeom prst="roundRect">
            <a:avLst/>
          </a:prstGeom>
        </p:spPr>
      </p:pic>
      <p:pic>
        <p:nvPicPr>
          <p:cNvPr id="6" name="Picture 5" descr="traditional-vietnamese-culture-1_1690617708"/>
          <p:cNvPicPr>
            <a:picLocks noChangeAspect="1"/>
          </p:cNvPicPr>
          <p:nvPr/>
        </p:nvPicPr>
        <p:blipFill>
          <a:blip r:embed="rId6"/>
          <a:stretch>
            <a:fillRect/>
          </a:stretch>
        </p:blipFill>
        <p:spPr>
          <a:xfrm>
            <a:off x="-10901680" y="1875790"/>
            <a:ext cx="5343525" cy="3640455"/>
          </a:xfrm>
          <a:prstGeom prst="round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DB9EF">
            <a:alpha val="74000"/>
          </a:srgb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535940" y="751205"/>
            <a:ext cx="5945505" cy="1401445"/>
          </a:xfrm>
          <a:prstGeom prst="rect">
            <a:avLst/>
          </a:prstGeom>
          <a:noFill/>
        </p:spPr>
        <p:txBody>
          <a:bodyPr wrap="square">
            <a:noAutofit/>
          </a:bodyPr>
          <a:lstStyle/>
          <a:p>
            <a:pPr algn="ctr"/>
            <a:r>
              <a:rPr lang="en-US" sz="6000" b="1" dirty="0">
                <a:solidFill>
                  <a:srgbClr val="FFFF00"/>
                </a:solidFill>
                <a:effectLst>
                  <a:outerShdw blurRad="38100" dist="38100" dir="2700000" algn="tl">
                    <a:srgbClr val="000000">
                      <a:alpha val="43137"/>
                    </a:srgbClr>
                  </a:outerShdw>
                </a:effectLst>
                <a:sym typeface="+mn-ea"/>
              </a:rPr>
              <a:t>Scenario</a:t>
            </a:r>
          </a:p>
        </p:txBody>
      </p:sp>
      <p:sp>
        <p:nvSpPr>
          <p:cNvPr id="7" name="TextBox 20"/>
          <p:cNvSpPr txBox="1"/>
          <p:nvPr/>
        </p:nvSpPr>
        <p:spPr>
          <a:xfrm>
            <a:off x="929640" y="2000414"/>
            <a:ext cx="11083290" cy="746125"/>
          </a:xfrm>
          <a:prstGeom prst="rect">
            <a:avLst/>
          </a:prstGeom>
          <a:noFill/>
        </p:spPr>
        <p:txBody>
          <a:bodyPr wrap="square">
            <a:noAutofit/>
          </a:bodyPr>
          <a:lstStyle/>
          <a:p>
            <a:pPr algn="just"/>
            <a:r>
              <a:rPr lang="en-US" sz="4000" dirty="0">
                <a:solidFill>
                  <a:schemeClr val="tx1"/>
                </a:solidFill>
                <a:effectLst/>
                <a:sym typeface="+mn-ea"/>
              </a:rPr>
              <a:t>A child promising to clean their room</a:t>
            </a:r>
          </a:p>
          <a:p>
            <a:pPr algn="just"/>
            <a:endParaRPr lang="en-US" sz="4000" dirty="0">
              <a:solidFill>
                <a:schemeClr val="tx1"/>
              </a:solidFill>
              <a:effectLst/>
              <a:sym typeface="+mn-ea"/>
            </a:endParaRPr>
          </a:p>
          <a:p>
            <a:pPr algn="just"/>
            <a:r>
              <a:rPr lang="en-US" sz="4000" dirty="0">
                <a:solidFill>
                  <a:schemeClr val="tx1"/>
                </a:solidFill>
                <a:effectLst/>
                <a:sym typeface="+mn-ea"/>
              </a:rPr>
              <a:t>A student promising to study for a test</a:t>
            </a:r>
          </a:p>
          <a:p>
            <a:pPr algn="just"/>
            <a:endParaRPr lang="en-US" sz="4000" dirty="0">
              <a:solidFill>
                <a:schemeClr val="tx1"/>
              </a:solidFill>
              <a:effectLst/>
              <a:sym typeface="+mn-ea"/>
            </a:endParaRPr>
          </a:p>
          <a:p>
            <a:pPr algn="just"/>
            <a:r>
              <a:rPr lang="en-US" sz="4000" dirty="0">
                <a:solidFill>
                  <a:schemeClr val="tx1"/>
                </a:solidFill>
                <a:effectLst/>
                <a:sym typeface="+mn-ea"/>
              </a:rPr>
              <a:t>A friend promising to keep a secret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31570" y="1097915"/>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Listen and read </a:t>
            </a:r>
            <a:r>
              <a:rPr lang="en-US" sz="3200" b="1">
                <a:ln>
                  <a:noFill/>
                </a:ln>
                <a:solidFill>
                  <a:schemeClr val="tx1"/>
                </a:solidFill>
                <a:effectLst>
                  <a:glow rad="88900">
                    <a:schemeClr val="bg1"/>
                  </a:glow>
                </a:effectLst>
                <a:cs typeface="Arial" panose="020B0604020202020204" pitchFamily="34" charset="0"/>
              </a:rPr>
              <a:t>the conversations. </a:t>
            </a:r>
            <a:r>
              <a:rPr lang="en-US" sz="3200" b="1" dirty="0">
                <a:ln>
                  <a:noFill/>
                </a:ln>
                <a:solidFill>
                  <a:schemeClr val="tx1"/>
                </a:solidFill>
                <a:effectLst>
                  <a:glow rad="88900">
                    <a:schemeClr val="bg1"/>
                  </a:glow>
                </a:effectLst>
                <a:cs typeface="Arial" panose="020B0604020202020204" pitchFamily="34" charset="0"/>
              </a:rPr>
              <a:t>Pay attention to the highlighted parts.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3" name="Text Box 2"/>
          <p:cNvSpPr txBox="1"/>
          <p:nvPr/>
        </p:nvSpPr>
        <p:spPr>
          <a:xfrm>
            <a:off x="577215" y="2519680"/>
            <a:ext cx="11092180" cy="1568450"/>
          </a:xfrm>
          <a:prstGeom prst="rect">
            <a:avLst/>
          </a:prstGeom>
          <a:solidFill>
            <a:srgbClr val="FFFFFF"/>
          </a:solidFill>
          <a:ln w="38100">
            <a:solidFill>
              <a:schemeClr val="accent1"/>
            </a:solidFill>
          </a:ln>
        </p:spPr>
        <p:txBody>
          <a:bodyPr wrap="square" rtlCol="0" anchor="t">
            <a:spAutoFit/>
          </a:bodyPr>
          <a:lstStyle/>
          <a:p>
            <a:pPr algn="just"/>
            <a:r>
              <a:rPr lang="en-US" sz="3200" b="1" i="1" dirty="0"/>
              <a:t>Mike</a:t>
            </a:r>
            <a:r>
              <a:rPr lang="en-US" sz="3200" b="1" dirty="0"/>
              <a:t>: </a:t>
            </a:r>
            <a:r>
              <a:rPr lang="en-US" sz="3200" dirty="0">
                <a:highlight>
                  <a:srgbClr val="FFFF00"/>
                </a:highlight>
              </a:rPr>
              <a:t>I will </a:t>
            </a:r>
            <a:r>
              <a:rPr lang="en-US" sz="3200" dirty="0"/>
              <a:t>share with you the links about the ancient village of  Duong Lam.</a:t>
            </a:r>
          </a:p>
          <a:p>
            <a:r>
              <a:rPr lang="en-US" sz="3200" b="1" i="1" dirty="0"/>
              <a:t>Phong</a:t>
            </a:r>
            <a:r>
              <a:rPr lang="en-US" sz="3200" b="1" dirty="0"/>
              <a:t>:</a:t>
            </a:r>
            <a:r>
              <a:rPr lang="en-US" sz="3200" dirty="0"/>
              <a:t> Thank you.</a:t>
            </a:r>
          </a:p>
        </p:txBody>
      </p:sp>
      <p:sp>
        <p:nvSpPr>
          <p:cNvPr id="10" name="Text Box 9"/>
          <p:cNvSpPr txBox="1"/>
          <p:nvPr/>
        </p:nvSpPr>
        <p:spPr>
          <a:xfrm>
            <a:off x="560070" y="4338955"/>
            <a:ext cx="11092180" cy="1076325"/>
          </a:xfrm>
          <a:prstGeom prst="rect">
            <a:avLst/>
          </a:prstGeom>
          <a:solidFill>
            <a:srgbClr val="FFFFFF"/>
          </a:solidFill>
          <a:ln w="38100">
            <a:solidFill>
              <a:schemeClr val="accent2"/>
            </a:solidFill>
          </a:ln>
        </p:spPr>
        <p:txBody>
          <a:bodyPr wrap="square" rtlCol="0" anchor="t">
            <a:spAutoFit/>
          </a:bodyPr>
          <a:lstStyle/>
          <a:p>
            <a:r>
              <a:rPr lang="en-US" sz="3200" b="1" i="1"/>
              <a:t>Mi</a:t>
            </a:r>
            <a:r>
              <a:rPr lang="en-US" sz="3200" b="1"/>
              <a:t>:</a:t>
            </a:r>
            <a:r>
              <a:rPr lang="en-US" sz="3200"/>
              <a:t> </a:t>
            </a:r>
            <a:r>
              <a:rPr lang="en-US" sz="3200">
                <a:highlight>
                  <a:srgbClr val="FFFF00"/>
                </a:highlight>
              </a:rPr>
              <a:t>I promise</a:t>
            </a:r>
            <a:r>
              <a:rPr lang="en-US" sz="3200"/>
              <a:t> not to bring my dog to the picnic.</a:t>
            </a:r>
          </a:p>
          <a:p>
            <a:r>
              <a:rPr lang="en-US" sz="3200" b="1" i="1"/>
              <a:t>Ann</a:t>
            </a:r>
            <a:r>
              <a:rPr lang="en-US" sz="3200"/>
              <a:t>: Great! I appreciate it.</a:t>
            </a:r>
          </a:p>
        </p:txBody>
      </p:sp>
      <p:pic>
        <p:nvPicPr>
          <p:cNvPr id="2" name="036">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4300362" y="1673589"/>
            <a:ext cx="584155" cy="45349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487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extLst>
    <p:ext uri="{6950BFC3-D8DA-4A85-94F7-54DA5524770B}">
      <p188:commentRel xmlns:p188="http://schemas.microsoft.com/office/powerpoint/2018/8/main" r:id="rId5"/>
    </p:ext>
  </p:extLst>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Group 12"/>
          <p:cNvGrpSpPr/>
          <p:nvPr/>
        </p:nvGrpSpPr>
        <p:grpSpPr>
          <a:xfrm>
            <a:off x="17878" y="-74295"/>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154940" y="192405"/>
            <a:ext cx="524510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4801975" y="1126491"/>
            <a:ext cx="2652122" cy="707886"/>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b="1" dirty="0">
                <a:ln>
                  <a:noFill/>
                </a:ln>
                <a:solidFill>
                  <a:schemeClr val="tx1"/>
                </a:solidFill>
                <a:effectLst>
                  <a:glow rad="88900">
                    <a:schemeClr val="bg1"/>
                  </a:glow>
                </a:effectLst>
                <a:cs typeface="Arial" panose="020B0604020202020204" pitchFamily="34" charset="0"/>
              </a:rPr>
              <a:t>Structures</a:t>
            </a:r>
          </a:p>
        </p:txBody>
      </p:sp>
      <p:sp>
        <p:nvSpPr>
          <p:cNvPr id="4" name="TextBox 11"/>
          <p:cNvSpPr txBox="1"/>
          <p:nvPr/>
        </p:nvSpPr>
        <p:spPr>
          <a:xfrm>
            <a:off x="542925" y="1796415"/>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b="1" dirty="0">
                <a:ln>
                  <a:noFill/>
                </a:ln>
                <a:solidFill>
                  <a:schemeClr val="tx1"/>
                </a:solidFill>
                <a:effectLst>
                  <a:glow rad="88900">
                    <a:schemeClr val="bg1"/>
                  </a:glow>
                </a:effectLst>
                <a:cs typeface="Arial" panose="020B0604020202020204" pitchFamily="34" charset="0"/>
              </a:rPr>
              <a:t>Making promises:</a:t>
            </a:r>
          </a:p>
        </p:txBody>
      </p:sp>
      <p:sp>
        <p:nvSpPr>
          <p:cNvPr id="5" name="TextBox 11"/>
          <p:cNvSpPr txBox="1"/>
          <p:nvPr/>
        </p:nvSpPr>
        <p:spPr>
          <a:xfrm>
            <a:off x="666115" y="2550795"/>
            <a:ext cx="10888345" cy="1322070"/>
          </a:xfrm>
          <a:prstGeom prst="rect">
            <a:avLst/>
          </a:prstGeom>
          <a:solidFill>
            <a:srgbClr val="7ED7C1"/>
          </a:solidFill>
          <a:effectLst/>
        </p:spPr>
        <p:txBody>
          <a:bodyPr wrap="square" rtlCol="0">
            <a:spAutoFit/>
          </a:bodyPr>
          <a:lstStyle/>
          <a:p>
            <a:r>
              <a:rPr lang="en-US" sz="4000" i="1" dirty="0">
                <a:ln>
                  <a:noFill/>
                </a:ln>
                <a:solidFill>
                  <a:schemeClr val="tx1"/>
                </a:solidFill>
                <a:effectLst/>
                <a:cs typeface="Arial" panose="020B0604020202020204" pitchFamily="34" charset="0"/>
              </a:rPr>
              <a:t>I will …</a:t>
            </a:r>
          </a:p>
          <a:p>
            <a:r>
              <a:rPr lang="en-US" sz="4000" i="1" dirty="0">
                <a:ln>
                  <a:noFill/>
                </a:ln>
                <a:solidFill>
                  <a:schemeClr val="tx1"/>
                </a:solidFill>
                <a:effectLst/>
                <a:cs typeface="Arial" panose="020B0604020202020204" pitchFamily="34" charset="0"/>
              </a:rPr>
              <a:t>I promise to / not to …</a:t>
            </a:r>
          </a:p>
        </p:txBody>
      </p:sp>
      <p:sp>
        <p:nvSpPr>
          <p:cNvPr id="6" name="TextBox 11"/>
          <p:cNvSpPr txBox="1"/>
          <p:nvPr/>
        </p:nvSpPr>
        <p:spPr>
          <a:xfrm>
            <a:off x="682625" y="3761740"/>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4000" b="1" dirty="0">
                <a:ln>
                  <a:noFill/>
                </a:ln>
                <a:solidFill>
                  <a:schemeClr val="tx1"/>
                </a:solidFill>
                <a:effectLst>
                  <a:glow rad="88900">
                    <a:schemeClr val="bg1"/>
                  </a:glow>
                </a:effectLst>
                <a:cs typeface="Arial" panose="020B0604020202020204" pitchFamily="34" charset="0"/>
              </a:rPr>
              <a:t>Responding:</a:t>
            </a:r>
          </a:p>
        </p:txBody>
      </p:sp>
      <p:sp>
        <p:nvSpPr>
          <p:cNvPr id="7" name="TextBox 11"/>
          <p:cNvSpPr txBox="1"/>
          <p:nvPr/>
        </p:nvSpPr>
        <p:spPr>
          <a:xfrm>
            <a:off x="628430" y="4542790"/>
            <a:ext cx="10942540" cy="1938992"/>
          </a:xfrm>
          <a:prstGeom prst="rect">
            <a:avLst/>
          </a:prstGeom>
          <a:solidFill>
            <a:srgbClr val="F0DBAF"/>
          </a:solidFill>
          <a:effectLst/>
        </p:spPr>
        <p:txBody>
          <a:bodyPr wrap="square" rtlCol="0">
            <a:spAutoFit/>
          </a:bodyPr>
          <a:lstStyle/>
          <a:p>
            <a:r>
              <a:rPr lang="en-US" sz="4000" i="1" dirty="0">
                <a:ln>
                  <a:noFill/>
                </a:ln>
                <a:solidFill>
                  <a:schemeClr val="tx1"/>
                </a:solidFill>
                <a:effectLst/>
                <a:cs typeface="Arial" panose="020B0604020202020204" pitchFamily="34" charset="0"/>
              </a:rPr>
              <a:t>Thank you.</a:t>
            </a:r>
          </a:p>
          <a:p>
            <a:r>
              <a:rPr lang="en-US" sz="4000" i="1" dirty="0">
                <a:ln>
                  <a:noFill/>
                </a:ln>
                <a:solidFill>
                  <a:schemeClr val="tx1"/>
                </a:solidFill>
                <a:effectLst/>
                <a:cs typeface="Arial" panose="020B0604020202020204" pitchFamily="34" charset="0"/>
              </a:rPr>
              <a:t>I (highly) appreciate it.</a:t>
            </a:r>
          </a:p>
          <a:p>
            <a:r>
              <a:rPr lang="en-US" sz="4000" i="1" dirty="0">
                <a:cs typeface="Arial" panose="020B0604020202020204" pitchFamily="34" charset="0"/>
              </a:rPr>
              <a:t>Great!</a:t>
            </a:r>
            <a:endParaRPr lang="en-US" sz="4000" i="1" dirty="0">
              <a:ln>
                <a:noFill/>
              </a:ln>
              <a:solidFill>
                <a:schemeClr val="tx1"/>
              </a:solidFill>
              <a:effectLst/>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853651"/>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3494" y="1113031"/>
            <a:ext cx="10888345" cy="58356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Work in pairs. Make promises for the following situations.</a:t>
            </a:r>
          </a:p>
        </p:txBody>
      </p:sp>
      <p:sp>
        <p:nvSpPr>
          <p:cNvPr id="16" name="Rounded Rectangle 15"/>
          <p:cNvSpPr/>
          <p:nvPr/>
        </p:nvSpPr>
        <p:spPr>
          <a:xfrm>
            <a:off x="623770" y="111348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94481" y="977623"/>
            <a:ext cx="333442"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13715" y="1819910"/>
            <a:ext cx="11123295" cy="1322070"/>
          </a:xfrm>
          <a:prstGeom prst="rect">
            <a:avLst/>
          </a:prstGeom>
          <a:noFill/>
          <a:ln w="9525">
            <a:noFill/>
          </a:ln>
        </p:spPr>
        <p:txBody>
          <a:bodyPr wrap="square">
            <a:spAutoFit/>
          </a:bodyPr>
          <a:lstStyle/>
          <a:p>
            <a:pPr marL="635" indent="-635"/>
            <a:r>
              <a:rPr lang="en-US" sz="4000" b="0" dirty="0">
                <a:latin typeface="Calibri" panose="020F0502020204030204" pitchFamily="34" charset="0"/>
                <a:cs typeface="Calibri" panose="020F0502020204030204" pitchFamily="34" charset="0"/>
              </a:rPr>
              <a:t>- Work in pairs to make similar dialogues, using the language you have learnt.</a:t>
            </a:r>
          </a:p>
        </p:txBody>
      </p:sp>
      <p:sp>
        <p:nvSpPr>
          <p:cNvPr id="6" name="Text Box 5"/>
          <p:cNvSpPr txBox="1"/>
          <p:nvPr/>
        </p:nvSpPr>
        <p:spPr>
          <a:xfrm>
            <a:off x="577849" y="3141980"/>
            <a:ext cx="11572762" cy="1322070"/>
          </a:xfrm>
          <a:prstGeom prst="rect">
            <a:avLst/>
          </a:prstGeom>
          <a:solidFill>
            <a:srgbClr val="B4BDFF"/>
          </a:solidFill>
          <a:ln w="9525">
            <a:noFill/>
          </a:ln>
        </p:spPr>
        <p:txBody>
          <a:bodyPr wrap="square">
            <a:spAutoFit/>
          </a:bodyPr>
          <a:lstStyle/>
          <a:p>
            <a:pPr marL="635" indent="-635"/>
            <a:r>
              <a:rPr lang="en-US" sz="4000" b="1">
                <a:latin typeface="Times New Roman" panose="02020603050405020304" pitchFamily="18" charset="0"/>
              </a:rPr>
              <a:t>1. </a:t>
            </a:r>
            <a:r>
              <a:rPr lang="en-US" sz="4000">
                <a:latin typeface="Times New Roman" panose="02020603050405020304" pitchFamily="18" charset="0"/>
              </a:rPr>
              <a:t>You are going out with friends. Promise your parents to return before 9 p.m.</a:t>
            </a:r>
          </a:p>
        </p:txBody>
      </p:sp>
      <p:sp>
        <p:nvSpPr>
          <p:cNvPr id="7" name="Text Box 6"/>
          <p:cNvSpPr txBox="1"/>
          <p:nvPr/>
        </p:nvSpPr>
        <p:spPr>
          <a:xfrm>
            <a:off x="577850" y="4796790"/>
            <a:ext cx="11572761" cy="1322070"/>
          </a:xfrm>
          <a:prstGeom prst="rect">
            <a:avLst/>
          </a:prstGeom>
          <a:solidFill>
            <a:srgbClr val="FFE3BB"/>
          </a:solidFill>
          <a:ln w="9525">
            <a:noFill/>
          </a:ln>
        </p:spPr>
        <p:txBody>
          <a:bodyPr wrap="square">
            <a:spAutoFit/>
          </a:bodyPr>
          <a:lstStyle/>
          <a:p>
            <a:pPr marL="635" indent="-635"/>
            <a:r>
              <a:rPr lang="en-US" sz="4000" b="1">
                <a:solidFill>
                  <a:srgbClr val="000000"/>
                </a:solidFill>
                <a:latin typeface="Times New Roman" panose="02020603050405020304" pitchFamily="18" charset="0"/>
              </a:rPr>
              <a:t>2. </a:t>
            </a:r>
            <a:r>
              <a:rPr lang="en-US" sz="4000">
                <a:solidFill>
                  <a:srgbClr val="000000"/>
                </a:solidFill>
                <a:latin typeface="Times New Roman" panose="02020603050405020304" pitchFamily="18" charset="0"/>
              </a:rPr>
              <a:t>Promise your friend that you will be on time for the performance.</a:t>
            </a:r>
          </a:p>
        </p:txBody>
      </p:sp>
      <p:sp>
        <p:nvSpPr>
          <p:cNvPr id="4" name="Cloud Callout 3"/>
          <p:cNvSpPr/>
          <p:nvPr/>
        </p:nvSpPr>
        <p:spPr>
          <a:xfrm>
            <a:off x="-2489835" y="6464935"/>
            <a:ext cx="2157730" cy="584200"/>
          </a:xfrm>
          <a:prstGeom prst="cloudCallout">
            <a:avLst/>
          </a:prstGeom>
          <a:solidFill>
            <a:srgbClr val="B4BD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1600" b="1" u="sng">
                <a:solidFill>
                  <a:schemeClr val="tx1"/>
                </a:solidFill>
              </a:rPr>
              <a:t>I will return / I promise to return</a:t>
            </a:r>
            <a:r>
              <a:rPr lang="en-US" sz="1600" u="sng">
                <a:solidFill>
                  <a:schemeClr val="tx1"/>
                </a:solidFill>
              </a:rPr>
              <a:t> </a:t>
            </a:r>
            <a:r>
              <a:rPr lang="en-US" sz="1600">
                <a:solidFill>
                  <a:schemeClr val="tx1"/>
                </a:solidFill>
              </a:rPr>
              <a:t>before 9p.m.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577850" y="1064895"/>
            <a:ext cx="5080000" cy="706755"/>
          </a:xfrm>
          <a:prstGeom prst="rect">
            <a:avLst/>
          </a:prstGeom>
          <a:noFill/>
          <a:ln w="9525">
            <a:noFill/>
          </a:ln>
        </p:spPr>
        <p:txBody>
          <a:bodyPr>
            <a:spAutoFit/>
          </a:bodyPr>
          <a:lstStyle/>
          <a:p>
            <a:pPr marL="1270" indent="-1270"/>
            <a:r>
              <a:rPr lang="en-US" sz="4000" b="1" i="1">
                <a:latin typeface="Calibri" panose="020F0502020204030204" pitchFamily="34" charset="0"/>
                <a:cs typeface="Calibri" panose="020F0502020204030204" pitchFamily="34" charset="0"/>
              </a:rPr>
              <a:t>Suggested dialogues:</a:t>
            </a:r>
          </a:p>
        </p:txBody>
      </p:sp>
      <p:sp>
        <p:nvSpPr>
          <p:cNvPr id="3" name="Cloud Callout 2"/>
          <p:cNvSpPr/>
          <p:nvPr/>
        </p:nvSpPr>
        <p:spPr>
          <a:xfrm>
            <a:off x="156272" y="1801186"/>
            <a:ext cx="10138103" cy="2232025"/>
          </a:xfrm>
          <a:prstGeom prst="cloudCallout">
            <a:avLst/>
          </a:prstGeom>
          <a:solidFill>
            <a:srgbClr val="B4BD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5000" b="1" u="sng" dirty="0">
                <a:solidFill>
                  <a:schemeClr val="tx1"/>
                </a:solidFill>
              </a:rPr>
              <a:t>I will return / I promise to return</a:t>
            </a:r>
            <a:r>
              <a:rPr lang="en-US" sz="5000" b="1" dirty="0">
                <a:solidFill>
                  <a:schemeClr val="tx1"/>
                </a:solidFill>
              </a:rPr>
              <a:t> </a:t>
            </a:r>
            <a:r>
              <a:rPr lang="en-US" sz="5000" dirty="0">
                <a:solidFill>
                  <a:schemeClr val="tx1"/>
                </a:solidFill>
              </a:rPr>
              <a:t>before 9 p.m.</a:t>
            </a:r>
          </a:p>
        </p:txBody>
      </p:sp>
      <p:sp>
        <p:nvSpPr>
          <p:cNvPr id="4" name="Cloud Callout 3"/>
          <p:cNvSpPr/>
          <p:nvPr/>
        </p:nvSpPr>
        <p:spPr>
          <a:xfrm flipH="1">
            <a:off x="4703833" y="4511675"/>
            <a:ext cx="7073265" cy="1561813"/>
          </a:xfrm>
          <a:prstGeom prst="cloudCallout">
            <a:avLst/>
          </a:prstGeom>
          <a:solidFill>
            <a:srgbClr val="B4BD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5000">
                <a:solidFill>
                  <a:schemeClr val="tx1"/>
                </a:solidFill>
              </a:rPr>
              <a:t>I appreciate it.</a:t>
            </a:r>
          </a:p>
        </p:txBody>
      </p:sp>
      <p:sp>
        <p:nvSpPr>
          <p:cNvPr id="5" name="Cloud Callout 4"/>
          <p:cNvSpPr/>
          <p:nvPr/>
        </p:nvSpPr>
        <p:spPr>
          <a:xfrm>
            <a:off x="-3061335" y="4511675"/>
            <a:ext cx="1763395" cy="861060"/>
          </a:xfrm>
          <a:prstGeom prst="cloudCallout">
            <a:avLst/>
          </a:prstGeom>
          <a:solidFill>
            <a:srgbClr val="FFE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1600" b="1" u="sng">
                <a:solidFill>
                  <a:schemeClr val="tx1"/>
                </a:solidFill>
              </a:rPr>
              <a:t>I will be / I promise to be </a:t>
            </a:r>
            <a:r>
              <a:rPr lang="en-US" sz="1600">
                <a:solidFill>
                  <a:schemeClr val="tx1"/>
                </a:solidFill>
              </a:rPr>
              <a:t>on time for the performance.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35610" y="258445"/>
            <a:ext cx="4056380" cy="645160"/>
          </a:xfrm>
          <a:prstGeom prst="rect">
            <a:avLst/>
          </a:prstGeom>
          <a:noFill/>
          <a:effectLst/>
        </p:spPr>
        <p:txBody>
          <a:bodyPr wrap="square" rtlCol="0">
            <a:spAutoFit/>
          </a:bodyPr>
          <a:lstStyle/>
          <a:p>
            <a:pPr algn="ctr"/>
            <a:r>
              <a:rPr lang="en-US" sz="3600" b="1" dirty="0">
                <a:sym typeface="+mn-ea"/>
              </a:rPr>
              <a:t>EVERYDAY ENGLISH</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577850" y="1064895"/>
            <a:ext cx="5080000" cy="706755"/>
          </a:xfrm>
          <a:prstGeom prst="rect">
            <a:avLst/>
          </a:prstGeom>
          <a:noFill/>
          <a:ln w="9525">
            <a:noFill/>
          </a:ln>
        </p:spPr>
        <p:txBody>
          <a:bodyPr>
            <a:spAutoFit/>
          </a:bodyPr>
          <a:lstStyle/>
          <a:p>
            <a:pPr marL="1270" indent="-1270"/>
            <a:r>
              <a:rPr lang="en-US" sz="4000" b="1" i="1">
                <a:latin typeface="Calibri" panose="020F0502020204030204" pitchFamily="34" charset="0"/>
                <a:cs typeface="Calibri" panose="020F0502020204030204" pitchFamily="34" charset="0"/>
              </a:rPr>
              <a:t>Suggested dialogues:</a:t>
            </a:r>
          </a:p>
        </p:txBody>
      </p:sp>
      <p:sp>
        <p:nvSpPr>
          <p:cNvPr id="3" name="Cloud Callout 2"/>
          <p:cNvSpPr/>
          <p:nvPr/>
        </p:nvSpPr>
        <p:spPr>
          <a:xfrm>
            <a:off x="195092" y="1771650"/>
            <a:ext cx="11760425" cy="2232025"/>
          </a:xfrm>
          <a:prstGeom prst="cloudCallout">
            <a:avLst/>
          </a:prstGeom>
          <a:solidFill>
            <a:srgbClr val="FFE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5000" b="1" u="sng">
                <a:solidFill>
                  <a:schemeClr val="tx1"/>
                </a:solidFill>
              </a:rPr>
              <a:t>I will be / I promise to be </a:t>
            </a:r>
            <a:r>
              <a:rPr lang="en-US" sz="5000">
                <a:solidFill>
                  <a:schemeClr val="tx1"/>
                </a:solidFill>
              </a:rPr>
              <a:t>on time for the performance.</a:t>
            </a:r>
          </a:p>
        </p:txBody>
      </p:sp>
      <p:sp>
        <p:nvSpPr>
          <p:cNvPr id="4" name="Cloud Callout 3"/>
          <p:cNvSpPr/>
          <p:nvPr/>
        </p:nvSpPr>
        <p:spPr>
          <a:xfrm flipH="1">
            <a:off x="2989006" y="4532670"/>
            <a:ext cx="9083059" cy="1728962"/>
          </a:xfrm>
          <a:prstGeom prst="cloudCallout">
            <a:avLst/>
          </a:prstGeom>
          <a:solidFill>
            <a:srgbClr val="FFE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5000">
                <a:solidFill>
                  <a:schemeClr val="tx1"/>
                </a:solidFill>
              </a:rPr>
              <a:t>I highly appreciate it.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31132" y="1516380"/>
            <a:ext cx="10888345" cy="861774"/>
          </a:xfrm>
          <a:prstGeom prst="rect">
            <a:avLst/>
          </a:prstGeom>
          <a:noFill/>
          <a:effectLst/>
        </p:spPr>
        <p:txBody>
          <a:bodyPr wrap="square" rtlCol="0">
            <a:spAutoFit/>
          </a:bodyPr>
          <a:lstStyle/>
          <a:p>
            <a:pPr algn="just"/>
            <a:r>
              <a:rPr lang="en-US" sz="5000" b="1" dirty="0">
                <a:effectLst>
                  <a:glow rad="88900">
                    <a:schemeClr val="bg1"/>
                  </a:glow>
                </a:effectLst>
                <a:cs typeface="Arial" panose="020B0604020202020204" pitchFamily="34" charset="0"/>
              </a:rPr>
              <a:t>Some promises you usually make in life. </a:t>
            </a:r>
          </a:p>
        </p:txBody>
      </p:sp>
      <p:sp>
        <p:nvSpPr>
          <p:cNvPr id="11" name="TextBox 10"/>
          <p:cNvSpPr txBox="1"/>
          <p:nvPr/>
        </p:nvSpPr>
        <p:spPr>
          <a:xfrm>
            <a:off x="435610" y="-325755"/>
            <a:ext cx="4056380" cy="564515"/>
          </a:xfrm>
          <a:prstGeom prst="rect">
            <a:avLst/>
          </a:prstGeom>
          <a:noFill/>
          <a:effectLst/>
        </p:spPr>
        <p:txBody>
          <a:bodyPr wrap="square" rtlCol="0">
            <a:noAutofit/>
          </a:bodyPr>
          <a:lstStyle/>
          <a:p>
            <a:pPr algn="ctr"/>
            <a:endParaRPr lang="en-US" sz="3600" b="1" dirty="0">
              <a:sym typeface="+mn-ea"/>
            </a:endParaRPr>
          </a:p>
          <a:p>
            <a:pPr algn="ctr"/>
            <a:r>
              <a:rPr lang="en-US" sz="3600" b="1" dirty="0">
                <a:sym typeface="+mn-ea"/>
              </a:rPr>
              <a:t>EXTRA ACTIVITY</a:t>
            </a:r>
          </a:p>
        </p:txBody>
      </p:sp>
      <p:sp>
        <p:nvSpPr>
          <p:cNvPr id="100" name="Text Box 99"/>
          <p:cNvSpPr txBox="1"/>
          <p:nvPr/>
        </p:nvSpPr>
        <p:spPr>
          <a:xfrm>
            <a:off x="631132" y="2636520"/>
            <a:ext cx="11610340" cy="2400657"/>
          </a:xfrm>
          <a:prstGeom prst="rect">
            <a:avLst/>
          </a:prstGeom>
          <a:noFill/>
          <a:ln w="9525">
            <a:noFill/>
          </a:ln>
        </p:spPr>
        <p:txBody>
          <a:bodyPr wrap="square">
            <a:spAutoFit/>
          </a:bodyPr>
          <a:lstStyle/>
          <a:p>
            <a:pPr marL="635" indent="-635"/>
            <a:r>
              <a:rPr lang="en-US" sz="5000" b="1" i="1" dirty="0">
                <a:latin typeface="Calibri" panose="020F0502020204030204" pitchFamily="34" charset="0"/>
                <a:cs typeface="Calibri" panose="020F0502020204030204" pitchFamily="34" charset="0"/>
              </a:rPr>
              <a:t>Example:</a:t>
            </a:r>
            <a:r>
              <a:rPr lang="en-US" sz="5000" b="0" i="1" dirty="0">
                <a:latin typeface="Calibri" panose="020F0502020204030204" pitchFamily="34" charset="0"/>
                <a:cs typeface="Calibri" panose="020F0502020204030204" pitchFamily="34" charset="0"/>
              </a:rPr>
              <a:t> </a:t>
            </a:r>
          </a:p>
          <a:p>
            <a:pPr marL="635" indent="-635"/>
            <a:r>
              <a:rPr lang="en-US" sz="5000" b="0" dirty="0">
                <a:latin typeface="Calibri" panose="020F0502020204030204" pitchFamily="34" charset="0"/>
                <a:cs typeface="Calibri" panose="020F0502020204030204" pitchFamily="34" charset="0"/>
              </a:rPr>
              <a:t>I’ll finish all my homework before I go out, Mum. I promise not to let you down.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0.70"/>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1B786-96FB-1FD3-CE41-3C801FB0C53D}"/>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7AAB1CA9-292E-AD79-EB41-D63D2527C8B2}"/>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a:extLst>
              <a:ext uri="{FF2B5EF4-FFF2-40B4-BE49-F238E27FC236}">
                <a16:creationId xmlns:a16="http://schemas.microsoft.com/office/drawing/2014/main" id="{CEA32F80-EF54-3077-C9F6-84EDD3955889}"/>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a:extLst>
              <a:ext uri="{FF2B5EF4-FFF2-40B4-BE49-F238E27FC236}">
                <a16:creationId xmlns:a16="http://schemas.microsoft.com/office/drawing/2014/main" id="{5218DA6B-C6E4-5324-FC6C-CD2D47F2780B}"/>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1C45E967-F85D-963B-A874-F9F19376D403}"/>
              </a:ext>
            </a:extLst>
          </p:cNvPr>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a:extLst>
              <a:ext uri="{FF2B5EF4-FFF2-40B4-BE49-F238E27FC236}">
                <a16:creationId xmlns:a16="http://schemas.microsoft.com/office/drawing/2014/main" id="{199D3439-630E-A566-4E68-67B4843FF06D}"/>
              </a:ext>
            </a:extLst>
          </p:cNvPr>
          <p:cNvSpPr/>
          <p:nvPr/>
        </p:nvSpPr>
        <p:spPr>
          <a:xfrm>
            <a:off x="394969" y="3754120"/>
            <a:ext cx="2826485"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CHANGES AROUND YOU</a:t>
            </a:r>
          </a:p>
        </p:txBody>
      </p:sp>
      <p:sp>
        <p:nvSpPr>
          <p:cNvPr id="20" name="Rectangle 19">
            <a:extLst>
              <a:ext uri="{FF2B5EF4-FFF2-40B4-BE49-F238E27FC236}">
                <a16:creationId xmlns:a16="http://schemas.microsoft.com/office/drawing/2014/main" id="{B3D99DB6-AC20-EFCF-626D-29925208A259}"/>
              </a:ext>
            </a:extLst>
          </p:cNvPr>
          <p:cNvSpPr/>
          <p:nvPr/>
        </p:nvSpPr>
        <p:spPr>
          <a:xfrm>
            <a:off x="5350180" y="963475"/>
            <a:ext cx="6778970" cy="662106"/>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rPr>
              <a:t>Option 1: </a:t>
            </a:r>
            <a:r>
              <a:rPr lang="en-US" altLang="en-GB" sz="2200" dirty="0">
                <a:solidFill>
                  <a:schemeClr val="tx1"/>
                </a:solidFill>
              </a:rPr>
              <a:t>Promise Chain</a:t>
            </a:r>
            <a:endParaRPr lang="en-GB" sz="2200" dirty="0">
              <a:solidFill>
                <a:schemeClr val="tx1"/>
              </a:solidFill>
            </a:endParaRPr>
          </a:p>
          <a:p>
            <a:r>
              <a:rPr lang="en-GB" sz="2200" dirty="0">
                <a:solidFill>
                  <a:schemeClr val="tx1"/>
                </a:solidFill>
              </a:rPr>
              <a:t>Option 2: </a:t>
            </a:r>
            <a:r>
              <a:rPr lang="en-US" sz="2200" dirty="0">
                <a:solidFill>
                  <a:schemeClr val="tx1"/>
                </a:solidFill>
              </a:rPr>
              <a:t>Promise Role-play</a:t>
            </a:r>
          </a:p>
        </p:txBody>
      </p:sp>
      <p:sp>
        <p:nvSpPr>
          <p:cNvPr id="21" name="Rectangle 20">
            <a:extLst>
              <a:ext uri="{FF2B5EF4-FFF2-40B4-BE49-F238E27FC236}">
                <a16:creationId xmlns:a16="http://schemas.microsoft.com/office/drawing/2014/main" id="{97126817-6C10-053C-BEE8-B413E2F4BEB9}"/>
              </a:ext>
            </a:extLst>
          </p:cNvPr>
          <p:cNvSpPr/>
          <p:nvPr/>
        </p:nvSpPr>
        <p:spPr>
          <a:xfrm>
            <a:off x="5350180" y="1706339"/>
            <a:ext cx="6778970" cy="135721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en-US" sz="220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p>
          <a:p>
            <a:pPr marR="0" indent="0">
              <a:spcBef>
                <a:spcPts val="0"/>
              </a:spcBef>
              <a:spcAft>
                <a:spcPts val="0"/>
              </a:spcAft>
              <a:buFont typeface="Arial" panose="020B0604020202020204" pitchFamily="34" charset="0"/>
              <a:buNone/>
            </a:pPr>
            <a:r>
              <a:rPr lang="en-US" sz="220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promises for the following 	situations.</a:t>
            </a:r>
          </a:p>
        </p:txBody>
      </p:sp>
      <p:sp>
        <p:nvSpPr>
          <p:cNvPr id="22" name="Rectangle 21">
            <a:extLst>
              <a:ext uri="{FF2B5EF4-FFF2-40B4-BE49-F238E27FC236}">
                <a16:creationId xmlns:a16="http://schemas.microsoft.com/office/drawing/2014/main" id="{8C647D57-06B9-6F61-2362-7A092BBB7685}"/>
              </a:ext>
            </a:extLst>
          </p:cNvPr>
          <p:cNvSpPr/>
          <p:nvPr/>
        </p:nvSpPr>
        <p:spPr>
          <a:xfrm>
            <a:off x="5354038" y="3154140"/>
            <a:ext cx="6778970" cy="295970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a:t>
            </a:r>
            <a:r>
              <a:rPr lang="vi-VN" sz="2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Read the passage about changes. Then match </a:t>
            </a:r>
            <a:r>
              <a:rPr lang="vi-VN" sz="2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the people with the topics they are talking about.</a:t>
            </a:r>
          </a:p>
          <a:p>
            <a:pPr marR="0" indent="0">
              <a:spcBef>
                <a:spcPts val="0"/>
              </a:spcBef>
              <a:spcAft>
                <a:spcPts val="0"/>
              </a:spcAft>
              <a:buFont typeface="Arial" panose="020B0604020202020204" pitchFamily="34" charset="0"/>
              <a:buNone/>
            </a:pP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a:t>
            </a:r>
            <a:r>
              <a:rPr lang="vi-VN" sz="2200">
                <a:solidFill>
                  <a:schemeClr val="tx1"/>
                </a:solidFill>
                <a:latin typeface="Calibri" panose="020F0502020204030204" pitchFamily="34" charset="0"/>
                <a:ea typeface="Calibri" panose="020F0502020204030204" pitchFamily="34" charset="0"/>
                <a:cs typeface="Calibri" panose="020F0502020204030204" pitchFamily="34" charset="0"/>
              </a:rPr>
              <a:t>groups</a:t>
            </a: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 Read the passages in 3 again and </a:t>
            </a:r>
            <a:r>
              <a:rPr lang="vi-VN" sz="2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discuss.</a:t>
            </a:r>
          </a:p>
          <a:p>
            <a:pPr marR="0" indent="0">
              <a:spcBef>
                <a:spcPts val="0"/>
              </a:spcBef>
              <a:spcAft>
                <a:spcPts val="0"/>
              </a:spcAft>
              <a:buFont typeface="Arial" panose="020B0604020202020204" pitchFamily="34" charset="0"/>
              <a:buNone/>
            </a:pP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a:t>
            </a:r>
            <a:r>
              <a:rPr lang="en-US" sz="2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a:solidFill>
                  <a:schemeClr val="tx1"/>
                </a:solidFill>
                <a:effectLst/>
                <a:ea typeface="ChronicaPro-Bold"/>
              </a:rPr>
              <a:t>Work in pairs. Read the list below. Tell your 	partners which of them has remained the same 	and which has changed over the past five years. 	Take notes of your partner’s answers and report 	them to the class</a:t>
            </a:r>
            <a:r>
              <a:rPr lang="vi-VN" sz="2200">
                <a:solidFill>
                  <a:schemeClr val="tx1"/>
                </a:solidFill>
                <a:effectLst/>
                <a:ea typeface="ChronicaPro-Bold"/>
              </a:rPr>
              <a:t>.</a:t>
            </a:r>
            <a:endParaRPr sz="2200">
              <a:solidFill>
                <a:schemeClr val="tx1"/>
              </a:solidFill>
              <a:effectLst/>
              <a:ea typeface="Calibri" panose="020F0502020204030204" pitchFamily="34" charset="0"/>
              <a:cs typeface="Calibri" panose="020F0502020204030204" pitchFamily="34" charset="0"/>
            </a:endParaRPr>
          </a:p>
        </p:txBody>
      </p:sp>
      <p:cxnSp>
        <p:nvCxnSpPr>
          <p:cNvPr id="24" name="Curved Connector 23">
            <a:extLst>
              <a:ext uri="{FF2B5EF4-FFF2-40B4-BE49-F238E27FC236}">
                <a16:creationId xmlns:a16="http://schemas.microsoft.com/office/drawing/2014/main" id="{980CED7F-C8EF-2917-9D07-72F3EB37341D}"/>
              </a:ext>
            </a:extLst>
          </p:cNvPr>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072A77D9-FCE5-9AD9-8FD4-0ED282276E23}"/>
              </a:ext>
            </a:extLst>
          </p:cNvPr>
          <p:cNvCxnSpPr>
            <a:stCxn id="17" idx="1"/>
            <a:endCxn id="18" idx="0"/>
          </p:cNvCxnSpPr>
          <p:nvPr/>
        </p:nvCxnSpPr>
        <p:spPr>
          <a:xfrm rot="10800000" flipV="1">
            <a:off x="1808213" y="2765108"/>
            <a:ext cx="507633" cy="989012"/>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46568D95-692E-5AF5-D6B6-B39D7568F80D}"/>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30" name="Rounded Rectangle 29">
            <a:extLst>
              <a:ext uri="{FF2B5EF4-FFF2-40B4-BE49-F238E27FC236}">
                <a16:creationId xmlns:a16="http://schemas.microsoft.com/office/drawing/2014/main" id="{3F4D91B0-7881-3B34-15FD-92F57FDCE4FC}"/>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E617B29-D2ED-90C2-D98B-9A741B68F339}"/>
              </a:ext>
            </a:extLst>
          </p:cNvPr>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a:extLst>
              <a:ext uri="{FF2B5EF4-FFF2-40B4-BE49-F238E27FC236}">
                <a16:creationId xmlns:a16="http://schemas.microsoft.com/office/drawing/2014/main" id="{8E4CF206-11CA-287F-C81D-D269E7B78A43}"/>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6473FF15-5FD0-1982-627B-B592D1F9B220}"/>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E4FD9EA0-EEB6-F24D-74C2-7BC4CCDC6AD9}"/>
                </a:ext>
              </a:extLst>
            </p:cNvPr>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a:extLst>
              <a:ext uri="{FF2B5EF4-FFF2-40B4-BE49-F238E27FC236}">
                <a16:creationId xmlns:a16="http://schemas.microsoft.com/office/drawing/2014/main" id="{580E2C8C-2C1A-C520-9A4F-CD7B32B62C6E}"/>
              </a:ext>
            </a:extLst>
          </p:cNvPr>
          <p:cNvGrpSpPr>
            <a:grpSpLocks noGrp="1" noUngrp="1" noRot="1" noChangeAspect="1" noMove="1" noResize="1"/>
          </p:cNvGrpSpPr>
          <p:nvPr/>
        </p:nvGrpSpPr>
        <p:grpSpPr>
          <a:xfrm>
            <a:off x="-52705" y="8991600"/>
            <a:ext cx="485775" cy="421005"/>
            <a:chOff x="-19221" y="197691"/>
            <a:chExt cx="5378624" cy="6402614"/>
          </a:xfrm>
        </p:grpSpPr>
        <p:sp>
          <p:nvSpPr>
            <p:cNvPr id="3" name="Freeform: Shape 22">
              <a:extLst>
                <a:ext uri="{FF2B5EF4-FFF2-40B4-BE49-F238E27FC236}">
                  <a16:creationId xmlns:a16="http://schemas.microsoft.com/office/drawing/2014/main" id="{9827FD28-F91D-BC7F-1A59-FBA6D334B4D0}"/>
                </a:ext>
              </a:extLst>
            </p:cNvPr>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a:extLst>
                <a:ext uri="{FF2B5EF4-FFF2-40B4-BE49-F238E27FC236}">
                  <a16:creationId xmlns:a16="http://schemas.microsoft.com/office/drawing/2014/main" id="{BDA0BA3C-6BBD-989D-2E3F-CF6CE69952F9}"/>
                </a:ext>
              </a:extLst>
            </p:cNvPr>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a:extLst>
                <a:ext uri="{FF2B5EF4-FFF2-40B4-BE49-F238E27FC236}">
                  <a16:creationId xmlns:a16="http://schemas.microsoft.com/office/drawing/2014/main" id="{98C2DA9E-BDD0-12E3-7EF1-5E9A7595B9D8}"/>
                </a:ext>
              </a:extLst>
            </p:cNvPr>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a:extLst>
                <a:ext uri="{FF2B5EF4-FFF2-40B4-BE49-F238E27FC236}">
                  <a16:creationId xmlns:a16="http://schemas.microsoft.com/office/drawing/2014/main" id="{3BE8CABD-A71D-8980-D562-FCD2A5A11392}"/>
                </a:ext>
              </a:extLst>
            </p:cNvPr>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a:extLst>
                <a:ext uri="{FF2B5EF4-FFF2-40B4-BE49-F238E27FC236}">
                  <a16:creationId xmlns:a16="http://schemas.microsoft.com/office/drawing/2014/main" id="{7308BDD4-AA88-0DBE-7838-4FA079351810}"/>
                </a:ext>
              </a:extLst>
            </p:cNvPr>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48730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08" y="1125490"/>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passage about changes. Then match the people with the topics they are talking about.</a:t>
            </a:r>
          </a:p>
        </p:txBody>
      </p:sp>
      <p:sp>
        <p:nvSpPr>
          <p:cNvPr id="16" name="Rounded Rectangle 15"/>
          <p:cNvSpPr/>
          <p:nvPr/>
        </p:nvSpPr>
        <p:spPr>
          <a:xfrm>
            <a:off x="578103" y="13457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CHANGES AROUND YOU</a:t>
            </a:r>
          </a:p>
        </p:txBody>
      </p:sp>
      <p:sp>
        <p:nvSpPr>
          <p:cNvPr id="2" name="Text Box 1"/>
          <p:cNvSpPr txBox="1"/>
          <p:nvPr/>
        </p:nvSpPr>
        <p:spPr>
          <a:xfrm>
            <a:off x="1080708" y="2269057"/>
            <a:ext cx="3963239" cy="707886"/>
          </a:xfrm>
          <a:prstGeom prst="rect">
            <a:avLst/>
          </a:prstGeom>
          <a:solidFill>
            <a:srgbClr val="F9C7C9"/>
          </a:solidFill>
        </p:spPr>
        <p:txBody>
          <a:bodyPr wrap="square" rtlCol="0" anchor="t">
            <a:spAutoFit/>
          </a:bodyPr>
          <a:lstStyle/>
          <a:p>
            <a:r>
              <a:rPr lang="en-US" sz="4000" b="1" dirty="0"/>
              <a:t>1. Aki from Tokyo</a:t>
            </a:r>
          </a:p>
        </p:txBody>
      </p:sp>
      <p:sp>
        <p:nvSpPr>
          <p:cNvPr id="5" name="Text Box 4"/>
          <p:cNvSpPr txBox="1"/>
          <p:nvPr/>
        </p:nvSpPr>
        <p:spPr>
          <a:xfrm>
            <a:off x="1080709" y="3107943"/>
            <a:ext cx="10888344" cy="3170099"/>
          </a:xfrm>
          <a:prstGeom prst="rect">
            <a:avLst/>
          </a:prstGeom>
          <a:solidFill>
            <a:srgbClr val="FFE3BB"/>
          </a:solidFill>
        </p:spPr>
        <p:txBody>
          <a:bodyPr wrap="square" rtlCol="0" anchor="t">
            <a:spAutoFit/>
          </a:bodyPr>
          <a:lstStyle/>
          <a:p>
            <a:r>
              <a:rPr lang="en-US" sz="4000" dirty="0"/>
              <a:t>Children used to go to temple schools. Monks, samurai, doctors, and people of other professions served as teachers. Nowadays, children study in modern schools with teachers who get professional training in the subjects they teach.</a:t>
            </a:r>
          </a:p>
        </p:txBody>
      </p:sp>
      <p:sp>
        <p:nvSpPr>
          <p:cNvPr id="6" name="Text Box 5"/>
          <p:cNvSpPr txBox="1"/>
          <p:nvPr/>
        </p:nvSpPr>
        <p:spPr>
          <a:xfrm>
            <a:off x="1649095" y="8204200"/>
            <a:ext cx="4547870" cy="583565"/>
          </a:xfrm>
          <a:prstGeom prst="rect">
            <a:avLst/>
          </a:prstGeom>
          <a:solidFill>
            <a:srgbClr val="B9DB9B"/>
          </a:solidFill>
        </p:spPr>
        <p:txBody>
          <a:bodyPr wrap="square" rtlCol="0" anchor="t">
            <a:spAutoFit/>
          </a:bodyPr>
          <a:lstStyle/>
          <a:p>
            <a:r>
              <a:rPr lang="en-US" sz="3200" b="1"/>
              <a:t>2. Sanjay from New Delhi</a:t>
            </a:r>
          </a:p>
        </p:txBody>
      </p:sp>
      <p:sp>
        <p:nvSpPr>
          <p:cNvPr id="7" name="Text Box 6"/>
          <p:cNvSpPr txBox="1"/>
          <p:nvPr/>
        </p:nvSpPr>
        <p:spPr>
          <a:xfrm>
            <a:off x="1883410" y="8787765"/>
            <a:ext cx="9282430" cy="2553335"/>
          </a:xfrm>
          <a:prstGeom prst="rect">
            <a:avLst/>
          </a:prstGeom>
          <a:solidFill>
            <a:srgbClr val="FFE3BB"/>
          </a:solidFill>
        </p:spPr>
        <p:txBody>
          <a:bodyPr wrap="square" rtlCol="0" anchor="t">
            <a:spAutoFit/>
          </a:bodyPr>
          <a:lstStyle/>
          <a:p>
            <a:pPr algn="just"/>
            <a:r>
              <a:rPr lang="en-US" sz="3200"/>
              <a:t>Once, it was easy to say which country a person was from because people wore their own traditional costumes. Now, trends, comfort, and style are more important. More people are wearing western clothes like jeans and T-shirts instead.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243330"/>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passage about changes. Then match the people with the topics they are talking about.</a:t>
            </a:r>
          </a:p>
        </p:txBody>
      </p:sp>
      <p:sp>
        <p:nvSpPr>
          <p:cNvPr id="16" name="Rounded Rectangle 15"/>
          <p:cNvSpPr/>
          <p:nvPr/>
        </p:nvSpPr>
        <p:spPr>
          <a:xfrm>
            <a:off x="578103" y="13457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243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CHANGES AROUND YOU</a:t>
            </a:r>
          </a:p>
        </p:txBody>
      </p:sp>
      <p:sp>
        <p:nvSpPr>
          <p:cNvPr id="2" name="Text Box 1"/>
          <p:cNvSpPr txBox="1"/>
          <p:nvPr/>
        </p:nvSpPr>
        <p:spPr>
          <a:xfrm>
            <a:off x="1080770" y="-4091305"/>
            <a:ext cx="4547870" cy="583565"/>
          </a:xfrm>
          <a:prstGeom prst="rect">
            <a:avLst/>
          </a:prstGeom>
          <a:solidFill>
            <a:srgbClr val="F9C7C9"/>
          </a:solidFill>
        </p:spPr>
        <p:txBody>
          <a:bodyPr wrap="square" rtlCol="0" anchor="t">
            <a:spAutoFit/>
          </a:bodyPr>
          <a:lstStyle/>
          <a:p>
            <a:r>
              <a:rPr lang="en-US" sz="3200" b="1"/>
              <a:t>1. Aki from Tokyo</a:t>
            </a:r>
          </a:p>
        </p:txBody>
      </p:sp>
      <p:sp>
        <p:nvSpPr>
          <p:cNvPr id="5" name="Text Box 4"/>
          <p:cNvSpPr txBox="1"/>
          <p:nvPr/>
        </p:nvSpPr>
        <p:spPr>
          <a:xfrm>
            <a:off x="1454785" y="-3483610"/>
            <a:ext cx="9282430" cy="2553335"/>
          </a:xfrm>
          <a:prstGeom prst="rect">
            <a:avLst/>
          </a:prstGeom>
          <a:solidFill>
            <a:srgbClr val="FFE3BB"/>
          </a:solidFill>
        </p:spPr>
        <p:txBody>
          <a:bodyPr wrap="square" rtlCol="0" anchor="t">
            <a:spAutoFit/>
          </a:bodyPr>
          <a:lstStyle/>
          <a:p>
            <a:pPr algn="just"/>
            <a:r>
              <a:rPr lang="en-US" sz="3200"/>
              <a:t>Children used to go to temple schools. Monks, samurai, doctors, and people of other professions served as teachers. Nowadays, children study in modern schools with teachers who get professional training in the subjects they teach.</a:t>
            </a:r>
          </a:p>
        </p:txBody>
      </p:sp>
      <p:sp>
        <p:nvSpPr>
          <p:cNvPr id="3" name="Text Box 2"/>
          <p:cNvSpPr txBox="1"/>
          <p:nvPr/>
        </p:nvSpPr>
        <p:spPr>
          <a:xfrm>
            <a:off x="1220469" y="2400644"/>
            <a:ext cx="6674833" cy="707886"/>
          </a:xfrm>
          <a:prstGeom prst="rect">
            <a:avLst/>
          </a:prstGeom>
          <a:solidFill>
            <a:srgbClr val="B9DB9B"/>
          </a:solidFill>
        </p:spPr>
        <p:txBody>
          <a:bodyPr wrap="square" rtlCol="0" anchor="t">
            <a:spAutoFit/>
          </a:bodyPr>
          <a:lstStyle/>
          <a:p>
            <a:r>
              <a:rPr lang="en-US" sz="4000" b="1"/>
              <a:t>2. Sanjay from New Delhi</a:t>
            </a:r>
          </a:p>
        </p:txBody>
      </p:sp>
      <p:sp>
        <p:nvSpPr>
          <p:cNvPr id="4" name="Text Box 3"/>
          <p:cNvSpPr txBox="1"/>
          <p:nvPr/>
        </p:nvSpPr>
        <p:spPr>
          <a:xfrm>
            <a:off x="1224000" y="3210368"/>
            <a:ext cx="10888345" cy="3170099"/>
          </a:xfrm>
          <a:prstGeom prst="rect">
            <a:avLst/>
          </a:prstGeom>
          <a:solidFill>
            <a:srgbClr val="FFE3BB"/>
          </a:solidFill>
        </p:spPr>
        <p:txBody>
          <a:bodyPr wrap="square" rtlCol="0" anchor="t">
            <a:spAutoFit/>
          </a:bodyPr>
          <a:lstStyle/>
          <a:p>
            <a:r>
              <a:rPr lang="en-US" sz="4000" dirty="0"/>
              <a:t>Once, it was easy to say which country a person was from because people wore their own traditional costumes. Now, trends, comfort, and style are more important. More people are wearing western clothes like jeans and T-shirts instead.</a:t>
            </a:r>
          </a:p>
        </p:txBody>
      </p:sp>
      <p:sp>
        <p:nvSpPr>
          <p:cNvPr id="9" name="Text Box 8"/>
          <p:cNvSpPr txBox="1"/>
          <p:nvPr/>
        </p:nvSpPr>
        <p:spPr>
          <a:xfrm>
            <a:off x="1220470" y="7722870"/>
            <a:ext cx="4547870" cy="583565"/>
          </a:xfrm>
          <a:prstGeom prst="rect">
            <a:avLst/>
          </a:prstGeom>
          <a:solidFill>
            <a:srgbClr val="B4BDFF"/>
          </a:solidFill>
        </p:spPr>
        <p:txBody>
          <a:bodyPr wrap="square" rtlCol="0" anchor="t">
            <a:spAutoFit/>
          </a:bodyPr>
          <a:lstStyle/>
          <a:p>
            <a:r>
              <a:rPr lang="en-US" sz="3200" b="1"/>
              <a:t>3. Asim from Cairo</a:t>
            </a:r>
          </a:p>
        </p:txBody>
      </p:sp>
      <p:sp>
        <p:nvSpPr>
          <p:cNvPr id="10" name="Text Box 9"/>
          <p:cNvSpPr txBox="1"/>
          <p:nvPr/>
        </p:nvSpPr>
        <p:spPr>
          <a:xfrm>
            <a:off x="1454785" y="8306435"/>
            <a:ext cx="9282430" cy="2061210"/>
          </a:xfrm>
          <a:prstGeom prst="rect">
            <a:avLst/>
          </a:prstGeom>
          <a:solidFill>
            <a:srgbClr val="FFE3BB"/>
          </a:solidFill>
        </p:spPr>
        <p:txBody>
          <a:bodyPr wrap="square" rtlCol="0" anchor="t">
            <a:spAutoFit/>
          </a:bodyPr>
          <a:lstStyle/>
          <a:p>
            <a:pPr algn="just"/>
            <a:r>
              <a:rPr lang="en-US" sz="3200"/>
              <a:t>In the past, people used animals such as horses and camels for travelling. Now, airplanes, ships, and trains have replaced them. Transportation has become faster and easier.</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8686">
            <a:alpha val="74000"/>
          </a:srgbClr>
        </a:solidFill>
        <a:effectLst/>
      </p:bgPr>
    </p:bg>
    <p:spTree>
      <p:nvGrpSpPr>
        <p:cNvPr id="1" name=""/>
        <p:cNvGrpSpPr/>
        <p:nvPr/>
      </p:nvGrpSpPr>
      <p:grpSpPr>
        <a:xfrm>
          <a:off x="0" y="0"/>
          <a:ext cx="0" cy="0"/>
          <a:chOff x="0" y="0"/>
          <a:chExt cx="0" cy="0"/>
        </a:xfrm>
      </p:grpSpPr>
      <p:pic>
        <p:nvPicPr>
          <p:cNvPr id="5" name="Picture 4" descr="Vietnam local culture guide-7_0"/>
          <p:cNvPicPr>
            <a:picLocks noChangeAspect="1"/>
          </p:cNvPicPr>
          <p:nvPr/>
        </p:nvPicPr>
        <p:blipFill>
          <a:blip r:embed="rId2"/>
          <a:stretch>
            <a:fillRect/>
          </a:stretch>
        </p:blipFill>
        <p:spPr>
          <a:xfrm>
            <a:off x="8648065" y="2219325"/>
            <a:ext cx="4765675" cy="3178175"/>
          </a:xfrm>
          <a:prstGeom prst="roundRect">
            <a:avLst/>
          </a:prstGeom>
        </p:spPr>
      </p:pic>
      <p:pic>
        <p:nvPicPr>
          <p:cNvPr id="7" name="Picture 6" descr="dogs-7369533_1280"/>
          <p:cNvPicPr>
            <a:picLocks noChangeAspect="1"/>
          </p:cNvPicPr>
          <p:nvPr/>
        </p:nvPicPr>
        <p:blipFill>
          <a:blip r:embed="rId3"/>
          <a:stretch>
            <a:fillRect/>
          </a:stretch>
        </p:blipFill>
        <p:spPr>
          <a:xfrm>
            <a:off x="-631190" y="2184400"/>
            <a:ext cx="4175125" cy="3099435"/>
          </a:xfrm>
          <a:prstGeom prst="roundRect">
            <a:avLst/>
          </a:prstGeom>
        </p:spPr>
      </p:pic>
      <p:pic>
        <p:nvPicPr>
          <p:cNvPr id="6" name="Picture 5" descr="traditional-vietnamese-culture-1_1690617708"/>
          <p:cNvPicPr>
            <a:picLocks noChangeAspect="1"/>
          </p:cNvPicPr>
          <p:nvPr/>
        </p:nvPicPr>
        <p:blipFill>
          <a:blip r:embed="rId4"/>
          <a:stretch>
            <a:fillRect/>
          </a:stretch>
        </p:blipFill>
        <p:spPr>
          <a:xfrm>
            <a:off x="3565525" y="2083435"/>
            <a:ext cx="5040630" cy="3434080"/>
          </a:xfrm>
          <a:prstGeom prst="roundRect">
            <a:avLst/>
          </a:prstGeom>
        </p:spPr>
      </p:pic>
      <p:sp>
        <p:nvSpPr>
          <p:cNvPr id="4" name="Oval 3"/>
          <p:cNvSpPr/>
          <p:nvPr/>
        </p:nvSpPr>
        <p:spPr>
          <a:xfrm>
            <a:off x="-1094740" y="5058410"/>
            <a:ext cx="14181455" cy="4311015"/>
          </a:xfrm>
          <a:prstGeom prst="ellipse">
            <a:avLst/>
          </a:prstGeom>
          <a:solidFill>
            <a:srgbClr val="7ED7C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Oval 1"/>
          <p:cNvSpPr/>
          <p:nvPr/>
        </p:nvSpPr>
        <p:spPr>
          <a:xfrm>
            <a:off x="-1495425" y="-1460500"/>
            <a:ext cx="14417040" cy="3993515"/>
          </a:xfrm>
          <a:prstGeom prst="ellipse">
            <a:avLst/>
          </a:prstGeom>
          <a:solidFill>
            <a:srgbClr val="EFD5A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9" name="Group 8"/>
          <p:cNvGrpSpPr/>
          <p:nvPr/>
        </p:nvGrpSpPr>
        <p:grpSpPr>
          <a:xfrm>
            <a:off x="2862220" y="204993"/>
            <a:ext cx="1004291" cy="784817"/>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885853" y="-8132"/>
            <a:ext cx="2089150" cy="1015663"/>
          </a:xfrm>
          <a:prstGeom prst="rect">
            <a:avLst/>
          </a:prstGeom>
          <a:noFill/>
        </p:spPr>
        <p:txBody>
          <a:bodyPr wrap="square" rtlCol="0">
            <a:spAutoFit/>
          </a:bodyPr>
          <a:lstStyle/>
          <a:p>
            <a:pPr algn="ctr"/>
            <a:r>
              <a:rPr lang="en-US" sz="6000" b="1" dirty="0">
                <a:solidFill>
                  <a:srgbClr val="FF0000"/>
                </a:solidFill>
                <a:latin typeface="Myriad Pro" pitchFamily="34" charset="0"/>
              </a:rPr>
              <a:t>Unit</a:t>
            </a:r>
          </a:p>
        </p:txBody>
      </p:sp>
      <p:sp>
        <p:nvSpPr>
          <p:cNvPr id="13" name="TextBox 16"/>
          <p:cNvSpPr txBox="1"/>
          <p:nvPr/>
        </p:nvSpPr>
        <p:spPr>
          <a:xfrm>
            <a:off x="2917354" y="181904"/>
            <a:ext cx="888470" cy="830997"/>
          </a:xfrm>
          <a:prstGeom prst="rect">
            <a:avLst/>
          </a:prstGeom>
          <a:noFill/>
        </p:spPr>
        <p:txBody>
          <a:bodyPr wrap="square" rtlCol="0">
            <a:spAutoFit/>
          </a:bodyPr>
          <a:lstStyle/>
          <a:p>
            <a:pPr algn="ctr"/>
            <a:r>
              <a:rPr lang="en-US" sz="4800" b="1" dirty="0">
                <a:solidFill>
                  <a:schemeClr val="bg1"/>
                </a:solidFill>
                <a:latin typeface="Myriad Pro" pitchFamily="34" charset="0"/>
              </a:rPr>
              <a:t>6</a:t>
            </a:r>
          </a:p>
        </p:txBody>
      </p:sp>
      <p:sp>
        <p:nvSpPr>
          <p:cNvPr id="3" name="TextBox 40"/>
          <p:cNvSpPr txBox="1"/>
          <p:nvPr/>
        </p:nvSpPr>
        <p:spPr>
          <a:xfrm>
            <a:off x="3362623" y="-79081"/>
            <a:ext cx="8066836" cy="1445260"/>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4400" b="1" dirty="0">
                <a:solidFill>
                  <a:srgbClr val="FF0000"/>
                </a:solidFill>
                <a:effectLst>
                  <a:outerShdw blurRad="63500" sx="102000" sy="102000" algn="ctr" rotWithShape="0">
                    <a:prstClr val="black">
                      <a:alpha val="40000"/>
                    </a:prstClr>
                  </a:outerShdw>
                </a:effectLst>
                <a:latin typeface="Myriad Pro" pitchFamily="34" charset="0"/>
              </a:rPr>
              <a:t>VIETNAMESE LIFESTYLE: </a:t>
            </a:r>
          </a:p>
          <a:p>
            <a:pPr algn="ctr"/>
            <a:r>
              <a:rPr lang="en-US" sz="4400" b="1" dirty="0">
                <a:solidFill>
                  <a:srgbClr val="FF0000"/>
                </a:solidFill>
                <a:effectLst>
                  <a:outerShdw blurRad="63500" sx="102000" sy="102000" algn="ctr" rotWithShape="0">
                    <a:prstClr val="black">
                      <a:alpha val="40000"/>
                    </a:prstClr>
                  </a:outerShdw>
                </a:effectLst>
                <a:latin typeface="Myriad Pro" pitchFamily="34" charset="0"/>
              </a:rPr>
              <a:t>THEN AND NOW</a:t>
            </a:r>
          </a:p>
        </p:txBody>
      </p:sp>
      <p:sp>
        <p:nvSpPr>
          <p:cNvPr id="14" name="Rounded Rectangle 13"/>
          <p:cNvSpPr/>
          <p:nvPr/>
        </p:nvSpPr>
        <p:spPr>
          <a:xfrm>
            <a:off x="3559076" y="5842466"/>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4084634" y="5878009"/>
            <a:ext cx="4712984" cy="521970"/>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3014608" y="5660836"/>
            <a:ext cx="990895" cy="941618"/>
            <a:chOff x="2766630" y="1746890"/>
            <a:chExt cx="990895" cy="941618"/>
          </a:xfrm>
        </p:grpSpPr>
        <p:pic>
          <p:nvPicPr>
            <p:cNvPr id="18" name="Picture 17"/>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7"/>
            <a:srcRect t="5582"/>
            <a:stretch>
              <a:fillRect/>
            </a:stretch>
          </p:blipFill>
          <p:spPr>
            <a:xfrm>
              <a:off x="2906617" y="1968106"/>
              <a:ext cx="710920" cy="499184"/>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p:tgtEl>
                                          <p:spTgt spid="3"/>
                                        </p:tgtEl>
                                        <p:attrNameLst>
                                          <p:attrName>ppt_y</p:attrName>
                                        </p:attrNameLst>
                                      </p:cBhvr>
                                      <p:tavLst>
                                        <p:tav tm="0">
                                          <p:val>
                                            <p:strVal val="#ppt_y+#ppt_h*1.125000"/>
                                          </p:val>
                                        </p:tav>
                                        <p:tav tm="100000">
                                          <p:val>
                                            <p:strVal val="#ppt_y"/>
                                          </p:val>
                                        </p:tav>
                                      </p:tavLst>
                                    </p:anim>
                                    <p:animEffect transition="in" filter="wipe(up)">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3" grpId="0" bldLvl="0" animBg="1"/>
      <p:bldP spid="3" grpId="1" animBg="1"/>
      <p:bldP spid="14" grpId="0" bldLvl="0" animBg="1"/>
      <p:bldP spid="14" grpId="1" animBg="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CHANGES AROUND YOU</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3" name="Text Box 2"/>
          <p:cNvSpPr txBox="1"/>
          <p:nvPr/>
        </p:nvSpPr>
        <p:spPr>
          <a:xfrm>
            <a:off x="1220470" y="-4070350"/>
            <a:ext cx="4547870" cy="583565"/>
          </a:xfrm>
          <a:prstGeom prst="rect">
            <a:avLst/>
          </a:prstGeom>
          <a:solidFill>
            <a:srgbClr val="B9DB9B"/>
          </a:solidFill>
        </p:spPr>
        <p:txBody>
          <a:bodyPr wrap="square" rtlCol="0" anchor="t">
            <a:spAutoFit/>
          </a:bodyPr>
          <a:lstStyle/>
          <a:p>
            <a:r>
              <a:rPr lang="en-US" sz="3200" b="1"/>
              <a:t>2. Sanjay from New Delhi</a:t>
            </a:r>
          </a:p>
        </p:txBody>
      </p:sp>
      <p:sp>
        <p:nvSpPr>
          <p:cNvPr id="4" name="Text Box 3"/>
          <p:cNvSpPr txBox="1"/>
          <p:nvPr/>
        </p:nvSpPr>
        <p:spPr>
          <a:xfrm>
            <a:off x="1454785" y="-3486785"/>
            <a:ext cx="9282430" cy="2553335"/>
          </a:xfrm>
          <a:prstGeom prst="rect">
            <a:avLst/>
          </a:prstGeom>
          <a:solidFill>
            <a:srgbClr val="FFE3BB"/>
          </a:solidFill>
        </p:spPr>
        <p:txBody>
          <a:bodyPr wrap="square" rtlCol="0" anchor="t">
            <a:spAutoFit/>
          </a:bodyPr>
          <a:lstStyle/>
          <a:p>
            <a:pPr algn="just"/>
            <a:r>
              <a:rPr lang="en-US" sz="3200"/>
              <a:t>Once, it was easy to say which country a person was from because people wore their own traditional costumes. Now, trends, comfort, and style are more important. More people are wearing western clothes like jeans and T-shirts instead.</a:t>
            </a:r>
          </a:p>
        </p:txBody>
      </p:sp>
      <p:sp>
        <p:nvSpPr>
          <p:cNvPr id="11" name="Text Box 10"/>
          <p:cNvSpPr txBox="1"/>
          <p:nvPr/>
        </p:nvSpPr>
        <p:spPr>
          <a:xfrm>
            <a:off x="461644" y="1139190"/>
            <a:ext cx="4547870" cy="707886"/>
          </a:xfrm>
          <a:prstGeom prst="rect">
            <a:avLst/>
          </a:prstGeom>
          <a:solidFill>
            <a:srgbClr val="B4BDFF"/>
          </a:solidFill>
        </p:spPr>
        <p:txBody>
          <a:bodyPr wrap="square" rtlCol="0" anchor="t">
            <a:spAutoFit/>
          </a:bodyPr>
          <a:lstStyle/>
          <a:p>
            <a:r>
              <a:rPr lang="en-US" sz="4000" b="1"/>
              <a:t>3. Asim from Cairo</a:t>
            </a:r>
          </a:p>
        </p:txBody>
      </p:sp>
      <p:sp>
        <p:nvSpPr>
          <p:cNvPr id="12" name="Text Box 11"/>
          <p:cNvSpPr txBox="1"/>
          <p:nvPr/>
        </p:nvSpPr>
        <p:spPr>
          <a:xfrm>
            <a:off x="461644" y="1860550"/>
            <a:ext cx="11582871" cy="2554545"/>
          </a:xfrm>
          <a:prstGeom prst="rect">
            <a:avLst/>
          </a:prstGeom>
          <a:solidFill>
            <a:srgbClr val="FFE3BB"/>
          </a:solidFill>
        </p:spPr>
        <p:txBody>
          <a:bodyPr wrap="square" rtlCol="0" anchor="t">
            <a:spAutoFit/>
          </a:bodyPr>
          <a:lstStyle/>
          <a:p>
            <a:r>
              <a:rPr lang="en-US" sz="4000"/>
              <a:t>In the past, people used animals such as horses and camels for travelling. Now, airplanes, ships, and trains have replaced them. Transportation has become faster and easier.</a:t>
            </a:r>
          </a:p>
        </p:txBody>
      </p:sp>
      <p:graphicFrame>
        <p:nvGraphicFramePr>
          <p:cNvPr id="19" name="Table 18"/>
          <p:cNvGraphicFramePr/>
          <p:nvPr>
            <p:extLst>
              <p:ext uri="{D42A27DB-BD31-4B8C-83A1-F6EECF244321}">
                <p14:modId xmlns:p14="http://schemas.microsoft.com/office/powerpoint/2010/main" val="32038500"/>
              </p:ext>
            </p:extLst>
          </p:nvPr>
        </p:nvGraphicFramePr>
        <p:xfrm>
          <a:off x="1871980" y="4440556"/>
          <a:ext cx="8533130" cy="231648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381000">
                <a:tc>
                  <a:txBody>
                    <a:bodyPr/>
                    <a:lstStyle/>
                    <a:p>
                      <a:pPr algn="ctr">
                        <a:buNone/>
                      </a:pPr>
                      <a:r>
                        <a:rPr lang="en-US" sz="3200"/>
                        <a:t>PEOPLE</a:t>
                      </a:r>
                    </a:p>
                  </a:txBody>
                  <a:tcPr/>
                </a:tc>
                <a:tc>
                  <a:txBody>
                    <a:bodyPr/>
                    <a:lstStyle/>
                    <a:p>
                      <a:pPr algn="ctr">
                        <a:buNone/>
                      </a:pPr>
                      <a:r>
                        <a:rPr lang="en-US" sz="3200"/>
                        <a:t>TOPICS</a:t>
                      </a:r>
                    </a:p>
                  </a:txBody>
                  <a:tcPr/>
                </a:tc>
                <a:extLst>
                  <a:ext uri="{0D108BD9-81ED-4DB2-BD59-A6C34878D82A}">
                    <a16:rowId xmlns:a16="http://schemas.microsoft.com/office/drawing/2014/main" val="10000"/>
                  </a:ext>
                </a:extLst>
              </a:tr>
              <a:tr h="579120">
                <a:tc>
                  <a:txBody>
                    <a:bodyPr/>
                    <a:lstStyle/>
                    <a:p>
                      <a:pPr algn="ctr">
                        <a:buNone/>
                      </a:pPr>
                      <a:r>
                        <a:rPr lang="en-US" sz="3200" dirty="0"/>
                        <a:t>1. Aki</a:t>
                      </a:r>
                    </a:p>
                  </a:txBody>
                  <a:tcPr/>
                </a:tc>
                <a:tc>
                  <a:txBody>
                    <a:bodyPr/>
                    <a:lstStyle/>
                    <a:p>
                      <a:pPr algn="ctr">
                        <a:buNone/>
                      </a:pPr>
                      <a:r>
                        <a:rPr lang="en-US" sz="3200" dirty="0"/>
                        <a:t>a. Transportation</a:t>
                      </a:r>
                    </a:p>
                  </a:txBody>
                  <a:tcPr/>
                </a:tc>
                <a:extLst>
                  <a:ext uri="{0D108BD9-81ED-4DB2-BD59-A6C34878D82A}">
                    <a16:rowId xmlns:a16="http://schemas.microsoft.com/office/drawing/2014/main" val="10001"/>
                  </a:ext>
                </a:extLst>
              </a:tr>
              <a:tr h="381000">
                <a:tc>
                  <a:txBody>
                    <a:bodyPr/>
                    <a:lstStyle/>
                    <a:p>
                      <a:pPr algn="ctr">
                        <a:buNone/>
                      </a:pPr>
                      <a:r>
                        <a:rPr lang="en-US" sz="3200" dirty="0"/>
                        <a:t>     2. Sanjay</a:t>
                      </a:r>
                    </a:p>
                  </a:txBody>
                  <a:tcPr/>
                </a:tc>
                <a:tc>
                  <a:txBody>
                    <a:bodyPr/>
                    <a:lstStyle/>
                    <a:p>
                      <a:pPr algn="ctr">
                        <a:buNone/>
                      </a:pPr>
                      <a:r>
                        <a:rPr lang="en-US" sz="3200"/>
                        <a:t>b. Education</a:t>
                      </a:r>
                    </a:p>
                  </a:txBody>
                  <a:tcPr/>
                </a:tc>
                <a:extLst>
                  <a:ext uri="{0D108BD9-81ED-4DB2-BD59-A6C34878D82A}">
                    <a16:rowId xmlns:a16="http://schemas.microsoft.com/office/drawing/2014/main" val="10002"/>
                  </a:ext>
                </a:extLst>
              </a:tr>
              <a:tr h="417297">
                <a:tc>
                  <a:txBody>
                    <a:bodyPr/>
                    <a:lstStyle/>
                    <a:p>
                      <a:pPr algn="ctr">
                        <a:buNone/>
                      </a:pPr>
                      <a:r>
                        <a:rPr lang="en-US" sz="3200" dirty="0"/>
                        <a:t>  3. Asim</a:t>
                      </a:r>
                    </a:p>
                  </a:txBody>
                  <a:tcPr/>
                </a:tc>
                <a:tc>
                  <a:txBody>
                    <a:bodyPr/>
                    <a:lstStyle/>
                    <a:p>
                      <a:pPr algn="ctr">
                        <a:buNone/>
                      </a:pPr>
                      <a:r>
                        <a:rPr lang="en-US" sz="3200" dirty="0"/>
                        <a:t>c. Clothes</a:t>
                      </a:r>
                    </a:p>
                  </a:txBody>
                  <a:tcPr/>
                </a:tc>
                <a:extLst>
                  <a:ext uri="{0D108BD9-81ED-4DB2-BD59-A6C34878D82A}">
                    <a16:rowId xmlns:a16="http://schemas.microsoft.com/office/drawing/2014/main" val="10003"/>
                  </a:ext>
                </a:extLst>
              </a:tr>
            </a:tbl>
          </a:graphicData>
        </a:graphic>
      </p:graphicFrame>
      <p:cxnSp>
        <p:nvCxnSpPr>
          <p:cNvPr id="20" name="Straight Connector 19"/>
          <p:cNvCxnSpPr/>
          <p:nvPr/>
        </p:nvCxnSpPr>
        <p:spPr>
          <a:xfrm>
            <a:off x="4509360" y="5312411"/>
            <a:ext cx="2724150" cy="57277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21" name="Straight Connector 20"/>
          <p:cNvCxnSpPr>
            <a:cxnSpLocks/>
          </p:cNvCxnSpPr>
          <p:nvPr/>
        </p:nvCxnSpPr>
        <p:spPr>
          <a:xfrm>
            <a:off x="5009514" y="6018835"/>
            <a:ext cx="2448561" cy="488543"/>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22" name="Straight Connector 21"/>
          <p:cNvCxnSpPr>
            <a:cxnSpLocks/>
          </p:cNvCxnSpPr>
          <p:nvPr/>
        </p:nvCxnSpPr>
        <p:spPr>
          <a:xfrm flipV="1">
            <a:off x="4733925" y="5442342"/>
            <a:ext cx="2103437" cy="1065036"/>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196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0770" y="1119505"/>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Read the passages in 3 again and discuss. </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CHANGES AROUND YOU</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583980" y="1938904"/>
            <a:ext cx="11123295" cy="706755"/>
          </a:xfrm>
          <a:prstGeom prst="rect">
            <a:avLst/>
          </a:prstGeom>
          <a:noFill/>
          <a:ln w="9525">
            <a:noFill/>
          </a:ln>
        </p:spPr>
        <p:txBody>
          <a:bodyPr wrap="square">
            <a:spAutoFit/>
          </a:bodyPr>
          <a:lstStyle/>
          <a:p>
            <a:pPr marL="635" indent="-635" algn="just"/>
            <a:r>
              <a:rPr lang="en-US" sz="4000" b="0">
                <a:latin typeface="Calibri" panose="020F0502020204030204" pitchFamily="34" charset="0"/>
                <a:cs typeface="Calibri" panose="020F0502020204030204" pitchFamily="34" charset="0"/>
              </a:rPr>
              <a:t>- Work in groups.</a:t>
            </a:r>
          </a:p>
        </p:txBody>
      </p:sp>
      <p:sp>
        <p:nvSpPr>
          <p:cNvPr id="3" name="Text Box 2"/>
          <p:cNvSpPr txBox="1"/>
          <p:nvPr/>
        </p:nvSpPr>
        <p:spPr>
          <a:xfrm>
            <a:off x="576897" y="2639061"/>
            <a:ext cx="11123295" cy="1322070"/>
          </a:xfrm>
          <a:prstGeom prst="rect">
            <a:avLst/>
          </a:prstGeom>
          <a:noFill/>
          <a:ln w="9525">
            <a:noFill/>
          </a:ln>
        </p:spPr>
        <p:txBody>
          <a:bodyPr wrap="square">
            <a:spAutoFit/>
          </a:bodyPr>
          <a:lstStyle/>
          <a:p>
            <a:pPr marL="635" indent="-635" algn="just"/>
            <a:r>
              <a:rPr lang="en-US" sz="4000" b="0">
                <a:latin typeface="Calibri" panose="020F0502020204030204" pitchFamily="34" charset="0"/>
                <a:cs typeface="Calibri" panose="020F0502020204030204" pitchFamily="34" charset="0"/>
              </a:rPr>
              <a:t>- Look at two suggested questions and express your idea.</a:t>
            </a:r>
          </a:p>
        </p:txBody>
      </p:sp>
      <p:sp>
        <p:nvSpPr>
          <p:cNvPr id="5" name="Round Single Corner Rectangle 4"/>
          <p:cNvSpPr/>
          <p:nvPr/>
        </p:nvSpPr>
        <p:spPr>
          <a:xfrm>
            <a:off x="578103" y="3986530"/>
            <a:ext cx="11211942" cy="2676525"/>
          </a:xfrm>
          <a:prstGeom prst="round1Rect">
            <a:avLst/>
          </a:prstGeom>
          <a:solidFill>
            <a:srgbClr val="B4BD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US" sz="4000" dirty="0">
                <a:solidFill>
                  <a:schemeClr val="tx1"/>
                </a:solidFill>
                <a:latin typeface="Calibri" panose="020F0502020204030204" pitchFamily="34" charset="0"/>
                <a:cs typeface="Calibri" panose="020F0502020204030204" pitchFamily="34" charset="0"/>
                <a:sym typeface="+mn-ea"/>
              </a:rPr>
              <a:t> 1) focus on aspects of life in the past and choose the </a:t>
            </a:r>
          </a:p>
          <a:p>
            <a:r>
              <a:rPr lang="en-US" sz="4000" dirty="0">
                <a:solidFill>
                  <a:schemeClr val="tx1"/>
                </a:solidFill>
                <a:latin typeface="Calibri" panose="020F0502020204030204" pitchFamily="34" charset="0"/>
                <a:cs typeface="Calibri" panose="020F0502020204030204" pitchFamily="34" charset="0"/>
                <a:sym typeface="+mn-ea"/>
              </a:rPr>
              <a:t>     one they would like to experience.</a:t>
            </a:r>
          </a:p>
          <a:p>
            <a:r>
              <a:rPr lang="en-US" sz="4000" dirty="0">
                <a:solidFill>
                  <a:schemeClr val="tx1"/>
                </a:solidFill>
                <a:latin typeface="Calibri" panose="020F0502020204030204" pitchFamily="34" charset="0"/>
                <a:cs typeface="Calibri" panose="020F0502020204030204" pitchFamily="34" charset="0"/>
                <a:sym typeface="+mn-ea"/>
              </a:rPr>
              <a:t>2) Choose the change which they think is for the</a:t>
            </a:r>
          </a:p>
          <a:p>
            <a:r>
              <a:rPr lang="en-US" sz="4000" dirty="0">
                <a:solidFill>
                  <a:schemeClr val="tx1"/>
                </a:solidFill>
                <a:latin typeface="Calibri" panose="020F0502020204030204" pitchFamily="34" charset="0"/>
                <a:cs typeface="Calibri" panose="020F0502020204030204" pitchFamily="34" charset="0"/>
                <a:sym typeface="+mn-ea"/>
              </a:rPr>
              <a:t>     better and explain why.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5" grpId="0" bldLvl="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772735"/>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688" y="789622"/>
            <a:ext cx="10888345" cy="2061210"/>
          </a:xfrm>
          <a:prstGeom prst="rect">
            <a:avLst/>
          </a:prstGeom>
          <a:noFill/>
          <a:effectLst/>
        </p:spPr>
        <p:txBody>
          <a:bodyPr wrap="square" rtlCol="0">
            <a:spAutoFit/>
          </a:bodyPr>
          <a:lstStyle/>
          <a:p>
            <a:pPr algn="just"/>
            <a:r>
              <a:rPr lang="en-US" sz="3200" b="1" dirty="0">
                <a:solidFill>
                  <a:schemeClr val="tx1"/>
                </a:solidFill>
                <a:effectLst>
                  <a:glow rad="88900">
                    <a:schemeClr val="bg1"/>
                  </a:glow>
                </a:effectLst>
                <a:cs typeface="Arial" panose="020B0604020202020204" pitchFamily="34" charset="0"/>
              </a:rPr>
              <a:t>Work in pairs. Read the list below. Tell your partners which of them has remained the same and which has changed over the past five years. Take notes of your partner’s answers and report them to the class.</a:t>
            </a:r>
          </a:p>
        </p:txBody>
      </p:sp>
      <p:sp>
        <p:nvSpPr>
          <p:cNvPr id="16" name="Rounded Rectangle 15"/>
          <p:cNvSpPr/>
          <p:nvPr/>
        </p:nvSpPr>
        <p:spPr>
          <a:xfrm>
            <a:off x="487297" y="130790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40082" y="12071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0" name="Text Box 99"/>
          <p:cNvSpPr txBox="1"/>
          <p:nvPr/>
        </p:nvSpPr>
        <p:spPr>
          <a:xfrm>
            <a:off x="1068705" y="3075622"/>
            <a:ext cx="11123295" cy="706755"/>
          </a:xfrm>
          <a:prstGeom prst="rect">
            <a:avLst/>
          </a:prstGeom>
          <a:noFill/>
          <a:ln w="9525">
            <a:noFill/>
          </a:ln>
        </p:spPr>
        <p:txBody>
          <a:bodyPr wrap="square">
            <a:spAutoFit/>
          </a:bodyPr>
          <a:lstStyle/>
          <a:p>
            <a:pPr marL="635" indent="-635" algn="just"/>
            <a:r>
              <a:rPr lang="en-US" sz="4000" b="0">
                <a:latin typeface="Calibri" panose="020F0502020204030204" pitchFamily="34" charset="0"/>
                <a:cs typeface="Calibri" panose="020F0502020204030204" pitchFamily="34" charset="0"/>
              </a:rPr>
              <a:t>- Work in pairs.</a:t>
            </a:r>
          </a:p>
        </p:txBody>
      </p:sp>
      <p:sp>
        <p:nvSpPr>
          <p:cNvPr id="2" name="Text Box 1"/>
          <p:cNvSpPr txBox="1"/>
          <p:nvPr/>
        </p:nvSpPr>
        <p:spPr>
          <a:xfrm>
            <a:off x="1042688" y="3747137"/>
            <a:ext cx="11123295" cy="706755"/>
          </a:xfrm>
          <a:prstGeom prst="rect">
            <a:avLst/>
          </a:prstGeom>
          <a:noFill/>
          <a:ln w="9525">
            <a:noFill/>
          </a:ln>
        </p:spPr>
        <p:txBody>
          <a:bodyPr wrap="square">
            <a:spAutoFit/>
          </a:bodyPr>
          <a:lstStyle/>
          <a:p>
            <a:pPr marL="635" indent="-635" algn="just"/>
            <a:r>
              <a:rPr lang="en-US" sz="4000" b="0" dirty="0">
                <a:latin typeface="Calibri" panose="020F0502020204030204" pitchFamily="34" charset="0"/>
                <a:cs typeface="Calibri" panose="020F0502020204030204" pitchFamily="34" charset="0"/>
              </a:rPr>
              <a:t>- T</a:t>
            </a:r>
            <a:r>
              <a:rPr lang="en-US" sz="4000" dirty="0">
                <a:latin typeface="Calibri" panose="020F0502020204030204" pitchFamily="34" charset="0"/>
                <a:cs typeface="Calibri" panose="020F0502020204030204" pitchFamily="34" charset="0"/>
              </a:rPr>
              <a:t>alk and take notes of their partner’s ideas. </a:t>
            </a:r>
          </a:p>
        </p:txBody>
      </p:sp>
      <p:sp>
        <p:nvSpPr>
          <p:cNvPr id="8" name="TextBox 10"/>
          <p:cNvSpPr txBox="1"/>
          <p:nvPr/>
        </p:nvSpPr>
        <p:spPr>
          <a:xfrm>
            <a:off x="487045" y="194945"/>
            <a:ext cx="11303000"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sym typeface="+mn-ea"/>
              </a:rPr>
              <a:t>CHANGES AROUND YOU</a:t>
            </a:r>
            <a:endParaRPr lang="en-US" sz="3200" b="1" dirty="0">
              <a:effectLst>
                <a:glow rad="88900">
                  <a:schemeClr val="bg1"/>
                </a:glow>
              </a:effectLst>
              <a:latin typeface="Arial" panose="020B0604020202020204" pitchFamily="34" charset="0"/>
              <a:cs typeface="Arial" panose="020B0604020202020204" pitchFamily="34" charset="0"/>
            </a:endParaRPr>
          </a:p>
        </p:txBody>
      </p:sp>
      <p:sp>
        <p:nvSpPr>
          <p:cNvPr id="7" name="Text Box 6"/>
          <p:cNvSpPr txBox="1"/>
          <p:nvPr/>
        </p:nvSpPr>
        <p:spPr>
          <a:xfrm>
            <a:off x="1028065" y="4678682"/>
            <a:ext cx="10761980" cy="2061210"/>
          </a:xfrm>
          <a:prstGeom prst="rect">
            <a:avLst/>
          </a:prstGeom>
          <a:solidFill>
            <a:srgbClr val="7ED7C1"/>
          </a:solidFill>
        </p:spPr>
        <p:txBody>
          <a:bodyPr wrap="square" rtlCol="0" anchor="t">
            <a:spAutoFit/>
          </a:bodyPr>
          <a:lstStyle/>
          <a:p>
            <a:r>
              <a:rPr lang="en-US" sz="3200" dirty="0"/>
              <a:t>– Your style of clothes</a:t>
            </a:r>
          </a:p>
          <a:p>
            <a:r>
              <a:rPr lang="en-US" sz="3200" dirty="0"/>
              <a:t>– Your eating habits</a:t>
            </a:r>
          </a:p>
          <a:p>
            <a:r>
              <a:rPr lang="en-US" sz="3200" dirty="0"/>
              <a:t>– Your hobbies</a:t>
            </a:r>
          </a:p>
          <a:p>
            <a:r>
              <a:rPr lang="en-US" sz="3200" dirty="0"/>
              <a:t>– Your </a:t>
            </a:r>
            <a:r>
              <a:rPr lang="en-US" sz="3200" dirty="0" err="1"/>
              <a:t>favourite</a:t>
            </a:r>
            <a:r>
              <a:rPr lang="en-US" sz="3200" dirty="0"/>
              <a:t> actor / singer / book / movie</a:t>
            </a:r>
          </a:p>
        </p:txBody>
      </p:sp>
      <p:sp>
        <p:nvSpPr>
          <p:cNvPr id="9" name="TextBox 11"/>
          <p:cNvSpPr txBox="1"/>
          <p:nvPr/>
        </p:nvSpPr>
        <p:spPr>
          <a:xfrm>
            <a:off x="1264285" y="-2923540"/>
            <a:ext cx="10888345" cy="1938020"/>
          </a:xfrm>
          <a:prstGeom prst="rect">
            <a:avLst/>
          </a:prstGeom>
          <a:solidFill>
            <a:srgbClr val="7ED7C1"/>
          </a:solidFill>
          <a:effectLst/>
        </p:spPr>
        <p:txBody>
          <a:bodyPr wrap="square" rtlCol="0">
            <a:spAutoFit/>
          </a:bodyPr>
          <a:lstStyle/>
          <a:p>
            <a:pPr algn="just"/>
            <a:r>
              <a:rPr lang="en-US" sz="4000" dirty="0">
                <a:solidFill>
                  <a:schemeClr val="tx1"/>
                </a:solidFill>
                <a:effectLst/>
                <a:cs typeface="Arial" panose="020B0604020202020204" pitchFamily="34" charset="0"/>
              </a:rPr>
              <a:t>There have been some changes in Lan’s lifestyle. The first change is her…. However, her … has / have not changed over the past five years.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p:bldP spid="2" grpId="0"/>
      <p:bldP spid="2" grpId="1"/>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8528" y="6985"/>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96645" y="2593996"/>
            <a:ext cx="11831100" cy="3170099"/>
          </a:xfrm>
          <a:prstGeom prst="rect">
            <a:avLst/>
          </a:prstGeom>
          <a:solidFill>
            <a:srgbClr val="7ED7C1"/>
          </a:solidFill>
          <a:effectLst/>
        </p:spPr>
        <p:txBody>
          <a:bodyPr wrap="square" rtlCol="0">
            <a:spAutoFit/>
          </a:bodyPr>
          <a:lstStyle/>
          <a:p>
            <a:r>
              <a:rPr lang="en-US" sz="5000" dirty="0">
                <a:solidFill>
                  <a:schemeClr val="tx1"/>
                </a:solidFill>
                <a:effectLst/>
                <a:cs typeface="Arial" panose="020B0604020202020204" pitchFamily="34" charset="0"/>
              </a:rPr>
              <a:t>There have been some changes </a:t>
            </a:r>
            <a:r>
              <a:rPr lang="en-US" sz="5000">
                <a:solidFill>
                  <a:schemeClr val="tx1"/>
                </a:solidFill>
                <a:effectLst/>
                <a:cs typeface="Arial" panose="020B0604020202020204" pitchFamily="34" charset="0"/>
              </a:rPr>
              <a:t>in … lifestyle</a:t>
            </a:r>
            <a:r>
              <a:rPr lang="en-US" sz="5000" dirty="0">
                <a:solidFill>
                  <a:schemeClr val="tx1"/>
                </a:solidFill>
                <a:effectLst/>
                <a:cs typeface="Arial" panose="020B0604020202020204" pitchFamily="34" charset="0"/>
              </a:rPr>
              <a:t>. The first change </a:t>
            </a:r>
            <a:r>
              <a:rPr lang="en-US" sz="5000">
                <a:solidFill>
                  <a:schemeClr val="tx1"/>
                </a:solidFill>
                <a:effectLst/>
                <a:cs typeface="Arial" panose="020B0604020202020204" pitchFamily="34" charset="0"/>
              </a:rPr>
              <a:t>is her / his …. </a:t>
            </a:r>
            <a:r>
              <a:rPr lang="en-US" sz="5000" dirty="0">
                <a:solidFill>
                  <a:schemeClr val="tx1"/>
                </a:solidFill>
                <a:effectLst/>
                <a:cs typeface="Arial" panose="020B0604020202020204" pitchFamily="34" charset="0"/>
              </a:rPr>
              <a:t>However</a:t>
            </a:r>
            <a:r>
              <a:rPr lang="en-US" sz="5000">
                <a:solidFill>
                  <a:schemeClr val="tx1"/>
                </a:solidFill>
                <a:effectLst/>
                <a:cs typeface="Arial" panose="020B0604020202020204" pitchFamily="34" charset="0"/>
              </a:rPr>
              <a:t>, her / his </a:t>
            </a:r>
            <a:r>
              <a:rPr lang="en-US" sz="5000" dirty="0">
                <a:solidFill>
                  <a:schemeClr val="tx1"/>
                </a:solidFill>
                <a:effectLst/>
                <a:cs typeface="Arial" panose="020B0604020202020204" pitchFamily="34" charset="0"/>
              </a:rPr>
              <a:t>… </a:t>
            </a:r>
            <a:r>
              <a:rPr lang="en-US" sz="5000">
                <a:solidFill>
                  <a:schemeClr val="tx1"/>
                </a:solidFill>
                <a:effectLst/>
                <a:cs typeface="Arial" panose="020B0604020202020204" pitchFamily="34" charset="0"/>
              </a:rPr>
              <a:t>has  /  have </a:t>
            </a:r>
            <a:r>
              <a:rPr lang="en-US" sz="5000" dirty="0">
                <a:solidFill>
                  <a:schemeClr val="tx1"/>
                </a:solidFill>
                <a:effectLst/>
                <a:cs typeface="Arial" panose="020B0604020202020204" pitchFamily="34" charset="0"/>
              </a:rPr>
              <a:t>not changed over the past five years.</a:t>
            </a:r>
          </a:p>
        </p:txBody>
      </p:sp>
      <p:sp>
        <p:nvSpPr>
          <p:cNvPr id="8" name="TextBox 10"/>
          <p:cNvSpPr txBox="1"/>
          <p:nvPr/>
        </p:nvSpPr>
        <p:spPr>
          <a:xfrm>
            <a:off x="487045" y="194945"/>
            <a:ext cx="11303000"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CHANGES AROUND YOU</a:t>
            </a:r>
            <a:endParaRPr lang="en-US" sz="3600" b="1">
              <a:effectLst>
                <a:glow rad="88900">
                  <a:schemeClr val="bg1"/>
                </a:glow>
              </a:effectLst>
              <a:latin typeface="Arial" panose="020B0604020202020204" pitchFamily="34" charset="0"/>
              <a:cs typeface="Arial" panose="020B0604020202020204" pitchFamily="34" charset="0"/>
            </a:endParaRPr>
          </a:p>
        </p:txBody>
      </p:sp>
      <p:sp>
        <p:nvSpPr>
          <p:cNvPr id="3" name="Text Box 2"/>
          <p:cNvSpPr txBox="1"/>
          <p:nvPr/>
        </p:nvSpPr>
        <p:spPr>
          <a:xfrm>
            <a:off x="1130300" y="1346200"/>
            <a:ext cx="6096000" cy="706755"/>
          </a:xfrm>
          <a:prstGeom prst="rect">
            <a:avLst/>
          </a:prstGeom>
          <a:noFill/>
        </p:spPr>
        <p:txBody>
          <a:bodyPr wrap="square" rtlCol="0" anchor="t">
            <a:spAutoFit/>
          </a:bodyPr>
          <a:lstStyle/>
          <a:p>
            <a:pPr algn="just"/>
            <a:r>
              <a:rPr lang="en-US" sz="4000" b="1" i="1" dirty="0">
                <a:effectLst>
                  <a:glow rad="88900">
                    <a:schemeClr val="bg1"/>
                  </a:glow>
                </a:effectLst>
                <a:cs typeface="Arial" panose="020B0604020202020204" pitchFamily="34" charset="0"/>
                <a:sym typeface="+mn-ea"/>
              </a:rPr>
              <a:t>Sample structure: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6627B-5757-F124-B8AF-605C83E45104}"/>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E78AED47-B352-E621-B4C9-E18FFC14AC3F}"/>
              </a:ext>
            </a:extLst>
          </p:cNvPr>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a:extLst>
              <a:ext uri="{FF2B5EF4-FFF2-40B4-BE49-F238E27FC236}">
                <a16:creationId xmlns:a16="http://schemas.microsoft.com/office/drawing/2014/main" id="{2008AC6A-C641-F0B5-F639-FCD31D2EE7BF}"/>
              </a:ext>
            </a:extLst>
          </p:cNvPr>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a:extLst>
              <a:ext uri="{FF2B5EF4-FFF2-40B4-BE49-F238E27FC236}">
                <a16:creationId xmlns:a16="http://schemas.microsoft.com/office/drawing/2014/main" id="{7E144F7F-2D88-D718-EE11-9D1FA634EC24}"/>
              </a:ext>
            </a:extLst>
          </p:cNvPr>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a typeface="Adobe Gothic Std B" panose="020B0800000000000000" pitchFamily="34" charset="-128"/>
              </a:rPr>
              <a:t>WARM-UP</a:t>
            </a:r>
            <a:endParaRPr lang="en-GB" sz="2400" b="1" dirty="0">
              <a:solidFill>
                <a:schemeClr val="tx1"/>
              </a:solidFill>
              <a:ea typeface="Adobe Gothic Std B" panose="020B0800000000000000" pitchFamily="34" charset="-128"/>
            </a:endParaRPr>
          </a:p>
        </p:txBody>
      </p:sp>
      <p:sp>
        <p:nvSpPr>
          <p:cNvPr id="17" name="Rounded Rectangle 16">
            <a:extLst>
              <a:ext uri="{FF2B5EF4-FFF2-40B4-BE49-F238E27FC236}">
                <a16:creationId xmlns:a16="http://schemas.microsoft.com/office/drawing/2014/main" id="{246AA2E3-9E79-353C-27A8-03D7BA0FC76A}"/>
              </a:ext>
            </a:extLst>
          </p:cNvPr>
          <p:cNvSpPr/>
          <p:nvPr/>
        </p:nvSpPr>
        <p:spPr>
          <a:xfrm>
            <a:off x="2100857" y="2254843"/>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EVERYDAY ENGLISH</a:t>
            </a:r>
            <a:endParaRPr lang="en-GB" sz="2400" b="1" dirty="0">
              <a:solidFill>
                <a:schemeClr val="tx1"/>
              </a:solidFill>
            </a:endParaRPr>
          </a:p>
        </p:txBody>
      </p:sp>
      <p:sp>
        <p:nvSpPr>
          <p:cNvPr id="18" name="Rounded Rectangle 17">
            <a:extLst>
              <a:ext uri="{FF2B5EF4-FFF2-40B4-BE49-F238E27FC236}">
                <a16:creationId xmlns:a16="http://schemas.microsoft.com/office/drawing/2014/main" id="{9E7152A3-7310-49B4-1A06-1172B697AA24}"/>
              </a:ext>
            </a:extLst>
          </p:cNvPr>
          <p:cNvSpPr/>
          <p:nvPr/>
        </p:nvSpPr>
        <p:spPr>
          <a:xfrm>
            <a:off x="164068" y="3849052"/>
            <a:ext cx="3397251"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CHANGES AROUND YOU</a:t>
            </a:r>
          </a:p>
        </p:txBody>
      </p:sp>
      <p:sp>
        <p:nvSpPr>
          <p:cNvPr id="20" name="Rectangle 19">
            <a:extLst>
              <a:ext uri="{FF2B5EF4-FFF2-40B4-BE49-F238E27FC236}">
                <a16:creationId xmlns:a16="http://schemas.microsoft.com/office/drawing/2014/main" id="{E9F0D1E4-7D81-DDF0-F0D4-E625710926E8}"/>
              </a:ext>
            </a:extLst>
          </p:cNvPr>
          <p:cNvSpPr/>
          <p:nvPr/>
        </p:nvSpPr>
        <p:spPr>
          <a:xfrm>
            <a:off x="5350180" y="963475"/>
            <a:ext cx="6778970" cy="662106"/>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rPr>
              <a:t>Option 1: </a:t>
            </a:r>
            <a:r>
              <a:rPr lang="en-US" altLang="en-GB" sz="2200" dirty="0">
                <a:solidFill>
                  <a:schemeClr val="tx1"/>
                </a:solidFill>
              </a:rPr>
              <a:t>Promise Chain</a:t>
            </a:r>
            <a:endParaRPr lang="en-GB" sz="2200" dirty="0">
              <a:solidFill>
                <a:schemeClr val="tx1"/>
              </a:solidFill>
            </a:endParaRPr>
          </a:p>
          <a:p>
            <a:r>
              <a:rPr lang="en-GB" sz="2200" dirty="0">
                <a:solidFill>
                  <a:schemeClr val="tx1"/>
                </a:solidFill>
              </a:rPr>
              <a:t>Option 2: </a:t>
            </a:r>
            <a:r>
              <a:rPr lang="en-US" sz="2200" dirty="0">
                <a:solidFill>
                  <a:schemeClr val="tx1"/>
                </a:solidFill>
              </a:rPr>
              <a:t>Promise Role-play</a:t>
            </a:r>
          </a:p>
        </p:txBody>
      </p:sp>
      <p:sp>
        <p:nvSpPr>
          <p:cNvPr id="21" name="Rectangle 20">
            <a:extLst>
              <a:ext uri="{FF2B5EF4-FFF2-40B4-BE49-F238E27FC236}">
                <a16:creationId xmlns:a16="http://schemas.microsoft.com/office/drawing/2014/main" id="{08F7514A-4AE7-2D9D-524C-F77E84AA69EC}"/>
              </a:ext>
            </a:extLst>
          </p:cNvPr>
          <p:cNvSpPr/>
          <p:nvPr/>
        </p:nvSpPr>
        <p:spPr>
          <a:xfrm>
            <a:off x="5350180" y="1706339"/>
            <a:ext cx="6778970" cy="135721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en-US" sz="220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p>
          <a:p>
            <a:pPr marR="0" indent="0">
              <a:spcBef>
                <a:spcPts val="0"/>
              </a:spcBef>
              <a:spcAft>
                <a:spcPts val="0"/>
              </a:spcAft>
              <a:buFont typeface="Arial" panose="020B0604020202020204" pitchFamily="34" charset="0"/>
              <a:buNone/>
            </a:pPr>
            <a:r>
              <a:rPr lang="en-US" sz="220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promises for the following 	situations.</a:t>
            </a:r>
          </a:p>
        </p:txBody>
      </p:sp>
      <p:sp>
        <p:nvSpPr>
          <p:cNvPr id="22" name="Rectangle 21">
            <a:extLst>
              <a:ext uri="{FF2B5EF4-FFF2-40B4-BE49-F238E27FC236}">
                <a16:creationId xmlns:a16="http://schemas.microsoft.com/office/drawing/2014/main" id="{4691E063-14CE-14BE-1117-31F44805B47F}"/>
              </a:ext>
            </a:extLst>
          </p:cNvPr>
          <p:cNvSpPr/>
          <p:nvPr/>
        </p:nvSpPr>
        <p:spPr>
          <a:xfrm>
            <a:off x="5354038" y="3154140"/>
            <a:ext cx="6778970" cy="295970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a:t>
            </a: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Read the passage about changes. Then match </a:t>
            </a: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people with the topics they are talking about.</a:t>
            </a:r>
          </a:p>
          <a:p>
            <a:pPr marR="0" indent="0">
              <a:spcBef>
                <a:spcPts val="0"/>
              </a:spcBef>
              <a:spcAft>
                <a:spcPts val="0"/>
              </a:spcAft>
              <a:buFont typeface="Arial" panose="020B0604020202020204" pitchFamily="34" charset="0"/>
              <a:buNone/>
            </a:pP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a:t>
            </a:r>
            <a:r>
              <a:rPr lang="vi-VN" sz="2200" dirty="0">
                <a:solidFill>
                  <a:schemeClr val="tx1"/>
                </a:solidFill>
                <a:latin typeface="Calibri" panose="020F0502020204030204" pitchFamily="34" charset="0"/>
                <a:ea typeface="Calibri" panose="020F0502020204030204" pitchFamily="34" charset="0"/>
                <a:cs typeface="Calibri" panose="020F0502020204030204" pitchFamily="34" charset="0"/>
              </a:rPr>
              <a:t>groups</a:t>
            </a: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Read the passages in </a:t>
            </a:r>
            <a:r>
              <a:rPr sz="2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again and </a:t>
            </a:r>
            <a:r>
              <a:rPr lang="vi-VN"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discuss.</a:t>
            </a:r>
          </a:p>
          <a:p>
            <a:pPr marR="0" indent="0">
              <a:spcBef>
                <a:spcPts val="0"/>
              </a:spcBef>
              <a:spcAft>
                <a:spcPts val="0"/>
              </a:spcAft>
              <a:buFont typeface="Arial" panose="020B0604020202020204" pitchFamily="34" charset="0"/>
              <a:buNone/>
            </a:pPr>
            <a:r>
              <a:rP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solidFill>
                  <a:schemeClr val="tx1"/>
                </a:solidFill>
                <a:effectLst/>
                <a:ea typeface="ChronicaPro-Bold"/>
              </a:rPr>
              <a:t>Work in pairs. Read the list below. Tell your 	partners which of them has remained the same 	and which has changed over the past five years. 	Take notes of your partner’s answers and report 	them to the class</a:t>
            </a:r>
            <a:r>
              <a:rPr lang="vi-VN" sz="2200" dirty="0">
                <a:solidFill>
                  <a:schemeClr val="tx1"/>
                </a:solidFill>
                <a:effectLst/>
                <a:ea typeface="ChronicaPro-Bold"/>
              </a:rPr>
              <a:t>.</a:t>
            </a:r>
            <a:endParaRPr sz="2200" dirty="0">
              <a:solidFill>
                <a:schemeClr val="tx1"/>
              </a:solidFill>
              <a:effectLst/>
              <a:ea typeface="Calibri" panose="020F0502020204030204" pitchFamily="34" charset="0"/>
              <a:cs typeface="Calibri" panose="020F0502020204030204" pitchFamily="34" charset="0"/>
            </a:endParaRPr>
          </a:p>
        </p:txBody>
      </p:sp>
      <p:cxnSp>
        <p:nvCxnSpPr>
          <p:cNvPr id="24" name="Curved Connector 23">
            <a:extLst>
              <a:ext uri="{FF2B5EF4-FFF2-40B4-BE49-F238E27FC236}">
                <a16:creationId xmlns:a16="http://schemas.microsoft.com/office/drawing/2014/main" id="{0000EE4B-6994-F5A4-BDC2-306683376D48}"/>
              </a:ext>
            </a:extLst>
          </p:cNvPr>
          <p:cNvCxnSpPr>
            <a:stCxn id="16" idx="3"/>
            <a:endCxn id="17" idx="0"/>
          </p:cNvCxnSpPr>
          <p:nvPr/>
        </p:nvCxnSpPr>
        <p:spPr>
          <a:xfrm>
            <a:off x="2505075" y="1409153"/>
            <a:ext cx="1071840" cy="84569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a:extLst>
              <a:ext uri="{FF2B5EF4-FFF2-40B4-BE49-F238E27FC236}">
                <a16:creationId xmlns:a16="http://schemas.microsoft.com/office/drawing/2014/main" id="{7F945902-46A8-733A-733E-623ABBE89E29}"/>
              </a:ext>
            </a:extLst>
          </p:cNvPr>
          <p:cNvCxnSpPr>
            <a:cxnSpLocks/>
            <a:stCxn id="17" idx="1"/>
            <a:endCxn id="18" idx="0"/>
          </p:cNvCxnSpPr>
          <p:nvPr/>
        </p:nvCxnSpPr>
        <p:spPr>
          <a:xfrm rot="10800000" flipV="1">
            <a:off x="1862695" y="2563770"/>
            <a:ext cx="238163" cy="128528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a:extLst>
              <a:ext uri="{FF2B5EF4-FFF2-40B4-BE49-F238E27FC236}">
                <a16:creationId xmlns:a16="http://schemas.microsoft.com/office/drawing/2014/main" id="{8EAADEDA-A7FA-D54E-B582-4B7B38CB8717}"/>
              </a:ext>
            </a:extLst>
          </p:cNvPr>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a:extLst>
              <a:ext uri="{FF2B5EF4-FFF2-40B4-BE49-F238E27FC236}">
                <a16:creationId xmlns:a16="http://schemas.microsoft.com/office/drawing/2014/main" id="{0C4BBF59-1A46-3C3D-CADD-11129FC7936D}"/>
              </a:ext>
            </a:extLst>
          </p:cNvPr>
          <p:cNvSpPr/>
          <p:nvPr/>
        </p:nvSpPr>
        <p:spPr>
          <a:xfrm>
            <a:off x="2676425" y="5448935"/>
            <a:ext cx="2511900"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CONSOLIDATION</a:t>
            </a:r>
            <a:endParaRPr lang="en-GB" sz="2400" b="1" dirty="0">
              <a:solidFill>
                <a:schemeClr val="tx1"/>
              </a:solidFill>
            </a:endParaRPr>
          </a:p>
        </p:txBody>
      </p:sp>
      <p:cxnSp>
        <p:nvCxnSpPr>
          <p:cNvPr id="28" name="Curved Connector 27">
            <a:extLst>
              <a:ext uri="{FF2B5EF4-FFF2-40B4-BE49-F238E27FC236}">
                <a16:creationId xmlns:a16="http://schemas.microsoft.com/office/drawing/2014/main" id="{E7957CFF-D3D3-6855-2930-78130C0314E7}"/>
              </a:ext>
            </a:extLst>
          </p:cNvPr>
          <p:cNvCxnSpPr>
            <a:cxnSpLocks/>
            <a:stCxn id="18" idx="3"/>
            <a:endCxn id="27" idx="0"/>
          </p:cNvCxnSpPr>
          <p:nvPr/>
        </p:nvCxnSpPr>
        <p:spPr>
          <a:xfrm>
            <a:off x="3561319" y="4149725"/>
            <a:ext cx="371056" cy="1299210"/>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a:extLst>
              <a:ext uri="{FF2B5EF4-FFF2-40B4-BE49-F238E27FC236}">
                <a16:creationId xmlns:a16="http://schemas.microsoft.com/office/drawing/2014/main" id="{CC6D2255-AE93-D7BF-26D5-43E694ACA082}"/>
              </a:ext>
            </a:extLst>
          </p:cNvPr>
          <p:cNvSpPr/>
          <p:nvPr/>
        </p:nvSpPr>
        <p:spPr>
          <a:xfrm>
            <a:off x="5369482" y="6163003"/>
            <a:ext cx="677897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sz="2200" dirty="0">
                <a:solidFill>
                  <a:schemeClr val="tx1"/>
                </a:solidFill>
              </a:rPr>
              <a:t>Wrap-up</a:t>
            </a:r>
          </a:p>
          <a:p>
            <a:pPr indent="0">
              <a:buFont typeface="Arial" panose="020B0604020202020204" pitchFamily="34" charset="0"/>
              <a:buNone/>
            </a:pPr>
            <a:r>
              <a:rPr lang="en-US" sz="2200">
                <a:solidFill>
                  <a:schemeClr val="tx1"/>
                </a:solidFill>
              </a:rPr>
              <a:t>Homework</a:t>
            </a:r>
            <a:endParaRPr lang="en-GB" sz="2200" dirty="0">
              <a:solidFill>
                <a:schemeClr val="tx1"/>
              </a:solidFill>
            </a:endParaRPr>
          </a:p>
        </p:txBody>
      </p:sp>
      <p:sp>
        <p:nvSpPr>
          <p:cNvPr id="30" name="Rounded Rectangle 29">
            <a:extLst>
              <a:ext uri="{FF2B5EF4-FFF2-40B4-BE49-F238E27FC236}">
                <a16:creationId xmlns:a16="http://schemas.microsoft.com/office/drawing/2014/main" id="{D173EF1D-A1CC-1BC8-D3BA-1212BEA27FB6}"/>
              </a:ext>
            </a:extLst>
          </p:cNvPr>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86CF5A2-334D-6647-F849-2162F0BFA8DE}"/>
              </a:ext>
            </a:extLst>
          </p:cNvPr>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a:extLst>
              <a:ext uri="{FF2B5EF4-FFF2-40B4-BE49-F238E27FC236}">
                <a16:creationId xmlns:a16="http://schemas.microsoft.com/office/drawing/2014/main" id="{658E4701-2A06-8111-AC95-A79EC4AE3ED5}"/>
              </a:ext>
            </a:extLst>
          </p:cNvPr>
          <p:cNvGrpSpPr/>
          <p:nvPr/>
        </p:nvGrpSpPr>
        <p:grpSpPr>
          <a:xfrm>
            <a:off x="3081468" y="95603"/>
            <a:ext cx="990895" cy="941618"/>
            <a:chOff x="2766630" y="1746890"/>
            <a:chExt cx="990895" cy="941618"/>
          </a:xfrm>
        </p:grpSpPr>
        <p:pic>
          <p:nvPicPr>
            <p:cNvPr id="38" name="Picture 37">
              <a:extLst>
                <a:ext uri="{FF2B5EF4-FFF2-40B4-BE49-F238E27FC236}">
                  <a16:creationId xmlns:a16="http://schemas.microsoft.com/office/drawing/2014/main" id="{3D8FA345-075B-20E0-ABFA-AE7D477C2BED}"/>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a:extLst>
                <a:ext uri="{FF2B5EF4-FFF2-40B4-BE49-F238E27FC236}">
                  <a16:creationId xmlns:a16="http://schemas.microsoft.com/office/drawing/2014/main" id="{8AB201C4-AC15-12AF-DFDC-686F5B7E5860}"/>
                </a:ext>
              </a:extLst>
            </p:cNvPr>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a:extLst>
              <a:ext uri="{FF2B5EF4-FFF2-40B4-BE49-F238E27FC236}">
                <a16:creationId xmlns:a16="http://schemas.microsoft.com/office/drawing/2014/main" id="{DA5E65A1-FDF0-E7FB-3DBE-45B85530C546}"/>
              </a:ext>
            </a:extLst>
          </p:cNvPr>
          <p:cNvGrpSpPr>
            <a:grpSpLocks noGrp="1" noUngrp="1" noRot="1" noChangeAspect="1" noMove="1" noResize="1"/>
          </p:cNvGrpSpPr>
          <p:nvPr/>
        </p:nvGrpSpPr>
        <p:grpSpPr>
          <a:xfrm>
            <a:off x="-52705" y="8991600"/>
            <a:ext cx="485775" cy="421005"/>
            <a:chOff x="-19221" y="197691"/>
            <a:chExt cx="5378624" cy="6402614"/>
          </a:xfrm>
        </p:grpSpPr>
        <p:sp>
          <p:nvSpPr>
            <p:cNvPr id="3" name="Freeform: Shape 22">
              <a:extLst>
                <a:ext uri="{FF2B5EF4-FFF2-40B4-BE49-F238E27FC236}">
                  <a16:creationId xmlns:a16="http://schemas.microsoft.com/office/drawing/2014/main" id="{A29AAEB5-BF64-099D-16B1-B5EB8EE71047}"/>
                </a:ext>
              </a:extLst>
            </p:cNvPr>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a:extLst>
                <a:ext uri="{FF2B5EF4-FFF2-40B4-BE49-F238E27FC236}">
                  <a16:creationId xmlns:a16="http://schemas.microsoft.com/office/drawing/2014/main" id="{003B2D26-ABA4-3D4E-83E5-4B62E0378161}"/>
                </a:ext>
              </a:extLst>
            </p:cNvPr>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a:extLst>
                <a:ext uri="{FF2B5EF4-FFF2-40B4-BE49-F238E27FC236}">
                  <a16:creationId xmlns:a16="http://schemas.microsoft.com/office/drawing/2014/main" id="{7069C8C6-75CD-1CD1-CE96-AB99B62B51D7}"/>
                </a:ext>
              </a:extLst>
            </p:cNvPr>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a:extLst>
                <a:ext uri="{FF2B5EF4-FFF2-40B4-BE49-F238E27FC236}">
                  <a16:creationId xmlns:a16="http://schemas.microsoft.com/office/drawing/2014/main" id="{039EEBC8-1E83-5B48-8708-14EF82DCC6C0}"/>
                </a:ext>
              </a:extLst>
            </p:cNvPr>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a:extLst>
                <a:ext uri="{FF2B5EF4-FFF2-40B4-BE49-F238E27FC236}">
                  <a16:creationId xmlns:a16="http://schemas.microsoft.com/office/drawing/2014/main" id="{960867A1-6F98-1DEC-46B2-EE90E963E158}"/>
                </a:ext>
              </a:extLst>
            </p:cNvPr>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4003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2355030"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344581"/>
            <a:ext cx="11445622" cy="258445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sym typeface="+mn-ea"/>
              </a:rPr>
              <a:t>Know how to make promises;</a:t>
            </a:r>
          </a:p>
          <a:p>
            <a:pPr marL="457200" indent="-457200">
              <a:lnSpc>
                <a:spcPct val="150000"/>
              </a:lnSpc>
              <a:buFont typeface="Wingdings" panose="05000000000000000000" pitchFamily="2" charset="2"/>
              <a:buChar char="ü"/>
            </a:pPr>
            <a:r>
              <a:rPr lang="en-US" sz="3600" dirty="0">
                <a:sym typeface="+mn-ea"/>
              </a:rPr>
              <a:t>Talk about changes in lifestyle.</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2555646"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45" y="1953895"/>
            <a:ext cx="11184255" cy="1753235"/>
          </a:xfrm>
          <a:prstGeom prst="rect">
            <a:avLst/>
          </a:prstGeom>
          <a:noFill/>
        </p:spPr>
        <p:txBody>
          <a:bodyPr wrap="square" rtlCol="0">
            <a:spAutoFit/>
          </a:bodyPr>
          <a:lstStyle/>
          <a:p>
            <a:pPr>
              <a:lnSpc>
                <a:spcPct val="150000"/>
              </a:lnSpc>
            </a:pPr>
            <a:r>
              <a:rPr lang="en-US" sz="3600"/>
              <a:t>- Do exercises in the workbook.</a:t>
            </a:r>
          </a:p>
          <a:p>
            <a:pPr>
              <a:lnSpc>
                <a:spcPct val="150000"/>
              </a:lnSpc>
            </a:pPr>
            <a:endParaRPr lang="en-US" sz="36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86530" y="499745"/>
            <a:ext cx="5113655" cy="1024255"/>
          </a:xfrm>
          <a:prstGeom prst="roundRect">
            <a:avLst>
              <a:gd name="adj" fmla="val 42661"/>
            </a:avLst>
          </a:prstGeom>
          <a:solidFill>
            <a:srgbClr val="FFC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9" name="TextBox 8"/>
          <p:cNvSpPr txBox="1"/>
          <p:nvPr/>
        </p:nvSpPr>
        <p:spPr>
          <a:xfrm>
            <a:off x="4791560" y="706508"/>
            <a:ext cx="3315377" cy="646331"/>
          </a:xfrm>
          <a:prstGeom prst="rect">
            <a:avLst/>
          </a:prstGeom>
          <a:noFill/>
        </p:spPr>
        <p:txBody>
          <a:bodyPr wrap="square" rtlCol="0">
            <a:spAutoFit/>
          </a:bodyPr>
          <a:lstStyle/>
          <a:p>
            <a:r>
              <a:rPr lang="en-US" sz="3600" b="1" dirty="0">
                <a:solidFill>
                  <a:schemeClr val="bg1"/>
                </a:solidFill>
                <a:latin typeface="Myriad Pro" pitchFamily="34" charset="0"/>
              </a:rPr>
              <a:t>OBJECTIVES</a:t>
            </a: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2320" y="144696"/>
            <a:ext cx="1515332" cy="15837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11982" y="1914652"/>
            <a:ext cx="10274531" cy="2584450"/>
          </a:xfrm>
          <a:prstGeom prst="rect">
            <a:avLst/>
          </a:prstGeom>
          <a:noFill/>
        </p:spPr>
        <p:txBody>
          <a:bodyPr wrap="square" rtlCol="0">
            <a:spAutoFit/>
          </a:bodyPr>
          <a:lstStyle/>
          <a:p>
            <a:pPr>
              <a:lnSpc>
                <a:spcPct val="150000"/>
              </a:lnSpc>
            </a:pPr>
            <a:r>
              <a:rPr lang="en-US" sz="3600" dirty="0"/>
              <a:t>By the end of the lesson, students will be able to:</a:t>
            </a:r>
          </a:p>
          <a:p>
            <a:pPr marL="457200" indent="-457200">
              <a:lnSpc>
                <a:spcPct val="150000"/>
              </a:lnSpc>
              <a:buFont typeface="Courier New" panose="02070309020205020404" pitchFamily="49" charset="0"/>
              <a:buChar char="o"/>
            </a:pPr>
            <a:r>
              <a:rPr lang="en-US" sz="3600" dirty="0"/>
              <a:t>Know how to </a:t>
            </a:r>
            <a:r>
              <a:rPr lang="en-US" sz="3600"/>
              <a:t>make promises;</a:t>
            </a:r>
            <a:endParaRPr lang="en-US" sz="3600" dirty="0"/>
          </a:p>
          <a:p>
            <a:pPr marL="457200" indent="-457200">
              <a:lnSpc>
                <a:spcPct val="150000"/>
              </a:lnSpc>
              <a:buFont typeface="Courier New" panose="02070309020205020404" pitchFamily="49" charset="0"/>
              <a:buChar char="o"/>
            </a:pPr>
            <a:r>
              <a:rPr lang="en-US" sz="3600" dirty="0"/>
              <a:t>Talk about Changes </a:t>
            </a:r>
            <a:r>
              <a:rPr lang="en-US" sz="3600"/>
              <a:t>in Lifestyle.</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a typeface="Adobe Gothic Std B" panose="020B0800000000000000" pitchFamily="34" charset="-128"/>
              </a:rPr>
              <a:t>WARM-UP</a:t>
            </a:r>
            <a:endParaRPr lang="en-GB" sz="2400" b="1" dirty="0">
              <a:solidFill>
                <a:schemeClr val="tx1"/>
              </a:solidFill>
              <a:ea typeface="Adobe Gothic Std B" panose="020B0800000000000000" pitchFamily="34" charset="-128"/>
            </a:endParaRPr>
          </a:p>
        </p:txBody>
      </p:sp>
      <p:sp>
        <p:nvSpPr>
          <p:cNvPr id="17" name="Rounded Rectangle 16"/>
          <p:cNvSpPr/>
          <p:nvPr/>
        </p:nvSpPr>
        <p:spPr>
          <a:xfrm>
            <a:off x="2315845" y="2232660"/>
            <a:ext cx="2952115" cy="61785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EVERYDAY ENGLISH</a:t>
            </a:r>
            <a:endParaRPr lang="en-GB" sz="2400" b="1" dirty="0">
              <a:solidFill>
                <a:schemeClr val="tx1"/>
              </a:solidFill>
            </a:endParaRPr>
          </a:p>
        </p:txBody>
      </p:sp>
      <p:sp>
        <p:nvSpPr>
          <p:cNvPr id="18" name="Rounded Rectangle 17"/>
          <p:cNvSpPr/>
          <p:nvPr/>
        </p:nvSpPr>
        <p:spPr>
          <a:xfrm>
            <a:off x="394969" y="3754120"/>
            <a:ext cx="3397251" cy="60134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CHANGES AROUND YOU</a:t>
            </a:r>
          </a:p>
        </p:txBody>
      </p:sp>
      <p:sp>
        <p:nvSpPr>
          <p:cNvPr id="20" name="Rectangle 19"/>
          <p:cNvSpPr/>
          <p:nvPr/>
        </p:nvSpPr>
        <p:spPr>
          <a:xfrm>
            <a:off x="5350180" y="963475"/>
            <a:ext cx="6778970" cy="662106"/>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rPr>
              <a:t>Option 1: </a:t>
            </a:r>
            <a:r>
              <a:rPr lang="en-US" altLang="en-GB" sz="2200" dirty="0">
                <a:solidFill>
                  <a:schemeClr val="tx1"/>
                </a:solidFill>
              </a:rPr>
              <a:t>Promise Chain</a:t>
            </a:r>
            <a:endParaRPr lang="en-GB" sz="2200" dirty="0">
              <a:solidFill>
                <a:schemeClr val="tx1"/>
              </a:solidFill>
            </a:endParaRPr>
          </a:p>
          <a:p>
            <a:r>
              <a:rPr lang="en-GB" sz="2200" dirty="0">
                <a:solidFill>
                  <a:schemeClr val="tx1"/>
                </a:solidFill>
              </a:rPr>
              <a:t>Option 2: </a:t>
            </a:r>
            <a:r>
              <a:rPr lang="en-US" sz="2200" dirty="0">
                <a:solidFill>
                  <a:schemeClr val="tx1"/>
                </a:solidFill>
              </a:rPr>
              <a:t>Promise Role-play</a:t>
            </a:r>
          </a:p>
        </p:txBody>
      </p:sp>
      <p:sp>
        <p:nvSpPr>
          <p:cNvPr id="21" name="Rectangle 20"/>
          <p:cNvSpPr/>
          <p:nvPr/>
        </p:nvSpPr>
        <p:spPr>
          <a:xfrm>
            <a:off x="5350180" y="1706339"/>
            <a:ext cx="6778970" cy="1357210"/>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lang="en-US" sz="220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1: 	Listen and read the conversations. Pay attention 	to the highlighted parts.</a:t>
            </a:r>
          </a:p>
          <a:p>
            <a:pPr marR="0" indent="0">
              <a:spcBef>
                <a:spcPts val="0"/>
              </a:spcBef>
              <a:spcAft>
                <a:spcPts val="0"/>
              </a:spcAft>
              <a:buFont typeface="Arial" panose="020B0604020202020204" pitchFamily="34" charset="0"/>
              <a:buNone/>
            </a:pPr>
            <a:r>
              <a:rPr lang="en-US" sz="2200">
                <a:solidFill>
                  <a:schemeClr val="tx1"/>
                </a:solidFill>
                <a:effectLst/>
                <a:latin typeface="Calibri" panose="020F0502020204030204" pitchFamily="34" charset="0"/>
                <a:ea typeface="Calibri" panose="020F0502020204030204" pitchFamily="34" charset="0"/>
                <a:cs typeface="Calibri" panose="020F0502020204030204" pitchFamily="34" charset="0"/>
                <a:sym typeface="+mn-ea"/>
              </a:rPr>
              <a:t>Task 2: 	Work in pairs. Make promises for the following 	situations.</a:t>
            </a:r>
          </a:p>
        </p:txBody>
      </p:sp>
      <p:sp>
        <p:nvSpPr>
          <p:cNvPr id="22" name="Rectangle 21"/>
          <p:cNvSpPr/>
          <p:nvPr/>
        </p:nvSpPr>
        <p:spPr>
          <a:xfrm>
            <a:off x="5354038" y="3154140"/>
            <a:ext cx="6778970" cy="295970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spcBef>
                <a:spcPts val="0"/>
              </a:spcBef>
              <a:spcAft>
                <a:spcPts val="0"/>
              </a:spcAft>
              <a:buFont typeface="Arial" panose="020B0604020202020204" pitchFamily="34" charset="0"/>
              <a:buNone/>
            </a:pP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a:t>
            </a:r>
            <a:r>
              <a:rPr lang="vi-VN" sz="2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Read the passage about changes. Then match </a:t>
            </a:r>
            <a:r>
              <a:rPr lang="vi-VN" sz="2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the people with the topics they are talking about.</a:t>
            </a:r>
          </a:p>
          <a:p>
            <a:pPr marR="0" indent="0">
              <a:spcBef>
                <a:spcPts val="0"/>
              </a:spcBef>
              <a:spcAft>
                <a:spcPts val="0"/>
              </a:spcAft>
              <a:buFont typeface="Arial" panose="020B0604020202020204" pitchFamily="34" charset="0"/>
              <a:buNone/>
            </a:pP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Task 4: Work in </a:t>
            </a:r>
            <a:r>
              <a:rPr lang="vi-VN" sz="2200">
                <a:solidFill>
                  <a:schemeClr val="tx1"/>
                </a:solidFill>
                <a:latin typeface="Calibri" panose="020F0502020204030204" pitchFamily="34" charset="0"/>
                <a:ea typeface="Calibri" panose="020F0502020204030204" pitchFamily="34" charset="0"/>
                <a:cs typeface="Calibri" panose="020F0502020204030204" pitchFamily="34" charset="0"/>
              </a:rPr>
              <a:t>groups</a:t>
            </a: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 Read the passages in 3 again and </a:t>
            </a:r>
            <a:r>
              <a:rPr lang="vi-VN" sz="2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discuss.</a:t>
            </a:r>
          </a:p>
          <a:p>
            <a:pPr marR="0" indent="0">
              <a:spcBef>
                <a:spcPts val="0"/>
              </a:spcBef>
              <a:spcAft>
                <a:spcPts val="0"/>
              </a:spcAft>
              <a:buFont typeface="Arial" panose="020B0604020202020204" pitchFamily="34" charset="0"/>
              <a:buNone/>
            </a:pPr>
            <a:r>
              <a:rPr sz="2200">
                <a:solidFill>
                  <a:schemeClr val="tx1"/>
                </a:solidFill>
                <a:effectLst/>
                <a:latin typeface="Calibri" panose="020F0502020204030204" pitchFamily="34" charset="0"/>
                <a:ea typeface="Calibri" panose="020F0502020204030204" pitchFamily="34" charset="0"/>
                <a:cs typeface="Calibri" panose="020F0502020204030204" pitchFamily="34" charset="0"/>
              </a:rPr>
              <a:t>Task 5: </a:t>
            </a:r>
            <a:r>
              <a:rPr lang="en-US" sz="2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200">
                <a:solidFill>
                  <a:schemeClr val="tx1"/>
                </a:solidFill>
                <a:effectLst/>
                <a:ea typeface="ChronicaPro-Bold"/>
              </a:rPr>
              <a:t>Work in pairs. Read the list below. Tell your 	partners which of them has remained the same 	and which has changed over the past five years. 	Take notes of your partner’s answers and report 	them to the class</a:t>
            </a:r>
            <a:r>
              <a:rPr lang="vi-VN" sz="2200">
                <a:solidFill>
                  <a:schemeClr val="tx1"/>
                </a:solidFill>
                <a:effectLst/>
                <a:ea typeface="ChronicaPro-Bold"/>
              </a:rPr>
              <a:t>.</a:t>
            </a:r>
            <a:endParaRPr sz="2200">
              <a:solidFill>
                <a:schemeClr val="tx1"/>
              </a:solidFill>
              <a:effectLst/>
              <a:ea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065"/>
            <a:ext cx="1287145" cy="82359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2093595" y="2541588"/>
            <a:ext cx="222250" cy="1212532"/>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625876" y="5339455"/>
            <a:ext cx="2418131"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CONSOLIDATION</a:t>
            </a:r>
            <a:endParaRPr lang="en-GB" sz="2400" b="1" dirty="0">
              <a:solidFill>
                <a:schemeClr val="tx1"/>
              </a:solidFill>
            </a:endParaRPr>
          </a:p>
        </p:txBody>
      </p:sp>
      <p:cxnSp>
        <p:nvCxnSpPr>
          <p:cNvPr id="28" name="Curved Connector 27"/>
          <p:cNvCxnSpPr>
            <a:cxnSpLocks/>
            <a:stCxn id="18" idx="3"/>
          </p:cNvCxnSpPr>
          <p:nvPr/>
        </p:nvCxnSpPr>
        <p:spPr>
          <a:xfrm>
            <a:off x="3792220" y="4054793"/>
            <a:ext cx="759548" cy="1284662"/>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369482" y="6163003"/>
            <a:ext cx="6778970" cy="6851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buFont typeface="Arial" panose="020B0604020202020204" pitchFamily="34" charset="0"/>
              <a:buNone/>
            </a:pPr>
            <a:r>
              <a:rPr lang="en-US" sz="2200" dirty="0">
                <a:solidFill>
                  <a:schemeClr val="tx1"/>
                </a:solidFill>
              </a:rPr>
              <a:t>Wrap-up</a:t>
            </a:r>
          </a:p>
          <a:p>
            <a:pPr indent="0">
              <a:buFont typeface="Arial" panose="020B0604020202020204" pitchFamily="34" charset="0"/>
              <a:buNone/>
            </a:pPr>
            <a:r>
              <a:rPr lang="en-US" sz="2200">
                <a:solidFill>
                  <a:schemeClr val="tx1"/>
                </a:solidFill>
              </a:rPr>
              <a:t>Homework</a:t>
            </a:r>
            <a:endParaRPr lang="en-GB" sz="2200"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1970"/>
          </a:xfrm>
          <a:prstGeom prst="rect">
            <a:avLst/>
          </a:prstGeom>
          <a:noFill/>
        </p:spPr>
        <p:txBody>
          <a:bodyPr wrap="square" rtlCol="0">
            <a:spAutoFit/>
          </a:bodyPr>
          <a:lstStyle/>
          <a:p>
            <a:r>
              <a:rPr lang="en-US" sz="2800" b="1">
                <a:solidFill>
                  <a:schemeClr val="bg1"/>
                </a:solidFill>
              </a:rPr>
              <a:t>LESSON 4: COMMUNICATION</a:t>
            </a:r>
            <a:endParaRPr lang="en-US" sz="2800" b="1" dirty="0">
              <a:solidFill>
                <a:schemeClr val="bg1"/>
              </a:solidFill>
            </a:endParaRP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a:fillRect/>
            </a:stretch>
          </p:blipFill>
          <p:spPr>
            <a:xfrm>
              <a:off x="2906617" y="1968106"/>
              <a:ext cx="710920" cy="499184"/>
            </a:xfrm>
            <a:prstGeom prst="rect">
              <a:avLst/>
            </a:prstGeom>
          </p:spPr>
        </p:pic>
      </p:grpSp>
      <p:grpSp>
        <p:nvGrpSpPr>
          <p:cNvPr id="2" name="Group 1"/>
          <p:cNvGrpSpPr>
            <a:grpSpLocks noGrp="1" noUngrp="1" noRot="1" noChangeAspect="1" noMove="1" noResize="1"/>
          </p:cNvGrpSpPr>
          <p:nvPr/>
        </p:nvGrpSpPr>
        <p:grpSpPr>
          <a:xfrm>
            <a:off x="-52705" y="8991600"/>
            <a:ext cx="485775" cy="421005"/>
            <a:chOff x="-19221" y="197691"/>
            <a:chExt cx="5378624" cy="6402614"/>
          </a:xfrm>
        </p:grpSpPr>
        <p:sp>
          <p:nvSpPr>
            <p:cNvPr id="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5" name="TextBox 20"/>
          <p:cNvSpPr txBox="1"/>
          <p:nvPr/>
        </p:nvSpPr>
        <p:spPr>
          <a:xfrm>
            <a:off x="357991" y="1563370"/>
            <a:ext cx="7990205" cy="597535"/>
          </a:xfrm>
          <a:prstGeom prst="rect">
            <a:avLst/>
          </a:prstGeom>
          <a:noFill/>
        </p:spPr>
        <p:txBody>
          <a:bodyPr wrap="square">
            <a:noAutofit/>
          </a:bodyPr>
          <a:lstStyle/>
          <a:p>
            <a:pPr>
              <a:lnSpc>
                <a:spcPct val="100000"/>
              </a:lnSpc>
            </a:pPr>
            <a:r>
              <a:rPr lang="en-US" sz="3600" dirty="0"/>
              <a:t>- Work </a:t>
            </a:r>
            <a:r>
              <a:rPr lang="en-US" sz="3600"/>
              <a:t>in teams.</a:t>
            </a:r>
            <a:endParaRPr lang="en-US" sz="3600" dirty="0"/>
          </a:p>
        </p:txBody>
      </p:sp>
      <p:sp>
        <p:nvSpPr>
          <p:cNvPr id="4" name="TextBox 20"/>
          <p:cNvSpPr txBox="1"/>
          <p:nvPr/>
        </p:nvSpPr>
        <p:spPr>
          <a:xfrm>
            <a:off x="357991" y="2103120"/>
            <a:ext cx="12590145" cy="623570"/>
          </a:xfrm>
          <a:prstGeom prst="rect">
            <a:avLst/>
          </a:prstGeom>
          <a:noFill/>
        </p:spPr>
        <p:txBody>
          <a:bodyPr wrap="square">
            <a:noAutofit/>
          </a:bodyPr>
          <a:lstStyle/>
          <a:p>
            <a:pPr>
              <a:lnSpc>
                <a:spcPct val="100000"/>
              </a:lnSpc>
            </a:pPr>
            <a:r>
              <a:rPr lang="en-US" sz="3600" dirty="0"/>
              <a:t>- The first student from each team listen to the teacher.</a:t>
            </a:r>
          </a:p>
          <a:p>
            <a:pPr>
              <a:lnSpc>
                <a:spcPct val="100000"/>
              </a:lnSpc>
            </a:pPr>
            <a:endParaRPr lang="en-US" sz="3600" dirty="0"/>
          </a:p>
        </p:txBody>
      </p:sp>
      <p:sp>
        <p:nvSpPr>
          <p:cNvPr id="2" name="TextBox 20"/>
          <p:cNvSpPr txBox="1"/>
          <p:nvPr/>
        </p:nvSpPr>
        <p:spPr>
          <a:xfrm>
            <a:off x="487045" y="963930"/>
            <a:ext cx="10545445" cy="744855"/>
          </a:xfrm>
          <a:prstGeom prst="rect">
            <a:avLst/>
          </a:prstGeom>
          <a:noFill/>
        </p:spPr>
        <p:txBody>
          <a:bodyPr wrap="square">
            <a:noAutofit/>
          </a:bodyPr>
          <a:lstStyle/>
          <a:p>
            <a:pPr>
              <a:lnSpc>
                <a:spcPct val="100000"/>
              </a:lnSpc>
            </a:pPr>
            <a:r>
              <a:rPr lang="en-US" sz="4000" b="1" dirty="0"/>
              <a:t>Promise chain</a:t>
            </a:r>
            <a:endParaRPr lang="en-US" sz="4000" i="1" dirty="0"/>
          </a:p>
        </p:txBody>
      </p:sp>
      <p:sp>
        <p:nvSpPr>
          <p:cNvPr id="3" name="TextBox 20"/>
          <p:cNvSpPr txBox="1"/>
          <p:nvPr/>
        </p:nvSpPr>
        <p:spPr>
          <a:xfrm>
            <a:off x="281791" y="2675890"/>
            <a:ext cx="11887835" cy="623570"/>
          </a:xfrm>
          <a:prstGeom prst="rect">
            <a:avLst/>
          </a:prstGeom>
          <a:noFill/>
        </p:spPr>
        <p:txBody>
          <a:bodyPr wrap="square">
            <a:noAutofit/>
          </a:bodyPr>
          <a:lstStyle/>
          <a:p>
            <a:pPr>
              <a:lnSpc>
                <a:spcPct val="100000"/>
              </a:lnSpc>
            </a:pPr>
            <a:r>
              <a:rPr lang="en-US" sz="3600" dirty="0"/>
              <a:t>- The student must then turn to their teammate and repeat the sentence exactly as they heard it.</a:t>
            </a:r>
          </a:p>
        </p:txBody>
      </p:sp>
      <p:sp>
        <p:nvSpPr>
          <p:cNvPr id="7" name="TextBox 20"/>
          <p:cNvSpPr txBox="1"/>
          <p:nvPr/>
        </p:nvSpPr>
        <p:spPr>
          <a:xfrm>
            <a:off x="275441" y="3738880"/>
            <a:ext cx="11887835" cy="623570"/>
          </a:xfrm>
          <a:prstGeom prst="rect">
            <a:avLst/>
          </a:prstGeom>
          <a:noFill/>
        </p:spPr>
        <p:txBody>
          <a:bodyPr wrap="square">
            <a:noAutofit/>
          </a:bodyPr>
          <a:lstStyle/>
          <a:p>
            <a:pPr>
              <a:lnSpc>
                <a:spcPct val="100000"/>
              </a:lnSpc>
            </a:pPr>
            <a:r>
              <a:rPr lang="en-US" sz="3600" dirty="0"/>
              <a:t>- The next student in line must repeat the sentence to their teammate, and so on, until the sentence reaches the end of the line.</a:t>
            </a:r>
          </a:p>
        </p:txBody>
      </p:sp>
      <p:sp>
        <p:nvSpPr>
          <p:cNvPr id="8" name="TextBox 20"/>
          <p:cNvSpPr txBox="1"/>
          <p:nvPr/>
        </p:nvSpPr>
        <p:spPr>
          <a:xfrm>
            <a:off x="262741" y="5406390"/>
            <a:ext cx="11887835" cy="623570"/>
          </a:xfrm>
          <a:prstGeom prst="rect">
            <a:avLst/>
          </a:prstGeom>
          <a:noFill/>
        </p:spPr>
        <p:txBody>
          <a:bodyPr wrap="square">
            <a:noAutofit/>
          </a:bodyPr>
          <a:lstStyle/>
          <a:p>
            <a:pPr>
              <a:lnSpc>
                <a:spcPct val="100000"/>
              </a:lnSpc>
            </a:pPr>
            <a:r>
              <a:rPr lang="en-US" sz="3600" dirty="0"/>
              <a:t>- The first team to correctly repeat the entire sentence </a:t>
            </a:r>
            <a:r>
              <a:rPr lang="en-US" sz="3600"/>
              <a:t>wins points.</a:t>
            </a:r>
            <a:endParaRPr lang="en-US" sz="36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2" name="TextBox 20"/>
          <p:cNvSpPr txBox="1"/>
          <p:nvPr/>
        </p:nvSpPr>
        <p:spPr>
          <a:xfrm>
            <a:off x="3143885" y="1686560"/>
            <a:ext cx="6457950" cy="2344420"/>
          </a:xfrm>
          <a:prstGeom prst="rect">
            <a:avLst/>
          </a:prstGeom>
          <a:noFill/>
        </p:spPr>
        <p:txBody>
          <a:bodyPr wrap="square">
            <a:noAutofit/>
          </a:bodyPr>
          <a:lstStyle/>
          <a:p>
            <a:pPr algn="just">
              <a:lnSpc>
                <a:spcPct val="200000"/>
              </a:lnSpc>
            </a:pPr>
            <a:r>
              <a:rPr lang="en-US" sz="8800" b="1" dirty="0">
                <a:solidFill>
                  <a:srgbClr val="FF0000"/>
                </a:solidFill>
              </a:rPr>
              <a:t>LET’S PLAY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1271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sp>
        <p:nvSpPr>
          <p:cNvPr id="10" name="TextBox 20"/>
          <p:cNvSpPr txBox="1"/>
          <p:nvPr/>
        </p:nvSpPr>
        <p:spPr>
          <a:xfrm>
            <a:off x="1102143" y="1069075"/>
            <a:ext cx="3234055" cy="935355"/>
          </a:xfrm>
          <a:prstGeom prst="rect">
            <a:avLst/>
          </a:prstGeom>
          <a:noFill/>
        </p:spPr>
        <p:txBody>
          <a:bodyPr wrap="square">
            <a:noAutofit/>
          </a:bodyPr>
          <a:lstStyle/>
          <a:p>
            <a:pPr algn="just">
              <a:lnSpc>
                <a:spcPct val="200000"/>
              </a:lnSpc>
            </a:pPr>
            <a:r>
              <a:rPr lang="en-US" sz="5400" b="1" dirty="0">
                <a:solidFill>
                  <a:srgbClr val="FF0000"/>
                </a:solidFill>
              </a:rPr>
              <a:t>Promise:</a:t>
            </a:r>
          </a:p>
          <a:p>
            <a:pPr algn="just">
              <a:lnSpc>
                <a:spcPct val="200000"/>
              </a:lnSpc>
            </a:pPr>
            <a:endParaRPr lang="en-US" sz="5400" b="1" dirty="0">
              <a:solidFill>
                <a:srgbClr val="FF0000"/>
              </a:solidFill>
            </a:endParaRPr>
          </a:p>
        </p:txBody>
      </p:sp>
      <p:sp>
        <p:nvSpPr>
          <p:cNvPr id="11" name="Text Box 10"/>
          <p:cNvSpPr txBox="1"/>
          <p:nvPr/>
        </p:nvSpPr>
        <p:spPr>
          <a:xfrm>
            <a:off x="4851400" y="1844040"/>
            <a:ext cx="6616700" cy="699770"/>
          </a:xfrm>
          <a:prstGeom prst="rect">
            <a:avLst/>
          </a:prstGeom>
          <a:noFill/>
          <a:ln w="9525">
            <a:noFill/>
          </a:ln>
        </p:spPr>
        <p:txBody>
          <a:bodyPr wrap="square">
            <a:noAutofit/>
          </a:bodyPr>
          <a:lstStyle/>
          <a:p>
            <a:pPr marL="1270" indent="-1270"/>
            <a:r>
              <a:rPr lang="en-US" sz="4000" b="0" dirty="0">
                <a:latin typeface="Times New Roman" panose="02020603050405020304" pitchFamily="18" charset="0"/>
              </a:rPr>
              <a:t>I promise to be nice.</a:t>
            </a:r>
          </a:p>
          <a:p>
            <a:endParaRPr lang="en-US" sz="4000" b="0" dirty="0">
              <a:latin typeface="Times New Roman" panose="02020603050405020304" pitchFamily="18" charset="0"/>
            </a:endParaRPr>
          </a:p>
        </p:txBody>
      </p:sp>
      <p:sp>
        <p:nvSpPr>
          <p:cNvPr id="12" name="Text Box 11"/>
          <p:cNvSpPr txBox="1"/>
          <p:nvPr/>
        </p:nvSpPr>
        <p:spPr>
          <a:xfrm>
            <a:off x="4851400" y="2543810"/>
            <a:ext cx="6616700" cy="699770"/>
          </a:xfrm>
          <a:prstGeom prst="rect">
            <a:avLst/>
          </a:prstGeom>
          <a:noFill/>
          <a:ln w="9525">
            <a:noFill/>
          </a:ln>
        </p:spPr>
        <p:txBody>
          <a:bodyPr wrap="square">
            <a:noAutofit/>
          </a:bodyPr>
          <a:lstStyle/>
          <a:p>
            <a:pPr marL="1270" indent="-1270"/>
            <a:r>
              <a:rPr lang="en-US" sz="4000" dirty="0">
                <a:latin typeface="Times New Roman" panose="02020603050405020304" pitchFamily="18" charset="0"/>
                <a:sym typeface="+mn-ea"/>
              </a:rPr>
              <a:t>I promise to give you the PS5.</a:t>
            </a:r>
          </a:p>
          <a:p>
            <a:endParaRPr lang="en-US" sz="4000" b="0" dirty="0">
              <a:latin typeface="Times New Roman" panose="02020603050405020304" pitchFamily="18" charset="0"/>
            </a:endParaRPr>
          </a:p>
        </p:txBody>
      </p:sp>
      <p:sp>
        <p:nvSpPr>
          <p:cNvPr id="13" name="Text Box 12"/>
          <p:cNvSpPr txBox="1"/>
          <p:nvPr/>
        </p:nvSpPr>
        <p:spPr>
          <a:xfrm>
            <a:off x="4851400" y="3239770"/>
            <a:ext cx="6616700" cy="699770"/>
          </a:xfrm>
          <a:prstGeom prst="rect">
            <a:avLst/>
          </a:prstGeom>
          <a:noFill/>
          <a:ln w="9525">
            <a:noFill/>
          </a:ln>
        </p:spPr>
        <p:txBody>
          <a:bodyPr wrap="square">
            <a:noAutofit/>
          </a:bodyPr>
          <a:lstStyle/>
          <a:p>
            <a:pPr marL="1270" indent="-1270"/>
            <a:r>
              <a:rPr lang="en-US" sz="4000" dirty="0">
                <a:latin typeface="Times New Roman" panose="02020603050405020304" pitchFamily="18" charset="0"/>
                <a:sym typeface="+mn-ea"/>
              </a:rPr>
              <a:t>I promise not to trick you.</a:t>
            </a:r>
          </a:p>
          <a:p>
            <a:endParaRPr lang="en-US" sz="4000" b="0" dirty="0">
              <a:latin typeface="Times New Roman" panose="02020603050405020304" pitchFamily="18" charset="0"/>
            </a:endParaRPr>
          </a:p>
        </p:txBody>
      </p:sp>
      <p:sp>
        <p:nvSpPr>
          <p:cNvPr id="18" name="Text Box 17"/>
          <p:cNvSpPr txBox="1"/>
          <p:nvPr/>
        </p:nvSpPr>
        <p:spPr>
          <a:xfrm>
            <a:off x="4851400" y="3935730"/>
            <a:ext cx="7161628" cy="699770"/>
          </a:xfrm>
          <a:prstGeom prst="rect">
            <a:avLst/>
          </a:prstGeom>
          <a:noFill/>
          <a:ln w="9525">
            <a:noFill/>
          </a:ln>
        </p:spPr>
        <p:txBody>
          <a:bodyPr wrap="square">
            <a:noAutofit/>
          </a:bodyPr>
          <a:lstStyle/>
          <a:p>
            <a:pPr marL="1270" indent="-1270"/>
            <a:r>
              <a:rPr lang="en-US" sz="4000" dirty="0">
                <a:latin typeface="Times New Roman" panose="02020603050405020304" pitchFamily="18" charset="0"/>
                <a:sym typeface="+mn-ea"/>
              </a:rPr>
              <a:t>I promise not to cheat in the test.</a:t>
            </a:r>
            <a:endParaRPr lang="en-US" sz="4000" b="0" dirty="0">
              <a:latin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B9EF">
            <a:alpha val="74000"/>
          </a:srgb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2" name="TextBox 20"/>
          <p:cNvSpPr txBox="1"/>
          <p:nvPr/>
        </p:nvSpPr>
        <p:spPr>
          <a:xfrm>
            <a:off x="2120265" y="2256790"/>
            <a:ext cx="9072454" cy="2344420"/>
          </a:xfrm>
          <a:prstGeom prst="rect">
            <a:avLst/>
          </a:prstGeom>
          <a:noFill/>
        </p:spPr>
        <p:txBody>
          <a:bodyPr wrap="square">
            <a:noAutofit/>
          </a:bodyPr>
          <a:lstStyle/>
          <a:p>
            <a:pPr algn="ctr"/>
            <a:r>
              <a:rPr lang="en-US" sz="8800" b="1" dirty="0">
                <a:solidFill>
                  <a:srgbClr val="FFFF00"/>
                </a:solidFill>
                <a:effectLst>
                  <a:outerShdw blurRad="38100" dist="38100" dir="2700000" algn="tl">
                    <a:srgbClr val="000000">
                      <a:alpha val="43137"/>
                    </a:srgbClr>
                  </a:outerShdw>
                </a:effectLst>
                <a:sym typeface="+mn-ea"/>
              </a:rPr>
              <a:t>Promise Role-play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2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DB9EF">
            <a:alpha val="74000"/>
          </a:srgbClr>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62965"/>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79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4" name="TextBox 14"/>
          <p:cNvSpPr txBox="1"/>
          <p:nvPr/>
        </p:nvSpPr>
        <p:spPr>
          <a:xfrm>
            <a:off x="7880372" y="25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3" name="TextBox 20"/>
          <p:cNvSpPr txBox="1"/>
          <p:nvPr/>
        </p:nvSpPr>
        <p:spPr>
          <a:xfrm>
            <a:off x="-535940" y="751205"/>
            <a:ext cx="5945505" cy="1401445"/>
          </a:xfrm>
          <a:prstGeom prst="rect">
            <a:avLst/>
          </a:prstGeom>
          <a:noFill/>
        </p:spPr>
        <p:txBody>
          <a:bodyPr wrap="square">
            <a:noAutofit/>
          </a:bodyPr>
          <a:lstStyle/>
          <a:p>
            <a:pPr algn="ctr"/>
            <a:r>
              <a:rPr lang="en-US" sz="6000" b="1" dirty="0">
                <a:solidFill>
                  <a:srgbClr val="FFFF00"/>
                </a:solidFill>
                <a:effectLst>
                  <a:outerShdw blurRad="38100" dist="38100" dir="2700000" algn="tl">
                    <a:srgbClr val="000000">
                      <a:alpha val="43137"/>
                    </a:srgbClr>
                  </a:outerShdw>
                </a:effectLst>
                <a:sym typeface="+mn-ea"/>
              </a:rPr>
              <a:t>How to play:</a:t>
            </a:r>
          </a:p>
        </p:txBody>
      </p:sp>
      <p:sp>
        <p:nvSpPr>
          <p:cNvPr id="7" name="TextBox 20"/>
          <p:cNvSpPr txBox="1"/>
          <p:nvPr/>
        </p:nvSpPr>
        <p:spPr>
          <a:xfrm>
            <a:off x="389890" y="1969585"/>
            <a:ext cx="11083290" cy="746125"/>
          </a:xfrm>
          <a:prstGeom prst="rect">
            <a:avLst/>
          </a:prstGeom>
          <a:noFill/>
        </p:spPr>
        <p:txBody>
          <a:bodyPr wrap="square">
            <a:noAutofit/>
          </a:bodyPr>
          <a:lstStyle/>
          <a:p>
            <a:pPr algn="just"/>
            <a:r>
              <a:rPr lang="en-US" sz="4000" dirty="0">
                <a:solidFill>
                  <a:schemeClr val="tx1"/>
                </a:solidFill>
                <a:effectLst/>
                <a:sym typeface="+mn-ea"/>
              </a:rPr>
              <a:t>- Work in pairs.</a:t>
            </a:r>
          </a:p>
        </p:txBody>
      </p:sp>
      <p:sp>
        <p:nvSpPr>
          <p:cNvPr id="4" name="TextBox 20"/>
          <p:cNvSpPr txBox="1"/>
          <p:nvPr/>
        </p:nvSpPr>
        <p:spPr>
          <a:xfrm>
            <a:off x="368827" y="2587227"/>
            <a:ext cx="11680190" cy="746125"/>
          </a:xfrm>
          <a:prstGeom prst="rect">
            <a:avLst/>
          </a:prstGeom>
          <a:noFill/>
        </p:spPr>
        <p:txBody>
          <a:bodyPr wrap="square">
            <a:noAutofit/>
          </a:bodyPr>
          <a:lstStyle/>
          <a:p>
            <a:r>
              <a:rPr lang="en-US" sz="4000" dirty="0">
                <a:solidFill>
                  <a:schemeClr val="tx1"/>
                </a:solidFill>
                <a:effectLst/>
                <a:sym typeface="+mn-ea"/>
              </a:rPr>
              <a:t>- Each students will have  their roles , such as parent   and a child, teacher and student, or friend and friend.</a:t>
            </a:r>
          </a:p>
        </p:txBody>
      </p:sp>
      <p:sp>
        <p:nvSpPr>
          <p:cNvPr id="8" name="TextBox 20"/>
          <p:cNvSpPr txBox="1"/>
          <p:nvPr/>
        </p:nvSpPr>
        <p:spPr>
          <a:xfrm>
            <a:off x="389890" y="3837755"/>
            <a:ext cx="11680190" cy="746125"/>
          </a:xfrm>
          <a:prstGeom prst="rect">
            <a:avLst/>
          </a:prstGeom>
          <a:noFill/>
        </p:spPr>
        <p:txBody>
          <a:bodyPr wrap="square">
            <a:noAutofit/>
          </a:bodyPr>
          <a:lstStyle/>
          <a:p>
            <a:pPr algn="just"/>
            <a:r>
              <a:rPr lang="en-US" sz="4000" dirty="0">
                <a:solidFill>
                  <a:schemeClr val="tx1"/>
                </a:solidFill>
                <a:effectLst/>
                <a:sym typeface="+mn-ea"/>
              </a:rPr>
              <a:t>- Each pairs has a scenario that involves making </a:t>
            </a:r>
          </a:p>
          <a:p>
            <a:pPr algn="just"/>
            <a:r>
              <a:rPr lang="en-US" sz="4000" dirty="0">
                <a:sym typeface="+mn-ea"/>
              </a:rPr>
              <a:t>  </a:t>
            </a:r>
            <a:r>
              <a:rPr lang="en-US" sz="4000" dirty="0">
                <a:solidFill>
                  <a:schemeClr val="tx1"/>
                </a:solidFill>
                <a:effectLst/>
                <a:sym typeface="+mn-ea"/>
              </a:rPr>
              <a:t>a promise.</a:t>
            </a:r>
          </a:p>
        </p:txBody>
      </p:sp>
      <p:sp>
        <p:nvSpPr>
          <p:cNvPr id="9" name="TextBox 20"/>
          <p:cNvSpPr txBox="1"/>
          <p:nvPr/>
        </p:nvSpPr>
        <p:spPr>
          <a:xfrm>
            <a:off x="427990" y="5025840"/>
            <a:ext cx="11680190" cy="746125"/>
          </a:xfrm>
          <a:prstGeom prst="rect">
            <a:avLst/>
          </a:prstGeom>
          <a:noFill/>
        </p:spPr>
        <p:txBody>
          <a:bodyPr wrap="square">
            <a:noAutofit/>
          </a:bodyPr>
          <a:lstStyle/>
          <a:p>
            <a:pPr algn="just"/>
            <a:r>
              <a:rPr lang="en-US" sz="4000" dirty="0">
                <a:solidFill>
                  <a:schemeClr val="tx1"/>
                </a:solidFill>
                <a:effectLst/>
                <a:sym typeface="+mn-ea"/>
              </a:rPr>
              <a:t>- Act out the scenario.</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50"/>
                                  </p:iterate>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50"/>
                                  </p:iterate>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iterate type="lt">
                                    <p:tmAbs val="50"/>
                                  </p:iterate>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1649</Words>
  <PresentationFormat>Widescreen</PresentationFormat>
  <Paragraphs>209</Paragraphs>
  <Slides>27</Slides>
  <Notes>21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Adobe Gothic Std B</vt:lpstr>
      <vt:lpstr>Arial</vt:lpstr>
      <vt:lpstr>Calibri</vt:lpstr>
      <vt:lpstr>Calibri Light</vt:lpstr>
      <vt:lpstr>ChronicaPro-Bold</vt:lpstr>
      <vt:lpstr>Courier New</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2020-12-09T02:04:00Z</dcterms:created>
  <dcterms:modified xsi:type="dcterms:W3CDTF">2024-03-06T16:17:49Z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1033-12.2.0.13306</vt:lpwstr>
  </property>
</Properties>
</file>