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7"/>
  </p:notesMasterIdLst>
  <p:sldIdLst>
    <p:sldId id="260" r:id="rId3"/>
    <p:sldId id="263" r:id="rId4"/>
    <p:sldId id="264" r:id="rId5"/>
    <p:sldId id="265" r:id="rId6"/>
    <p:sldId id="258" r:id="rId7"/>
    <p:sldId id="259" r:id="rId8"/>
    <p:sldId id="266" r:id="rId9"/>
    <p:sldId id="267" r:id="rId10"/>
    <p:sldId id="268" r:id="rId11"/>
    <p:sldId id="270" r:id="rId12"/>
    <p:sldId id="269"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90" r:id="rId30"/>
    <p:sldId id="287" r:id="rId31"/>
    <p:sldId id="288" r:id="rId32"/>
    <p:sldId id="289" r:id="rId33"/>
    <p:sldId id="291" r:id="rId34"/>
    <p:sldId id="292" r:id="rId35"/>
    <p:sldId id="293" r:id="rId36"/>
    <p:sldId id="261" r:id="rId37"/>
    <p:sldId id="294" r:id="rId38"/>
    <p:sldId id="295" r:id="rId39"/>
    <p:sldId id="296" r:id="rId40"/>
    <p:sldId id="297" r:id="rId41"/>
    <p:sldId id="298" r:id="rId42"/>
    <p:sldId id="299" r:id="rId43"/>
    <p:sldId id="300" r:id="rId44"/>
    <p:sldId id="262" r:id="rId45"/>
    <p:sldId id="301" r:id="rId46"/>
  </p:sldIdLst>
  <p:sldSz cx="18288000" cy="10287000"/>
  <p:notesSz cx="6858000" cy="9144000"/>
  <p:embeddedFontLs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iCiel Cadena" panose="02000503000000020004" charset="0"/>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265" autoAdjust="0"/>
  </p:normalViewPr>
  <p:slideViewPr>
    <p:cSldViewPr>
      <p:cViewPr varScale="1">
        <p:scale>
          <a:sx n="45" d="100"/>
          <a:sy n="45" d="100"/>
        </p:scale>
        <p:origin x="81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BE99F-B5E0-4295-8077-B64B039ACAFE}" type="datetimeFigureOut">
              <a:rPr lang="en-US" smtClean="0"/>
              <a:t>8/9/2022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50BF9-4A5D-4079-BAD6-10E26697A4DD}" type="slidenum">
              <a:rPr lang="en-US" smtClean="0"/>
              <a:t>‹#›</a:t>
            </a:fld>
            <a:endParaRPr lang="en-US"/>
          </a:p>
        </p:txBody>
      </p:sp>
    </p:spTree>
    <p:extLst>
      <p:ext uri="{BB962C8B-B14F-4D97-AF65-F5344CB8AC3E}">
        <p14:creationId xmlns:p14="http://schemas.microsoft.com/office/powerpoint/2010/main" val="1297773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22</a:t>
            </a:fld>
            <a:endParaRPr lang="en-US"/>
          </a:p>
        </p:txBody>
      </p:sp>
    </p:spTree>
    <p:extLst>
      <p:ext uri="{BB962C8B-B14F-4D97-AF65-F5344CB8AC3E}">
        <p14:creationId xmlns:p14="http://schemas.microsoft.com/office/powerpoint/2010/main" val="327869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31</a:t>
            </a:fld>
            <a:endParaRPr lang="en-US"/>
          </a:p>
        </p:txBody>
      </p:sp>
    </p:spTree>
    <p:extLst>
      <p:ext uri="{BB962C8B-B14F-4D97-AF65-F5344CB8AC3E}">
        <p14:creationId xmlns:p14="http://schemas.microsoft.com/office/powerpoint/2010/main" val="1808385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32</a:t>
            </a:fld>
            <a:endParaRPr lang="en-US"/>
          </a:p>
        </p:txBody>
      </p:sp>
    </p:spTree>
    <p:extLst>
      <p:ext uri="{BB962C8B-B14F-4D97-AF65-F5344CB8AC3E}">
        <p14:creationId xmlns:p14="http://schemas.microsoft.com/office/powerpoint/2010/main" val="3403408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790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91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23</a:t>
            </a:fld>
            <a:endParaRPr lang="en-US"/>
          </a:p>
        </p:txBody>
      </p:sp>
    </p:spTree>
    <p:extLst>
      <p:ext uri="{BB962C8B-B14F-4D97-AF65-F5344CB8AC3E}">
        <p14:creationId xmlns:p14="http://schemas.microsoft.com/office/powerpoint/2010/main" val="3857522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24</a:t>
            </a:fld>
            <a:endParaRPr lang="en-US"/>
          </a:p>
        </p:txBody>
      </p:sp>
    </p:spTree>
    <p:extLst>
      <p:ext uri="{BB962C8B-B14F-4D97-AF65-F5344CB8AC3E}">
        <p14:creationId xmlns:p14="http://schemas.microsoft.com/office/powerpoint/2010/main" val="1951838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25</a:t>
            </a:fld>
            <a:endParaRPr lang="en-US"/>
          </a:p>
        </p:txBody>
      </p:sp>
    </p:spTree>
    <p:extLst>
      <p:ext uri="{BB962C8B-B14F-4D97-AF65-F5344CB8AC3E}">
        <p14:creationId xmlns:p14="http://schemas.microsoft.com/office/powerpoint/2010/main" val="322770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26</a:t>
            </a:fld>
            <a:endParaRPr lang="en-US"/>
          </a:p>
        </p:txBody>
      </p:sp>
    </p:spTree>
    <p:extLst>
      <p:ext uri="{BB962C8B-B14F-4D97-AF65-F5344CB8AC3E}">
        <p14:creationId xmlns:p14="http://schemas.microsoft.com/office/powerpoint/2010/main" val="1656621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27</a:t>
            </a:fld>
            <a:endParaRPr lang="en-US"/>
          </a:p>
        </p:txBody>
      </p:sp>
    </p:spTree>
    <p:extLst>
      <p:ext uri="{BB962C8B-B14F-4D97-AF65-F5344CB8AC3E}">
        <p14:creationId xmlns:p14="http://schemas.microsoft.com/office/powerpoint/2010/main" val="114178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28</a:t>
            </a:fld>
            <a:endParaRPr lang="en-US"/>
          </a:p>
        </p:txBody>
      </p:sp>
    </p:spTree>
    <p:extLst>
      <p:ext uri="{BB962C8B-B14F-4D97-AF65-F5344CB8AC3E}">
        <p14:creationId xmlns:p14="http://schemas.microsoft.com/office/powerpoint/2010/main" val="1933994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29</a:t>
            </a:fld>
            <a:endParaRPr lang="en-US"/>
          </a:p>
        </p:txBody>
      </p:sp>
    </p:spTree>
    <p:extLst>
      <p:ext uri="{BB962C8B-B14F-4D97-AF65-F5344CB8AC3E}">
        <p14:creationId xmlns:p14="http://schemas.microsoft.com/office/powerpoint/2010/main" val="1347825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30</a:t>
            </a:fld>
            <a:endParaRPr lang="en-US"/>
          </a:p>
        </p:txBody>
      </p:sp>
    </p:spTree>
    <p:extLst>
      <p:ext uri="{BB962C8B-B14F-4D97-AF65-F5344CB8AC3E}">
        <p14:creationId xmlns:p14="http://schemas.microsoft.com/office/powerpoint/2010/main" val="154823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pPr defTabSz="1371600"/>
            <a:fld id="{B28593A9-40E4-4715-BB88-DD783705E2B1}" type="datetimeFigureOut">
              <a:rPr lang="en-US" smtClean="0">
                <a:solidFill>
                  <a:prstClr val="black">
                    <a:tint val="75000"/>
                  </a:prstClr>
                </a:solidFill>
              </a:rPr>
              <a:pPr defTabSz="1371600"/>
              <a:t>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pPr defTabSz="1371600"/>
            <a:fld id="{A1D6A31A-DEAA-4B37-8FF5-84366831316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36288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pPr defTabSz="1371600"/>
            <a:fld id="{B28593A9-40E4-4715-BB88-DD783705E2B1}" type="datetimeFigureOut">
              <a:rPr lang="en-US" smtClean="0">
                <a:solidFill>
                  <a:prstClr val="black">
                    <a:tint val="75000"/>
                  </a:prstClr>
                </a:solidFill>
              </a:rPr>
              <a:pPr defTabSz="1371600"/>
              <a:t>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pPr defTabSz="1371600"/>
            <a:fld id="{A1D6A31A-DEAA-4B37-8FF5-84366831316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54344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28593A9-40E4-4715-BB88-DD783705E2B1}" type="datetimeFigureOut">
              <a:rPr lang="en-US" smtClean="0"/>
              <a:t>8/9/2022</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46491824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9.sv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11.svg"/><Relationship Id="rId21" Type="http://schemas.openxmlformats.org/officeDocument/2006/relationships/image" Target="../media/image47.svg"/><Relationship Id="rId7" Type="http://schemas.openxmlformats.org/officeDocument/2006/relationships/image" Target="../media/image15.svg"/><Relationship Id="rId12" Type="http://schemas.openxmlformats.org/officeDocument/2006/relationships/image" Target="../media/image38.png"/><Relationship Id="rId17" Type="http://schemas.openxmlformats.org/officeDocument/2006/relationships/image" Target="../media/image43.svg"/><Relationship Id="rId25" Type="http://schemas.openxmlformats.org/officeDocument/2006/relationships/image" Target="../media/image51.svg"/><Relationship Id="rId2" Type="http://schemas.openxmlformats.org/officeDocument/2006/relationships/image" Target="../media/image10.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7.svg"/><Relationship Id="rId24" Type="http://schemas.openxmlformats.org/officeDocument/2006/relationships/image" Target="../media/image50.png"/><Relationship Id="rId5" Type="http://schemas.openxmlformats.org/officeDocument/2006/relationships/image" Target="../media/image13.svg"/><Relationship Id="rId15" Type="http://schemas.openxmlformats.org/officeDocument/2006/relationships/image" Target="../media/image41.svg"/><Relationship Id="rId23" Type="http://schemas.openxmlformats.org/officeDocument/2006/relationships/image" Target="../media/image49.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12.png"/><Relationship Id="rId9" Type="http://schemas.openxmlformats.org/officeDocument/2006/relationships/image" Target="../media/image32.sv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sv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1.svg"/><Relationship Id="rId5" Type="http://schemas.openxmlformats.org/officeDocument/2006/relationships/image" Target="../media/image13.svg"/><Relationship Id="rId10" Type="http://schemas.openxmlformats.org/officeDocument/2006/relationships/image" Target="../media/image50.png"/><Relationship Id="rId4" Type="http://schemas.openxmlformats.org/officeDocument/2006/relationships/image" Target="../media/image12.png"/><Relationship Id="rId9" Type="http://schemas.openxmlformats.org/officeDocument/2006/relationships/image" Target="../media/image41.sv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55.sv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5.svg"/><Relationship Id="rId5" Type="http://schemas.openxmlformats.org/officeDocument/2006/relationships/image" Target="../media/image13.svg"/><Relationship Id="rId10"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61.svg"/><Relationship Id="rId5" Type="http://schemas.openxmlformats.org/officeDocument/2006/relationships/image" Target="../media/image13.svg"/><Relationship Id="rId10" Type="http://schemas.openxmlformats.org/officeDocument/2006/relationships/image" Target="../media/image60.png"/><Relationship Id="rId4" Type="http://schemas.openxmlformats.org/officeDocument/2006/relationships/image" Target="../media/image12.png"/><Relationship Id="rId9" Type="http://schemas.openxmlformats.org/officeDocument/2006/relationships/image" Target="../media/image59.sv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svg"/><Relationship Id="rId7" Type="http://schemas.openxmlformats.org/officeDocument/2006/relationships/image" Target="../media/image6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svg"/><Relationship Id="rId7" Type="http://schemas.openxmlformats.org/officeDocument/2006/relationships/image" Target="../media/image6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svg"/><Relationship Id="rId7" Type="http://schemas.openxmlformats.org/officeDocument/2006/relationships/image" Target="../media/image6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9.png"/><Relationship Id="rId4" Type="http://schemas.openxmlformats.org/officeDocument/2006/relationships/image" Target="../media/image11.svg"/><Relationship Id="rId9" Type="http://schemas.openxmlformats.org/officeDocument/2006/relationships/image" Target="../media/image13.svg"/></Relationships>
</file>

<file path=ppt/slides/_rels/slide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71.svg"/><Relationship Id="rId4" Type="http://schemas.openxmlformats.org/officeDocument/2006/relationships/image" Target="../media/image11.sv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2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9.svg"/></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0.png"/><Relationship Id="rId4" Type="http://schemas.openxmlformats.org/officeDocument/2006/relationships/image" Target="../media/image11.svg"/><Relationship Id="rId9" Type="http://schemas.openxmlformats.org/officeDocument/2006/relationships/image" Target="../media/image13.svg"/></Relationships>
</file>

<file path=ppt/slides/_rels/slide29.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3.png"/><Relationship Id="rId7"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3.png"/><Relationship Id="rId7"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84.svg"/><Relationship Id="rId4" Type="http://schemas.openxmlformats.org/officeDocument/2006/relationships/image" Target="../media/image4.svg"/><Relationship Id="rId9"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3.png"/><Relationship Id="rId7"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73.svg"/><Relationship Id="rId9" Type="http://schemas.openxmlformats.org/officeDocument/2006/relationships/image" Target="../media/image88.svg"/></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slideLayout" Target="../slideLayouts/slideLayout12.xml"/><Relationship Id="rId7" Type="http://schemas.openxmlformats.org/officeDocument/2006/relationships/image" Target="../media/image92.png"/><Relationship Id="rId12" Type="http://schemas.openxmlformats.org/officeDocument/2006/relationships/image" Target="../media/image9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notesSlide" Target="../notesSlides/notesSlide12.xml"/><Relationship Id="rId9" Type="http://schemas.openxmlformats.org/officeDocument/2006/relationships/image" Target="../media/image94.png"/></Relationships>
</file>

<file path=ppt/slides/_rels/slide3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3.png"/><Relationship Id="rId18" Type="http://schemas.openxmlformats.org/officeDocument/2006/relationships/image" Target="../media/image108.emf"/><Relationship Id="rId3" Type="http://schemas.microsoft.com/office/2007/relationships/media" Target="../media/media3.mp3"/><Relationship Id="rId21" Type="http://schemas.openxmlformats.org/officeDocument/2006/relationships/image" Target="../media/image96.png"/><Relationship Id="rId7" Type="http://schemas.openxmlformats.org/officeDocument/2006/relationships/audio" Target="../media/audio1.wav"/><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audio" Target="../media/media2.wav"/><Relationship Id="rId16" Type="http://schemas.openxmlformats.org/officeDocument/2006/relationships/image" Target="../media/image106.png"/><Relationship Id="rId20" Type="http://schemas.openxmlformats.org/officeDocument/2006/relationships/image" Target="../media/image110.png"/><Relationship Id="rId1" Type="http://schemas.microsoft.com/office/2007/relationships/media" Target="../media/media2.wav"/><Relationship Id="rId6" Type="http://schemas.openxmlformats.org/officeDocument/2006/relationships/notesSlide" Target="../notesSlides/notesSlide13.xml"/><Relationship Id="rId11" Type="http://schemas.openxmlformats.org/officeDocument/2006/relationships/image" Target="../media/image101.png"/><Relationship Id="rId5" Type="http://schemas.openxmlformats.org/officeDocument/2006/relationships/slideLayout" Target="../slideLayouts/slideLayout13.xml"/><Relationship Id="rId15" Type="http://schemas.openxmlformats.org/officeDocument/2006/relationships/image" Target="../media/image105.png"/><Relationship Id="rId10" Type="http://schemas.openxmlformats.org/officeDocument/2006/relationships/image" Target="../media/image90.png"/><Relationship Id="rId19" Type="http://schemas.openxmlformats.org/officeDocument/2006/relationships/image" Target="../media/image109.png"/><Relationship Id="rId4" Type="http://schemas.openxmlformats.org/officeDocument/2006/relationships/audio" Target="../media/media3.mp3"/><Relationship Id="rId9" Type="http://schemas.openxmlformats.org/officeDocument/2006/relationships/image" Target="../media/image100.png"/><Relationship Id="rId14" Type="http://schemas.openxmlformats.org/officeDocument/2006/relationships/image" Target="../media/image104.png"/></Relationships>
</file>

<file path=ppt/slides/_rels/slide3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12.png"/><Relationship Id="rId18" Type="http://schemas.openxmlformats.org/officeDocument/2006/relationships/image" Target="../media/image110.png"/><Relationship Id="rId3" Type="http://schemas.microsoft.com/office/2007/relationships/media" Target="../media/media3.mp3"/><Relationship Id="rId7" Type="http://schemas.openxmlformats.org/officeDocument/2006/relationships/image" Target="../media/image99.png"/><Relationship Id="rId12" Type="http://schemas.openxmlformats.org/officeDocument/2006/relationships/image" Target="../media/image111.png"/><Relationship Id="rId17" Type="http://schemas.openxmlformats.org/officeDocument/2006/relationships/image" Target="../media/image107.png"/><Relationship Id="rId2" Type="http://schemas.openxmlformats.org/officeDocument/2006/relationships/audio" Target="../media/media2.wav"/><Relationship Id="rId16" Type="http://schemas.openxmlformats.org/officeDocument/2006/relationships/image" Target="../media/image109.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02.png"/><Relationship Id="rId5" Type="http://schemas.openxmlformats.org/officeDocument/2006/relationships/slideLayout" Target="../slideLayouts/slideLayout13.xml"/><Relationship Id="rId15" Type="http://schemas.openxmlformats.org/officeDocument/2006/relationships/image" Target="../media/image108.emf"/><Relationship Id="rId10" Type="http://schemas.openxmlformats.org/officeDocument/2006/relationships/image" Target="../media/image101.png"/><Relationship Id="rId19" Type="http://schemas.openxmlformats.org/officeDocument/2006/relationships/image" Target="../media/image96.png"/><Relationship Id="rId4" Type="http://schemas.openxmlformats.org/officeDocument/2006/relationships/audio" Target="../media/media3.mp3"/><Relationship Id="rId9" Type="http://schemas.openxmlformats.org/officeDocument/2006/relationships/image" Target="../media/image90.png"/><Relationship Id="rId14" Type="http://schemas.openxmlformats.org/officeDocument/2006/relationships/image" Target="../media/image106.png"/></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13.png"/><Relationship Id="rId18" Type="http://schemas.openxmlformats.org/officeDocument/2006/relationships/image" Target="../media/image110.png"/><Relationship Id="rId3" Type="http://schemas.microsoft.com/office/2007/relationships/media" Target="../media/media3.mp3"/><Relationship Id="rId7" Type="http://schemas.openxmlformats.org/officeDocument/2006/relationships/image" Target="../media/image99.png"/><Relationship Id="rId12" Type="http://schemas.openxmlformats.org/officeDocument/2006/relationships/image" Target="../media/image103.png"/><Relationship Id="rId17" Type="http://schemas.openxmlformats.org/officeDocument/2006/relationships/image" Target="../media/image107.png"/><Relationship Id="rId2" Type="http://schemas.openxmlformats.org/officeDocument/2006/relationships/audio" Target="../media/media2.wav"/><Relationship Id="rId16" Type="http://schemas.openxmlformats.org/officeDocument/2006/relationships/image" Target="../media/image109.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11.png"/><Relationship Id="rId5" Type="http://schemas.openxmlformats.org/officeDocument/2006/relationships/slideLayout" Target="../slideLayouts/slideLayout13.xml"/><Relationship Id="rId15" Type="http://schemas.openxmlformats.org/officeDocument/2006/relationships/image" Target="../media/image108.emf"/><Relationship Id="rId10" Type="http://schemas.openxmlformats.org/officeDocument/2006/relationships/image" Target="../media/image101.png"/><Relationship Id="rId19" Type="http://schemas.openxmlformats.org/officeDocument/2006/relationships/image" Target="../media/image96.png"/><Relationship Id="rId4" Type="http://schemas.openxmlformats.org/officeDocument/2006/relationships/audio" Target="../media/media3.mp3"/><Relationship Id="rId9" Type="http://schemas.openxmlformats.org/officeDocument/2006/relationships/image" Target="../media/image90.png"/><Relationship Id="rId14"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7.png"/><Relationship Id="rId18" Type="http://schemas.openxmlformats.org/officeDocument/2006/relationships/image" Target="../media/image110.png"/><Relationship Id="rId3" Type="http://schemas.microsoft.com/office/2007/relationships/media" Target="../media/media3.mp3"/><Relationship Id="rId7" Type="http://schemas.openxmlformats.org/officeDocument/2006/relationships/image" Target="../media/image99.png"/><Relationship Id="rId12" Type="http://schemas.openxmlformats.org/officeDocument/2006/relationships/image" Target="../media/image111.png"/><Relationship Id="rId17" Type="http://schemas.openxmlformats.org/officeDocument/2006/relationships/image" Target="../media/image109.png"/><Relationship Id="rId2" Type="http://schemas.openxmlformats.org/officeDocument/2006/relationships/audio" Target="../media/media2.wav"/><Relationship Id="rId16" Type="http://schemas.openxmlformats.org/officeDocument/2006/relationships/image" Target="../media/image108.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02.png"/><Relationship Id="rId5" Type="http://schemas.openxmlformats.org/officeDocument/2006/relationships/slideLayout" Target="../slideLayouts/slideLayout13.xml"/><Relationship Id="rId15" Type="http://schemas.openxmlformats.org/officeDocument/2006/relationships/image" Target="../media/image106.png"/><Relationship Id="rId10" Type="http://schemas.openxmlformats.org/officeDocument/2006/relationships/image" Target="../media/image112.png"/><Relationship Id="rId19" Type="http://schemas.openxmlformats.org/officeDocument/2006/relationships/image" Target="../media/image96.png"/><Relationship Id="rId4" Type="http://schemas.openxmlformats.org/officeDocument/2006/relationships/audio" Target="../media/media3.mp3"/><Relationship Id="rId9" Type="http://schemas.openxmlformats.org/officeDocument/2006/relationships/image" Target="../media/image90.png"/><Relationship Id="rId14" Type="http://schemas.openxmlformats.org/officeDocument/2006/relationships/image" Target="../media/image114.png"/></Relationships>
</file>

<file path=ppt/slides/_rels/slide3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13.png"/><Relationship Id="rId18" Type="http://schemas.openxmlformats.org/officeDocument/2006/relationships/image" Target="../media/image110.png"/><Relationship Id="rId3" Type="http://schemas.microsoft.com/office/2007/relationships/media" Target="../media/media3.mp3"/><Relationship Id="rId7" Type="http://schemas.openxmlformats.org/officeDocument/2006/relationships/image" Target="../media/image99.png"/><Relationship Id="rId12" Type="http://schemas.openxmlformats.org/officeDocument/2006/relationships/image" Target="../media/image103.png"/><Relationship Id="rId17" Type="http://schemas.openxmlformats.org/officeDocument/2006/relationships/image" Target="../media/image107.png"/><Relationship Id="rId2" Type="http://schemas.openxmlformats.org/officeDocument/2006/relationships/audio" Target="../media/media2.wav"/><Relationship Id="rId16" Type="http://schemas.openxmlformats.org/officeDocument/2006/relationships/image" Target="../media/image109.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11.png"/><Relationship Id="rId5" Type="http://schemas.openxmlformats.org/officeDocument/2006/relationships/slideLayout" Target="../slideLayouts/slideLayout13.xml"/><Relationship Id="rId15" Type="http://schemas.openxmlformats.org/officeDocument/2006/relationships/image" Target="../media/image108.emf"/><Relationship Id="rId10" Type="http://schemas.openxmlformats.org/officeDocument/2006/relationships/image" Target="../media/image101.png"/><Relationship Id="rId19" Type="http://schemas.openxmlformats.org/officeDocument/2006/relationships/image" Target="../media/image96.png"/><Relationship Id="rId4" Type="http://schemas.openxmlformats.org/officeDocument/2006/relationships/audio" Target="../media/media3.mp3"/><Relationship Id="rId9" Type="http://schemas.openxmlformats.org/officeDocument/2006/relationships/image" Target="../media/image90.png"/><Relationship Id="rId1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15.png"/></Relationships>
</file>

<file path=ppt/slides/_rels/slide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7.svg"/><Relationship Id="rId7" Type="http://schemas.openxmlformats.org/officeDocument/2006/relationships/image" Target="../media/image119.sv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73.sv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8.sv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23.svg"/><Relationship Id="rId4" Type="http://schemas.openxmlformats.org/officeDocument/2006/relationships/image" Target="../media/image1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2.svg"/><Relationship Id="rId5" Type="http://schemas.openxmlformats.org/officeDocument/2006/relationships/image" Target="../media/image13.svg"/><Relationship Id="rId10"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F76E9361-617A-4B33-2C9A-281D08348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0386" y="-841458"/>
            <a:ext cx="3862768" cy="4114800"/>
          </a:xfrm>
          <a:prstGeom prst="rect">
            <a:avLst/>
          </a:prstGeom>
        </p:spPr>
      </p:pic>
      <p:pic>
        <p:nvPicPr>
          <p:cNvPr id="3" name="Picture 15">
            <a:extLst>
              <a:ext uri="{FF2B5EF4-FFF2-40B4-BE49-F238E27FC236}">
                <a16:creationId xmlns:a16="http://schemas.microsoft.com/office/drawing/2014/main" id="{B52B3853-26B6-DBF2-292B-329DA12E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7800" y="612371"/>
            <a:ext cx="15392400" cy="9062258"/>
          </a:xfrm>
          <a:prstGeom prst="rect">
            <a:avLst/>
          </a:prstGeom>
        </p:spPr>
      </p:pic>
      <p:pic>
        <p:nvPicPr>
          <p:cNvPr id="4" name="Picture 3">
            <a:extLst>
              <a:ext uri="{FF2B5EF4-FFF2-40B4-BE49-F238E27FC236}">
                <a16:creationId xmlns:a16="http://schemas.microsoft.com/office/drawing/2014/main" id="{7B9D6E17-5683-88CD-547A-179B4F24F0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8193310"/>
            <a:ext cx="3886200" cy="2093690"/>
          </a:xfrm>
          <a:prstGeom prst="rect">
            <a:avLst/>
          </a:prstGeom>
        </p:spPr>
      </p:pic>
      <p:sp>
        <p:nvSpPr>
          <p:cNvPr id="5" name="TextBox 4">
            <a:extLst>
              <a:ext uri="{FF2B5EF4-FFF2-40B4-BE49-F238E27FC236}">
                <a16:creationId xmlns:a16="http://schemas.microsoft.com/office/drawing/2014/main" id="{C43BF2D1-62A1-279E-3974-71CFBB6AFDAA}"/>
              </a:ext>
            </a:extLst>
          </p:cNvPr>
          <p:cNvSpPr txBox="1"/>
          <p:nvPr/>
        </p:nvSpPr>
        <p:spPr>
          <a:xfrm>
            <a:off x="2819400" y="3074534"/>
            <a:ext cx="12344400"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CHÀO MỪNG CÁC EM ĐẾN VỚI BUỔI HỌC NGÀY HÔM NAY!</a:t>
            </a:r>
          </a:p>
        </p:txBody>
      </p:sp>
      <p:pic>
        <p:nvPicPr>
          <p:cNvPr id="6" name="Picture 13">
            <a:extLst>
              <a:ext uri="{FF2B5EF4-FFF2-40B4-BE49-F238E27FC236}">
                <a16:creationId xmlns:a16="http://schemas.microsoft.com/office/drawing/2014/main" id="{8A4DCDBB-77F9-3EB2-9285-BC4196DA38DF}"/>
              </a:ext>
            </a:extLst>
          </p:cNvPr>
          <p:cNvPicPr>
            <a:picLocks noChangeAspect="1"/>
          </p:cNvPicPr>
          <p:nvPr/>
        </p:nvPicPr>
        <p:blipFill>
          <a:blip r:embed="rId8"/>
          <a:srcRect/>
          <a:stretch>
            <a:fillRect/>
          </a:stretch>
        </p:blipFill>
        <p:spPr>
          <a:xfrm>
            <a:off x="12440046" y="4541015"/>
            <a:ext cx="4150772" cy="4883993"/>
          </a:xfrm>
          <a:prstGeom prst="rect">
            <a:avLst/>
          </a:prstGeom>
        </p:spPr>
      </p:pic>
      <p:pic>
        <p:nvPicPr>
          <p:cNvPr id="7" name="Picture 6">
            <a:extLst>
              <a:ext uri="{FF2B5EF4-FFF2-40B4-BE49-F238E27FC236}">
                <a16:creationId xmlns:a16="http://schemas.microsoft.com/office/drawing/2014/main" id="{8F5740B6-3DDD-83C5-50CF-840A258A3F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66231">
            <a:off x="218209" y="404763"/>
            <a:ext cx="4114800" cy="4114800"/>
          </a:xfrm>
          <a:prstGeom prst="rect">
            <a:avLst/>
          </a:prstGeom>
        </p:spPr>
      </p:pic>
      <p:pic>
        <p:nvPicPr>
          <p:cNvPr id="8" name="Picture 9">
            <a:extLst>
              <a:ext uri="{FF2B5EF4-FFF2-40B4-BE49-F238E27FC236}">
                <a16:creationId xmlns:a16="http://schemas.microsoft.com/office/drawing/2014/main" id="{C0F7D1BB-0560-8627-AE75-AF7DF919F8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98730" y="6591300"/>
            <a:ext cx="3862768" cy="4114800"/>
          </a:xfrm>
          <a:prstGeom prst="rect">
            <a:avLst/>
          </a:prstGeom>
        </p:spPr>
      </p:pic>
    </p:spTree>
    <p:extLst>
      <p:ext uri="{BB962C8B-B14F-4D97-AF65-F5344CB8AC3E}">
        <p14:creationId xmlns:p14="http://schemas.microsoft.com/office/powerpoint/2010/main" val="175705226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a. </a:t>
            </a:r>
            <a:r>
              <a:rPr lang="en-US" sz="5000" b="1">
                <a:latin typeface="Arial" panose="020B0604020202020204" pitchFamily="34" charset="0"/>
                <a:cs typeface="Arial" panose="020B0604020202020204" pitchFamily="34" charset="0"/>
              </a:rPr>
              <a:t>Thiết bị vào - ra</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9" name="TextBox 8">
            <a:extLst>
              <a:ext uri="{FF2B5EF4-FFF2-40B4-BE49-F238E27FC236}">
                <a16:creationId xmlns:a16="http://schemas.microsoft.com/office/drawing/2014/main" id="{5D3B1A9C-FE29-91F8-4867-3B467817D25C}"/>
              </a:ext>
            </a:extLst>
          </p:cNvPr>
          <p:cNvSpPr txBox="1"/>
          <p:nvPr/>
        </p:nvSpPr>
        <p:spPr>
          <a:xfrm>
            <a:off x="1878765" y="2428410"/>
            <a:ext cx="14325600" cy="3671583"/>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vào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được dùng để nhập thông tin vào máy tính, gồm có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bàn phím, chuột, micro</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457200" indent="-457200">
              <a:lnSpc>
                <a:spcPct val="150000"/>
              </a:lnSpc>
              <a:buFont typeface="Wingdings" panose="05000000000000000000" pitchFamily="2" charset="2"/>
              <a:buChar char="§"/>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ra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xuất thông tin từ máy tính ra để con người nhận biết được, gồm có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màn hình, máy in, loa</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p:txBody>
      </p:sp>
      <p:pic>
        <p:nvPicPr>
          <p:cNvPr id="3" name="Picture 15">
            <a:extLst>
              <a:ext uri="{FF2B5EF4-FFF2-40B4-BE49-F238E27FC236}">
                <a16:creationId xmlns:a16="http://schemas.microsoft.com/office/drawing/2014/main" id="{755FDC66-113B-6291-4F29-66D6259F7A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06636" y="6099993"/>
            <a:ext cx="8927861" cy="3671583"/>
          </a:xfrm>
          <a:prstGeom prst="rect">
            <a:avLst/>
          </a:prstGeom>
        </p:spPr>
      </p:pic>
    </p:spTree>
    <p:extLst>
      <p:ext uri="{BB962C8B-B14F-4D97-AF65-F5344CB8AC3E}">
        <p14:creationId xmlns:p14="http://schemas.microsoft.com/office/powerpoint/2010/main" val="1261086266"/>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3" name="Rectangle: Rounded Corners 12">
            <a:extLst>
              <a:ext uri="{FF2B5EF4-FFF2-40B4-BE49-F238E27FC236}">
                <a16:creationId xmlns:a16="http://schemas.microsoft.com/office/drawing/2014/main" id="{0C3CF582-9B5F-9DF1-99BE-929BEB725E04}"/>
              </a:ext>
            </a:extLst>
          </p:cNvPr>
          <p:cNvSpPr/>
          <p:nvPr/>
        </p:nvSpPr>
        <p:spPr>
          <a:xfrm>
            <a:off x="1341360" y="4020442"/>
            <a:ext cx="5562600" cy="47125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9A37C9-AB2E-BC0D-4019-5423BA8E9C90}"/>
              </a:ext>
            </a:extLst>
          </p:cNvPr>
          <p:cNvSpPr/>
          <p:nvPr/>
        </p:nvSpPr>
        <p:spPr>
          <a:xfrm>
            <a:off x="11117122" y="3936101"/>
            <a:ext cx="5562600" cy="47125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620F6B-86CA-E1A0-D272-28F8FA6A46B2}"/>
              </a:ext>
            </a:extLst>
          </p:cNvPr>
          <p:cNvSpPr/>
          <p:nvPr/>
        </p:nvSpPr>
        <p:spPr>
          <a:xfrm>
            <a:off x="8123827" y="5623722"/>
            <a:ext cx="1837991" cy="150603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a:solidFill>
                  <a:schemeClr val="tx1"/>
                </a:solidFill>
              </a:rPr>
              <a:t>Bộ </a:t>
            </a:r>
          </a:p>
          <a:p>
            <a:pPr algn="ctr"/>
            <a:r>
              <a:rPr lang="vi-VN" sz="3500" b="1">
                <a:solidFill>
                  <a:schemeClr val="tx1"/>
                </a:solidFill>
              </a:rPr>
              <a:t>xử lí</a:t>
            </a:r>
            <a:endParaRPr lang="en-US" sz="3500" b="1">
              <a:solidFill>
                <a:schemeClr val="tx1"/>
              </a:solidFill>
            </a:endParaRPr>
          </a:p>
        </p:txBody>
      </p:sp>
      <p:sp>
        <p:nvSpPr>
          <p:cNvPr id="17" name="Rectangle: Rounded Corners 16">
            <a:extLst>
              <a:ext uri="{FF2B5EF4-FFF2-40B4-BE49-F238E27FC236}">
                <a16:creationId xmlns:a16="http://schemas.microsoft.com/office/drawing/2014/main" id="{65D9AF94-3777-59D9-2C07-752557521369}"/>
              </a:ext>
            </a:extLst>
          </p:cNvPr>
          <p:cNvSpPr/>
          <p:nvPr/>
        </p:nvSpPr>
        <p:spPr>
          <a:xfrm>
            <a:off x="7163924" y="3753933"/>
            <a:ext cx="3693233" cy="103911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a:solidFill>
                  <a:schemeClr val="tx1"/>
                </a:solidFill>
              </a:rPr>
              <a:t>Thiết bị lưu trữ</a:t>
            </a:r>
            <a:endParaRPr lang="en-US" sz="3500" b="1">
              <a:solidFill>
                <a:schemeClr val="tx1"/>
              </a:solidFill>
            </a:endParaRPr>
          </a:p>
        </p:txBody>
      </p:sp>
      <p:cxnSp>
        <p:nvCxnSpPr>
          <p:cNvPr id="19" name="Straight Arrow Connector 18">
            <a:extLst>
              <a:ext uri="{FF2B5EF4-FFF2-40B4-BE49-F238E27FC236}">
                <a16:creationId xmlns:a16="http://schemas.microsoft.com/office/drawing/2014/main" id="{57952F65-85BD-2FBF-7F00-2576B696901A}"/>
              </a:ext>
            </a:extLst>
          </p:cNvPr>
          <p:cNvCxnSpPr>
            <a:stCxn id="13" idx="3"/>
          </p:cNvCxnSpPr>
          <p:nvPr/>
        </p:nvCxnSpPr>
        <p:spPr>
          <a:xfrm flipV="1">
            <a:off x="6903960" y="6376741"/>
            <a:ext cx="1219867"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B3EF5B0-BBB4-9E2B-C06B-3D284AB48F0C}"/>
              </a:ext>
            </a:extLst>
          </p:cNvPr>
          <p:cNvCxnSpPr/>
          <p:nvPr/>
        </p:nvCxnSpPr>
        <p:spPr>
          <a:xfrm>
            <a:off x="9961818" y="6376741"/>
            <a:ext cx="11553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7E7E04F-7126-EE6B-AEBF-88EF7E534A56}"/>
              </a:ext>
            </a:extLst>
          </p:cNvPr>
          <p:cNvCxnSpPr>
            <a:stCxn id="17" idx="2"/>
          </p:cNvCxnSpPr>
          <p:nvPr/>
        </p:nvCxnSpPr>
        <p:spPr>
          <a:xfrm flipH="1">
            <a:off x="9010540" y="4793047"/>
            <a:ext cx="1" cy="830675"/>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 name="Picture 3">
            <a:extLst>
              <a:ext uri="{FF2B5EF4-FFF2-40B4-BE49-F238E27FC236}">
                <a16:creationId xmlns:a16="http://schemas.microsoft.com/office/drawing/2014/main" id="{3EB11479-076B-8BB3-E625-9A71EB64937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64357" y="4180951"/>
            <a:ext cx="653997" cy="1688726"/>
          </a:xfrm>
          <a:prstGeom prst="rect">
            <a:avLst/>
          </a:prstGeom>
        </p:spPr>
      </p:pic>
      <p:pic>
        <p:nvPicPr>
          <p:cNvPr id="26" name="Picture 4">
            <a:extLst>
              <a:ext uri="{FF2B5EF4-FFF2-40B4-BE49-F238E27FC236}">
                <a16:creationId xmlns:a16="http://schemas.microsoft.com/office/drawing/2014/main" id="{E22273C3-7008-09BA-F55D-A6D55C6F31C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01549" y="4312345"/>
            <a:ext cx="1587644" cy="1223929"/>
          </a:xfrm>
          <a:prstGeom prst="rect">
            <a:avLst/>
          </a:prstGeom>
        </p:spPr>
      </p:pic>
      <p:pic>
        <p:nvPicPr>
          <p:cNvPr id="27" name="Picture 5">
            <a:extLst>
              <a:ext uri="{FF2B5EF4-FFF2-40B4-BE49-F238E27FC236}">
                <a16:creationId xmlns:a16="http://schemas.microsoft.com/office/drawing/2014/main" id="{9E23A815-997A-2073-A0A5-D5630DB5EF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023696" y="6061786"/>
            <a:ext cx="4197927" cy="801422"/>
          </a:xfrm>
          <a:prstGeom prst="rect">
            <a:avLst/>
          </a:prstGeom>
        </p:spPr>
      </p:pic>
      <p:pic>
        <p:nvPicPr>
          <p:cNvPr id="28" name="Picture 3">
            <a:extLst>
              <a:ext uri="{FF2B5EF4-FFF2-40B4-BE49-F238E27FC236}">
                <a16:creationId xmlns:a16="http://schemas.microsoft.com/office/drawing/2014/main" id="{E7ABE50C-57F1-F8A2-5AC8-018CDC4F05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93165" y="4638158"/>
            <a:ext cx="2066794" cy="898116"/>
          </a:xfrm>
          <a:prstGeom prst="rect">
            <a:avLst/>
          </a:prstGeom>
        </p:spPr>
      </p:pic>
      <p:pic>
        <p:nvPicPr>
          <p:cNvPr id="29" name="Picture 2">
            <a:extLst>
              <a:ext uri="{FF2B5EF4-FFF2-40B4-BE49-F238E27FC236}">
                <a16:creationId xmlns:a16="http://schemas.microsoft.com/office/drawing/2014/main" id="{261514FB-C934-5FBF-0D9E-2961D148F96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98418" y="7450726"/>
            <a:ext cx="1907441" cy="1054295"/>
          </a:xfrm>
          <a:prstGeom prst="rect">
            <a:avLst/>
          </a:prstGeom>
        </p:spPr>
      </p:pic>
      <p:pic>
        <p:nvPicPr>
          <p:cNvPr id="30" name="Picture 11">
            <a:extLst>
              <a:ext uri="{FF2B5EF4-FFF2-40B4-BE49-F238E27FC236}">
                <a16:creationId xmlns:a16="http://schemas.microsoft.com/office/drawing/2014/main" id="{649852E5-199A-FD77-799C-8A5B1DE7618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224646" y="7171433"/>
            <a:ext cx="2171311" cy="1405431"/>
          </a:xfrm>
          <a:prstGeom prst="rect">
            <a:avLst/>
          </a:prstGeom>
        </p:spPr>
      </p:pic>
      <p:pic>
        <p:nvPicPr>
          <p:cNvPr id="31" name="Picture 6">
            <a:extLst>
              <a:ext uri="{FF2B5EF4-FFF2-40B4-BE49-F238E27FC236}">
                <a16:creationId xmlns:a16="http://schemas.microsoft.com/office/drawing/2014/main" id="{1E3DFAF9-A193-A78E-25AD-F7D26845369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1718198" y="4523090"/>
            <a:ext cx="1729564" cy="1100632"/>
          </a:xfrm>
          <a:prstGeom prst="rect">
            <a:avLst/>
          </a:prstGeom>
        </p:spPr>
      </p:pic>
      <p:pic>
        <p:nvPicPr>
          <p:cNvPr id="32" name="Picture 11">
            <a:extLst>
              <a:ext uri="{FF2B5EF4-FFF2-40B4-BE49-F238E27FC236}">
                <a16:creationId xmlns:a16="http://schemas.microsoft.com/office/drawing/2014/main" id="{EF020461-732B-015D-13A6-23EDA0E17CA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658680" y="4376798"/>
            <a:ext cx="1791325" cy="1159476"/>
          </a:xfrm>
          <a:prstGeom prst="rect">
            <a:avLst/>
          </a:prstGeom>
        </p:spPr>
      </p:pic>
      <p:pic>
        <p:nvPicPr>
          <p:cNvPr id="33" name="Picture 9">
            <a:extLst>
              <a:ext uri="{FF2B5EF4-FFF2-40B4-BE49-F238E27FC236}">
                <a16:creationId xmlns:a16="http://schemas.microsoft.com/office/drawing/2014/main" id="{3B0D7C22-F671-F361-2149-0A260F6D6713}"/>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3277585" y="5443797"/>
            <a:ext cx="1422276" cy="1533827"/>
          </a:xfrm>
          <a:prstGeom prst="rect">
            <a:avLst/>
          </a:prstGeom>
        </p:spPr>
      </p:pic>
      <p:pic>
        <p:nvPicPr>
          <p:cNvPr id="34" name="Picture 7">
            <a:extLst>
              <a:ext uri="{FF2B5EF4-FFF2-40B4-BE49-F238E27FC236}">
                <a16:creationId xmlns:a16="http://schemas.microsoft.com/office/drawing/2014/main" id="{A39AF7AE-9EEA-260B-228F-06965D7FB425}"/>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1442975" y="7028739"/>
            <a:ext cx="2072335" cy="1469474"/>
          </a:xfrm>
          <a:prstGeom prst="rect">
            <a:avLst/>
          </a:prstGeom>
        </p:spPr>
      </p:pic>
      <p:pic>
        <p:nvPicPr>
          <p:cNvPr id="35" name="Picture 12">
            <a:extLst>
              <a:ext uri="{FF2B5EF4-FFF2-40B4-BE49-F238E27FC236}">
                <a16:creationId xmlns:a16="http://schemas.microsoft.com/office/drawing/2014/main" id="{3E727FC7-E249-6FD5-DF38-92656CE9EBB3}"/>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4824795" y="6632959"/>
            <a:ext cx="1500276" cy="1813520"/>
          </a:xfrm>
          <a:prstGeom prst="rect">
            <a:avLst/>
          </a:prstGeom>
        </p:spPr>
      </p:pic>
      <p:sp>
        <p:nvSpPr>
          <p:cNvPr id="36" name="TextBox 35">
            <a:extLst>
              <a:ext uri="{FF2B5EF4-FFF2-40B4-BE49-F238E27FC236}">
                <a16:creationId xmlns:a16="http://schemas.microsoft.com/office/drawing/2014/main" id="{616298F8-C48E-4953-ABC1-57CB5C8242C5}"/>
              </a:ext>
            </a:extLst>
          </p:cNvPr>
          <p:cNvSpPr txBox="1"/>
          <p:nvPr/>
        </p:nvSpPr>
        <p:spPr>
          <a:xfrm>
            <a:off x="2442168" y="8663740"/>
            <a:ext cx="2637620" cy="698063"/>
          </a:xfrm>
          <a:prstGeom prst="roundRect">
            <a:avLst/>
          </a:prstGeom>
          <a:solidFill>
            <a:schemeClr val="accent1">
              <a:lumMod val="40000"/>
              <a:lumOff val="60000"/>
            </a:schemeClr>
          </a:solidFill>
        </p:spPr>
        <p:txBody>
          <a:bodyPr wrap="square" rtlCol="0">
            <a:spAutoFit/>
          </a:bodyPr>
          <a:lstStyle/>
          <a:p>
            <a:r>
              <a:rPr lang="vi-VN" sz="3500"/>
              <a:t>Thiết bị vào</a:t>
            </a:r>
            <a:endParaRPr lang="en-US" sz="3500"/>
          </a:p>
        </p:txBody>
      </p:sp>
      <p:sp>
        <p:nvSpPr>
          <p:cNvPr id="37" name="TextBox 36">
            <a:extLst>
              <a:ext uri="{FF2B5EF4-FFF2-40B4-BE49-F238E27FC236}">
                <a16:creationId xmlns:a16="http://schemas.microsoft.com/office/drawing/2014/main" id="{B92666A8-2BF8-EC13-CE96-D0C3A2BC9229}"/>
              </a:ext>
            </a:extLst>
          </p:cNvPr>
          <p:cNvSpPr txBox="1"/>
          <p:nvPr/>
        </p:nvSpPr>
        <p:spPr>
          <a:xfrm>
            <a:off x="12916722" y="8576864"/>
            <a:ext cx="2637620" cy="698063"/>
          </a:xfrm>
          <a:prstGeom prst="roundRect">
            <a:avLst/>
          </a:prstGeom>
          <a:solidFill>
            <a:schemeClr val="accent1">
              <a:lumMod val="40000"/>
              <a:lumOff val="60000"/>
            </a:schemeClr>
          </a:solidFill>
        </p:spPr>
        <p:txBody>
          <a:bodyPr wrap="square" rtlCol="0">
            <a:spAutoFit/>
          </a:bodyPr>
          <a:lstStyle/>
          <a:p>
            <a:r>
              <a:rPr lang="vi-VN" sz="3500"/>
              <a:t>Thiết bị ra</a:t>
            </a:r>
            <a:endParaRPr lang="en-US" sz="3500"/>
          </a:p>
        </p:txBody>
      </p:sp>
      <p:sp>
        <p:nvSpPr>
          <p:cNvPr id="38" name="TextBox 37">
            <a:extLst>
              <a:ext uri="{FF2B5EF4-FFF2-40B4-BE49-F238E27FC236}">
                <a16:creationId xmlns:a16="http://schemas.microsoft.com/office/drawing/2014/main" id="{2E54E6C2-1082-5278-F56F-AF45F4CDF8AE}"/>
              </a:ext>
            </a:extLst>
          </p:cNvPr>
          <p:cNvSpPr txBox="1"/>
          <p:nvPr/>
        </p:nvSpPr>
        <p:spPr>
          <a:xfrm>
            <a:off x="1404901" y="2407392"/>
            <a:ext cx="15045104" cy="707886"/>
          </a:xfrm>
          <a:prstGeom prst="rect">
            <a:avLst/>
          </a:prstGeom>
          <a:noFill/>
        </p:spPr>
        <p:txBody>
          <a:bodyPr wrap="square" rtlCol="0">
            <a:spAutoFit/>
          </a:bodyPr>
          <a:lstStyle/>
          <a:p>
            <a:r>
              <a:rPr lang="vi-VN" sz="4000" b="1"/>
              <a:t>Các nhóm quan sát hình ảnh và trả lời các câu hỏi thảo luận:</a:t>
            </a:r>
            <a:endParaRPr lang="en-US" sz="4000" b="1"/>
          </a:p>
        </p:txBody>
      </p:sp>
      <p:sp>
        <p:nvSpPr>
          <p:cNvPr id="39" name="TextBox 38">
            <a:extLst>
              <a:ext uri="{FF2B5EF4-FFF2-40B4-BE49-F238E27FC236}">
                <a16:creationId xmlns:a16="http://schemas.microsoft.com/office/drawing/2014/main" id="{F2BEE3E4-DC39-12FA-A941-FF78513C6B6C}"/>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201500"/>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524000" y="2139931"/>
            <a:ext cx="4724400" cy="783193"/>
          </a:xfrm>
          <a:prstGeom prst="wedgeRoundRectCallout">
            <a:avLst>
              <a:gd name="adj1" fmla="val -73496"/>
              <a:gd name="adj2" fmla="val 16342"/>
              <a:gd name="adj3" fmla="val 16667"/>
            </a:avLst>
          </a:prstGeom>
          <a:solidFill>
            <a:srgbClr val="FFCC66"/>
          </a:solidFill>
        </p:spPr>
        <p:txBody>
          <a:bodyPr wrap="square" rtlCol="0">
            <a:spAutoFit/>
          </a:bodyPr>
          <a:lstStyle/>
          <a:p>
            <a:r>
              <a:rPr lang="vi-VN" sz="4000" b="1">
                <a:latin typeface="Arial" panose="020B0604020202020204" pitchFamily="34" charset="0"/>
                <a:cs typeface="Arial" panose="020B0604020202020204" pitchFamily="34" charset="0"/>
              </a:rPr>
              <a:t>Câu hỏi thảo luận</a:t>
            </a:r>
            <a:endParaRPr lang="en-US" sz="4000" b="1">
              <a:latin typeface="Arial" panose="020B0604020202020204" pitchFamily="34" charset="0"/>
              <a:cs typeface="Arial" panose="020B0604020202020204" pitchFamily="34" charset="0"/>
            </a:endParaRP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5" name="TextBox 4">
            <a:extLst>
              <a:ext uri="{FF2B5EF4-FFF2-40B4-BE49-F238E27FC236}">
                <a16:creationId xmlns:a16="http://schemas.microsoft.com/office/drawing/2014/main" id="{770117D9-686B-8A6C-BD9C-12DFFA9820E7}"/>
              </a:ext>
            </a:extLst>
          </p:cNvPr>
          <p:cNvSpPr txBox="1"/>
          <p:nvPr/>
        </p:nvSpPr>
        <p:spPr>
          <a:xfrm>
            <a:off x="1371600" y="3162300"/>
            <a:ext cx="15544800" cy="5647893"/>
          </a:xfrm>
          <a:prstGeom prst="rect">
            <a:avLst/>
          </a:prstGeom>
          <a:noFill/>
        </p:spPr>
        <p:txBody>
          <a:bodyPr wrap="square" rtlCol="0">
            <a:spAutoFit/>
          </a:bodyPr>
          <a:lstStyle/>
          <a:p>
            <a:pPr marL="742950" indent="-742950">
              <a:lnSpc>
                <a:spcPct val="150000"/>
              </a:lnSpc>
              <a:buAutoNum type="arabicPeriod"/>
            </a:pPr>
            <a:r>
              <a:rPr lang="vi-VN" sz="3500">
                <a:latin typeface="Arial" panose="020B0604020202020204" pitchFamily="34" charset="0"/>
                <a:cs typeface="Arial" panose="020B0604020202020204" pitchFamily="34" charset="0"/>
              </a:rPr>
              <a:t>Mỗi thiết bị vào – ra trong Hình 1.2 làm việc với dạng thông tin nào? Thiết bị nào có cả hai chức năng vào và ra?</a:t>
            </a:r>
          </a:p>
          <a:p>
            <a:pPr marL="742950" indent="-742950">
              <a:lnSpc>
                <a:spcPct val="150000"/>
              </a:lnSpc>
              <a:buAutoNum type="arabicPeriod"/>
            </a:pPr>
            <a:r>
              <a:rPr lang="en-US" sz="3500">
                <a:latin typeface="Arial" panose="020B0604020202020204" pitchFamily="34" charset="0"/>
                <a:cs typeface="Arial" panose="020B0604020202020204" pitchFamily="34" charset="0"/>
              </a:rPr>
              <a:t>Máy chiếu là thiết bị vào hay thiết bị ra? Máy chiếu làm việc với dạng thông tin nào?</a:t>
            </a:r>
          </a:p>
          <a:p>
            <a:pPr marL="742950" indent="-742950">
              <a:lnSpc>
                <a:spcPct val="150000"/>
              </a:lnSpc>
              <a:buAutoNum type="arabicPeriod"/>
            </a:pPr>
            <a:r>
              <a:rPr lang="en-US" sz="3500">
                <a:latin typeface="Arial" panose="020B0604020202020204" pitchFamily="34" charset="0"/>
                <a:cs typeface="Arial" panose="020B0604020202020204" pitchFamily="34" charset="0"/>
              </a:rPr>
              <a:t>Bộ điều khiển game (Hình 1.3a) là thiết bị vào hay thiết bị ra?</a:t>
            </a:r>
          </a:p>
          <a:p>
            <a:pPr marL="742950" indent="-742950">
              <a:lnSpc>
                <a:spcPct val="150000"/>
              </a:lnSpc>
              <a:buAutoNum type="arabicPeriod"/>
            </a:pPr>
            <a:r>
              <a:rPr lang="en-US" sz="3500">
                <a:latin typeface="Arial" panose="020B0604020202020204" pitchFamily="34" charset="0"/>
                <a:cs typeface="Arial" panose="020B0604020202020204" pitchFamily="34" charset="0"/>
              </a:rPr>
              <a:t>Màn hình cảm ứng (Hình 1.3b) là thiết bị vào, thiết bị ra hay có cả hai chức năng vào và ra?</a:t>
            </a:r>
          </a:p>
        </p:txBody>
      </p:sp>
      <p:sp>
        <p:nvSpPr>
          <p:cNvPr id="3" name="TextBox 2">
            <a:extLst>
              <a:ext uri="{FF2B5EF4-FFF2-40B4-BE49-F238E27FC236}">
                <a16:creationId xmlns:a16="http://schemas.microsoft.com/office/drawing/2014/main" id="{F888CB05-A459-B566-FD90-05452FF04A5D}"/>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1224787"/>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3" name="TextBox 2">
            <a:extLst>
              <a:ext uri="{FF2B5EF4-FFF2-40B4-BE49-F238E27FC236}">
                <a16:creationId xmlns:a16="http://schemas.microsoft.com/office/drawing/2014/main" id="{1B4F9D16-C280-A731-FFFA-BA70FE544B9E}"/>
              </a:ext>
            </a:extLst>
          </p:cNvPr>
          <p:cNvSpPr txBox="1"/>
          <p:nvPr/>
        </p:nvSpPr>
        <p:spPr>
          <a:xfrm>
            <a:off x="1447800" y="2400300"/>
            <a:ext cx="13068300" cy="2019064"/>
          </a:xfrm>
          <a:prstGeom prst="wedgeRoundRectCallout">
            <a:avLst>
              <a:gd name="adj1" fmla="val -59398"/>
              <a:gd name="adj2" fmla="val 17212"/>
              <a:gd name="adj3" fmla="val 16667"/>
            </a:avLst>
          </a:prstGeom>
          <a:solidFill>
            <a:srgbClr val="FFCC66"/>
          </a:solidFill>
        </p:spPr>
        <p:txBody>
          <a:bodyPr wrap="square" rtlCol="0">
            <a:spAutoFit/>
          </a:bodyPr>
          <a:lstStyle/>
          <a:p>
            <a:pPr>
              <a:lnSpc>
                <a:spcPct val="150000"/>
              </a:lnSpc>
            </a:pPr>
            <a:r>
              <a:rPr lang="vi-VN" sz="4000">
                <a:latin typeface="Arial" panose="020B0604020202020204" pitchFamily="34" charset="0"/>
                <a:cs typeface="Arial" panose="020B0604020202020204" pitchFamily="34" charset="0"/>
              </a:rPr>
              <a:t>Mỗi thiết bị vào – ra trong Hình 1.2 làm việc với một dạng dữ liệu cụ thể như âm thanh, hình ảnh, văn bản,…</a:t>
            </a:r>
            <a:endParaRPr lang="en-US" sz="4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CEDFAB2-EF33-B805-7BA6-E70BE612CA50}"/>
              </a:ext>
            </a:extLst>
          </p:cNvPr>
          <p:cNvSpPr txBox="1"/>
          <p:nvPr/>
        </p:nvSpPr>
        <p:spPr>
          <a:xfrm>
            <a:off x="1447800" y="4789557"/>
            <a:ext cx="1524000" cy="707886"/>
          </a:xfrm>
          <a:prstGeom prst="rect">
            <a:avLst/>
          </a:prstGeom>
          <a:noFill/>
        </p:spPr>
        <p:txBody>
          <a:bodyPr wrap="square" rtlCol="0">
            <a:spAutoFit/>
          </a:bodyPr>
          <a:lstStyle/>
          <a:p>
            <a:r>
              <a:rPr lang="vi-VN" sz="4000">
                <a:solidFill>
                  <a:srgbClr val="FF0000"/>
                </a:solidFill>
              </a:rPr>
              <a:t>Ví dụ</a:t>
            </a:r>
            <a:endParaRPr lang="en-US" sz="4000">
              <a:solidFill>
                <a:srgbClr val="FF0000"/>
              </a:solidFill>
            </a:endParaRPr>
          </a:p>
        </p:txBody>
      </p:sp>
      <p:pic>
        <p:nvPicPr>
          <p:cNvPr id="7" name="Picture 3">
            <a:extLst>
              <a:ext uri="{FF2B5EF4-FFF2-40B4-BE49-F238E27FC236}">
                <a16:creationId xmlns:a16="http://schemas.microsoft.com/office/drawing/2014/main" id="{125E1713-3675-1C8E-A497-70C103B7F4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6998" y="5618224"/>
            <a:ext cx="3135517" cy="1362525"/>
          </a:xfrm>
          <a:prstGeom prst="rect">
            <a:avLst/>
          </a:prstGeom>
        </p:spPr>
      </p:pic>
      <p:pic>
        <p:nvPicPr>
          <p:cNvPr id="8" name="Picture 7">
            <a:extLst>
              <a:ext uri="{FF2B5EF4-FFF2-40B4-BE49-F238E27FC236}">
                <a16:creationId xmlns:a16="http://schemas.microsoft.com/office/drawing/2014/main" id="{28AC5826-C3D2-0B54-E236-E0725605EFA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63620" y="5356681"/>
            <a:ext cx="2659194" cy="1885610"/>
          </a:xfrm>
          <a:prstGeom prst="rect">
            <a:avLst/>
          </a:prstGeom>
        </p:spPr>
      </p:pic>
      <p:sp>
        <p:nvSpPr>
          <p:cNvPr id="9" name="TextBox 8">
            <a:extLst>
              <a:ext uri="{FF2B5EF4-FFF2-40B4-BE49-F238E27FC236}">
                <a16:creationId xmlns:a16="http://schemas.microsoft.com/office/drawing/2014/main" id="{40210E06-2D20-6C71-B36A-A947D0474C46}"/>
              </a:ext>
            </a:extLst>
          </p:cNvPr>
          <p:cNvSpPr txBox="1"/>
          <p:nvPr/>
        </p:nvSpPr>
        <p:spPr>
          <a:xfrm>
            <a:off x="1729332" y="7135110"/>
            <a:ext cx="2944349" cy="1839606"/>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4000"/>
              <a:t>Văn bản</a:t>
            </a:r>
          </a:p>
          <a:p>
            <a:pPr marL="571500" indent="-571500">
              <a:lnSpc>
                <a:spcPct val="150000"/>
              </a:lnSpc>
              <a:buFont typeface="Wingdings" panose="05000000000000000000" pitchFamily="2" charset="2"/>
              <a:buChar char="§"/>
            </a:pPr>
            <a:r>
              <a:rPr lang="vi-VN" sz="4000"/>
              <a:t>con số</a:t>
            </a:r>
            <a:endParaRPr lang="en-US" sz="4000"/>
          </a:p>
        </p:txBody>
      </p:sp>
      <p:sp>
        <p:nvSpPr>
          <p:cNvPr id="10" name="TextBox 9">
            <a:extLst>
              <a:ext uri="{FF2B5EF4-FFF2-40B4-BE49-F238E27FC236}">
                <a16:creationId xmlns:a16="http://schemas.microsoft.com/office/drawing/2014/main" id="{CBC59114-018B-62BE-DF4F-763B411612A0}"/>
              </a:ext>
            </a:extLst>
          </p:cNvPr>
          <p:cNvSpPr txBox="1"/>
          <p:nvPr/>
        </p:nvSpPr>
        <p:spPr>
          <a:xfrm>
            <a:off x="5060076" y="7146115"/>
            <a:ext cx="2944349" cy="1843582"/>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4000"/>
              <a:t>Hình ảnh</a:t>
            </a:r>
          </a:p>
          <a:p>
            <a:pPr marL="571500" indent="-571500">
              <a:lnSpc>
                <a:spcPct val="150000"/>
              </a:lnSpc>
              <a:buFont typeface="Wingdings" panose="05000000000000000000" pitchFamily="2" charset="2"/>
              <a:buChar char="§"/>
            </a:pPr>
            <a:r>
              <a:rPr lang="vi-VN" sz="4000"/>
              <a:t>Văn bản</a:t>
            </a:r>
            <a:endParaRPr lang="en-US" sz="4000"/>
          </a:p>
        </p:txBody>
      </p:sp>
      <p:sp>
        <p:nvSpPr>
          <p:cNvPr id="11" name="Oval 10">
            <a:extLst>
              <a:ext uri="{FF2B5EF4-FFF2-40B4-BE49-F238E27FC236}">
                <a16:creationId xmlns:a16="http://schemas.microsoft.com/office/drawing/2014/main" id="{C1C8A25A-DBCB-82CE-7CA6-E0ECCEF13C9F}"/>
              </a:ext>
            </a:extLst>
          </p:cNvPr>
          <p:cNvSpPr/>
          <p:nvPr/>
        </p:nvSpPr>
        <p:spPr>
          <a:xfrm>
            <a:off x="9173018" y="4986488"/>
            <a:ext cx="1110558" cy="102191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000" b="1">
                <a:solidFill>
                  <a:srgbClr val="002060"/>
                </a:solidFill>
              </a:rPr>
              <a:t>!</a:t>
            </a:r>
            <a:endParaRPr lang="en-US" sz="5000" b="1">
              <a:solidFill>
                <a:srgbClr val="002060"/>
              </a:solidFill>
            </a:endParaRPr>
          </a:p>
        </p:txBody>
      </p:sp>
      <p:sp>
        <p:nvSpPr>
          <p:cNvPr id="13" name="TextBox 12">
            <a:extLst>
              <a:ext uri="{FF2B5EF4-FFF2-40B4-BE49-F238E27FC236}">
                <a16:creationId xmlns:a16="http://schemas.microsoft.com/office/drawing/2014/main" id="{B000845F-9ADA-01A5-CBA2-AA814DF2AD45}"/>
              </a:ext>
            </a:extLst>
          </p:cNvPr>
          <p:cNvSpPr txBox="1"/>
          <p:nvPr/>
        </p:nvSpPr>
        <p:spPr>
          <a:xfrm>
            <a:off x="10565187" y="5562856"/>
            <a:ext cx="5639178" cy="2762936"/>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4000">
                <a:solidFill>
                  <a:srgbClr val="FF0000"/>
                </a:solidFill>
              </a:rPr>
              <a:t>Màn hình cảm ứng có cả hai chức năng vào và ra.</a:t>
            </a:r>
            <a:endParaRPr lang="en-US" sz="4000">
              <a:solidFill>
                <a:srgbClr val="FF0000"/>
              </a:solidFill>
            </a:endParaRPr>
          </a:p>
        </p:txBody>
      </p:sp>
      <p:sp>
        <p:nvSpPr>
          <p:cNvPr id="14" name="TextBox 13">
            <a:extLst>
              <a:ext uri="{FF2B5EF4-FFF2-40B4-BE49-F238E27FC236}">
                <a16:creationId xmlns:a16="http://schemas.microsoft.com/office/drawing/2014/main" id="{FB09BEAB-F63F-24F1-FC0A-93014534AF16}"/>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412357"/>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3" name="TextBox 2">
            <a:extLst>
              <a:ext uri="{FF2B5EF4-FFF2-40B4-BE49-F238E27FC236}">
                <a16:creationId xmlns:a16="http://schemas.microsoft.com/office/drawing/2014/main" id="{1B4F9D16-C280-A731-FFFA-BA70FE544B9E}"/>
              </a:ext>
            </a:extLst>
          </p:cNvPr>
          <p:cNvSpPr txBox="1"/>
          <p:nvPr/>
        </p:nvSpPr>
        <p:spPr>
          <a:xfrm>
            <a:off x="8933124" y="3116422"/>
            <a:ext cx="7620000" cy="4557134"/>
          </a:xfrm>
          <a:prstGeom prst="wedgeRoundRectCallout">
            <a:avLst>
              <a:gd name="adj1" fmla="val 65702"/>
              <a:gd name="adj2" fmla="val 16588"/>
              <a:gd name="adj3" fmla="val 16667"/>
            </a:avLst>
          </a:prstGeom>
          <a:solidFill>
            <a:srgbClr val="FFCC66"/>
          </a:solidFill>
        </p:spPr>
        <p:txBody>
          <a:bodyPr wrap="square" rtlCol="0">
            <a:spAutoFit/>
          </a:bodyPr>
          <a:lstStyle/>
          <a:p>
            <a:pPr>
              <a:lnSpc>
                <a:spcPct val="150000"/>
              </a:lnSpc>
            </a:pPr>
            <a:r>
              <a:rPr lang="vi-VN" sz="4500">
                <a:latin typeface="Arial" panose="020B0604020202020204" pitchFamily="34" charset="0"/>
                <a:cs typeface="Arial" panose="020B0604020202020204" pitchFamily="34" charset="0"/>
              </a:rPr>
              <a:t>Máy chiếu là thiết bị ra. Máy chiều làm việc với dạng thông tin âm thanh, văn bản và hình ảnh.</a:t>
            </a:r>
            <a:endParaRPr lang="en-US" sz="4500">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D691076E-6305-322B-6275-EA7732EE0E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7225" y="3799429"/>
            <a:ext cx="7315200" cy="3843805"/>
          </a:xfrm>
          <a:prstGeom prst="rect">
            <a:avLst/>
          </a:prstGeom>
        </p:spPr>
      </p:pic>
      <p:sp>
        <p:nvSpPr>
          <p:cNvPr id="14" name="TextBox 13">
            <a:extLst>
              <a:ext uri="{FF2B5EF4-FFF2-40B4-BE49-F238E27FC236}">
                <a16:creationId xmlns:a16="http://schemas.microsoft.com/office/drawing/2014/main" id="{D559FE4E-21E4-AB9C-98A0-537B6007B6CF}"/>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5461975"/>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3" name="TextBox 2">
            <a:extLst>
              <a:ext uri="{FF2B5EF4-FFF2-40B4-BE49-F238E27FC236}">
                <a16:creationId xmlns:a16="http://schemas.microsoft.com/office/drawing/2014/main" id="{1B4F9D16-C280-A731-FFFA-BA70FE544B9E}"/>
              </a:ext>
            </a:extLst>
          </p:cNvPr>
          <p:cNvSpPr txBox="1"/>
          <p:nvPr/>
        </p:nvSpPr>
        <p:spPr>
          <a:xfrm>
            <a:off x="1858926" y="5574098"/>
            <a:ext cx="4619670" cy="800412"/>
          </a:xfrm>
          <a:prstGeom prst="rect">
            <a:avLst/>
          </a:prstGeom>
          <a:noFill/>
        </p:spPr>
        <p:txBody>
          <a:bodyPr wrap="square" rtlCol="0">
            <a:spAutoFit/>
          </a:bodyPr>
          <a:lstStyle/>
          <a:p>
            <a:pPr>
              <a:lnSpc>
                <a:spcPct val="150000"/>
              </a:lnSpc>
            </a:pPr>
            <a:r>
              <a:rPr lang="vi-VN" sz="3500" b="1" i="1">
                <a:latin typeface="Arial" panose="020B0604020202020204" pitchFamily="34" charset="0"/>
                <a:cs typeface="Arial" panose="020B0604020202020204" pitchFamily="34" charset="0"/>
              </a:rPr>
              <a:t>Bộ điều khiển game</a:t>
            </a:r>
            <a:endParaRPr lang="en-US" sz="3500" b="1" i="1">
              <a:latin typeface="Arial" panose="020B0604020202020204" pitchFamily="34" charset="0"/>
              <a:cs typeface="Arial" panose="020B0604020202020204" pitchFamily="34" charset="0"/>
            </a:endParaRPr>
          </a:p>
        </p:txBody>
      </p:sp>
      <p:pic>
        <p:nvPicPr>
          <p:cNvPr id="8" name="Picture 8">
            <a:extLst>
              <a:ext uri="{FF2B5EF4-FFF2-40B4-BE49-F238E27FC236}">
                <a16:creationId xmlns:a16="http://schemas.microsoft.com/office/drawing/2014/main" id="{66781C10-9821-25CB-D04A-8066AB0173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28800" y="2250210"/>
            <a:ext cx="4619670" cy="2931390"/>
          </a:xfrm>
          <a:prstGeom prst="rect">
            <a:avLst/>
          </a:prstGeom>
        </p:spPr>
      </p:pic>
      <p:pic>
        <p:nvPicPr>
          <p:cNvPr id="9" name="Picture 11">
            <a:extLst>
              <a:ext uri="{FF2B5EF4-FFF2-40B4-BE49-F238E27FC236}">
                <a16:creationId xmlns:a16="http://schemas.microsoft.com/office/drawing/2014/main" id="{FF2776D9-E5C3-5075-3F87-90D6D42218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72800" y="2250210"/>
            <a:ext cx="4876800" cy="3156620"/>
          </a:xfrm>
          <a:prstGeom prst="rect">
            <a:avLst/>
          </a:prstGeom>
        </p:spPr>
      </p:pic>
      <p:sp>
        <p:nvSpPr>
          <p:cNvPr id="10" name="TextBox 9">
            <a:extLst>
              <a:ext uri="{FF2B5EF4-FFF2-40B4-BE49-F238E27FC236}">
                <a16:creationId xmlns:a16="http://schemas.microsoft.com/office/drawing/2014/main" id="{AE40FB11-8095-867E-5DCF-BDE796FD16D6}"/>
              </a:ext>
            </a:extLst>
          </p:cNvPr>
          <p:cNvSpPr txBox="1"/>
          <p:nvPr/>
        </p:nvSpPr>
        <p:spPr>
          <a:xfrm>
            <a:off x="11329167" y="5585617"/>
            <a:ext cx="4619670" cy="800412"/>
          </a:xfrm>
          <a:prstGeom prst="rect">
            <a:avLst/>
          </a:prstGeom>
          <a:noFill/>
        </p:spPr>
        <p:txBody>
          <a:bodyPr wrap="square" rtlCol="0">
            <a:spAutoFit/>
          </a:bodyPr>
          <a:lstStyle/>
          <a:p>
            <a:pPr>
              <a:lnSpc>
                <a:spcPct val="150000"/>
              </a:lnSpc>
            </a:pPr>
            <a:r>
              <a:rPr lang="vi-VN" sz="3500" b="1" i="1">
                <a:latin typeface="Arial" panose="020B0604020202020204" pitchFamily="34" charset="0"/>
                <a:cs typeface="Arial" panose="020B0604020202020204" pitchFamily="34" charset="0"/>
              </a:rPr>
              <a:t>Màn hình cảm ứng</a:t>
            </a:r>
            <a:endParaRPr lang="en-US" sz="3500" b="1" i="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F94C46D-9923-82D8-B331-E98179A79C8A}"/>
              </a:ext>
            </a:extLst>
          </p:cNvPr>
          <p:cNvSpPr txBox="1"/>
          <p:nvPr/>
        </p:nvSpPr>
        <p:spPr>
          <a:xfrm>
            <a:off x="1819940" y="6830867"/>
            <a:ext cx="14309644" cy="1927515"/>
          </a:xfrm>
          <a:prstGeom prst="rect">
            <a:avLst/>
          </a:prstGeom>
          <a:noFill/>
        </p:spPr>
        <p:txBody>
          <a:bodyPr wrap="square" rtlCol="0">
            <a:spAutoFit/>
          </a:bodyPr>
          <a:lstStyle/>
          <a:p>
            <a:pPr marL="571500" marR="0" indent="-571500" algn="just">
              <a:lnSpc>
                <a:spcPct val="150000"/>
              </a:lnSpc>
              <a:spcBef>
                <a:spcPts val="0"/>
              </a:spcBef>
              <a:spcAft>
                <a:spcPts val="800"/>
              </a:spcAft>
              <a:buFont typeface="Wingdings" panose="05000000000000000000" pitchFamily="2" charset="2"/>
              <a:buChar char="Ø"/>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Bộ điều khiển game là thiết bị vào.</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Ø"/>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Màn hình cảm ứng là thiết bị có cả hai chức năng vào và ra.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026455A-0E03-E453-DDF9-8E639E976420}"/>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93862"/>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6732629" y="2857500"/>
            <a:ext cx="9819861" cy="6105289"/>
          </a:xfrm>
          <a:prstGeom prst="roundRect">
            <a:avLst/>
          </a:prstGeom>
          <a:solidFill>
            <a:schemeClr val="accent1">
              <a:lumMod val="40000"/>
              <a:lumOff val="60000"/>
            </a:schemeClr>
          </a:solidFill>
        </p:spPr>
        <p:txBody>
          <a:bodyPr wrap="square" rtlCol="0">
            <a:spAutoFit/>
          </a:bodyPr>
          <a:lstStyle/>
          <a:p>
            <a:pPr algn="just">
              <a:lnSpc>
                <a:spcPct val="150000"/>
              </a:lnSpc>
              <a:spcAft>
                <a:spcPts val="800"/>
              </a:spcAft>
            </a:pPr>
            <a:r>
              <a:rPr lang="en-US" sz="4000">
                <a:effectLst/>
                <a:latin typeface="Arial" panose="020B0604020202020204" pitchFamily="34" charset="0"/>
                <a:ea typeface="Calibri" panose="020F0502020204030204" pitchFamily="34" charset="0"/>
                <a:cs typeface="Arial" panose="020B0604020202020204" pitchFamily="34" charset="0"/>
              </a:rPr>
              <a:t>Em hãy nêu chức năng của các thiết bị vào ra sau đây: màn hình cảm ứng, tấm cảm ứng, loa thông minh và máy ảnh (máy ghi hình kĩ thuật số). Màn hình cảm ứng và tấm cảm ứng có thể thay thế cho thiết bị nào trên máy tính?</a:t>
            </a:r>
          </a:p>
        </p:txBody>
      </p:sp>
      <p:sp>
        <p:nvSpPr>
          <p:cNvPr id="5" name="Speech Bubble: Rectangle with Corners Rounded 4">
            <a:extLst>
              <a:ext uri="{FF2B5EF4-FFF2-40B4-BE49-F238E27FC236}">
                <a16:creationId xmlns:a16="http://schemas.microsoft.com/office/drawing/2014/main" id="{FEA9B45B-FD62-E747-8FC6-128A822B5F74}"/>
              </a:ext>
            </a:extLst>
          </p:cNvPr>
          <p:cNvSpPr/>
          <p:nvPr/>
        </p:nvSpPr>
        <p:spPr>
          <a:xfrm>
            <a:off x="1447800" y="790185"/>
            <a:ext cx="6477000" cy="2263417"/>
          </a:xfrm>
          <a:prstGeom prst="wedgeRoundRectCallout">
            <a:avLst>
              <a:gd name="adj1" fmla="val -75005"/>
              <a:gd name="adj2" fmla="val -56818"/>
              <a:gd name="adj3" fmla="val 16667"/>
            </a:avLst>
          </a:prstGeom>
          <a:solidFill>
            <a:schemeClr val="accent6">
              <a:lumMod val="60000"/>
              <a:lumOff val="40000"/>
            </a:schemeClr>
          </a:solidFill>
          <a:ln>
            <a:solidFill>
              <a:schemeClr val="accent6">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Đọc thông tin SGK tr.6,7 và trả lời câu hỏi</a:t>
            </a:r>
            <a:endParaRPr lang="en-US" sz="4000">
              <a:solidFill>
                <a:schemeClr val="tx1"/>
              </a:solidFill>
            </a:endParaRPr>
          </a:p>
        </p:txBody>
      </p:sp>
      <p:pic>
        <p:nvPicPr>
          <p:cNvPr id="6" name="Picture 6">
            <a:extLst>
              <a:ext uri="{FF2B5EF4-FFF2-40B4-BE49-F238E27FC236}">
                <a16:creationId xmlns:a16="http://schemas.microsoft.com/office/drawing/2014/main" id="{7EFC1539-0B4F-BCB6-1F3B-B5C475B0C8B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65348" y="4479586"/>
            <a:ext cx="3008028" cy="3492630"/>
          </a:xfrm>
          <a:prstGeom prst="rect">
            <a:avLst/>
          </a:prstGeom>
        </p:spPr>
      </p:pic>
      <p:pic>
        <p:nvPicPr>
          <p:cNvPr id="7" name="Picture 7">
            <a:extLst>
              <a:ext uri="{FF2B5EF4-FFF2-40B4-BE49-F238E27FC236}">
                <a16:creationId xmlns:a16="http://schemas.microsoft.com/office/drawing/2014/main" id="{3358132E-6348-867E-E770-34F2EDD6C47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2475" y="4479586"/>
            <a:ext cx="2912873" cy="3525413"/>
          </a:xfrm>
          <a:prstGeom prst="rect">
            <a:avLst/>
          </a:prstGeom>
        </p:spPr>
      </p:pic>
    </p:spTree>
    <p:extLst>
      <p:ext uri="{BB962C8B-B14F-4D97-AF65-F5344CB8AC3E}">
        <p14:creationId xmlns:p14="http://schemas.microsoft.com/office/powerpoint/2010/main" val="1602841993"/>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449572" y="3644633"/>
            <a:ext cx="14756565" cy="4697504"/>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b="1">
                <a:effectLst/>
                <a:latin typeface="Arial" panose="020B0604020202020204" pitchFamily="34" charset="0"/>
                <a:ea typeface="Calibri" panose="020F0502020204030204" pitchFamily="34" charset="0"/>
                <a:cs typeface="Arial" panose="020B0604020202020204" pitchFamily="34" charset="0"/>
              </a:rPr>
              <a:t>Màn hình cảm ứng: </a:t>
            </a:r>
            <a:r>
              <a:rPr lang="vi-VN" sz="4000">
                <a:effectLst/>
                <a:latin typeface="Arial" panose="020B0604020202020204" pitchFamily="34" charset="0"/>
                <a:ea typeface="Calibri" panose="020F0502020204030204" pitchFamily="34" charset="0"/>
                <a:cs typeface="Arial" panose="020B0604020202020204" pitchFamily="34" charset="0"/>
              </a:rPr>
              <a:t>thiết bị vào + ra: phát hiện cảm ứng phát hiện vị trí và sự di chuyển của ngón tay trên bề mặt, giúp em chọn đối tượng hoặc thực hiện một lệnh.</a:t>
            </a:r>
          </a:p>
          <a:p>
            <a:pPr marL="571500" indent="-571500" algn="just">
              <a:lnSpc>
                <a:spcPct val="150000"/>
              </a:lnSpc>
              <a:spcAft>
                <a:spcPts val="800"/>
              </a:spcAft>
              <a:buFont typeface="Wingdings" panose="05000000000000000000" pitchFamily="2" charset="2"/>
              <a:buChar char="§"/>
            </a:pPr>
            <a:r>
              <a:rPr lang="vi-VN" sz="4000" b="1">
                <a:effectLst/>
                <a:latin typeface="Arial" panose="020B0604020202020204" pitchFamily="34" charset="0"/>
                <a:ea typeface="Calibri" panose="020F0502020204030204" pitchFamily="34" charset="0"/>
                <a:cs typeface="Arial" panose="020B0604020202020204" pitchFamily="34" charset="0"/>
              </a:rPr>
              <a:t>Tấm cảm ứng: </a:t>
            </a:r>
            <a:r>
              <a:rPr lang="vi-VN" sz="4000">
                <a:effectLst/>
                <a:latin typeface="Arial" panose="020B0604020202020204" pitchFamily="34" charset="0"/>
                <a:ea typeface="Calibri" panose="020F0502020204030204" pitchFamily="34" charset="0"/>
                <a:cs typeface="Arial" panose="020B0604020202020204" pitchFamily="34" charset="0"/>
              </a:rPr>
              <a:t>thiết bị vào: nhận biết vị trí và sự di chuyển của ngón tay trên bề mặt và thể hiện trên màn hình.</a:t>
            </a:r>
          </a:p>
        </p:txBody>
      </p:sp>
      <p:sp>
        <p:nvSpPr>
          <p:cNvPr id="3" name="TextBox 2">
            <a:extLst>
              <a:ext uri="{FF2B5EF4-FFF2-40B4-BE49-F238E27FC236}">
                <a16:creationId xmlns:a16="http://schemas.microsoft.com/office/drawing/2014/main" id="{FBA95B7D-BB26-4B34-3C3D-3B07D8891F30}"/>
              </a:ext>
            </a:extLst>
          </p:cNvPr>
          <p:cNvSpPr txBox="1"/>
          <p:nvPr/>
        </p:nvSpPr>
        <p:spPr>
          <a:xfrm>
            <a:off x="1295400" y="2324100"/>
            <a:ext cx="8145422" cy="784830"/>
          </a:xfrm>
          <a:prstGeom prst="rect">
            <a:avLst/>
          </a:prstGeom>
          <a:noFill/>
        </p:spPr>
        <p:txBody>
          <a:bodyPr wrap="square" rtlCol="0">
            <a:spAutoFit/>
          </a:bodyPr>
          <a:lstStyle/>
          <a:p>
            <a:r>
              <a:rPr lang="vi-VN" sz="4500" b="1"/>
              <a:t>Chức năng của các thiết bị:</a:t>
            </a:r>
            <a:endParaRPr lang="en-US" sz="4500" b="1"/>
          </a:p>
        </p:txBody>
      </p:sp>
      <p:sp>
        <p:nvSpPr>
          <p:cNvPr id="8" name="TextBox 7">
            <a:extLst>
              <a:ext uri="{FF2B5EF4-FFF2-40B4-BE49-F238E27FC236}">
                <a16:creationId xmlns:a16="http://schemas.microsoft.com/office/drawing/2014/main" id="{6285C5E8-0CD0-D36E-5860-66E022E8A2E9}"/>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4326075"/>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447800" y="4074279"/>
            <a:ext cx="14756565" cy="3774175"/>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b="1">
                <a:effectLst/>
                <a:latin typeface="Arial" panose="020B0604020202020204" pitchFamily="34" charset="0"/>
                <a:ea typeface="Calibri" panose="020F0502020204030204" pitchFamily="34" charset="0"/>
                <a:cs typeface="Arial" panose="020B0604020202020204" pitchFamily="34" charset="0"/>
              </a:rPr>
              <a:t>Loa thông minh: thiết bị ra</a:t>
            </a:r>
            <a:r>
              <a:rPr lang="vi-VN" sz="4000">
                <a:effectLst/>
                <a:latin typeface="Arial" panose="020B0604020202020204" pitchFamily="34" charset="0"/>
                <a:ea typeface="Calibri" panose="020F0502020204030204" pitchFamily="34" charset="0"/>
                <a:cs typeface="Arial" panose="020B0604020202020204" pitchFamily="34" charset="0"/>
              </a:rPr>
              <a:t>: có thể kết với với máy tính, điện thoại,… để trao đổi dữ liệu.</a:t>
            </a:r>
          </a:p>
          <a:p>
            <a:pPr marL="571500" indent="-571500" algn="just">
              <a:lnSpc>
                <a:spcPct val="150000"/>
              </a:lnSpc>
              <a:spcAft>
                <a:spcPts val="800"/>
              </a:spcAft>
              <a:buFont typeface="Wingdings" panose="05000000000000000000" pitchFamily="2" charset="2"/>
              <a:buChar char="§"/>
            </a:pPr>
            <a:r>
              <a:rPr lang="vi-VN" sz="4000" b="1">
                <a:effectLst/>
                <a:latin typeface="Arial" panose="020B0604020202020204" pitchFamily="34" charset="0"/>
                <a:ea typeface="Calibri" panose="020F0502020204030204" pitchFamily="34" charset="0"/>
                <a:cs typeface="Arial" panose="020B0604020202020204" pitchFamily="34" charset="0"/>
              </a:rPr>
              <a:t>Máy ảnh, máy ghi hình kĩ thuật số</a:t>
            </a:r>
            <a:r>
              <a:rPr lang="vi-VN" sz="4000">
                <a:effectLst/>
                <a:latin typeface="Arial" panose="020B0604020202020204" pitchFamily="34" charset="0"/>
                <a:ea typeface="Calibri" panose="020F0502020204030204" pitchFamily="34" charset="0"/>
                <a:cs typeface="Arial" panose="020B0604020202020204" pitchFamily="34" charset="0"/>
              </a:rPr>
              <a:t>: thiết bị vào: thực hiện một số chức năng xử lí ảnh, xử lí video đơn giản.</a:t>
            </a:r>
          </a:p>
        </p:txBody>
      </p:sp>
      <p:sp>
        <p:nvSpPr>
          <p:cNvPr id="3" name="TextBox 2">
            <a:extLst>
              <a:ext uri="{FF2B5EF4-FFF2-40B4-BE49-F238E27FC236}">
                <a16:creationId xmlns:a16="http://schemas.microsoft.com/office/drawing/2014/main" id="{FBA95B7D-BB26-4B34-3C3D-3B07D8891F30}"/>
              </a:ext>
            </a:extLst>
          </p:cNvPr>
          <p:cNvSpPr txBox="1"/>
          <p:nvPr/>
        </p:nvSpPr>
        <p:spPr>
          <a:xfrm>
            <a:off x="1295400" y="2637345"/>
            <a:ext cx="8145422" cy="784830"/>
          </a:xfrm>
          <a:prstGeom prst="rect">
            <a:avLst/>
          </a:prstGeom>
          <a:noFill/>
        </p:spPr>
        <p:txBody>
          <a:bodyPr wrap="square" rtlCol="0">
            <a:spAutoFit/>
          </a:bodyPr>
          <a:lstStyle/>
          <a:p>
            <a:r>
              <a:rPr lang="vi-VN" sz="4500" b="1"/>
              <a:t>Chức năng của các thiết bị:</a:t>
            </a:r>
            <a:endParaRPr lang="en-US" sz="4500" b="1"/>
          </a:p>
        </p:txBody>
      </p:sp>
      <p:sp>
        <p:nvSpPr>
          <p:cNvPr id="5" name="TextBox 4">
            <a:extLst>
              <a:ext uri="{FF2B5EF4-FFF2-40B4-BE49-F238E27FC236}">
                <a16:creationId xmlns:a16="http://schemas.microsoft.com/office/drawing/2014/main" id="{400D30C2-FE1D-1FCB-3168-3AFD0EEEE0EF}"/>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830946"/>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500D2AA-6ABD-637D-5C46-186E11F16312}"/>
              </a:ext>
            </a:extLst>
          </p:cNvPr>
          <p:cNvGrpSpPr/>
          <p:nvPr/>
        </p:nvGrpSpPr>
        <p:grpSpPr>
          <a:xfrm>
            <a:off x="4324350" y="522214"/>
            <a:ext cx="9639300" cy="1763059"/>
            <a:chOff x="4457700" y="4991100"/>
            <a:chExt cx="9639300" cy="1763059"/>
          </a:xfrm>
        </p:grpSpPr>
        <p:sp>
          <p:nvSpPr>
            <p:cNvPr id="19" name="Rectangle: Rounded Corners 18">
              <a:extLst>
                <a:ext uri="{FF2B5EF4-FFF2-40B4-BE49-F238E27FC236}">
                  <a16:creationId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F94C46D-9923-82D8-B331-E98179A79C8A}"/>
              </a:ext>
            </a:extLst>
          </p:cNvPr>
          <p:cNvSpPr txBox="1"/>
          <p:nvPr/>
        </p:nvSpPr>
        <p:spPr>
          <a:xfrm>
            <a:off x="1765717" y="3322638"/>
            <a:ext cx="14756565" cy="4697504"/>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Thiết bị vào – ra được thiết kế rất đa dạng đáp ứng được những nhu cầu khác nhau của người sử dụng. </a:t>
            </a:r>
          </a:p>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Thiết bị vào – ra là kết nối giữa người với máy tính. Thiết bị vào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thực hiện chức năng thu nhận và mã hóa</a:t>
            </a:r>
            <a:r>
              <a:rPr lang="vi-VN" sz="4000">
                <a:effectLst/>
                <a:latin typeface="Arial" panose="020B0604020202020204" pitchFamily="34" charset="0"/>
                <a:ea typeface="Calibri" panose="020F0502020204030204" pitchFamily="34" charset="0"/>
                <a:cs typeface="Arial" panose="020B0604020202020204" pitchFamily="34" charset="0"/>
              </a:rPr>
              <a:t>. Thiết bị ra thực hiện chức năng giải mã và trình bày.</a:t>
            </a:r>
          </a:p>
        </p:txBody>
      </p:sp>
      <p:sp>
        <p:nvSpPr>
          <p:cNvPr id="3" name="TextBox 2">
            <a:extLst>
              <a:ext uri="{FF2B5EF4-FFF2-40B4-BE49-F238E27FC236}">
                <a16:creationId xmlns:a16="http://schemas.microsoft.com/office/drawing/2014/main" id="{FBA95B7D-BB26-4B34-3C3D-3B07D8891F30}"/>
              </a:ext>
            </a:extLst>
          </p:cNvPr>
          <p:cNvSpPr txBox="1"/>
          <p:nvPr/>
        </p:nvSpPr>
        <p:spPr>
          <a:xfrm>
            <a:off x="4876800" y="954369"/>
            <a:ext cx="8145422" cy="861774"/>
          </a:xfrm>
          <a:prstGeom prst="rect">
            <a:avLst/>
          </a:prstGeom>
          <a:noFill/>
        </p:spPr>
        <p:txBody>
          <a:bodyPr wrap="square" rtlCol="0">
            <a:spAutoFit/>
          </a:bodyPr>
          <a:lstStyle/>
          <a:p>
            <a:pPr algn="ctr"/>
            <a:r>
              <a:rPr lang="vi-VN" sz="5000" b="1">
                <a:solidFill>
                  <a:srgbClr val="FF0000"/>
                </a:solidFill>
              </a:rPr>
              <a:t>Kết luận</a:t>
            </a:r>
            <a:endParaRPr lang="en-US" sz="5000" b="1">
              <a:solidFill>
                <a:srgbClr val="FF0000"/>
              </a:solidFill>
            </a:endParaRPr>
          </a:p>
        </p:txBody>
      </p:sp>
      <p:pic>
        <p:nvPicPr>
          <p:cNvPr id="8" name="Picture 3">
            <a:extLst>
              <a:ext uri="{FF2B5EF4-FFF2-40B4-BE49-F238E27FC236}">
                <a16:creationId xmlns:a16="http://schemas.microsoft.com/office/drawing/2014/main" id="{330C5935-C666-5CC5-FAEC-5EB492226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444351"/>
            <a:ext cx="3352800" cy="1806321"/>
          </a:xfrm>
          <a:prstGeom prst="rect">
            <a:avLst/>
          </a:prstGeom>
        </p:spPr>
      </p:pic>
      <p:pic>
        <p:nvPicPr>
          <p:cNvPr id="9" name="Picture 6">
            <a:extLst>
              <a:ext uri="{FF2B5EF4-FFF2-40B4-BE49-F238E27FC236}">
                <a16:creationId xmlns:a16="http://schemas.microsoft.com/office/drawing/2014/main" id="{C0C0B42B-A5F0-0D83-D4D8-958255253C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96290" y="249152"/>
            <a:ext cx="3039760" cy="3160431"/>
          </a:xfrm>
          <a:prstGeom prst="rect">
            <a:avLst/>
          </a:prstGeom>
        </p:spPr>
      </p:pic>
      <p:pic>
        <p:nvPicPr>
          <p:cNvPr id="13" name="Picture 8">
            <a:extLst>
              <a:ext uri="{FF2B5EF4-FFF2-40B4-BE49-F238E27FC236}">
                <a16:creationId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456215"/>
            <a:ext cx="5223524" cy="3035448"/>
          </a:xfrm>
          <a:prstGeom prst="rect">
            <a:avLst/>
          </a:prstGeom>
        </p:spPr>
      </p:pic>
      <p:pic>
        <p:nvPicPr>
          <p:cNvPr id="21" name="Picture 3">
            <a:extLst>
              <a:ext uri="{FF2B5EF4-FFF2-40B4-BE49-F238E27FC236}">
                <a16:creationId xmlns:a16="http://schemas.microsoft.com/office/drawing/2014/main" id="{53028D1C-EC45-809F-F7D1-ED8F9208C96A}"/>
              </a:ext>
            </a:extLst>
          </p:cNvPr>
          <p:cNvPicPr>
            <a:picLocks noChangeAspect="1"/>
          </p:cNvPicPr>
          <p:nvPr/>
        </p:nvPicPr>
        <p:blipFill>
          <a:blip r:embed="rId8"/>
          <a:srcRect/>
          <a:stretch>
            <a:fillRect/>
          </a:stretch>
        </p:blipFill>
        <p:spPr>
          <a:xfrm>
            <a:off x="12964572" y="7438988"/>
            <a:ext cx="1998155" cy="2727857"/>
          </a:xfrm>
          <a:prstGeom prst="rect">
            <a:avLst/>
          </a:prstGeom>
        </p:spPr>
      </p:pic>
      <p:pic>
        <p:nvPicPr>
          <p:cNvPr id="23" name="Picture 7">
            <a:extLst>
              <a:ext uri="{FF2B5EF4-FFF2-40B4-BE49-F238E27FC236}">
                <a16:creationId xmlns:a16="http://schemas.microsoft.com/office/drawing/2014/main" id="{BB6B6B8A-31A5-FC41-27EC-4D2BD09CC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019225" y="7306625"/>
            <a:ext cx="3039760" cy="2929224"/>
          </a:xfrm>
          <a:prstGeom prst="rect">
            <a:avLst/>
          </a:prstGeom>
        </p:spPr>
      </p:pic>
    </p:spTree>
    <p:extLst>
      <p:ext uri="{BB962C8B-B14F-4D97-AF65-F5344CB8AC3E}">
        <p14:creationId xmlns:p14="http://schemas.microsoft.com/office/powerpoint/2010/main" val="8420259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KHỞI ĐỘNG</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5" name="TextBox 4">
            <a:extLst>
              <a:ext uri="{FF2B5EF4-FFF2-40B4-BE49-F238E27FC236}">
                <a16:creationId xmlns:a16="http://schemas.microsoft.com/office/drawing/2014/main" id="{A2B2B3BF-04EE-98E4-3EAB-00D9434D32BF}"/>
              </a:ext>
            </a:extLst>
          </p:cNvPr>
          <p:cNvSpPr txBox="1"/>
          <p:nvPr/>
        </p:nvSpPr>
        <p:spPr>
          <a:xfrm>
            <a:off x="1725777" y="2244100"/>
            <a:ext cx="8686800" cy="1779424"/>
          </a:xfrm>
          <a:prstGeom prst="wedgeRoundRectCallout">
            <a:avLst>
              <a:gd name="adj1" fmla="val -68440"/>
              <a:gd name="adj2" fmla="val -5238"/>
              <a:gd name="adj3" fmla="val 16667"/>
            </a:avLst>
          </a:prstGeom>
          <a:solidFill>
            <a:schemeClr val="accent6">
              <a:lumMod val="40000"/>
              <a:lumOff val="60000"/>
            </a:schemeClr>
          </a:solidFill>
          <a:ln w="28575">
            <a:solidFill>
              <a:srgbClr val="002060"/>
            </a:solidFill>
            <a:prstDash val="dash"/>
          </a:ln>
        </p:spPr>
        <p:txBody>
          <a:bodyPr wrap="square" rtlCol="0">
            <a:spAutoFit/>
          </a:bodyPr>
          <a:lstStyle/>
          <a:p>
            <a:pPr algn="ctr">
              <a:lnSpc>
                <a:spcPct val="150000"/>
              </a:lnSpc>
            </a:pP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có bao nhiêu thành phần? Kể tên những thành phần đó? </a:t>
            </a:r>
            <a:endParaRPr lang="en-US" sz="35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FE60DFC-F1FF-3A7F-8EE3-92DB55B07C0F}"/>
              </a:ext>
            </a:extLst>
          </p:cNvPr>
          <p:cNvSpPr txBox="1"/>
          <p:nvPr/>
        </p:nvSpPr>
        <p:spPr>
          <a:xfrm>
            <a:off x="8663248" y="4366188"/>
            <a:ext cx="8533532" cy="1779424"/>
          </a:xfrm>
          <a:prstGeom prst="wedgeRoundRectCallout">
            <a:avLst>
              <a:gd name="adj1" fmla="val 60903"/>
              <a:gd name="adj2" fmla="val 33819"/>
              <a:gd name="adj3" fmla="val 16667"/>
            </a:avLst>
          </a:prstGeom>
          <a:solidFill>
            <a:schemeClr val="accent3">
              <a:lumMod val="60000"/>
              <a:lumOff val="40000"/>
            </a:schemeClr>
          </a:solidFill>
          <a:ln w="19050">
            <a:solidFill>
              <a:srgbClr val="002060"/>
            </a:solidFill>
            <a:prstDash val="dash"/>
          </a:ln>
        </p:spPr>
        <p:txBody>
          <a:bodyPr wrap="square" rtlCol="0">
            <a:spAutoFit/>
          </a:bodyPr>
          <a:lstStyle/>
          <a:p>
            <a:pPr>
              <a:lnSpc>
                <a:spcPct val="150000"/>
              </a:lnSpc>
            </a:pPr>
            <a:r>
              <a:rPr lang="en-US" sz="3500">
                <a:solidFill>
                  <a:srgbClr val="000000"/>
                </a:solidFill>
                <a:latin typeface="Arial" panose="020B0604020202020204" pitchFamily="34" charset="0"/>
                <a:ea typeface="Calibri" panose="020F0502020204030204" pitchFamily="34" charset="0"/>
                <a:cs typeface="Arial" panose="020B0604020202020204" pitchFamily="34" charset="0"/>
              </a:rPr>
              <a:t>T</a:t>
            </a: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hành phần đó thiết bị nào là quan trọng nhất? Chức năng của thiết bị đó là gì?</a:t>
            </a:r>
            <a:endParaRPr lang="en-US" sz="3500">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63429406-2520-6143-8D3A-7D81B84A9A02}"/>
              </a:ext>
            </a:extLst>
          </p:cNvPr>
          <p:cNvSpPr/>
          <p:nvPr/>
        </p:nvSpPr>
        <p:spPr>
          <a:xfrm>
            <a:off x="2471457" y="5753962"/>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2</a:t>
            </a:r>
          </a:p>
        </p:txBody>
      </p:sp>
      <p:sp>
        <p:nvSpPr>
          <p:cNvPr id="20" name="Oval 19">
            <a:extLst>
              <a:ext uri="{FF2B5EF4-FFF2-40B4-BE49-F238E27FC236}">
                <a16:creationId xmlns:a16="http://schemas.microsoft.com/office/drawing/2014/main" id="{D9A5000A-2957-992C-C0E9-62C3B724E9D9}"/>
              </a:ext>
            </a:extLst>
          </p:cNvPr>
          <p:cNvSpPr/>
          <p:nvPr/>
        </p:nvSpPr>
        <p:spPr>
          <a:xfrm>
            <a:off x="2430716" y="8088398"/>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4</a:t>
            </a:r>
          </a:p>
        </p:txBody>
      </p:sp>
      <p:sp>
        <p:nvSpPr>
          <p:cNvPr id="21" name="Oval 20">
            <a:extLst>
              <a:ext uri="{FF2B5EF4-FFF2-40B4-BE49-F238E27FC236}">
                <a16:creationId xmlns:a16="http://schemas.microsoft.com/office/drawing/2014/main" id="{3DA3D76B-4698-50B8-07DE-63F3B305A143}"/>
              </a:ext>
            </a:extLst>
          </p:cNvPr>
          <p:cNvSpPr/>
          <p:nvPr/>
        </p:nvSpPr>
        <p:spPr>
          <a:xfrm>
            <a:off x="2452320" y="6965225"/>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3</a:t>
            </a:r>
          </a:p>
        </p:txBody>
      </p:sp>
      <p:sp>
        <p:nvSpPr>
          <p:cNvPr id="22" name="Oval 21">
            <a:extLst>
              <a:ext uri="{FF2B5EF4-FFF2-40B4-BE49-F238E27FC236}">
                <a16:creationId xmlns:a16="http://schemas.microsoft.com/office/drawing/2014/main" id="{3365AB64-5258-14AD-4FC3-27CC098C2829}"/>
              </a:ext>
            </a:extLst>
          </p:cNvPr>
          <p:cNvSpPr/>
          <p:nvPr/>
        </p:nvSpPr>
        <p:spPr>
          <a:xfrm>
            <a:off x="2471457" y="4570710"/>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1</a:t>
            </a:r>
          </a:p>
        </p:txBody>
      </p:sp>
      <p:sp>
        <p:nvSpPr>
          <p:cNvPr id="23" name="Arrow: Curved Right 22">
            <a:extLst>
              <a:ext uri="{FF2B5EF4-FFF2-40B4-BE49-F238E27FC236}">
                <a16:creationId xmlns:a16="http://schemas.microsoft.com/office/drawing/2014/main" id="{78DE621B-C756-3DD9-F9CB-61BBE69D1F7B}"/>
              </a:ext>
            </a:extLst>
          </p:cNvPr>
          <p:cNvSpPr/>
          <p:nvPr/>
        </p:nvSpPr>
        <p:spPr>
          <a:xfrm>
            <a:off x="1091220" y="3718833"/>
            <a:ext cx="838200" cy="2263417"/>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598F88B2-0DBD-4227-04A1-AA1563854DED}"/>
              </a:ext>
            </a:extLst>
          </p:cNvPr>
          <p:cNvSpPr txBox="1"/>
          <p:nvPr/>
        </p:nvSpPr>
        <p:spPr>
          <a:xfrm>
            <a:off x="4009441" y="4594144"/>
            <a:ext cx="2826636" cy="800412"/>
          </a:xfrm>
          <a:prstGeom prst="rect">
            <a:avLst/>
          </a:prstGeom>
          <a:noFill/>
        </p:spPr>
        <p:txBody>
          <a:bodyPr wrap="square" rtlCol="0">
            <a:spAutoFit/>
          </a:bodyPr>
          <a:lstStyle/>
          <a:p>
            <a:pPr>
              <a:lnSpc>
                <a:spcPct val="150000"/>
              </a:lnSpc>
            </a:pPr>
            <a:r>
              <a:rPr lang="en-US" sz="350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vào</a:t>
            </a:r>
            <a:endParaRPr lang="en-US" sz="3500">
              <a:solidFill>
                <a:srgbClr val="FF000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BA03D34-D91E-8B60-30F5-D93D5D539BD2}"/>
              </a:ext>
            </a:extLst>
          </p:cNvPr>
          <p:cNvSpPr txBox="1"/>
          <p:nvPr/>
        </p:nvSpPr>
        <p:spPr>
          <a:xfrm>
            <a:off x="4038600" y="5808958"/>
            <a:ext cx="2826636" cy="800412"/>
          </a:xfrm>
          <a:prstGeom prst="rect">
            <a:avLst/>
          </a:prstGeom>
          <a:noFill/>
        </p:spPr>
        <p:txBody>
          <a:bodyPr wrap="square" rtlCol="0">
            <a:spAutoFit/>
          </a:bodyPr>
          <a:lstStyle/>
          <a:p>
            <a:pPr>
              <a:lnSpc>
                <a:spcPct val="150000"/>
              </a:lnSpc>
            </a:pPr>
            <a:r>
              <a:rPr lang="en-US" sz="350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ra</a:t>
            </a:r>
            <a:endParaRPr lang="en-US" sz="3500">
              <a:solidFill>
                <a:srgbClr val="FF000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F441F67-241C-CD4B-F6A5-87F6DEED1E3C}"/>
              </a:ext>
            </a:extLst>
          </p:cNvPr>
          <p:cNvSpPr txBox="1"/>
          <p:nvPr/>
        </p:nvSpPr>
        <p:spPr>
          <a:xfrm>
            <a:off x="4009441" y="6965225"/>
            <a:ext cx="2826636" cy="800412"/>
          </a:xfrm>
          <a:prstGeom prst="rect">
            <a:avLst/>
          </a:prstGeom>
          <a:noFill/>
        </p:spPr>
        <p:txBody>
          <a:bodyPr wrap="square" rtlCol="0">
            <a:spAutoFit/>
          </a:bodyPr>
          <a:lstStyle/>
          <a:p>
            <a:pPr>
              <a:lnSpc>
                <a:spcPct val="150000"/>
              </a:lnSpc>
            </a:pPr>
            <a:r>
              <a:rPr lang="en-US" sz="3500">
                <a:solidFill>
                  <a:srgbClr val="FF0000"/>
                </a:solidFill>
                <a:effectLst/>
                <a:latin typeface="Arial" panose="020B0604020202020204" pitchFamily="34" charset="0"/>
                <a:ea typeface="Calibri" panose="020F0502020204030204" pitchFamily="34" charset="0"/>
                <a:cs typeface="Arial" panose="020B0604020202020204" pitchFamily="34" charset="0"/>
              </a:rPr>
              <a:t>Bộ xử lí</a:t>
            </a:r>
            <a:endParaRPr lang="en-US" sz="3500">
              <a:solidFill>
                <a:srgbClr val="FF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C7086C0-B27E-32DE-CD0E-FF4A46737753}"/>
              </a:ext>
            </a:extLst>
          </p:cNvPr>
          <p:cNvSpPr txBox="1"/>
          <p:nvPr/>
        </p:nvSpPr>
        <p:spPr>
          <a:xfrm>
            <a:off x="4038600" y="8063588"/>
            <a:ext cx="2826636" cy="800412"/>
          </a:xfrm>
          <a:prstGeom prst="rect">
            <a:avLst/>
          </a:prstGeom>
          <a:noFill/>
        </p:spPr>
        <p:txBody>
          <a:bodyPr wrap="square" rtlCol="0">
            <a:spAutoFit/>
          </a:bodyPr>
          <a:lstStyle/>
          <a:p>
            <a:pPr>
              <a:lnSpc>
                <a:spcPct val="150000"/>
              </a:lnSpc>
            </a:pPr>
            <a:r>
              <a:rPr lang="en-US" sz="3500">
                <a:solidFill>
                  <a:srgbClr val="FF0000"/>
                </a:solidFill>
                <a:latin typeface="Arial" panose="020B0604020202020204" pitchFamily="34" charset="0"/>
                <a:cs typeface="Arial" panose="020B0604020202020204" pitchFamily="34" charset="0"/>
              </a:rPr>
              <a:t>Bộ nhớ</a:t>
            </a:r>
          </a:p>
        </p:txBody>
      </p:sp>
      <p:sp>
        <p:nvSpPr>
          <p:cNvPr id="30" name="Arrow: Right 29">
            <a:extLst>
              <a:ext uri="{FF2B5EF4-FFF2-40B4-BE49-F238E27FC236}">
                <a16:creationId xmlns:a16="http://schemas.microsoft.com/office/drawing/2014/main" id="{711DB1AC-9B2F-FD34-68D5-3CFD93F5D36D}"/>
              </a:ext>
            </a:extLst>
          </p:cNvPr>
          <p:cNvSpPr/>
          <p:nvPr/>
        </p:nvSpPr>
        <p:spPr>
          <a:xfrm>
            <a:off x="7585560" y="7155402"/>
            <a:ext cx="1025106" cy="88749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BE83092-283C-74FE-376B-3A361A34255E}"/>
              </a:ext>
            </a:extLst>
          </p:cNvPr>
          <p:cNvSpPr txBox="1"/>
          <p:nvPr/>
        </p:nvSpPr>
        <p:spPr>
          <a:xfrm>
            <a:off x="8839200" y="6605889"/>
            <a:ext cx="7696200" cy="2416239"/>
          </a:xfrm>
          <a:prstGeom prst="rect">
            <a:avLst/>
          </a:prstGeom>
          <a:noFill/>
        </p:spPr>
        <p:txBody>
          <a:bodyPr wrap="square" rtlCol="0">
            <a:spAutoFit/>
          </a:bodyPr>
          <a:lstStyle/>
          <a:p>
            <a:pPr>
              <a:lnSpc>
                <a:spcPct val="150000"/>
              </a:lnSpc>
            </a:pPr>
            <a:r>
              <a:rPr lang="en-US" sz="3500">
                <a:solidFill>
                  <a:srgbClr val="000000"/>
                </a:solidFill>
                <a:latin typeface="Arial" panose="020B0604020202020204" pitchFamily="34" charset="0"/>
                <a:ea typeface="Calibri" panose="020F0502020204030204" pitchFamily="34" charset="0"/>
                <a:cs typeface="Arial" panose="020B0604020202020204" pitchFamily="34" charset="0"/>
              </a:rPr>
              <a:t>T</a:t>
            </a: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hiết bị vào ra là quan trọng nhất. Nó có chức năng là giúp máy tính trao đổi dữ liệu với thế giới bên ngoài.</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9829679"/>
      </p:ext>
    </p:extLst>
  </p:cSld>
  <p:clrMapOvr>
    <a:masterClrMapping/>
  </p:clrMapOvr>
  <p:transition spd="slow">
    <p:comb/>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500D2AA-6ABD-637D-5C46-186E11F16312}"/>
              </a:ext>
            </a:extLst>
          </p:cNvPr>
          <p:cNvGrpSpPr/>
          <p:nvPr/>
        </p:nvGrpSpPr>
        <p:grpSpPr>
          <a:xfrm>
            <a:off x="4324350" y="522214"/>
            <a:ext cx="9639300" cy="1763059"/>
            <a:chOff x="4457700" y="4991100"/>
            <a:chExt cx="9639300" cy="1763059"/>
          </a:xfrm>
        </p:grpSpPr>
        <p:sp>
          <p:nvSpPr>
            <p:cNvPr id="19" name="Rectangle: Rounded Corners 18">
              <a:extLst>
                <a:ext uri="{FF2B5EF4-FFF2-40B4-BE49-F238E27FC236}">
                  <a16:creationId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F94C46D-9923-82D8-B331-E98179A79C8A}"/>
              </a:ext>
            </a:extLst>
          </p:cNvPr>
          <p:cNvSpPr txBox="1"/>
          <p:nvPr/>
        </p:nvSpPr>
        <p:spPr>
          <a:xfrm>
            <a:off x="1765717" y="2868147"/>
            <a:ext cx="14756565" cy="5620834"/>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Thiết bị vào – ra đa dạng về chủng loại nhằm đáp ứng nhu cầu xử lí các dạng thông tin khác nhau như: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chuột, màn hình, loa, micro, máy in, máy chiếu,…</a:t>
            </a:r>
          </a:p>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Thiết bị vào – ra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đa dạng về công nghệ </a:t>
            </a:r>
            <a:r>
              <a:rPr lang="vi-VN" sz="4000">
                <a:effectLst/>
                <a:latin typeface="Arial" panose="020B0604020202020204" pitchFamily="34" charset="0"/>
                <a:ea typeface="Calibri" panose="020F0502020204030204" pitchFamily="34" charset="0"/>
                <a:cs typeface="Arial" panose="020B0604020202020204" pitchFamily="34" charset="0"/>
              </a:rPr>
              <a:t>mà thiết bị trỏ như màn hình cảm ứng, vùng cảm ứng chuột, bộ điều khiển game,… là một ví dụ.</a:t>
            </a:r>
          </a:p>
        </p:txBody>
      </p:sp>
      <p:sp>
        <p:nvSpPr>
          <p:cNvPr id="3" name="TextBox 2">
            <a:extLst>
              <a:ext uri="{FF2B5EF4-FFF2-40B4-BE49-F238E27FC236}">
                <a16:creationId xmlns:a16="http://schemas.microsoft.com/office/drawing/2014/main" id="{FBA95B7D-BB26-4B34-3C3D-3B07D8891F30}"/>
              </a:ext>
            </a:extLst>
          </p:cNvPr>
          <p:cNvSpPr txBox="1"/>
          <p:nvPr/>
        </p:nvSpPr>
        <p:spPr>
          <a:xfrm>
            <a:off x="4876800" y="954369"/>
            <a:ext cx="8145422" cy="861774"/>
          </a:xfrm>
          <a:prstGeom prst="rect">
            <a:avLst/>
          </a:prstGeom>
          <a:noFill/>
        </p:spPr>
        <p:txBody>
          <a:bodyPr wrap="square" rtlCol="0">
            <a:spAutoFit/>
          </a:bodyPr>
          <a:lstStyle/>
          <a:p>
            <a:pPr algn="ctr"/>
            <a:r>
              <a:rPr lang="vi-VN" sz="5000" b="1">
                <a:solidFill>
                  <a:srgbClr val="FF0000"/>
                </a:solidFill>
              </a:rPr>
              <a:t>Kết luận</a:t>
            </a:r>
            <a:endParaRPr lang="en-US" sz="5000" b="1">
              <a:solidFill>
                <a:srgbClr val="FF0000"/>
              </a:solidFill>
            </a:endParaRPr>
          </a:p>
        </p:txBody>
      </p:sp>
      <p:pic>
        <p:nvPicPr>
          <p:cNvPr id="8" name="Picture 3">
            <a:extLst>
              <a:ext uri="{FF2B5EF4-FFF2-40B4-BE49-F238E27FC236}">
                <a16:creationId xmlns:a16="http://schemas.microsoft.com/office/drawing/2014/main" id="{330C5935-C666-5CC5-FAEC-5EB492226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444351"/>
            <a:ext cx="3352800" cy="1806321"/>
          </a:xfrm>
          <a:prstGeom prst="rect">
            <a:avLst/>
          </a:prstGeom>
        </p:spPr>
      </p:pic>
      <p:pic>
        <p:nvPicPr>
          <p:cNvPr id="9" name="Picture 6">
            <a:extLst>
              <a:ext uri="{FF2B5EF4-FFF2-40B4-BE49-F238E27FC236}">
                <a16:creationId xmlns:a16="http://schemas.microsoft.com/office/drawing/2014/main" id="{C0C0B42B-A5F0-0D83-D4D8-958255253C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96290" y="249152"/>
            <a:ext cx="3039760" cy="3160431"/>
          </a:xfrm>
          <a:prstGeom prst="rect">
            <a:avLst/>
          </a:prstGeom>
        </p:spPr>
      </p:pic>
      <p:pic>
        <p:nvPicPr>
          <p:cNvPr id="13" name="Picture 8">
            <a:extLst>
              <a:ext uri="{FF2B5EF4-FFF2-40B4-BE49-F238E27FC236}">
                <a16:creationId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456215"/>
            <a:ext cx="5223524" cy="3035448"/>
          </a:xfrm>
          <a:prstGeom prst="rect">
            <a:avLst/>
          </a:prstGeom>
        </p:spPr>
      </p:pic>
      <p:pic>
        <p:nvPicPr>
          <p:cNvPr id="21" name="Picture 3">
            <a:extLst>
              <a:ext uri="{FF2B5EF4-FFF2-40B4-BE49-F238E27FC236}">
                <a16:creationId xmlns:a16="http://schemas.microsoft.com/office/drawing/2014/main" id="{53028D1C-EC45-809F-F7D1-ED8F9208C96A}"/>
              </a:ext>
            </a:extLst>
          </p:cNvPr>
          <p:cNvPicPr>
            <a:picLocks noChangeAspect="1"/>
          </p:cNvPicPr>
          <p:nvPr/>
        </p:nvPicPr>
        <p:blipFill>
          <a:blip r:embed="rId8"/>
          <a:srcRect/>
          <a:stretch>
            <a:fillRect/>
          </a:stretch>
        </p:blipFill>
        <p:spPr>
          <a:xfrm>
            <a:off x="12964572" y="7438988"/>
            <a:ext cx="1998155" cy="2727857"/>
          </a:xfrm>
          <a:prstGeom prst="rect">
            <a:avLst/>
          </a:prstGeom>
        </p:spPr>
      </p:pic>
      <p:pic>
        <p:nvPicPr>
          <p:cNvPr id="23" name="Picture 7">
            <a:extLst>
              <a:ext uri="{FF2B5EF4-FFF2-40B4-BE49-F238E27FC236}">
                <a16:creationId xmlns:a16="http://schemas.microsoft.com/office/drawing/2014/main" id="{BB6B6B8A-31A5-FC41-27EC-4D2BD09CC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019225" y="7507991"/>
            <a:ext cx="2830794" cy="2727857"/>
          </a:xfrm>
          <a:prstGeom prst="rect">
            <a:avLst/>
          </a:prstGeom>
        </p:spPr>
      </p:pic>
    </p:spTree>
    <p:extLst>
      <p:ext uri="{BB962C8B-B14F-4D97-AF65-F5344CB8AC3E}">
        <p14:creationId xmlns:p14="http://schemas.microsoft.com/office/powerpoint/2010/main" val="22582505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500D2AA-6ABD-637D-5C46-186E11F16312}"/>
              </a:ext>
            </a:extLst>
          </p:cNvPr>
          <p:cNvGrpSpPr/>
          <p:nvPr/>
        </p:nvGrpSpPr>
        <p:grpSpPr>
          <a:xfrm>
            <a:off x="4324350" y="522214"/>
            <a:ext cx="9639300" cy="1763059"/>
            <a:chOff x="4457700" y="4991100"/>
            <a:chExt cx="9639300" cy="1763059"/>
          </a:xfrm>
        </p:grpSpPr>
        <p:sp>
          <p:nvSpPr>
            <p:cNvPr id="19" name="Rectangle: Rounded Corners 18">
              <a:extLst>
                <a:ext uri="{FF2B5EF4-FFF2-40B4-BE49-F238E27FC236}">
                  <a16:creationId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F94C46D-9923-82D8-B331-E98179A79C8A}"/>
              </a:ext>
            </a:extLst>
          </p:cNvPr>
          <p:cNvSpPr txBox="1"/>
          <p:nvPr/>
        </p:nvSpPr>
        <p:spPr>
          <a:xfrm>
            <a:off x="1765717" y="3201306"/>
            <a:ext cx="14756565" cy="2748253"/>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Một số thiết bị vào – ra còn thực hiện cả chức năng lưu trữ và xử lí dữ liệu như loa thông minh, máy ảnh, máy ghi hình kĩ thuật số,…</a:t>
            </a:r>
          </a:p>
        </p:txBody>
      </p:sp>
      <p:sp>
        <p:nvSpPr>
          <p:cNvPr id="3" name="TextBox 2">
            <a:extLst>
              <a:ext uri="{FF2B5EF4-FFF2-40B4-BE49-F238E27FC236}">
                <a16:creationId xmlns:a16="http://schemas.microsoft.com/office/drawing/2014/main" id="{FBA95B7D-BB26-4B34-3C3D-3B07D8891F30}"/>
              </a:ext>
            </a:extLst>
          </p:cNvPr>
          <p:cNvSpPr txBox="1"/>
          <p:nvPr/>
        </p:nvSpPr>
        <p:spPr>
          <a:xfrm>
            <a:off x="4876800" y="954369"/>
            <a:ext cx="8145422" cy="861774"/>
          </a:xfrm>
          <a:prstGeom prst="rect">
            <a:avLst/>
          </a:prstGeom>
          <a:noFill/>
        </p:spPr>
        <p:txBody>
          <a:bodyPr wrap="square" rtlCol="0">
            <a:spAutoFit/>
          </a:bodyPr>
          <a:lstStyle/>
          <a:p>
            <a:pPr algn="ctr"/>
            <a:r>
              <a:rPr lang="vi-VN" sz="5000" b="1">
                <a:solidFill>
                  <a:srgbClr val="FF0000"/>
                </a:solidFill>
              </a:rPr>
              <a:t>Kết luận</a:t>
            </a:r>
            <a:endParaRPr lang="en-US" sz="5000" b="1">
              <a:solidFill>
                <a:srgbClr val="FF0000"/>
              </a:solidFill>
            </a:endParaRPr>
          </a:p>
        </p:txBody>
      </p:sp>
      <p:pic>
        <p:nvPicPr>
          <p:cNvPr id="8" name="Picture 3">
            <a:extLst>
              <a:ext uri="{FF2B5EF4-FFF2-40B4-BE49-F238E27FC236}">
                <a16:creationId xmlns:a16="http://schemas.microsoft.com/office/drawing/2014/main" id="{330C5935-C666-5CC5-FAEC-5EB492226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444351"/>
            <a:ext cx="3352800" cy="1806321"/>
          </a:xfrm>
          <a:prstGeom prst="rect">
            <a:avLst/>
          </a:prstGeom>
        </p:spPr>
      </p:pic>
      <p:pic>
        <p:nvPicPr>
          <p:cNvPr id="9" name="Picture 6">
            <a:extLst>
              <a:ext uri="{FF2B5EF4-FFF2-40B4-BE49-F238E27FC236}">
                <a16:creationId xmlns:a16="http://schemas.microsoft.com/office/drawing/2014/main" id="{C0C0B42B-A5F0-0D83-D4D8-958255253C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96290" y="249152"/>
            <a:ext cx="3039760" cy="3160431"/>
          </a:xfrm>
          <a:prstGeom prst="rect">
            <a:avLst/>
          </a:prstGeom>
        </p:spPr>
      </p:pic>
      <p:pic>
        <p:nvPicPr>
          <p:cNvPr id="13" name="Picture 8">
            <a:extLst>
              <a:ext uri="{FF2B5EF4-FFF2-40B4-BE49-F238E27FC236}">
                <a16:creationId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456215"/>
            <a:ext cx="5223524" cy="3035448"/>
          </a:xfrm>
          <a:prstGeom prst="rect">
            <a:avLst/>
          </a:prstGeom>
        </p:spPr>
      </p:pic>
      <p:pic>
        <p:nvPicPr>
          <p:cNvPr id="21" name="Picture 3">
            <a:extLst>
              <a:ext uri="{FF2B5EF4-FFF2-40B4-BE49-F238E27FC236}">
                <a16:creationId xmlns:a16="http://schemas.microsoft.com/office/drawing/2014/main" id="{53028D1C-EC45-809F-F7D1-ED8F9208C96A}"/>
              </a:ext>
            </a:extLst>
          </p:cNvPr>
          <p:cNvPicPr>
            <a:picLocks noChangeAspect="1"/>
          </p:cNvPicPr>
          <p:nvPr/>
        </p:nvPicPr>
        <p:blipFill>
          <a:blip r:embed="rId8"/>
          <a:srcRect/>
          <a:stretch>
            <a:fillRect/>
          </a:stretch>
        </p:blipFill>
        <p:spPr>
          <a:xfrm>
            <a:off x="13885179" y="7438988"/>
            <a:ext cx="1998155" cy="2727857"/>
          </a:xfrm>
          <a:prstGeom prst="rect">
            <a:avLst/>
          </a:prstGeom>
        </p:spPr>
      </p:pic>
      <p:pic>
        <p:nvPicPr>
          <p:cNvPr id="23" name="Picture 7">
            <a:extLst>
              <a:ext uri="{FF2B5EF4-FFF2-40B4-BE49-F238E27FC236}">
                <a16:creationId xmlns:a16="http://schemas.microsoft.com/office/drawing/2014/main" id="{BB6B6B8A-31A5-FC41-27EC-4D2BD09CC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57206" y="7484715"/>
            <a:ext cx="2830794" cy="2727857"/>
          </a:xfrm>
          <a:prstGeom prst="rect">
            <a:avLst/>
          </a:prstGeom>
        </p:spPr>
      </p:pic>
      <p:sp>
        <p:nvSpPr>
          <p:cNvPr id="2" name="Arrow: Right 1">
            <a:extLst>
              <a:ext uri="{FF2B5EF4-FFF2-40B4-BE49-F238E27FC236}">
                <a16:creationId xmlns:a16="http://schemas.microsoft.com/office/drawing/2014/main" id="{113CDB48-27FD-EE50-264B-5AC1E0700BC5}"/>
              </a:ext>
            </a:extLst>
          </p:cNvPr>
          <p:cNvSpPr/>
          <p:nvPr/>
        </p:nvSpPr>
        <p:spPr>
          <a:xfrm>
            <a:off x="1905000" y="6753188"/>
            <a:ext cx="1447800" cy="1371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A488C70-0A4E-2261-4320-F56A1974ECF7}"/>
              </a:ext>
            </a:extLst>
          </p:cNvPr>
          <p:cNvSpPr txBox="1"/>
          <p:nvPr/>
        </p:nvSpPr>
        <p:spPr>
          <a:xfrm>
            <a:off x="3819149" y="6447525"/>
            <a:ext cx="12115800" cy="2041456"/>
          </a:xfrm>
          <a:prstGeom prst="rect">
            <a:avLst/>
          </a:prstGeom>
          <a:noFill/>
        </p:spPr>
        <p:txBody>
          <a:bodyPr wrap="square" rtlCol="0">
            <a:spAutoFit/>
          </a:bodyPr>
          <a:lstStyle/>
          <a:p>
            <a:pPr>
              <a:lnSpc>
                <a:spcPct val="150000"/>
              </a:lnSpc>
            </a:pPr>
            <a:r>
              <a:rPr lang="vi-VN" sz="4500">
                <a:solidFill>
                  <a:srgbClr val="FF0000"/>
                </a:solidFill>
                <a:latin typeface="Arial" panose="020B0604020202020204" pitchFamily="34" charset="0"/>
                <a:ea typeface="Calibri" panose="020F0502020204030204" pitchFamily="34" charset="0"/>
                <a:cs typeface="Arial" panose="020B0604020202020204" pitchFamily="34" charset="0"/>
              </a:rPr>
              <a:t>C</a:t>
            </a:r>
            <a:r>
              <a:rPr lang="en-US" sz="4500">
                <a:solidFill>
                  <a:srgbClr val="FF0000"/>
                </a:solidFill>
                <a:effectLst/>
                <a:latin typeface="Arial" panose="020B0604020202020204" pitchFamily="34" charset="0"/>
                <a:ea typeface="Calibri" panose="020F0502020204030204" pitchFamily="34" charset="0"/>
                <a:cs typeface="Arial" panose="020B0604020202020204" pitchFamily="34" charset="0"/>
              </a:rPr>
              <a:t>ác thiết bị vào – ra có nhiều loại, có những công dụng và hình dạng khác nhau.</a:t>
            </a:r>
            <a:endParaRPr lang="en-US" sz="45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19787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752600" y="2487221"/>
            <a:ext cx="14451765" cy="1824923"/>
          </a:xfrm>
          <a:prstGeom prst="rect">
            <a:avLst/>
          </a:prstGeom>
          <a:noFill/>
        </p:spPr>
        <p:txBody>
          <a:bodyPr wrap="square" rtlCol="0">
            <a:spAutoFit/>
          </a:bodyPr>
          <a:lstStyle/>
          <a:p>
            <a:pPr algn="just">
              <a:lnSpc>
                <a:spcPct val="150000"/>
              </a:lnSpc>
              <a:spcAft>
                <a:spcPts val="800"/>
              </a:spcAft>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Câu 1. </a:t>
            </a:r>
            <a:r>
              <a:rPr lang="vi-VN" sz="4000">
                <a:effectLst/>
                <a:latin typeface="Arial" panose="020B0604020202020204" pitchFamily="34" charset="0"/>
                <a:ea typeface="Calibri" panose="020F0502020204030204" pitchFamily="34" charset="0"/>
                <a:cs typeface="Arial" panose="020B0604020202020204" pitchFamily="34" charset="0"/>
              </a:rPr>
              <a:t>Em hãy cho biết máy ảnh nhập thông tin dạng nào vào máy tính?</a:t>
            </a:r>
          </a:p>
        </p:txBody>
      </p:sp>
      <p:sp>
        <p:nvSpPr>
          <p:cNvPr id="3" name="TextBox 2">
            <a:extLst>
              <a:ext uri="{FF2B5EF4-FFF2-40B4-BE49-F238E27FC236}">
                <a16:creationId xmlns:a16="http://schemas.microsoft.com/office/drawing/2014/main" id="{FBA95B7D-BB26-4B34-3C3D-3B07D8891F30}"/>
              </a:ext>
            </a:extLst>
          </p:cNvPr>
          <p:cNvSpPr txBox="1"/>
          <p:nvPr/>
        </p:nvSpPr>
        <p:spPr>
          <a:xfrm>
            <a:off x="918837" y="1136576"/>
            <a:ext cx="4876800" cy="868323"/>
          </a:xfrm>
          <a:prstGeom prst="wedgeRoundRectCallout">
            <a:avLst>
              <a:gd name="adj1" fmla="val -68362"/>
              <a:gd name="adj2" fmla="val -1174"/>
              <a:gd name="adj3" fmla="val 16667"/>
            </a:avLst>
          </a:prstGeom>
          <a:solidFill>
            <a:srgbClr val="FFCC66"/>
          </a:solidFill>
          <a:effectLst>
            <a:innerShdw blurRad="63500" dist="50800" dir="13500000">
              <a:prstClr val="black">
                <a:alpha val="50000"/>
              </a:prstClr>
            </a:innerShdw>
          </a:effectLst>
        </p:spPr>
        <p:txBody>
          <a:bodyPr wrap="square" rtlCol="0">
            <a:spAutoFit/>
          </a:bodyPr>
          <a:lstStyle/>
          <a:p>
            <a:r>
              <a:rPr lang="vi-VN" sz="4500" b="1"/>
              <a:t>Thảo luận nhóm</a:t>
            </a:r>
            <a:endParaRPr lang="en-US" sz="4500" b="1"/>
          </a:p>
        </p:txBody>
      </p:sp>
      <p:sp>
        <p:nvSpPr>
          <p:cNvPr id="6" name="Oval 5">
            <a:extLst>
              <a:ext uri="{FF2B5EF4-FFF2-40B4-BE49-F238E27FC236}">
                <a16:creationId xmlns:a16="http://schemas.microsoft.com/office/drawing/2014/main" id="{96C228FD-BCE1-F602-7246-06676BE7EB15}"/>
              </a:ext>
            </a:extLst>
          </p:cNvPr>
          <p:cNvSpPr/>
          <p:nvPr/>
        </p:nvSpPr>
        <p:spPr>
          <a:xfrm>
            <a:off x="2574749" y="4676480"/>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A</a:t>
            </a:r>
            <a:endParaRPr lang="en-US" sz="4000" b="1">
              <a:solidFill>
                <a:schemeClr val="tx1"/>
              </a:solidFill>
            </a:endParaRPr>
          </a:p>
        </p:txBody>
      </p:sp>
      <p:sp>
        <p:nvSpPr>
          <p:cNvPr id="7" name="Oval 6">
            <a:extLst>
              <a:ext uri="{FF2B5EF4-FFF2-40B4-BE49-F238E27FC236}">
                <a16:creationId xmlns:a16="http://schemas.microsoft.com/office/drawing/2014/main" id="{DC7942E5-6C95-53AE-19CE-CDA708A43685}"/>
              </a:ext>
            </a:extLst>
          </p:cNvPr>
          <p:cNvSpPr/>
          <p:nvPr/>
        </p:nvSpPr>
        <p:spPr>
          <a:xfrm>
            <a:off x="2574749" y="6912602"/>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B</a:t>
            </a:r>
            <a:endParaRPr lang="en-US" sz="4000" b="1">
              <a:solidFill>
                <a:schemeClr val="tx1"/>
              </a:solidFill>
            </a:endParaRPr>
          </a:p>
        </p:txBody>
      </p:sp>
      <p:sp>
        <p:nvSpPr>
          <p:cNvPr id="8" name="Oval 7">
            <a:extLst>
              <a:ext uri="{FF2B5EF4-FFF2-40B4-BE49-F238E27FC236}">
                <a16:creationId xmlns:a16="http://schemas.microsoft.com/office/drawing/2014/main" id="{37A9582E-1856-EEBC-3F6B-4A2BC787B8FA}"/>
              </a:ext>
            </a:extLst>
          </p:cNvPr>
          <p:cNvSpPr/>
          <p:nvPr/>
        </p:nvSpPr>
        <p:spPr>
          <a:xfrm>
            <a:off x="10577303" y="4625474"/>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C</a:t>
            </a:r>
            <a:endParaRPr lang="en-US" sz="4000" b="1">
              <a:solidFill>
                <a:schemeClr val="tx1"/>
              </a:solidFill>
            </a:endParaRPr>
          </a:p>
        </p:txBody>
      </p:sp>
      <p:sp>
        <p:nvSpPr>
          <p:cNvPr id="9" name="Oval 8">
            <a:extLst>
              <a:ext uri="{FF2B5EF4-FFF2-40B4-BE49-F238E27FC236}">
                <a16:creationId xmlns:a16="http://schemas.microsoft.com/office/drawing/2014/main" id="{5782ADE0-7342-F228-43C5-CAE001B18C81}"/>
              </a:ext>
            </a:extLst>
          </p:cNvPr>
          <p:cNvSpPr/>
          <p:nvPr/>
        </p:nvSpPr>
        <p:spPr>
          <a:xfrm>
            <a:off x="10647866" y="6876548"/>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D</a:t>
            </a:r>
            <a:endParaRPr lang="en-US" sz="4000" b="1">
              <a:solidFill>
                <a:schemeClr val="tx1"/>
              </a:solidFill>
            </a:endParaRPr>
          </a:p>
        </p:txBody>
      </p:sp>
      <p:sp>
        <p:nvSpPr>
          <p:cNvPr id="10" name="TextBox 9">
            <a:extLst>
              <a:ext uri="{FF2B5EF4-FFF2-40B4-BE49-F238E27FC236}">
                <a16:creationId xmlns:a16="http://schemas.microsoft.com/office/drawing/2014/main" id="{03EC937E-726B-4DD8-3614-3C481634E7F4}"/>
              </a:ext>
            </a:extLst>
          </p:cNvPr>
          <p:cNvSpPr txBox="1"/>
          <p:nvPr/>
        </p:nvSpPr>
        <p:spPr>
          <a:xfrm>
            <a:off x="4763334" y="4847368"/>
            <a:ext cx="5410200" cy="784830"/>
          </a:xfrm>
          <a:prstGeom prst="rect">
            <a:avLst/>
          </a:prstGeom>
          <a:noFill/>
        </p:spPr>
        <p:txBody>
          <a:bodyPr wrap="square" rtlCol="0">
            <a:spAutoFit/>
          </a:bodyPr>
          <a:lstStyle/>
          <a:p>
            <a:r>
              <a:rPr lang="vi-VN" sz="4500" b="1"/>
              <a:t>Con số </a:t>
            </a:r>
            <a:endParaRPr lang="en-US" sz="4500" b="1"/>
          </a:p>
        </p:txBody>
      </p:sp>
      <p:sp>
        <p:nvSpPr>
          <p:cNvPr id="13" name="TextBox 12">
            <a:extLst>
              <a:ext uri="{FF2B5EF4-FFF2-40B4-BE49-F238E27FC236}">
                <a16:creationId xmlns:a16="http://schemas.microsoft.com/office/drawing/2014/main" id="{8C253B57-9FCE-E819-0EA7-7D1C4EA2B09D}"/>
              </a:ext>
            </a:extLst>
          </p:cNvPr>
          <p:cNvSpPr txBox="1"/>
          <p:nvPr/>
        </p:nvSpPr>
        <p:spPr>
          <a:xfrm>
            <a:off x="4763334" y="7154613"/>
            <a:ext cx="5410200" cy="784830"/>
          </a:xfrm>
          <a:prstGeom prst="rect">
            <a:avLst/>
          </a:prstGeom>
          <a:noFill/>
        </p:spPr>
        <p:txBody>
          <a:bodyPr wrap="square" rtlCol="0">
            <a:spAutoFit/>
          </a:bodyPr>
          <a:lstStyle/>
          <a:p>
            <a:r>
              <a:rPr lang="vi-VN" sz="4500" b="1"/>
              <a:t>Văn bản</a:t>
            </a:r>
            <a:endParaRPr lang="en-US" sz="4500" b="1"/>
          </a:p>
        </p:txBody>
      </p:sp>
      <p:sp>
        <p:nvSpPr>
          <p:cNvPr id="14" name="TextBox 13">
            <a:extLst>
              <a:ext uri="{FF2B5EF4-FFF2-40B4-BE49-F238E27FC236}">
                <a16:creationId xmlns:a16="http://schemas.microsoft.com/office/drawing/2014/main" id="{5A85018B-56C8-2169-6671-0839D21F9BC9}"/>
              </a:ext>
            </a:extLst>
          </p:cNvPr>
          <p:cNvSpPr txBox="1"/>
          <p:nvPr/>
        </p:nvSpPr>
        <p:spPr>
          <a:xfrm>
            <a:off x="12975045" y="4847368"/>
            <a:ext cx="3458137" cy="784830"/>
          </a:xfrm>
          <a:prstGeom prst="rect">
            <a:avLst/>
          </a:prstGeom>
          <a:noFill/>
        </p:spPr>
        <p:txBody>
          <a:bodyPr wrap="square" rtlCol="0">
            <a:spAutoFit/>
          </a:bodyPr>
          <a:lstStyle/>
          <a:p>
            <a:r>
              <a:rPr lang="vi-VN" sz="4500" b="1"/>
              <a:t>Hình ảnh</a:t>
            </a:r>
            <a:endParaRPr lang="en-US" sz="4500" b="1"/>
          </a:p>
        </p:txBody>
      </p:sp>
      <p:sp>
        <p:nvSpPr>
          <p:cNvPr id="15" name="TextBox 14">
            <a:extLst>
              <a:ext uri="{FF2B5EF4-FFF2-40B4-BE49-F238E27FC236}">
                <a16:creationId xmlns:a16="http://schemas.microsoft.com/office/drawing/2014/main" id="{EC9872F8-C140-70BD-B2A4-7D412C0ECAF0}"/>
              </a:ext>
            </a:extLst>
          </p:cNvPr>
          <p:cNvSpPr txBox="1"/>
          <p:nvPr/>
        </p:nvSpPr>
        <p:spPr>
          <a:xfrm>
            <a:off x="13021909" y="7160669"/>
            <a:ext cx="3835721" cy="784830"/>
          </a:xfrm>
          <a:prstGeom prst="rect">
            <a:avLst/>
          </a:prstGeom>
          <a:noFill/>
        </p:spPr>
        <p:txBody>
          <a:bodyPr wrap="square" rtlCol="0">
            <a:spAutoFit/>
          </a:bodyPr>
          <a:lstStyle/>
          <a:p>
            <a:r>
              <a:rPr lang="vi-VN" sz="4500" b="1"/>
              <a:t>Âm thanh</a:t>
            </a:r>
            <a:endParaRPr lang="en-US" sz="4500" b="1"/>
          </a:p>
        </p:txBody>
      </p:sp>
    </p:spTree>
    <p:extLst>
      <p:ext uri="{BB962C8B-B14F-4D97-AF65-F5344CB8AC3E}">
        <p14:creationId xmlns:p14="http://schemas.microsoft.com/office/powerpoint/2010/main" val="76256850"/>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752600" y="2487221"/>
            <a:ext cx="14451765" cy="1824923"/>
          </a:xfrm>
          <a:prstGeom prst="rect">
            <a:avLst/>
          </a:prstGeom>
          <a:noFill/>
        </p:spPr>
        <p:txBody>
          <a:bodyPr wrap="square" rtlCol="0">
            <a:spAutoFit/>
          </a:bodyPr>
          <a:lstStyle/>
          <a:p>
            <a:pPr algn="just">
              <a:lnSpc>
                <a:spcPct val="150000"/>
              </a:lnSpc>
              <a:spcAft>
                <a:spcPts val="800"/>
              </a:spcAft>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Câu 2. </a:t>
            </a:r>
            <a:r>
              <a:rPr lang="vi-VN" sz="4000">
                <a:effectLst/>
                <a:latin typeface="Arial" panose="020B0604020202020204" pitchFamily="34" charset="0"/>
                <a:ea typeface="Calibri" panose="020F0502020204030204" pitchFamily="34" charset="0"/>
                <a:cs typeface="Arial" panose="020B0604020202020204" pitchFamily="34" charset="0"/>
              </a:rPr>
              <a:t>Thiết bị nào xuất dữ liệu âm thanh từ máy tính ra ngoài?</a:t>
            </a:r>
          </a:p>
        </p:txBody>
      </p:sp>
      <p:sp>
        <p:nvSpPr>
          <p:cNvPr id="3" name="TextBox 2">
            <a:extLst>
              <a:ext uri="{FF2B5EF4-FFF2-40B4-BE49-F238E27FC236}">
                <a16:creationId xmlns:a16="http://schemas.microsoft.com/office/drawing/2014/main" id="{FBA95B7D-BB26-4B34-3C3D-3B07D8891F30}"/>
              </a:ext>
            </a:extLst>
          </p:cNvPr>
          <p:cNvSpPr txBox="1"/>
          <p:nvPr/>
        </p:nvSpPr>
        <p:spPr>
          <a:xfrm>
            <a:off x="918837" y="1136576"/>
            <a:ext cx="4876800" cy="868323"/>
          </a:xfrm>
          <a:prstGeom prst="wedgeRoundRectCallout">
            <a:avLst>
              <a:gd name="adj1" fmla="val -68362"/>
              <a:gd name="adj2" fmla="val -1174"/>
              <a:gd name="adj3" fmla="val 16667"/>
            </a:avLst>
          </a:prstGeom>
          <a:solidFill>
            <a:srgbClr val="FFCC66"/>
          </a:solidFill>
          <a:effectLst>
            <a:innerShdw blurRad="63500" dist="50800" dir="13500000">
              <a:prstClr val="black">
                <a:alpha val="50000"/>
              </a:prstClr>
            </a:innerShdw>
          </a:effectLst>
        </p:spPr>
        <p:txBody>
          <a:bodyPr wrap="square" rtlCol="0">
            <a:spAutoFit/>
          </a:bodyPr>
          <a:lstStyle/>
          <a:p>
            <a:r>
              <a:rPr lang="vi-VN" sz="4500" b="1"/>
              <a:t>Thảo luận nhóm</a:t>
            </a:r>
            <a:endParaRPr lang="en-US" sz="4500" b="1"/>
          </a:p>
        </p:txBody>
      </p:sp>
      <p:sp>
        <p:nvSpPr>
          <p:cNvPr id="6" name="Oval 5">
            <a:extLst>
              <a:ext uri="{FF2B5EF4-FFF2-40B4-BE49-F238E27FC236}">
                <a16:creationId xmlns:a16="http://schemas.microsoft.com/office/drawing/2014/main" id="{96C228FD-BCE1-F602-7246-06676BE7EB15}"/>
              </a:ext>
            </a:extLst>
          </p:cNvPr>
          <p:cNvSpPr/>
          <p:nvPr/>
        </p:nvSpPr>
        <p:spPr>
          <a:xfrm>
            <a:off x="2574749" y="4676480"/>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A</a:t>
            </a:r>
            <a:endParaRPr lang="en-US" sz="4000" b="1">
              <a:solidFill>
                <a:schemeClr val="tx1"/>
              </a:solidFill>
            </a:endParaRPr>
          </a:p>
        </p:txBody>
      </p:sp>
      <p:sp>
        <p:nvSpPr>
          <p:cNvPr id="7" name="Oval 6">
            <a:extLst>
              <a:ext uri="{FF2B5EF4-FFF2-40B4-BE49-F238E27FC236}">
                <a16:creationId xmlns:a16="http://schemas.microsoft.com/office/drawing/2014/main" id="{DC7942E5-6C95-53AE-19CE-CDA708A43685}"/>
              </a:ext>
            </a:extLst>
          </p:cNvPr>
          <p:cNvSpPr/>
          <p:nvPr/>
        </p:nvSpPr>
        <p:spPr>
          <a:xfrm>
            <a:off x="2574749" y="6912602"/>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B</a:t>
            </a:r>
            <a:endParaRPr lang="en-US" sz="4000" b="1">
              <a:solidFill>
                <a:schemeClr val="tx1"/>
              </a:solidFill>
            </a:endParaRPr>
          </a:p>
        </p:txBody>
      </p:sp>
      <p:sp>
        <p:nvSpPr>
          <p:cNvPr id="8" name="Oval 7">
            <a:extLst>
              <a:ext uri="{FF2B5EF4-FFF2-40B4-BE49-F238E27FC236}">
                <a16:creationId xmlns:a16="http://schemas.microsoft.com/office/drawing/2014/main" id="{37A9582E-1856-EEBC-3F6B-4A2BC787B8FA}"/>
              </a:ext>
            </a:extLst>
          </p:cNvPr>
          <p:cNvSpPr/>
          <p:nvPr/>
        </p:nvSpPr>
        <p:spPr>
          <a:xfrm>
            <a:off x="10577303" y="4625474"/>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C</a:t>
            </a:r>
            <a:endParaRPr lang="en-US" sz="4000" b="1">
              <a:solidFill>
                <a:schemeClr val="tx1"/>
              </a:solidFill>
            </a:endParaRPr>
          </a:p>
        </p:txBody>
      </p:sp>
      <p:sp>
        <p:nvSpPr>
          <p:cNvPr id="9" name="Oval 8">
            <a:extLst>
              <a:ext uri="{FF2B5EF4-FFF2-40B4-BE49-F238E27FC236}">
                <a16:creationId xmlns:a16="http://schemas.microsoft.com/office/drawing/2014/main" id="{5782ADE0-7342-F228-43C5-CAE001B18C81}"/>
              </a:ext>
            </a:extLst>
          </p:cNvPr>
          <p:cNvSpPr/>
          <p:nvPr/>
        </p:nvSpPr>
        <p:spPr>
          <a:xfrm>
            <a:off x="10647866" y="6876548"/>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D</a:t>
            </a:r>
            <a:endParaRPr lang="en-US" sz="4000" b="1">
              <a:solidFill>
                <a:schemeClr val="tx1"/>
              </a:solidFill>
            </a:endParaRPr>
          </a:p>
        </p:txBody>
      </p:sp>
      <p:sp>
        <p:nvSpPr>
          <p:cNvPr id="10" name="TextBox 9">
            <a:extLst>
              <a:ext uri="{FF2B5EF4-FFF2-40B4-BE49-F238E27FC236}">
                <a16:creationId xmlns:a16="http://schemas.microsoft.com/office/drawing/2014/main" id="{03EC937E-726B-4DD8-3614-3C481634E7F4}"/>
              </a:ext>
            </a:extLst>
          </p:cNvPr>
          <p:cNvSpPr txBox="1"/>
          <p:nvPr/>
        </p:nvSpPr>
        <p:spPr>
          <a:xfrm>
            <a:off x="4763334" y="4847368"/>
            <a:ext cx="5410200" cy="784830"/>
          </a:xfrm>
          <a:prstGeom prst="rect">
            <a:avLst/>
          </a:prstGeom>
          <a:noFill/>
        </p:spPr>
        <p:txBody>
          <a:bodyPr wrap="square" rtlCol="0">
            <a:spAutoFit/>
          </a:bodyPr>
          <a:lstStyle/>
          <a:p>
            <a:r>
              <a:rPr lang="vi-VN" sz="4500" b="1"/>
              <a:t>Máy ảnh</a:t>
            </a:r>
            <a:endParaRPr lang="en-US" sz="4500" b="1"/>
          </a:p>
        </p:txBody>
      </p:sp>
      <p:sp>
        <p:nvSpPr>
          <p:cNvPr id="13" name="TextBox 12">
            <a:extLst>
              <a:ext uri="{FF2B5EF4-FFF2-40B4-BE49-F238E27FC236}">
                <a16:creationId xmlns:a16="http://schemas.microsoft.com/office/drawing/2014/main" id="{8C253B57-9FCE-E819-0EA7-7D1C4EA2B09D}"/>
              </a:ext>
            </a:extLst>
          </p:cNvPr>
          <p:cNvSpPr txBox="1"/>
          <p:nvPr/>
        </p:nvSpPr>
        <p:spPr>
          <a:xfrm>
            <a:off x="4763334" y="7154613"/>
            <a:ext cx="5410200" cy="784830"/>
          </a:xfrm>
          <a:prstGeom prst="rect">
            <a:avLst/>
          </a:prstGeom>
          <a:noFill/>
        </p:spPr>
        <p:txBody>
          <a:bodyPr wrap="square" rtlCol="0">
            <a:spAutoFit/>
          </a:bodyPr>
          <a:lstStyle/>
          <a:p>
            <a:r>
              <a:rPr lang="vi-VN" sz="4500" b="1"/>
              <a:t>Micro </a:t>
            </a:r>
            <a:endParaRPr lang="en-US" sz="4500" b="1"/>
          </a:p>
        </p:txBody>
      </p:sp>
      <p:sp>
        <p:nvSpPr>
          <p:cNvPr id="14" name="TextBox 13">
            <a:extLst>
              <a:ext uri="{FF2B5EF4-FFF2-40B4-BE49-F238E27FC236}">
                <a16:creationId xmlns:a16="http://schemas.microsoft.com/office/drawing/2014/main" id="{5A85018B-56C8-2169-6671-0839D21F9BC9}"/>
              </a:ext>
            </a:extLst>
          </p:cNvPr>
          <p:cNvSpPr txBox="1"/>
          <p:nvPr/>
        </p:nvSpPr>
        <p:spPr>
          <a:xfrm>
            <a:off x="12975045" y="4847368"/>
            <a:ext cx="3458137" cy="784830"/>
          </a:xfrm>
          <a:prstGeom prst="rect">
            <a:avLst/>
          </a:prstGeom>
          <a:noFill/>
        </p:spPr>
        <p:txBody>
          <a:bodyPr wrap="square" rtlCol="0">
            <a:spAutoFit/>
          </a:bodyPr>
          <a:lstStyle/>
          <a:p>
            <a:r>
              <a:rPr lang="vi-VN" sz="4500" b="1"/>
              <a:t>Màn hình</a:t>
            </a:r>
            <a:endParaRPr lang="en-US" sz="4500" b="1"/>
          </a:p>
        </p:txBody>
      </p:sp>
      <p:sp>
        <p:nvSpPr>
          <p:cNvPr id="15" name="TextBox 14">
            <a:extLst>
              <a:ext uri="{FF2B5EF4-FFF2-40B4-BE49-F238E27FC236}">
                <a16:creationId xmlns:a16="http://schemas.microsoft.com/office/drawing/2014/main" id="{EC9872F8-C140-70BD-B2A4-7D412C0ECAF0}"/>
              </a:ext>
            </a:extLst>
          </p:cNvPr>
          <p:cNvSpPr txBox="1"/>
          <p:nvPr/>
        </p:nvSpPr>
        <p:spPr>
          <a:xfrm>
            <a:off x="13021909" y="7160669"/>
            <a:ext cx="3835721" cy="784830"/>
          </a:xfrm>
          <a:prstGeom prst="rect">
            <a:avLst/>
          </a:prstGeom>
          <a:noFill/>
        </p:spPr>
        <p:txBody>
          <a:bodyPr wrap="square" rtlCol="0">
            <a:spAutoFit/>
          </a:bodyPr>
          <a:lstStyle/>
          <a:p>
            <a:r>
              <a:rPr lang="vi-VN" sz="4500" b="1"/>
              <a:t>Loa </a:t>
            </a:r>
            <a:endParaRPr lang="en-US" sz="4500" b="1"/>
          </a:p>
        </p:txBody>
      </p:sp>
    </p:spTree>
    <p:extLst>
      <p:ext uri="{BB962C8B-B14F-4D97-AF65-F5344CB8AC3E}">
        <p14:creationId xmlns:p14="http://schemas.microsoft.com/office/powerpoint/2010/main" val="2923883060"/>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2. An toàn thiết bị</a:t>
            </a:r>
            <a:endParaRPr lang="en-US" sz="5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92A22C0-706F-E684-E4B2-211178809936}"/>
              </a:ext>
            </a:extLst>
          </p:cNvPr>
          <p:cNvSpPr txBox="1"/>
          <p:nvPr/>
        </p:nvSpPr>
        <p:spPr>
          <a:xfrm>
            <a:off x="1295400" y="2171700"/>
            <a:ext cx="4191000" cy="997508"/>
          </a:xfrm>
          <a:prstGeom prst="wedgeRoundRectCallout">
            <a:avLst>
              <a:gd name="adj1" fmla="val -75633"/>
              <a:gd name="adj2" fmla="val 2809"/>
              <a:gd name="adj3" fmla="val 16667"/>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Thảo luận nhóm</a:t>
            </a:r>
            <a:endParaRPr lang="vi-VN" sz="40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726F169-574E-58A7-886C-CB3B82B01C1A}"/>
              </a:ext>
            </a:extLst>
          </p:cNvPr>
          <p:cNvPicPr>
            <a:picLocks noChangeAspect="1"/>
          </p:cNvPicPr>
          <p:nvPr/>
        </p:nvPicPr>
        <p:blipFill>
          <a:blip r:embed="rId5"/>
          <a:stretch>
            <a:fillRect/>
          </a:stretch>
        </p:blipFill>
        <p:spPr>
          <a:xfrm>
            <a:off x="952500" y="4869736"/>
            <a:ext cx="9396966" cy="4180683"/>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7" name="TextBox 6">
            <a:extLst>
              <a:ext uri="{FF2B5EF4-FFF2-40B4-BE49-F238E27FC236}">
                <a16:creationId xmlns:a16="http://schemas.microsoft.com/office/drawing/2014/main" id="{9517A38A-B030-7500-AAD1-07FC3B91BFF2}"/>
              </a:ext>
            </a:extLst>
          </p:cNvPr>
          <p:cNvSpPr txBox="1"/>
          <p:nvPr/>
        </p:nvSpPr>
        <p:spPr>
          <a:xfrm>
            <a:off x="1658236" y="3248540"/>
            <a:ext cx="14971528" cy="1621213"/>
          </a:xfrm>
          <a:prstGeom prst="rect">
            <a:avLst/>
          </a:prstGeom>
          <a:noFill/>
        </p:spPr>
        <p:txBody>
          <a:bodyPr wrap="square" rtlCol="0">
            <a:spAutoFit/>
          </a:bodyPr>
          <a:lstStyle/>
          <a:p>
            <a:pPr>
              <a:lnSpc>
                <a:spcPct val="150000"/>
              </a:lnSpc>
            </a:pPr>
            <a:r>
              <a:rPr lang="vi-VN" sz="3500"/>
              <a:t>Em hãy lắp các thiết bị sau vào đúng cổng của nó : a) Bàn phím; b) Dây mạng; c) Chuột; d) Dây màn hình; e) Tai nghe; f) Dây nguồn.</a:t>
            </a:r>
            <a:endParaRPr lang="en-US" sz="3500"/>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8267700"/>
            <a:ext cx="2362200" cy="2263417"/>
          </a:xfrm>
          <a:prstGeom prst="rect">
            <a:avLst/>
          </a:prstGeom>
        </p:spPr>
      </p:pic>
      <p:sp>
        <p:nvSpPr>
          <p:cNvPr id="8" name="Arrow: Right 7">
            <a:extLst>
              <a:ext uri="{FF2B5EF4-FFF2-40B4-BE49-F238E27FC236}">
                <a16:creationId xmlns:a16="http://schemas.microsoft.com/office/drawing/2014/main" id="{9201FDB0-FF96-874C-401E-A4B941735CB5}"/>
              </a:ext>
            </a:extLst>
          </p:cNvPr>
          <p:cNvSpPr/>
          <p:nvPr/>
        </p:nvSpPr>
        <p:spPr>
          <a:xfrm>
            <a:off x="10575378" y="6702039"/>
            <a:ext cx="1371600" cy="762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4F72E30-4A99-37AE-2223-7AA95B6C25D0}"/>
              </a:ext>
            </a:extLst>
          </p:cNvPr>
          <p:cNvSpPr txBox="1"/>
          <p:nvPr/>
        </p:nvSpPr>
        <p:spPr>
          <a:xfrm>
            <a:off x="11946978" y="5939349"/>
            <a:ext cx="4894964" cy="2041456"/>
          </a:xfrm>
          <a:prstGeom prst="rect">
            <a:avLst/>
          </a:prstGeom>
          <a:noFill/>
        </p:spPr>
        <p:txBody>
          <a:bodyPr wrap="square" rtlCol="0">
            <a:spAutoFit/>
          </a:bodyPr>
          <a:lstStyle/>
          <a:p>
            <a:pPr>
              <a:lnSpc>
                <a:spcPct val="150000"/>
              </a:lnSpc>
            </a:pPr>
            <a:r>
              <a:rPr lang="pt-BR" sz="4500">
                <a:latin typeface="Arial" panose="020B0604020202020204" pitchFamily="34" charset="0"/>
                <a:cs typeface="Arial" panose="020B0604020202020204" pitchFamily="34" charset="0"/>
              </a:rPr>
              <a:t>a – 7, b – 6, c – 7, d – 3, e – 4, f – 8.</a:t>
            </a:r>
            <a:endParaRPr lang="en-US" sz="4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670989"/>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2. An toàn thiết bị</a:t>
            </a:r>
            <a:endParaRPr lang="en-US" sz="5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92A22C0-706F-E684-E4B2-211178809936}"/>
              </a:ext>
            </a:extLst>
          </p:cNvPr>
          <p:cNvSpPr txBox="1"/>
          <p:nvPr/>
        </p:nvSpPr>
        <p:spPr>
          <a:xfrm>
            <a:off x="1295400" y="2171700"/>
            <a:ext cx="4191000" cy="997508"/>
          </a:xfrm>
          <a:prstGeom prst="wedgeRoundRectCallout">
            <a:avLst>
              <a:gd name="adj1" fmla="val -75633"/>
              <a:gd name="adj2" fmla="val 2809"/>
              <a:gd name="adj3" fmla="val 16667"/>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Thảo luận nhóm</a:t>
            </a:r>
            <a:endParaRPr lang="vi-VN" sz="4000">
              <a:latin typeface="Arial" panose="020B0604020202020204" pitchFamily="34" charset="0"/>
              <a:cs typeface="Arial" panose="020B0604020202020204" pitchFamily="34" charset="0"/>
            </a:endParaRPr>
          </a:p>
        </p:txBody>
      </p:sp>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12837" y="7506034"/>
            <a:ext cx="2168236" cy="2780966"/>
          </a:xfrm>
          <a:prstGeom prst="rect">
            <a:avLst/>
          </a:prstGeom>
        </p:spPr>
      </p:pic>
      <p:sp>
        <p:nvSpPr>
          <p:cNvPr id="7" name="TextBox 6">
            <a:extLst>
              <a:ext uri="{FF2B5EF4-FFF2-40B4-BE49-F238E27FC236}">
                <a16:creationId xmlns:a16="http://schemas.microsoft.com/office/drawing/2014/main" id="{9517A38A-B030-7500-AAD1-07FC3B91BFF2}"/>
              </a:ext>
            </a:extLst>
          </p:cNvPr>
          <p:cNvSpPr txBox="1"/>
          <p:nvPr/>
        </p:nvSpPr>
        <p:spPr>
          <a:xfrm>
            <a:off x="1447800" y="3427552"/>
            <a:ext cx="14971528" cy="3690241"/>
          </a:xfrm>
          <a:prstGeom prst="rect">
            <a:avLst/>
          </a:prstGeom>
          <a:noFill/>
        </p:spPr>
        <p:txBody>
          <a:bodyPr wrap="square" rtlCol="0">
            <a:spAutoFit/>
          </a:bodyPr>
          <a:lstStyle/>
          <a:p>
            <a:pPr>
              <a:lnSpc>
                <a:spcPct val="150000"/>
              </a:lnSpc>
            </a:pPr>
            <a:r>
              <a:rPr lang="en-US" sz="4000">
                <a:solidFill>
                  <a:srgbClr val="FF0000"/>
                </a:solidFill>
                <a:latin typeface="Arial" panose="020B0604020202020204" pitchFamily="34" charset="0"/>
                <a:cs typeface="Arial" panose="020B0604020202020204" pitchFamily="34" charset="0"/>
              </a:rPr>
              <a:t>Câu hỏi 1: </a:t>
            </a:r>
            <a:r>
              <a:rPr lang="vi-VN" sz="4000"/>
              <a:t>Việc cấp nguồn điện cho máy tính cần được thực hiện trước hay sau các kết nối trên? Tại sao?</a:t>
            </a:r>
            <a:endParaRPr lang="en-US" sz="4000"/>
          </a:p>
          <a:p>
            <a:pPr>
              <a:lnSpc>
                <a:spcPct val="150000"/>
              </a:lnSpc>
            </a:pPr>
            <a:r>
              <a:rPr lang="en-US" sz="4000">
                <a:solidFill>
                  <a:srgbClr val="FF0000"/>
                </a:solidFill>
                <a:latin typeface="Arial" panose="020B0604020202020204" pitchFamily="34" charset="0"/>
                <a:cs typeface="Arial" panose="020B0604020202020204" pitchFamily="34" charset="0"/>
              </a:rPr>
              <a:t>Câu hỏi 2: </a:t>
            </a:r>
            <a:r>
              <a:rPr lang="en-US" sz="4000">
                <a:latin typeface="Arial" panose="020B0604020202020204" pitchFamily="34" charset="0"/>
                <a:cs typeface="Arial" panose="020B0604020202020204" pitchFamily="34" charset="0"/>
              </a:rPr>
              <a:t>Em hãy cho biết nếu cắm các thiết bị ở Hình 1.5 không đúng sẽ gây ra lỗi gì?</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00" y="8267700"/>
            <a:ext cx="2362200" cy="2263417"/>
          </a:xfrm>
          <a:prstGeom prst="rect">
            <a:avLst/>
          </a:prstGeom>
        </p:spPr>
      </p:pic>
      <p:pic>
        <p:nvPicPr>
          <p:cNvPr id="14" name="Picture 7">
            <a:extLst>
              <a:ext uri="{FF2B5EF4-FFF2-40B4-BE49-F238E27FC236}">
                <a16:creationId xmlns:a16="http://schemas.microsoft.com/office/drawing/2014/main" id="{60EFEE7F-6450-5155-D50B-383172733F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75964" y="7072884"/>
            <a:ext cx="7315200" cy="2084832"/>
          </a:xfrm>
          <a:prstGeom prst="rect">
            <a:avLst/>
          </a:prstGeom>
        </p:spPr>
      </p:pic>
    </p:spTree>
    <p:extLst>
      <p:ext uri="{BB962C8B-B14F-4D97-AF65-F5344CB8AC3E}">
        <p14:creationId xmlns:p14="http://schemas.microsoft.com/office/powerpoint/2010/main" val="3044057721"/>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3954EBF2-7A7D-E010-4681-8888895057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571500"/>
            <a:ext cx="7922585" cy="6645068"/>
          </a:xfrm>
          <a:prstGeom prst="rect">
            <a:avLst/>
          </a:prstGeom>
        </p:spPr>
      </p:pic>
      <p:sp>
        <p:nvSpPr>
          <p:cNvPr id="7" name="TextBox 6">
            <a:extLst>
              <a:ext uri="{FF2B5EF4-FFF2-40B4-BE49-F238E27FC236}">
                <a16:creationId xmlns:a16="http://schemas.microsoft.com/office/drawing/2014/main" id="{9517A38A-B030-7500-AAD1-07FC3B91BFF2}"/>
              </a:ext>
            </a:extLst>
          </p:cNvPr>
          <p:cNvSpPr txBox="1"/>
          <p:nvPr/>
        </p:nvSpPr>
        <p:spPr>
          <a:xfrm>
            <a:off x="990600" y="2247900"/>
            <a:ext cx="7010400" cy="459491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Việc cấp nguồn cho máy tính cần được thực hiện sau khi hoàn thành các kết nối khác để tránh bị điện giật hoặc xung điện làm hỏng thiết bị.</a:t>
            </a:r>
            <a:endParaRPr lang="en-US" sz="4000">
              <a:latin typeface="Arial" panose="020B0604020202020204" pitchFamily="34" charset="0"/>
              <a:cs typeface="Arial" panose="020B0604020202020204" pitchFamily="34" charset="0"/>
            </a:endParaRPr>
          </a:p>
        </p:txBody>
      </p:sp>
      <p:pic>
        <p:nvPicPr>
          <p:cNvPr id="6" name="Picture 3">
            <a:extLst>
              <a:ext uri="{FF2B5EF4-FFF2-40B4-BE49-F238E27FC236}">
                <a16:creationId xmlns:a16="http://schemas.microsoft.com/office/drawing/2014/main" id="{9FF795D9-AF25-2883-91A9-DC6E79ABAE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87659" y="3520278"/>
            <a:ext cx="8238341" cy="6645068"/>
          </a:xfrm>
          <a:prstGeom prst="rect">
            <a:avLst/>
          </a:prstGeom>
        </p:spPr>
      </p:pic>
      <p:sp>
        <p:nvSpPr>
          <p:cNvPr id="8" name="TextBox 7">
            <a:extLst>
              <a:ext uri="{FF2B5EF4-FFF2-40B4-BE49-F238E27FC236}">
                <a16:creationId xmlns:a16="http://schemas.microsoft.com/office/drawing/2014/main" id="{AAD5D08A-2B1C-7A45-1784-43616A13C36A}"/>
              </a:ext>
            </a:extLst>
          </p:cNvPr>
          <p:cNvSpPr txBox="1"/>
          <p:nvPr/>
        </p:nvSpPr>
        <p:spPr>
          <a:xfrm>
            <a:off x="9619603" y="5527955"/>
            <a:ext cx="7419190" cy="367158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Nếu cắm nhầm các chấu nối của các thiết bị có thể gây hỏng đầu nối hoặc gây ra chập điện và hỏng thiết bị.</a:t>
            </a:r>
          </a:p>
        </p:txBody>
      </p:sp>
      <p:pic>
        <p:nvPicPr>
          <p:cNvPr id="9" name="Picture 15">
            <a:extLst>
              <a:ext uri="{FF2B5EF4-FFF2-40B4-BE49-F238E27FC236}">
                <a16:creationId xmlns:a16="http://schemas.microsoft.com/office/drawing/2014/main" id="{23C61E0B-4A6A-5A0F-B6CF-AF9D4B3239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4460" y="7678479"/>
            <a:ext cx="2349538" cy="2558902"/>
          </a:xfrm>
          <a:prstGeom prst="rect">
            <a:avLst/>
          </a:prstGeom>
        </p:spPr>
      </p:pic>
      <p:pic>
        <p:nvPicPr>
          <p:cNvPr id="10" name="Picture 15">
            <a:extLst>
              <a:ext uri="{FF2B5EF4-FFF2-40B4-BE49-F238E27FC236}">
                <a16:creationId xmlns:a16="http://schemas.microsoft.com/office/drawing/2014/main" id="{502E3612-81BC-DFA7-2FB5-854759CAE8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03103" y="7678479"/>
            <a:ext cx="2349538" cy="2558902"/>
          </a:xfrm>
          <a:prstGeom prst="rect">
            <a:avLst/>
          </a:prstGeom>
        </p:spPr>
      </p:pic>
      <p:pic>
        <p:nvPicPr>
          <p:cNvPr id="11" name="Picture 15">
            <a:extLst>
              <a:ext uri="{FF2B5EF4-FFF2-40B4-BE49-F238E27FC236}">
                <a16:creationId xmlns:a16="http://schemas.microsoft.com/office/drawing/2014/main" id="{AD03A39A-9A0F-4924-24E9-54567F3596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50491" y="7748477"/>
            <a:ext cx="2349538" cy="2558902"/>
          </a:xfrm>
          <a:prstGeom prst="rect">
            <a:avLst/>
          </a:prstGeom>
        </p:spPr>
      </p:pic>
      <p:pic>
        <p:nvPicPr>
          <p:cNvPr id="13" name="Picture 7">
            <a:extLst>
              <a:ext uri="{FF2B5EF4-FFF2-40B4-BE49-F238E27FC236}">
                <a16:creationId xmlns:a16="http://schemas.microsoft.com/office/drawing/2014/main" id="{DC846B24-5AF8-1A61-2BBD-0F8940750C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88375" y="121654"/>
            <a:ext cx="8612816" cy="3843469"/>
          </a:xfrm>
          <a:prstGeom prst="rect">
            <a:avLst/>
          </a:prstGeom>
        </p:spPr>
      </p:pic>
    </p:spTree>
    <p:extLst>
      <p:ext uri="{BB962C8B-B14F-4D97-AF65-F5344CB8AC3E}">
        <p14:creationId xmlns:p14="http://schemas.microsoft.com/office/powerpoint/2010/main" val="408385885"/>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0B8CBD0F-32E2-2C45-F9CC-D5A63923BC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1139299"/>
            <a:ext cx="16163037" cy="8008401"/>
          </a:xfrm>
          <a:prstGeom prst="rect">
            <a:avLst/>
          </a:prstGeom>
        </p:spPr>
      </p:pic>
      <p:sp>
        <p:nvSpPr>
          <p:cNvPr id="8" name="TextBox 7">
            <a:extLst>
              <a:ext uri="{FF2B5EF4-FFF2-40B4-BE49-F238E27FC236}">
                <a16:creationId xmlns:a16="http://schemas.microsoft.com/office/drawing/2014/main" id="{AAD5D08A-2B1C-7A45-1784-43616A13C36A}"/>
              </a:ext>
            </a:extLst>
          </p:cNvPr>
          <p:cNvSpPr txBox="1"/>
          <p:nvPr/>
        </p:nvSpPr>
        <p:spPr>
          <a:xfrm>
            <a:off x="1752600" y="4000500"/>
            <a:ext cx="14092683" cy="459491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Việc thiếu cẩn thận hoặc cố gắng cắm một đầu nối vào cổng kết nối không phù hợp có thể gây lỗi về cơ khí hoặc gây ra chập điện làm hỏng thiết bị hoặc không hoạt động.</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Cần </a:t>
            </a:r>
            <a:r>
              <a:rPr lang="vi-VN" sz="4000">
                <a:latin typeface="Arial" panose="020B0604020202020204" pitchFamily="34" charset="0"/>
                <a:cs typeface="Arial" panose="020B0604020202020204" pitchFamily="34" charset="0"/>
              </a:rPr>
              <a:t>“đọc kĩ hướng dẫn trước khi sử dụng” là lời khuyên hữu ích</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B307F3C-DDB0-E393-95E2-72C7BAE1CFEF}"/>
              </a:ext>
            </a:extLst>
          </p:cNvPr>
          <p:cNvSpPr txBox="1"/>
          <p:nvPr/>
        </p:nvSpPr>
        <p:spPr>
          <a:xfrm>
            <a:off x="5837081" y="2632231"/>
            <a:ext cx="6317673"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Lưu ý</a:t>
            </a:r>
          </a:p>
        </p:txBody>
      </p:sp>
      <p:pic>
        <p:nvPicPr>
          <p:cNvPr id="12" name="Picture 6">
            <a:extLst>
              <a:ext uri="{FF2B5EF4-FFF2-40B4-BE49-F238E27FC236}">
                <a16:creationId xmlns:a16="http://schemas.microsoft.com/office/drawing/2014/main" id="{47B1625E-5260-9C21-3C52-2AF514D9E9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503511">
            <a:off x="15119277" y="7412368"/>
            <a:ext cx="2836565" cy="2836565"/>
          </a:xfrm>
          <a:prstGeom prst="rect">
            <a:avLst/>
          </a:prstGeom>
        </p:spPr>
      </p:pic>
      <p:pic>
        <p:nvPicPr>
          <p:cNvPr id="15" name="Picture 9">
            <a:extLst>
              <a:ext uri="{FF2B5EF4-FFF2-40B4-BE49-F238E27FC236}">
                <a16:creationId xmlns:a16="http://schemas.microsoft.com/office/drawing/2014/main" id="{487320F9-E63B-59F3-C0AA-9FFE849AA4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000" y="445385"/>
            <a:ext cx="3037231" cy="2910220"/>
          </a:xfrm>
          <a:prstGeom prst="rect">
            <a:avLst/>
          </a:prstGeom>
        </p:spPr>
      </p:pic>
    </p:spTree>
    <p:extLst>
      <p:ext uri="{BB962C8B-B14F-4D97-AF65-F5344CB8AC3E}">
        <p14:creationId xmlns:p14="http://schemas.microsoft.com/office/powerpoint/2010/main" val="2970295511"/>
      </p:ext>
    </p:extLst>
  </p:cSld>
  <p:clrMapOvr>
    <a:masterClrMapping/>
  </p:clrMapOvr>
  <p:transition spd="slow">
    <p:comb/>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2. An toàn thiết bị</a:t>
            </a:r>
            <a:endParaRPr lang="en-US" sz="5000" b="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517A38A-B030-7500-AAD1-07FC3B91BFF2}"/>
              </a:ext>
            </a:extLst>
          </p:cNvPr>
          <p:cNvSpPr txBox="1"/>
          <p:nvPr/>
        </p:nvSpPr>
        <p:spPr>
          <a:xfrm>
            <a:off x="1483242" y="2209768"/>
            <a:ext cx="14971528" cy="1839606"/>
          </a:xfrm>
          <a:prstGeom prst="rect">
            <a:avLst/>
          </a:prstGeom>
          <a:noFill/>
        </p:spPr>
        <p:txBody>
          <a:bodyPr wrap="square" rtlCol="0">
            <a:spAutoFit/>
          </a:bodyPr>
          <a:lstStyle/>
          <a:p>
            <a:pPr>
              <a:lnSpc>
                <a:spcPct val="150000"/>
              </a:lnSpc>
            </a:pPr>
            <a:r>
              <a:rPr lang="en-US" sz="4000"/>
              <a:t>Đ</a:t>
            </a:r>
            <a:r>
              <a:rPr lang="vi-VN" sz="4000"/>
              <a:t>ọc </a:t>
            </a:r>
            <a:r>
              <a:rPr lang="vi-VN" sz="4000">
                <a:solidFill>
                  <a:srgbClr val="FF0000"/>
                </a:solidFill>
              </a:rPr>
              <a:t>Bảng 1.1 </a:t>
            </a:r>
            <a:r>
              <a:rPr lang="vi-VN" sz="4000"/>
              <a:t>– SGK tr.9 và ghi nhớ những việc nên và không nên làm khi sử dụng máy tính.</a:t>
            </a:r>
            <a:endParaRPr lang="en-US" sz="4000"/>
          </a:p>
        </p:txBody>
      </p:sp>
      <p:pic>
        <p:nvPicPr>
          <p:cNvPr id="6" name="Picture 5">
            <a:extLst>
              <a:ext uri="{FF2B5EF4-FFF2-40B4-BE49-F238E27FC236}">
                <a16:creationId xmlns:a16="http://schemas.microsoft.com/office/drawing/2014/main" id="{02280C45-FA31-4B73-2577-6EE997A53765}"/>
              </a:ext>
            </a:extLst>
          </p:cNvPr>
          <p:cNvPicPr>
            <a:picLocks noChangeAspect="1"/>
          </p:cNvPicPr>
          <p:nvPr/>
        </p:nvPicPr>
        <p:blipFill>
          <a:blip r:embed="rId5"/>
          <a:stretch>
            <a:fillRect/>
          </a:stretch>
        </p:blipFill>
        <p:spPr>
          <a:xfrm>
            <a:off x="1219200" y="4412781"/>
            <a:ext cx="15483691" cy="4374390"/>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54769" y="7944594"/>
            <a:ext cx="1826303" cy="2342405"/>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8267700"/>
            <a:ext cx="2362200" cy="2263417"/>
          </a:xfrm>
          <a:prstGeom prst="rect">
            <a:avLst/>
          </a:prstGeom>
        </p:spPr>
      </p:pic>
    </p:spTree>
    <p:extLst>
      <p:ext uri="{BB962C8B-B14F-4D97-AF65-F5344CB8AC3E}">
        <p14:creationId xmlns:p14="http://schemas.microsoft.com/office/powerpoint/2010/main" val="784873362"/>
      </p:ext>
    </p:extLst>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95082-41D6-0D0A-B451-63D0C3854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6416" y="941331"/>
            <a:ext cx="15915167" cy="9319974"/>
          </a:xfrm>
          <a:prstGeom prst="rect">
            <a:avLst/>
          </a:prstGeom>
        </p:spPr>
      </p:pic>
      <p:sp>
        <p:nvSpPr>
          <p:cNvPr id="8" name="TextBox 7">
            <a:extLst>
              <a:ext uri="{FF2B5EF4-FFF2-40B4-BE49-F238E27FC236}">
                <a16:creationId xmlns:a16="http://schemas.microsoft.com/office/drawing/2014/main" id="{AAD5D08A-2B1C-7A45-1784-43616A13C36A}"/>
              </a:ext>
            </a:extLst>
          </p:cNvPr>
          <p:cNvSpPr txBox="1"/>
          <p:nvPr/>
        </p:nvSpPr>
        <p:spPr>
          <a:xfrm>
            <a:off x="609600" y="1714500"/>
            <a:ext cx="6705600" cy="1410001"/>
          </a:xfrm>
          <a:prstGeom prst="wedgeEllipseCallout">
            <a:avLst>
              <a:gd name="adj1" fmla="val -37324"/>
              <a:gd name="adj2" fmla="val -119988"/>
            </a:avLst>
          </a:prstGeom>
          <a:solidFill>
            <a:srgbClr val="FFCC66"/>
          </a:solidFill>
          <a:ln>
            <a:solidFill>
              <a:srgbClr val="002060"/>
            </a:solidFill>
          </a:ln>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Thảo luận nhóm</a:t>
            </a:r>
            <a:endParaRPr lang="vi-VN" sz="45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B4D722A-A6D2-0C15-87C5-38DDA69B273E}"/>
              </a:ext>
            </a:extLst>
          </p:cNvPr>
          <p:cNvSpPr txBox="1"/>
          <p:nvPr/>
        </p:nvSpPr>
        <p:spPr>
          <a:xfrm>
            <a:off x="2623583" y="3155513"/>
            <a:ext cx="14478000" cy="5246949"/>
          </a:xfrm>
          <a:prstGeom prst="rect">
            <a:avLst/>
          </a:prstGeom>
          <a:noFill/>
        </p:spPr>
        <p:txBody>
          <a:bodyPr wrap="square" rtlCol="0">
            <a:spAutoFit/>
          </a:bodyPr>
          <a:lstStyle/>
          <a:p>
            <a:pPr>
              <a:lnSpc>
                <a:spcPct val="150000"/>
              </a:lnSpc>
            </a:pPr>
            <a:r>
              <a:rPr lang="en-US" sz="3800">
                <a:solidFill>
                  <a:srgbClr val="FF0000"/>
                </a:solidFill>
                <a:latin typeface="Arial" panose="020B0604020202020204" pitchFamily="34" charset="0"/>
                <a:cs typeface="Arial" panose="020B0604020202020204" pitchFamily="34" charset="0"/>
              </a:rPr>
              <a:t>Câu 1. </a:t>
            </a:r>
            <a:r>
              <a:rPr lang="en-US" sz="3800">
                <a:latin typeface="Arial" panose="020B0604020202020204" pitchFamily="34" charset="0"/>
                <a:cs typeface="Arial" panose="020B0604020202020204" pitchFamily="34" charset="0"/>
              </a:rPr>
              <a:t>Thao tác nào sau đây tắt máy tính một cách an toàn?</a:t>
            </a:r>
          </a:p>
          <a:p>
            <a:pPr>
              <a:lnSpc>
                <a:spcPct val="150000"/>
              </a:lnSpc>
            </a:pPr>
            <a:r>
              <a:rPr lang="en-US" sz="3800">
                <a:latin typeface="Arial" panose="020B0604020202020204" pitchFamily="34" charset="0"/>
                <a:cs typeface="Arial" panose="020B0604020202020204" pitchFamily="34" charset="0"/>
              </a:rPr>
              <a:t>A. Sử dụng nút lệnh Restart của Windows.</a:t>
            </a:r>
          </a:p>
          <a:p>
            <a:pPr>
              <a:lnSpc>
                <a:spcPct val="150000"/>
              </a:lnSpc>
            </a:pPr>
            <a:r>
              <a:rPr lang="en-US" sz="3800">
                <a:latin typeface="Arial" panose="020B0604020202020204" pitchFamily="34" charset="0"/>
                <a:cs typeface="Arial" panose="020B0604020202020204" pitchFamily="34" charset="0"/>
              </a:rPr>
              <a:t>B. Sử dụng nút lệnh Shut down của Windows.</a:t>
            </a:r>
          </a:p>
          <a:p>
            <a:pPr>
              <a:lnSpc>
                <a:spcPct val="150000"/>
              </a:lnSpc>
            </a:pPr>
            <a:r>
              <a:rPr lang="en-US" sz="3800">
                <a:latin typeface="Arial" panose="020B0604020202020204" pitchFamily="34" charset="0"/>
                <a:cs typeface="Arial" panose="020B0604020202020204" pitchFamily="34" charset="0"/>
              </a:rPr>
              <a:t>C. Nhấn giữ công tắc nguồn vài giây.</a:t>
            </a:r>
          </a:p>
          <a:p>
            <a:pPr>
              <a:lnSpc>
                <a:spcPct val="150000"/>
              </a:lnSpc>
            </a:pPr>
            <a:r>
              <a:rPr lang="en-US" sz="3800">
                <a:latin typeface="Arial" panose="020B0604020202020204" pitchFamily="34" charset="0"/>
                <a:cs typeface="Arial" panose="020B0604020202020204" pitchFamily="34" charset="0"/>
              </a:rPr>
              <a:t>D. Rút dây nguồn khỏi ổ cắm.</a:t>
            </a:r>
          </a:p>
          <a:p>
            <a:pPr>
              <a:lnSpc>
                <a:spcPct val="150000"/>
              </a:lnSpc>
            </a:pPr>
            <a:r>
              <a:rPr lang="en-US" sz="3800">
                <a:solidFill>
                  <a:srgbClr val="FF0000"/>
                </a:solidFill>
                <a:latin typeface="Arial" panose="020B0604020202020204" pitchFamily="34" charset="0"/>
                <a:cs typeface="Arial" panose="020B0604020202020204" pitchFamily="34" charset="0"/>
              </a:rPr>
              <a:t>Câu 2. </a:t>
            </a:r>
            <a:r>
              <a:rPr lang="en-US" sz="3800">
                <a:latin typeface="Arial" panose="020B0604020202020204" pitchFamily="34" charset="0"/>
                <a:cs typeface="Arial" panose="020B0604020202020204" pitchFamily="34" charset="0"/>
              </a:rPr>
              <a:t>Tại sao không nên vừa ăn vừa sử dụng máy tính?</a:t>
            </a:r>
          </a:p>
        </p:txBody>
      </p:sp>
      <p:pic>
        <p:nvPicPr>
          <p:cNvPr id="7" name="Picture 3">
            <a:extLst>
              <a:ext uri="{FF2B5EF4-FFF2-40B4-BE49-F238E27FC236}">
                <a16:creationId xmlns:a16="http://schemas.microsoft.com/office/drawing/2014/main" id="{F0DE8742-4C25-F5DA-1338-BE9753E354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8530823"/>
            <a:ext cx="3056004" cy="1646422"/>
          </a:xfrm>
          <a:prstGeom prst="rect">
            <a:avLst/>
          </a:prstGeom>
        </p:spPr>
      </p:pic>
      <p:pic>
        <p:nvPicPr>
          <p:cNvPr id="9" name="Picture 6">
            <a:extLst>
              <a:ext uri="{FF2B5EF4-FFF2-40B4-BE49-F238E27FC236}">
                <a16:creationId xmlns:a16="http://schemas.microsoft.com/office/drawing/2014/main" id="{01896A50-ADAA-4C1E-9496-5FEA4D4975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51032" y="7529239"/>
            <a:ext cx="3236968" cy="2789678"/>
          </a:xfrm>
          <a:prstGeom prst="rect">
            <a:avLst/>
          </a:prstGeom>
        </p:spPr>
      </p:pic>
    </p:spTree>
    <p:extLst>
      <p:ext uri="{BB962C8B-B14F-4D97-AF65-F5344CB8AC3E}">
        <p14:creationId xmlns:p14="http://schemas.microsoft.com/office/powerpoint/2010/main" val="979613982"/>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KHỞI ĐỘNG</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31" name="TextBox 30">
            <a:extLst>
              <a:ext uri="{FF2B5EF4-FFF2-40B4-BE49-F238E27FC236}">
                <a16:creationId xmlns:a16="http://schemas.microsoft.com/office/drawing/2014/main" id="{4BE83092-283C-74FE-376B-3A361A34255E}"/>
              </a:ext>
            </a:extLst>
          </p:cNvPr>
          <p:cNvSpPr txBox="1"/>
          <p:nvPr/>
        </p:nvSpPr>
        <p:spPr>
          <a:xfrm>
            <a:off x="2639724" y="2209855"/>
            <a:ext cx="13008552" cy="800412"/>
          </a:xfrm>
          <a:prstGeom prst="rect">
            <a:avLst/>
          </a:prstGeom>
          <a:noFill/>
        </p:spPr>
        <p:txBody>
          <a:bodyPr wrap="square" rtlCol="0">
            <a:spAutoFit/>
          </a:bodyPr>
          <a:lstStyle/>
          <a:p>
            <a:pPr>
              <a:lnSpc>
                <a:spcPct val="150000"/>
              </a:lnSpc>
            </a:pPr>
            <a:r>
              <a:rPr lang="en-US" sz="3500" i="1">
                <a:solidFill>
                  <a:srgbClr val="000000"/>
                </a:solidFill>
                <a:latin typeface="Arial" panose="020B0604020202020204" pitchFamily="34" charset="0"/>
                <a:ea typeface="Calibri" panose="020F0502020204030204" pitchFamily="34" charset="0"/>
                <a:cs typeface="Arial" panose="020B0604020202020204" pitchFamily="34" charset="0"/>
              </a:rPr>
              <a:t>Hãy sắp xếp các bức ảnh đúng với các thành phần của máy tính</a:t>
            </a:r>
            <a:endParaRPr lang="en-US" sz="3500" i="1">
              <a:latin typeface="Arial" panose="020B0604020202020204" pitchFamily="34" charset="0"/>
              <a:cs typeface="Arial" panose="020B0604020202020204" pitchFamily="34" charset="0"/>
            </a:endParaRPr>
          </a:p>
        </p:txBody>
      </p:sp>
      <p:pic>
        <p:nvPicPr>
          <p:cNvPr id="3" name="Picture 2" descr="Graphical user interface, diagram&#10;&#10;Description automatically generated with medium confidence">
            <a:extLst>
              <a:ext uri="{FF2B5EF4-FFF2-40B4-BE49-F238E27FC236}">
                <a16:creationId xmlns:a16="http://schemas.microsoft.com/office/drawing/2014/main" id="{C56EF6AA-147D-1DF4-6F22-42C7899ED1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6836" y="3482049"/>
            <a:ext cx="14126001" cy="5519260"/>
          </a:xfrm>
          <a:prstGeom prst="rect">
            <a:avLst/>
          </a:prstGeom>
        </p:spPr>
      </p:pic>
      <p:sp>
        <p:nvSpPr>
          <p:cNvPr id="6" name="Oval 5">
            <a:extLst>
              <a:ext uri="{FF2B5EF4-FFF2-40B4-BE49-F238E27FC236}">
                <a16:creationId xmlns:a16="http://schemas.microsoft.com/office/drawing/2014/main" id="{A0AF2208-EDC3-602B-42B5-679267F95B95}"/>
              </a:ext>
            </a:extLst>
          </p:cNvPr>
          <p:cNvSpPr/>
          <p:nvPr/>
        </p:nvSpPr>
        <p:spPr>
          <a:xfrm>
            <a:off x="1381623" y="2276200"/>
            <a:ext cx="1025106" cy="851927"/>
          </a:xfrm>
          <a:prstGeom prst="ellipse">
            <a:avLst/>
          </a:prstGeom>
          <a:solidFill>
            <a:srgbClr val="FFCC66"/>
          </a:solidFill>
          <a:ln>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84950477"/>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95082-41D6-0D0A-B451-63D0C3854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2691" y="483513"/>
            <a:ext cx="16687800" cy="9319974"/>
          </a:xfrm>
          <a:prstGeom prst="rect">
            <a:avLst/>
          </a:prstGeom>
        </p:spPr>
      </p:pic>
      <p:sp>
        <p:nvSpPr>
          <p:cNvPr id="6" name="TextBox 5">
            <a:extLst>
              <a:ext uri="{FF2B5EF4-FFF2-40B4-BE49-F238E27FC236}">
                <a16:creationId xmlns:a16="http://schemas.microsoft.com/office/drawing/2014/main" id="{BB4D722A-A6D2-0C15-87C5-38DDA69B273E}"/>
              </a:ext>
            </a:extLst>
          </p:cNvPr>
          <p:cNvSpPr txBox="1"/>
          <p:nvPr/>
        </p:nvSpPr>
        <p:spPr>
          <a:xfrm>
            <a:off x="1371599" y="1638300"/>
            <a:ext cx="15729984" cy="1002710"/>
          </a:xfrm>
          <a:prstGeom prst="rect">
            <a:avLst/>
          </a:prstGeom>
          <a:noFill/>
        </p:spPr>
        <p:txBody>
          <a:bodyPr wrap="square" rtlCol="0">
            <a:spAutoFit/>
          </a:bodyPr>
          <a:lstStyle/>
          <a:p>
            <a:pPr>
              <a:lnSpc>
                <a:spcPct val="150000"/>
              </a:lnSpc>
            </a:pPr>
            <a:r>
              <a:rPr lang="en-US" sz="4500">
                <a:solidFill>
                  <a:srgbClr val="FF0000"/>
                </a:solidFill>
                <a:latin typeface="Arial" panose="020B0604020202020204" pitchFamily="34" charset="0"/>
                <a:cs typeface="Arial" panose="020B0604020202020204" pitchFamily="34" charset="0"/>
              </a:rPr>
              <a:t>Câu 1. </a:t>
            </a:r>
            <a:r>
              <a:rPr lang="en-US" sz="4500">
                <a:latin typeface="Arial" panose="020B0604020202020204" pitchFamily="34" charset="0"/>
                <a:cs typeface="Arial" panose="020B0604020202020204" pitchFamily="34" charset="0"/>
              </a:rPr>
              <a:t>Thao tác nào sau đây tắt máy tính một cách an toàn?</a:t>
            </a:r>
          </a:p>
        </p:txBody>
      </p:sp>
      <p:pic>
        <p:nvPicPr>
          <p:cNvPr id="7" name="Picture 3">
            <a:extLst>
              <a:ext uri="{FF2B5EF4-FFF2-40B4-BE49-F238E27FC236}">
                <a16:creationId xmlns:a16="http://schemas.microsoft.com/office/drawing/2014/main" id="{F0DE8742-4C25-F5DA-1338-BE9753E354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353" y="8513988"/>
            <a:ext cx="3056004" cy="1646422"/>
          </a:xfrm>
          <a:prstGeom prst="rect">
            <a:avLst/>
          </a:prstGeom>
        </p:spPr>
      </p:pic>
      <p:pic>
        <p:nvPicPr>
          <p:cNvPr id="9" name="Picture 6">
            <a:extLst>
              <a:ext uri="{FF2B5EF4-FFF2-40B4-BE49-F238E27FC236}">
                <a16:creationId xmlns:a16="http://schemas.microsoft.com/office/drawing/2014/main" id="{01896A50-ADAA-4C1E-9496-5FEA4D4975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51032" y="7370732"/>
            <a:ext cx="3236968" cy="2789678"/>
          </a:xfrm>
          <a:prstGeom prst="rect">
            <a:avLst/>
          </a:prstGeom>
        </p:spPr>
      </p:pic>
      <p:sp>
        <p:nvSpPr>
          <p:cNvPr id="2" name="TextBox 1">
            <a:extLst>
              <a:ext uri="{FF2B5EF4-FFF2-40B4-BE49-F238E27FC236}">
                <a16:creationId xmlns:a16="http://schemas.microsoft.com/office/drawing/2014/main" id="{B68B69B2-FD5B-74C3-39D4-A55BB7C0ABA7}"/>
              </a:ext>
            </a:extLst>
          </p:cNvPr>
          <p:cNvSpPr txBox="1"/>
          <p:nvPr/>
        </p:nvSpPr>
        <p:spPr>
          <a:xfrm>
            <a:off x="3084357" y="2908242"/>
            <a:ext cx="14173200"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A. Sử dụng nút lệnh Restart của Windows.</a:t>
            </a:r>
          </a:p>
        </p:txBody>
      </p:sp>
      <p:sp>
        <p:nvSpPr>
          <p:cNvPr id="4" name="TextBox 3">
            <a:extLst>
              <a:ext uri="{FF2B5EF4-FFF2-40B4-BE49-F238E27FC236}">
                <a16:creationId xmlns:a16="http://schemas.microsoft.com/office/drawing/2014/main" id="{F7325051-668C-DD10-E0A3-5352A4190AD8}"/>
              </a:ext>
            </a:extLst>
          </p:cNvPr>
          <p:cNvSpPr txBox="1"/>
          <p:nvPr/>
        </p:nvSpPr>
        <p:spPr>
          <a:xfrm>
            <a:off x="3084357" y="4154311"/>
            <a:ext cx="11966675"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B. Sử dụng nút lệnh Shut down của Windows.</a:t>
            </a:r>
          </a:p>
        </p:txBody>
      </p:sp>
      <p:sp>
        <p:nvSpPr>
          <p:cNvPr id="5" name="TextBox 4">
            <a:extLst>
              <a:ext uri="{FF2B5EF4-FFF2-40B4-BE49-F238E27FC236}">
                <a16:creationId xmlns:a16="http://schemas.microsoft.com/office/drawing/2014/main" id="{F1CFE9EC-49EE-C0AA-C895-7FD72E95E9A3}"/>
              </a:ext>
            </a:extLst>
          </p:cNvPr>
          <p:cNvSpPr txBox="1"/>
          <p:nvPr/>
        </p:nvSpPr>
        <p:spPr>
          <a:xfrm>
            <a:off x="3084357" y="5321155"/>
            <a:ext cx="12573000"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C. Nhấn giữ công tắc nguồn vài giây.</a:t>
            </a:r>
          </a:p>
        </p:txBody>
      </p:sp>
      <p:sp>
        <p:nvSpPr>
          <p:cNvPr id="10" name="TextBox 9">
            <a:extLst>
              <a:ext uri="{FF2B5EF4-FFF2-40B4-BE49-F238E27FC236}">
                <a16:creationId xmlns:a16="http://schemas.microsoft.com/office/drawing/2014/main" id="{BE6ADB43-1462-AA3B-8B1D-E81DC7956B96}"/>
              </a:ext>
            </a:extLst>
          </p:cNvPr>
          <p:cNvSpPr txBox="1"/>
          <p:nvPr/>
        </p:nvSpPr>
        <p:spPr>
          <a:xfrm>
            <a:off x="3084357" y="6655095"/>
            <a:ext cx="12841232"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D. Rút dây nguồn khỏi ổ cắm.</a:t>
            </a:r>
          </a:p>
        </p:txBody>
      </p:sp>
      <p:pic>
        <p:nvPicPr>
          <p:cNvPr id="11" name="Picture 2">
            <a:extLst>
              <a:ext uri="{FF2B5EF4-FFF2-40B4-BE49-F238E27FC236}">
                <a16:creationId xmlns:a16="http://schemas.microsoft.com/office/drawing/2014/main" id="{375ED52C-58F5-4C13-F817-D7F1DEB7B6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551145" y="4041130"/>
            <a:ext cx="1220914" cy="1580007"/>
          </a:xfrm>
          <a:prstGeom prst="rect">
            <a:avLst/>
          </a:prstGeom>
        </p:spPr>
      </p:pic>
    </p:spTree>
    <p:extLst>
      <p:ext uri="{BB962C8B-B14F-4D97-AF65-F5344CB8AC3E}">
        <p14:creationId xmlns:p14="http://schemas.microsoft.com/office/powerpoint/2010/main" val="3720232220"/>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95082-41D6-0D0A-B451-63D0C3854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2691" y="483513"/>
            <a:ext cx="16687800" cy="9319974"/>
          </a:xfrm>
          <a:prstGeom prst="rect">
            <a:avLst/>
          </a:prstGeom>
        </p:spPr>
      </p:pic>
      <p:sp>
        <p:nvSpPr>
          <p:cNvPr id="6" name="TextBox 5">
            <a:extLst>
              <a:ext uri="{FF2B5EF4-FFF2-40B4-BE49-F238E27FC236}">
                <a16:creationId xmlns:a16="http://schemas.microsoft.com/office/drawing/2014/main" id="{BB4D722A-A6D2-0C15-87C5-38DDA69B273E}"/>
              </a:ext>
            </a:extLst>
          </p:cNvPr>
          <p:cNvSpPr txBox="1"/>
          <p:nvPr/>
        </p:nvSpPr>
        <p:spPr>
          <a:xfrm>
            <a:off x="2146004" y="2387217"/>
            <a:ext cx="14782801" cy="4118948"/>
          </a:xfrm>
          <a:prstGeom prst="rect">
            <a:avLst/>
          </a:prstGeom>
          <a:noFill/>
        </p:spPr>
        <p:txBody>
          <a:bodyPr wrap="square" rtlCol="0">
            <a:spAutoFit/>
          </a:bodyPr>
          <a:lstStyle/>
          <a:p>
            <a:pPr>
              <a:lnSpc>
                <a:spcPct val="150000"/>
              </a:lnSpc>
            </a:pPr>
            <a:r>
              <a:rPr lang="vi-VN" sz="4500">
                <a:latin typeface="Arial" panose="020B0604020202020204" pitchFamily="34" charset="0"/>
                <a:cs typeface="Arial" panose="020B0604020202020204" pitchFamily="34" charset="0"/>
              </a:rPr>
              <a:t>Không nên vừa ăn vừa sử dụng máy tính vì cách làm việc đó không những ảnh hưởng xấu đến cả tiêu hóa và công việc mà còn có thể gây ra mất an toàn cho thiết bị do đồ ăn, đồ uống rơi, đổ vào thiết bị.</a:t>
            </a:r>
            <a:endParaRPr lang="en-US" sz="4500">
              <a:latin typeface="Arial" panose="020B0604020202020204" pitchFamily="34" charset="0"/>
              <a:cs typeface="Arial" panose="020B0604020202020204" pitchFamily="34" charset="0"/>
            </a:endParaRPr>
          </a:p>
        </p:txBody>
      </p:sp>
      <p:pic>
        <p:nvPicPr>
          <p:cNvPr id="7" name="Picture 3">
            <a:extLst>
              <a:ext uri="{FF2B5EF4-FFF2-40B4-BE49-F238E27FC236}">
                <a16:creationId xmlns:a16="http://schemas.microsoft.com/office/drawing/2014/main" id="{F0DE8742-4C25-F5DA-1338-BE9753E354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521" y="7972941"/>
            <a:ext cx="3982157" cy="2145387"/>
          </a:xfrm>
          <a:prstGeom prst="rect">
            <a:avLst/>
          </a:prstGeom>
        </p:spPr>
      </p:pic>
      <p:pic>
        <p:nvPicPr>
          <p:cNvPr id="9" name="Picture 6">
            <a:extLst>
              <a:ext uri="{FF2B5EF4-FFF2-40B4-BE49-F238E27FC236}">
                <a16:creationId xmlns:a16="http://schemas.microsoft.com/office/drawing/2014/main" id="{01896A50-ADAA-4C1E-9496-5FEA4D4975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573523" y="6802289"/>
            <a:ext cx="3871306" cy="3336362"/>
          </a:xfrm>
          <a:prstGeom prst="rect">
            <a:avLst/>
          </a:prstGeom>
        </p:spPr>
      </p:pic>
    </p:spTree>
    <p:extLst>
      <p:ext uri="{BB962C8B-B14F-4D97-AF65-F5344CB8AC3E}">
        <p14:creationId xmlns:p14="http://schemas.microsoft.com/office/powerpoint/2010/main" val="572416357"/>
      </p:ext>
    </p:extLst>
  </p:cSld>
  <p:clrMapOvr>
    <a:masterClrMapping/>
  </p:clrMapOvr>
  <p:transition spd="slow">
    <p:comb/>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11224F8-3F2D-3311-64DC-AC04A2455C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952500"/>
            <a:ext cx="12268200" cy="8839200"/>
          </a:xfrm>
          <a:prstGeom prst="rect">
            <a:avLst/>
          </a:prstGeom>
        </p:spPr>
      </p:pic>
      <p:sp>
        <p:nvSpPr>
          <p:cNvPr id="6" name="TextBox 5">
            <a:extLst>
              <a:ext uri="{FF2B5EF4-FFF2-40B4-BE49-F238E27FC236}">
                <a16:creationId xmlns:a16="http://schemas.microsoft.com/office/drawing/2014/main" id="{BB4D722A-A6D2-0C15-87C5-38DDA69B273E}"/>
              </a:ext>
            </a:extLst>
          </p:cNvPr>
          <p:cNvSpPr txBox="1"/>
          <p:nvPr/>
        </p:nvSpPr>
        <p:spPr>
          <a:xfrm>
            <a:off x="1721762" y="3619500"/>
            <a:ext cx="10546438" cy="5157694"/>
          </a:xfrm>
          <a:prstGeom prst="rect">
            <a:avLst/>
          </a:prstGeom>
          <a:noFill/>
        </p:spPr>
        <p:txBody>
          <a:bodyPr wrap="square" rtlCol="0">
            <a:spAutoFit/>
          </a:bodyPr>
          <a:lstStyle/>
          <a:p>
            <a:pPr marL="685800" indent="-685800">
              <a:lnSpc>
                <a:spcPct val="150000"/>
              </a:lnSpc>
              <a:buFont typeface="Wingdings" panose="05000000000000000000" pitchFamily="2" charset="2"/>
              <a:buChar char="§"/>
            </a:pPr>
            <a:r>
              <a:rPr lang="vi-VN" sz="4500">
                <a:cs typeface="Arial" panose="020B0604020202020204" pitchFamily="34" charset="0"/>
              </a:rPr>
              <a:t>Đọc kĩ hướng dẫn của nhà trước khi sử dụng thiết bị. sản xuất </a:t>
            </a:r>
          </a:p>
          <a:p>
            <a:pPr marL="685800" indent="-685800">
              <a:lnSpc>
                <a:spcPct val="150000"/>
              </a:lnSpc>
              <a:buFont typeface="Wingdings" panose="05000000000000000000" pitchFamily="2" charset="2"/>
              <a:buChar char="§"/>
            </a:pPr>
            <a:r>
              <a:rPr lang="vi-VN" sz="4500">
                <a:latin typeface="Arial" panose="020B0604020202020204" pitchFamily="34" charset="0"/>
                <a:cs typeface="Arial" panose="020B0604020202020204" pitchFamily="34" charset="0"/>
              </a:rPr>
              <a:t>Kết nối các thiết bị đúng cách.</a:t>
            </a:r>
          </a:p>
          <a:p>
            <a:pPr marL="685800" indent="-685800">
              <a:lnSpc>
                <a:spcPct val="150000"/>
              </a:lnSpc>
              <a:buFont typeface="Wingdings" panose="05000000000000000000" pitchFamily="2" charset="2"/>
              <a:buChar char="§"/>
            </a:pPr>
            <a:r>
              <a:rPr lang="vi-VN" sz="4500">
                <a:latin typeface="Arial" panose="020B0604020202020204" pitchFamily="34" charset="0"/>
                <a:cs typeface="Arial" panose="020B0604020202020204" pitchFamily="34" charset="0"/>
              </a:rPr>
              <a:t>Giữ gìn nơi làm việc với máy tính gọn gàng, ngăn nắp, vệ sinh, khô ráo.</a:t>
            </a:r>
          </a:p>
        </p:txBody>
      </p:sp>
      <p:pic>
        <p:nvPicPr>
          <p:cNvPr id="4" name="Picture 7">
            <a:extLst>
              <a:ext uri="{FF2B5EF4-FFF2-40B4-BE49-F238E27FC236}">
                <a16:creationId xmlns:a16="http://schemas.microsoft.com/office/drawing/2014/main" id="{645694C8-50D6-C2B9-7528-FE6F56FBC6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268200" y="1762527"/>
            <a:ext cx="5425879" cy="8511182"/>
          </a:xfrm>
          <a:prstGeom prst="rect">
            <a:avLst/>
          </a:prstGeom>
        </p:spPr>
      </p:pic>
      <p:pic>
        <p:nvPicPr>
          <p:cNvPr id="5" name="Picture 5">
            <a:extLst>
              <a:ext uri="{FF2B5EF4-FFF2-40B4-BE49-F238E27FC236}">
                <a16:creationId xmlns:a16="http://schemas.microsoft.com/office/drawing/2014/main" id="{5BF69C01-4388-DD2E-0234-0CB87982AE99}"/>
              </a:ext>
            </a:extLst>
          </p:cNvPr>
          <p:cNvPicPr>
            <a:picLocks noChangeAspect="1"/>
          </p:cNvPicPr>
          <p:nvPr/>
        </p:nvPicPr>
        <p:blipFill>
          <a:blip r:embed="rId7"/>
          <a:srcRect/>
          <a:stretch>
            <a:fillRect/>
          </a:stretch>
        </p:blipFill>
        <p:spPr>
          <a:xfrm rot="4719420">
            <a:off x="376083" y="115979"/>
            <a:ext cx="3105155" cy="3311270"/>
          </a:xfrm>
          <a:prstGeom prst="rect">
            <a:avLst/>
          </a:prstGeom>
        </p:spPr>
      </p:pic>
      <p:pic>
        <p:nvPicPr>
          <p:cNvPr id="8" name="Picture 6">
            <a:extLst>
              <a:ext uri="{FF2B5EF4-FFF2-40B4-BE49-F238E27FC236}">
                <a16:creationId xmlns:a16="http://schemas.microsoft.com/office/drawing/2014/main" id="{814FB325-3E2D-7389-AD9B-C4DBB65918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1820" y="7924800"/>
            <a:ext cx="2752439" cy="2819400"/>
          </a:xfrm>
          <a:prstGeom prst="rect">
            <a:avLst/>
          </a:prstGeom>
        </p:spPr>
      </p:pic>
      <p:pic>
        <p:nvPicPr>
          <p:cNvPr id="10" name="Picture 2">
            <a:extLst>
              <a:ext uri="{FF2B5EF4-FFF2-40B4-BE49-F238E27FC236}">
                <a16:creationId xmlns:a16="http://schemas.microsoft.com/office/drawing/2014/main" id="{A93939D4-3E27-BF3C-9297-2F1B7E32A27C}"/>
              </a:ext>
            </a:extLst>
          </p:cNvPr>
          <p:cNvPicPr>
            <a:picLocks noChangeAspect="1"/>
          </p:cNvPicPr>
          <p:nvPr/>
        </p:nvPicPr>
        <p:blipFill>
          <a:blip r:embed="rId10"/>
          <a:srcRect/>
          <a:stretch>
            <a:fillRect/>
          </a:stretch>
        </p:blipFill>
        <p:spPr>
          <a:xfrm>
            <a:off x="13091932" y="197262"/>
            <a:ext cx="2010136" cy="2320503"/>
          </a:xfrm>
          <a:prstGeom prst="rect">
            <a:avLst/>
          </a:prstGeom>
        </p:spPr>
      </p:pic>
      <p:pic>
        <p:nvPicPr>
          <p:cNvPr id="11" name="Picture 2">
            <a:extLst>
              <a:ext uri="{FF2B5EF4-FFF2-40B4-BE49-F238E27FC236}">
                <a16:creationId xmlns:a16="http://schemas.microsoft.com/office/drawing/2014/main" id="{2B40B5D4-DC8B-C021-43EE-A694F538C644}"/>
              </a:ext>
            </a:extLst>
          </p:cNvPr>
          <p:cNvPicPr>
            <a:picLocks noChangeAspect="1"/>
          </p:cNvPicPr>
          <p:nvPr/>
        </p:nvPicPr>
        <p:blipFill>
          <a:blip r:embed="rId10"/>
          <a:srcRect/>
          <a:stretch>
            <a:fillRect/>
          </a:stretch>
        </p:blipFill>
        <p:spPr>
          <a:xfrm>
            <a:off x="16368532" y="-268872"/>
            <a:ext cx="2010136" cy="2320503"/>
          </a:xfrm>
          <a:prstGeom prst="rect">
            <a:avLst/>
          </a:prstGeom>
        </p:spPr>
      </p:pic>
    </p:spTree>
    <p:extLst>
      <p:ext uri="{BB962C8B-B14F-4D97-AF65-F5344CB8AC3E}">
        <p14:creationId xmlns:p14="http://schemas.microsoft.com/office/powerpoint/2010/main" val="4000316316"/>
      </p:ext>
    </p:extLst>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797"/>
            <a:ext cx="18303005" cy="13071902"/>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050" y="1351126"/>
            <a:ext cx="5780598" cy="7953137"/>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5951" y="889279"/>
            <a:ext cx="10629999" cy="3498566"/>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3485" y="4750091"/>
            <a:ext cx="2941211" cy="111478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4433" y="6141156"/>
            <a:ext cx="2092631" cy="1434306"/>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036" y="7244024"/>
            <a:ext cx="2941211" cy="881090"/>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28866" y="6141156"/>
            <a:ext cx="2092631" cy="1434306"/>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44469" y="7244024"/>
            <a:ext cx="2941211" cy="881090"/>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3556" y="7591475"/>
            <a:ext cx="2092631" cy="1434306"/>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09159" y="8694343"/>
            <a:ext cx="2941211" cy="881090"/>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1900508" y="7904894"/>
            <a:ext cx="731045" cy="731043"/>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04724" y="8873510"/>
            <a:ext cx="1143924" cy="1149504"/>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3582" y="7553262"/>
            <a:ext cx="2092631" cy="1434306"/>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9185" y="8656130"/>
            <a:ext cx="2941211" cy="881090"/>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10277861"/>
            <a:ext cx="18288000" cy="914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2341938" y="7130570"/>
            <a:ext cx="1539204" cy="507831"/>
          </a:xfrm>
          <a:prstGeom prst="rect">
            <a:avLst/>
          </a:prstGeom>
          <a:noFill/>
        </p:spPr>
        <p:txBody>
          <a:bodyPr wrap="none" rtlCol="0">
            <a:spAutoFit/>
          </a:bodyPr>
          <a:lstStyle/>
          <a:p>
            <a:pPr defTabSz="1371600"/>
            <a:r>
              <a:rPr lang="en-US" sz="2700" b="1" dirty="0" err="1">
                <a:solidFill>
                  <a:prstClr val="black"/>
                </a:solidFill>
                <a:latin typeface="Calibri" panose="020F0502020204030204"/>
              </a:rPr>
              <a:t>Nhạc</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nền</a:t>
            </a:r>
            <a:endParaRPr lang="en-US" sz="2700" b="1" dirty="0">
              <a:solidFill>
                <a:prstClr val="black"/>
              </a:solidFill>
              <a:latin typeface="Calibri" panose="020F0502020204030204"/>
            </a:endParaRPr>
          </a:p>
        </p:txBody>
      </p:sp>
    </p:spTree>
    <p:extLst>
      <p:ext uri="{BB962C8B-B14F-4D97-AF65-F5344CB8AC3E}">
        <p14:creationId xmlns:p14="http://schemas.microsoft.com/office/powerpoint/2010/main" val="131408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27644" y="3694766"/>
            <a:ext cx="6594912" cy="2798706"/>
            <a:chOff x="418429" y="2463177"/>
            <a:chExt cx="4396608" cy="1865804"/>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23565" y="2463177"/>
              <a:ext cx="3714957"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Thiết bị vừa vào vừa ra</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Thiết bị vào</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Thiết bị ra</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Không phải thiết bị vào – ra</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Một bộ tai nghe có gắn micro sử dụng cho máy tính là loại thiết bị gì?</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358087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6631"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08657" y="7828544"/>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11465" y="4558892"/>
            <a:ext cx="2015384"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74311" y="4558892"/>
            <a:ext cx="2002707"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63502" y="3683963"/>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Màn hình cảm ứng </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30869"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Màn hình chiếu</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4066" y="3688987"/>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Máy ảnh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816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Loa </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Trong các thiết bị sau đây, đâu vừa là thiết bị vào vừa là thiết bị ra:</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54694"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41903" y="4168696"/>
            <a:ext cx="731045" cy="731045"/>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2459969" y="5292512"/>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4045393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555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20103" y="4540757"/>
            <a:ext cx="2002707"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9243370" y="4576316"/>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813766" y="7832573"/>
            <a:ext cx="2015384"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0" y="6979246"/>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Xuất thông tin từ máy tính ra bên ngoài</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3694195"/>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500">
                  <a:solidFill>
                    <a:srgbClr val="9C5043"/>
                  </a:solidFill>
                  <a:latin typeface="Arial" panose="020B0604020202020204" pitchFamily="34" charset="0"/>
                  <a:ea typeface="Tahoma" panose="020B0604030504040204" pitchFamily="34" charset="0"/>
                  <a:cs typeface="Tahoma" panose="020B0604030504040204" pitchFamily="34" charset="0"/>
                </a:rPr>
                <a:t>Lưu trữ dữ liệu</a:t>
              </a:r>
              <a:endParaRPr lang="en-US" sz="45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4"/>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Thu nhận thông tin vào máy tính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80455"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pt-BR" sz="4500">
                  <a:solidFill>
                    <a:srgbClr val="9C5043"/>
                  </a:solidFill>
                  <a:latin typeface="Arial" panose="020B0604020202020204" pitchFamily="34" charset="0"/>
                  <a:ea typeface="Tahoma" panose="020B0604030504040204" pitchFamily="34" charset="0"/>
                  <a:cs typeface="Arial" panose="020B0604020202020204" pitchFamily="34" charset="0"/>
                </a:rPr>
                <a:t>Cả A, B, C đều đúng</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Các thiết bị ra có chức năng gì?</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Tree>
    <p:extLst>
      <p:ext uri="{BB962C8B-B14F-4D97-AF65-F5344CB8AC3E}">
        <p14:creationId xmlns:p14="http://schemas.microsoft.com/office/powerpoint/2010/main" val="1425301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Chuột, bàn phím, webcam</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Dây màn hình và dây nguồn</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fi-FI" sz="4500">
                  <a:solidFill>
                    <a:srgbClr val="9C5043"/>
                  </a:solidFill>
                  <a:latin typeface="Arial" panose="020B0604020202020204" pitchFamily="34" charset="0"/>
                  <a:ea typeface="Tahoma" panose="020B0604030504040204" pitchFamily="34" charset="0"/>
                  <a:cs typeface="Arial" panose="020B0604020202020204" pitchFamily="34" charset="0"/>
                </a:rPr>
                <a:t>Chuột, Tai nghe cổng 3.5mm</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Dây nguồn và dây mạng</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500" b="1">
                    <a:solidFill>
                      <a:prstClr val="white"/>
                    </a:solidFill>
                    <a:latin typeface="Arial" panose="020B0604020202020204" pitchFamily="34" charset="0"/>
                    <a:ea typeface="Tahoma" panose="020B0604030504040204" pitchFamily="34" charset="0"/>
                    <a:cs typeface="Tahoma" panose="020B0604030504040204" pitchFamily="34" charset="0"/>
                  </a:rPr>
                  <a:t>Cổng USB của máy tính để bàn có thể kết nối được với các thiết bị nào sau đây:</a:t>
                </a:r>
                <a:endParaRPr lang="en-US" sz="4500" b="1" dirty="0">
                  <a:solidFill>
                    <a:prstClr val="white"/>
                  </a:solidFill>
                  <a:latin typeface="Calibri" panose="020F0502020204030204"/>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2296934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555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20103" y="4540757"/>
            <a:ext cx="2002707"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9243370" y="4576316"/>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813766" y="7832573"/>
            <a:ext cx="2015384"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27642" y="6977687"/>
            <a:ext cx="6594912" cy="2797470"/>
            <a:chOff x="418429" y="2464001"/>
            <a:chExt cx="4396608" cy="1864980"/>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48080" y="2464001"/>
              <a:ext cx="371682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500">
                  <a:solidFill>
                    <a:srgbClr val="9C5043"/>
                  </a:solidFill>
                  <a:latin typeface="Arial" panose="020B0604020202020204" pitchFamily="34" charset="0"/>
                  <a:ea typeface="Tahoma" panose="020B0604030504040204" pitchFamily="34" charset="0"/>
                  <a:cs typeface="Tahoma" panose="020B0604030504040204" pitchFamily="34" charset="0"/>
                </a:rPr>
                <a:t>Đọc kĩ hướng dẫn trước khi sử dụng thiết bị</a:t>
              </a:r>
              <a:endParaRPr lang="en-US" sz="45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3694195"/>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Rút dây nguồn để tắt máy tính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68098"/>
            <a:ext cx="6620603" cy="2825375"/>
            <a:chOff x="7376963" y="2445398"/>
            <a:chExt cx="4413735" cy="1883583"/>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5387" y="2445398"/>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500">
                  <a:solidFill>
                    <a:srgbClr val="9C5043"/>
                  </a:solidFill>
                  <a:latin typeface="Arial" panose="020B0604020202020204" pitchFamily="34" charset="0"/>
                  <a:ea typeface="Tahoma" panose="020B0604030504040204" pitchFamily="34" charset="0"/>
                  <a:cs typeface="Tahoma" panose="020B0604030504040204" pitchFamily="34" charset="0"/>
                </a:rPr>
                <a:t>Dùng khăn ướt lau máy tính khi máy đang hoạt động</a:t>
              </a:r>
              <a:endParaRPr lang="en-US" sz="45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80455"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Vừa ăn vừa xem phim trên máy tính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Đâu là việc nên làm khi sử dụng máy tính?</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Tree>
    <p:extLst>
      <p:ext uri="{BB962C8B-B14F-4D97-AF65-F5344CB8AC3E}">
        <p14:creationId xmlns:p14="http://schemas.microsoft.com/office/powerpoint/2010/main" val="3301916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4" name="TextBox 13">
            <a:extLst>
              <a:ext uri="{FF2B5EF4-FFF2-40B4-BE49-F238E27FC236}">
                <a16:creationId xmlns:a16="http://schemas.microsoft.com/office/drawing/2014/main" id="{FB09BEAB-F63F-24F1-FC0A-93014534AF16}"/>
              </a:ext>
            </a:extLst>
          </p:cNvPr>
          <p:cNvSpPr txBox="1"/>
          <p:nvPr/>
        </p:nvSpPr>
        <p:spPr>
          <a:xfrm>
            <a:off x="3200400" y="952500"/>
            <a:ext cx="10744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LUYỆN TẬP</a:t>
            </a:r>
          </a:p>
        </p:txBody>
      </p:sp>
      <p:sp>
        <p:nvSpPr>
          <p:cNvPr id="16" name="TextBox 15">
            <a:extLst>
              <a:ext uri="{FF2B5EF4-FFF2-40B4-BE49-F238E27FC236}">
                <a16:creationId xmlns:a16="http://schemas.microsoft.com/office/drawing/2014/main" id="{49329F02-FBA2-9761-63EA-BC05B5D63407}"/>
              </a:ext>
            </a:extLst>
          </p:cNvPr>
          <p:cNvSpPr txBox="1"/>
          <p:nvPr/>
        </p:nvSpPr>
        <p:spPr>
          <a:xfrm>
            <a:off x="1541554" y="2275626"/>
            <a:ext cx="15194613" cy="6124112"/>
          </a:xfrm>
          <a:prstGeom prst="rect">
            <a:avLst/>
          </a:prstGeom>
          <a:noFill/>
        </p:spPr>
        <p:txBody>
          <a:bodyPr wrap="square" rtlCol="0">
            <a:spAutoFit/>
          </a:bodyPr>
          <a:lstStyle/>
          <a:p>
            <a:pPr>
              <a:lnSpc>
                <a:spcPct val="150000"/>
              </a:lnSpc>
            </a:pPr>
            <a:r>
              <a:rPr lang="en-US" sz="3800" i="1">
                <a:solidFill>
                  <a:srgbClr val="FF0000"/>
                </a:solidFill>
                <a:latin typeface="Arial" panose="020B0604020202020204" pitchFamily="34" charset="0"/>
                <a:cs typeface="Arial" panose="020B0604020202020204" pitchFamily="34" charset="0"/>
              </a:rPr>
              <a:t>Máy tính của em đang làm việc với một tệp trên thẻ nhớ. Em hãy sắp xếp lại thứ tự các thao tác sau để tắt máy tính an toàn, không làm mất dữ liệu.</a:t>
            </a:r>
          </a:p>
          <a:p>
            <a:pPr marL="342900" indent="-342900">
              <a:lnSpc>
                <a:spcPct val="150000"/>
              </a:lnSpc>
              <a:buAutoNum type="alphaLcPeriod"/>
            </a:pPr>
            <a:r>
              <a:rPr lang="en-US" sz="3800">
                <a:latin typeface="Arial" panose="020B0604020202020204" pitchFamily="34" charset="0"/>
                <a:cs typeface="Arial" panose="020B0604020202020204" pitchFamily="34" charset="0"/>
              </a:rPr>
              <a:t>chọn nút  lệnh Shut down để tắt máy tính.</a:t>
            </a:r>
          </a:p>
          <a:p>
            <a:pPr marL="342900" indent="-342900">
              <a:lnSpc>
                <a:spcPct val="150000"/>
              </a:lnSpc>
              <a:buAutoNum type="alphaLcPeriod"/>
            </a:pPr>
            <a:r>
              <a:rPr lang="en-US" sz="3800">
                <a:latin typeface="Arial" panose="020B0604020202020204" pitchFamily="34" charset="0"/>
                <a:cs typeface="Arial" panose="020B0604020202020204" pitchFamily="34" charset="0"/>
              </a:rPr>
              <a:t>Đóng tệp đang mở trên thẻ nhớ.</a:t>
            </a:r>
          </a:p>
          <a:p>
            <a:pPr marL="342900" indent="-342900">
              <a:lnSpc>
                <a:spcPct val="150000"/>
              </a:lnSpc>
              <a:buAutoNum type="alphaLcPeriod"/>
            </a:pPr>
            <a:r>
              <a:rPr lang="en-US" sz="3800">
                <a:latin typeface="Arial" panose="020B0604020202020204" pitchFamily="34" charset="0"/>
                <a:cs typeface="Arial" panose="020B0604020202020204" pitchFamily="34" charset="0"/>
              </a:rPr>
              <a:t>Chọn “Safe To Remove Hardware” để ngắt kết nối với thẻ nhớ.</a:t>
            </a:r>
          </a:p>
          <a:p>
            <a:pPr marL="342900" indent="-342900">
              <a:lnSpc>
                <a:spcPct val="150000"/>
              </a:lnSpc>
              <a:buAutoNum type="alphaLcPeriod"/>
            </a:pPr>
            <a:r>
              <a:rPr lang="en-US" sz="3800">
                <a:latin typeface="Arial" panose="020B0604020202020204" pitchFamily="34" charset="0"/>
                <a:cs typeface="Arial" panose="020B0604020202020204" pitchFamily="34" charset="0"/>
              </a:rPr>
              <a:t>Lưu lại nội dung của tệp.</a:t>
            </a:r>
          </a:p>
        </p:txBody>
      </p:sp>
      <p:sp>
        <p:nvSpPr>
          <p:cNvPr id="18" name="Oval 17">
            <a:extLst>
              <a:ext uri="{FF2B5EF4-FFF2-40B4-BE49-F238E27FC236}">
                <a16:creationId xmlns:a16="http://schemas.microsoft.com/office/drawing/2014/main" id="{C4DB3F48-FE6B-EC3A-0CDC-7FDBB2CA0669}"/>
              </a:ext>
            </a:extLst>
          </p:cNvPr>
          <p:cNvSpPr/>
          <p:nvPr/>
        </p:nvSpPr>
        <p:spPr>
          <a:xfrm>
            <a:off x="7767260" y="7558343"/>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1</a:t>
            </a:r>
          </a:p>
        </p:txBody>
      </p:sp>
      <p:sp>
        <p:nvSpPr>
          <p:cNvPr id="19" name="Oval 18">
            <a:extLst>
              <a:ext uri="{FF2B5EF4-FFF2-40B4-BE49-F238E27FC236}">
                <a16:creationId xmlns:a16="http://schemas.microsoft.com/office/drawing/2014/main" id="{8FD8F136-DACD-A9D7-AC05-5C588FCC31EF}"/>
              </a:ext>
            </a:extLst>
          </p:cNvPr>
          <p:cNvSpPr/>
          <p:nvPr/>
        </p:nvSpPr>
        <p:spPr>
          <a:xfrm>
            <a:off x="9138860" y="5829300"/>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2</a:t>
            </a:r>
          </a:p>
        </p:txBody>
      </p:sp>
      <p:sp>
        <p:nvSpPr>
          <p:cNvPr id="20" name="Oval 19">
            <a:extLst>
              <a:ext uri="{FF2B5EF4-FFF2-40B4-BE49-F238E27FC236}">
                <a16:creationId xmlns:a16="http://schemas.microsoft.com/office/drawing/2014/main" id="{8726570A-1E0D-0A82-57FB-340200B24F89}"/>
              </a:ext>
            </a:extLst>
          </p:cNvPr>
          <p:cNvSpPr/>
          <p:nvPr/>
        </p:nvSpPr>
        <p:spPr>
          <a:xfrm>
            <a:off x="15544800" y="6632576"/>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3</a:t>
            </a:r>
          </a:p>
        </p:txBody>
      </p:sp>
      <p:sp>
        <p:nvSpPr>
          <p:cNvPr id="21" name="Oval 20">
            <a:extLst>
              <a:ext uri="{FF2B5EF4-FFF2-40B4-BE49-F238E27FC236}">
                <a16:creationId xmlns:a16="http://schemas.microsoft.com/office/drawing/2014/main" id="{B3C7D35B-6CAD-96E9-0665-570A5DDA8D66}"/>
              </a:ext>
            </a:extLst>
          </p:cNvPr>
          <p:cNvSpPr/>
          <p:nvPr/>
        </p:nvSpPr>
        <p:spPr>
          <a:xfrm>
            <a:off x="11125200" y="4906795"/>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976484008"/>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KHỞI ĐỘNG</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sp>
        <p:nvSpPr>
          <p:cNvPr id="31" name="TextBox 30">
            <a:extLst>
              <a:ext uri="{FF2B5EF4-FFF2-40B4-BE49-F238E27FC236}">
                <a16:creationId xmlns:a16="http://schemas.microsoft.com/office/drawing/2014/main" id="{4BE83092-283C-74FE-376B-3A361A34255E}"/>
              </a:ext>
            </a:extLst>
          </p:cNvPr>
          <p:cNvSpPr txBox="1"/>
          <p:nvPr/>
        </p:nvSpPr>
        <p:spPr>
          <a:xfrm>
            <a:off x="1933575" y="2540223"/>
            <a:ext cx="3151476" cy="800412"/>
          </a:xfrm>
          <a:prstGeom prst="rect">
            <a:avLst/>
          </a:prstGeom>
          <a:noFill/>
        </p:spPr>
        <p:txBody>
          <a:bodyPr wrap="square" rtlCol="0">
            <a:spAutoFit/>
          </a:bodyPr>
          <a:lstStyle/>
          <a:p>
            <a:pP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Thiết bị vào</a:t>
            </a:r>
            <a:endParaRPr lang="en-US" sz="3500" b="1">
              <a:solidFill>
                <a:srgbClr val="FF0000"/>
              </a:solidFill>
              <a:latin typeface="Arial" panose="020B0604020202020204" pitchFamily="34" charset="0"/>
              <a:cs typeface="Arial" panose="020B0604020202020204" pitchFamily="34" charset="0"/>
            </a:endParaRPr>
          </a:p>
        </p:txBody>
      </p:sp>
      <p:pic>
        <p:nvPicPr>
          <p:cNvPr id="3" name="Picture 2" descr="Graphical user interface, diagram&#10;&#10;Description automatically generated with medium confidence">
            <a:extLst>
              <a:ext uri="{FF2B5EF4-FFF2-40B4-BE49-F238E27FC236}">
                <a16:creationId xmlns:a16="http://schemas.microsoft.com/office/drawing/2014/main" id="{C56EF6AA-147D-1DF4-6F22-42C7899ED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948" r="70871"/>
          <a:stretch/>
        </p:blipFill>
        <p:spPr>
          <a:xfrm>
            <a:off x="1257300" y="3676658"/>
            <a:ext cx="4114800" cy="2486563"/>
          </a:xfrm>
          <a:prstGeom prst="rect">
            <a:avLst/>
          </a:prstGeom>
        </p:spPr>
      </p:pic>
      <p:pic>
        <p:nvPicPr>
          <p:cNvPr id="5" name="Picture 4" descr="Graphical user interface, diagram&#10;&#10;Description automatically generated with medium confidence">
            <a:extLst>
              <a:ext uri="{FF2B5EF4-FFF2-40B4-BE49-F238E27FC236}">
                <a16:creationId xmlns:a16="http://schemas.microsoft.com/office/drawing/2014/main" id="{562F23EA-94DB-821B-9F91-53181B2A1F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278" t="54954"/>
          <a:stretch/>
        </p:blipFill>
        <p:spPr>
          <a:xfrm>
            <a:off x="1933575" y="6410308"/>
            <a:ext cx="2362200" cy="2486209"/>
          </a:xfrm>
          <a:prstGeom prst="rect">
            <a:avLst/>
          </a:prstGeom>
        </p:spPr>
      </p:pic>
      <p:sp>
        <p:nvSpPr>
          <p:cNvPr id="7" name="TextBox 6">
            <a:extLst>
              <a:ext uri="{FF2B5EF4-FFF2-40B4-BE49-F238E27FC236}">
                <a16:creationId xmlns:a16="http://schemas.microsoft.com/office/drawing/2014/main" id="{C2A9E2E5-6FBE-6947-0E71-B20BD34C91B1}"/>
              </a:ext>
            </a:extLst>
          </p:cNvPr>
          <p:cNvSpPr txBox="1"/>
          <p:nvPr/>
        </p:nvSpPr>
        <p:spPr>
          <a:xfrm>
            <a:off x="6781800" y="2555286"/>
            <a:ext cx="3151476" cy="800412"/>
          </a:xfrm>
          <a:prstGeom prst="rect">
            <a:avLst/>
          </a:prstGeom>
          <a:noFill/>
        </p:spPr>
        <p:txBody>
          <a:bodyPr wrap="square" rtlCol="0">
            <a:spAutoFit/>
          </a:bodyPr>
          <a:lstStyle/>
          <a:p>
            <a:pP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Thiết bị ra</a:t>
            </a:r>
            <a:endParaRPr lang="en-US" sz="3500" b="1">
              <a:solidFill>
                <a:srgbClr val="FF0000"/>
              </a:solidFill>
              <a:latin typeface="Arial" panose="020B0604020202020204" pitchFamily="34" charset="0"/>
              <a:cs typeface="Arial" panose="020B0604020202020204" pitchFamily="34" charset="0"/>
            </a:endParaRPr>
          </a:p>
        </p:txBody>
      </p:sp>
      <p:pic>
        <p:nvPicPr>
          <p:cNvPr id="8" name="Picture 7" descr="Graphical user interface, diagram&#10;&#10;Description automatically generated with medium confidence">
            <a:extLst>
              <a:ext uri="{FF2B5EF4-FFF2-40B4-BE49-F238E27FC236}">
                <a16:creationId xmlns:a16="http://schemas.microsoft.com/office/drawing/2014/main" id="{258EF03B-FE1E-5A3C-1AEA-83E2F7530D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696" r="22995" b="48860"/>
          <a:stretch/>
        </p:blipFill>
        <p:spPr>
          <a:xfrm>
            <a:off x="6351403" y="3639106"/>
            <a:ext cx="3151476" cy="2822586"/>
          </a:xfrm>
          <a:prstGeom prst="rect">
            <a:avLst/>
          </a:prstGeom>
        </p:spPr>
      </p:pic>
      <p:pic>
        <p:nvPicPr>
          <p:cNvPr id="9" name="Picture 8" descr="Graphical user interface, diagram&#10;&#10;Description automatically generated with medium confidence">
            <a:extLst>
              <a:ext uri="{FF2B5EF4-FFF2-40B4-BE49-F238E27FC236}">
                <a16:creationId xmlns:a16="http://schemas.microsoft.com/office/drawing/2014/main" id="{EC68F423-C3D9-D9EA-47CB-880B501F81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981" t="58991" r="21709"/>
          <a:stretch/>
        </p:blipFill>
        <p:spPr>
          <a:xfrm>
            <a:off x="7691507" y="6686806"/>
            <a:ext cx="3151476" cy="2263417"/>
          </a:xfrm>
          <a:prstGeom prst="rect">
            <a:avLst/>
          </a:prstGeom>
        </p:spPr>
      </p:pic>
      <p:pic>
        <p:nvPicPr>
          <p:cNvPr id="10" name="Picture 9" descr="Graphical user interface, diagram&#10;&#10;Description automatically generated with medium confidence">
            <a:extLst>
              <a:ext uri="{FF2B5EF4-FFF2-40B4-BE49-F238E27FC236}">
                <a16:creationId xmlns:a16="http://schemas.microsoft.com/office/drawing/2014/main" id="{C4693962-721E-E16C-F511-9A44C1B8C6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897" t="52199" r="46793"/>
          <a:stretch/>
        </p:blipFill>
        <p:spPr>
          <a:xfrm>
            <a:off x="4531171" y="6427642"/>
            <a:ext cx="3151476" cy="2638270"/>
          </a:xfrm>
          <a:prstGeom prst="rect">
            <a:avLst/>
          </a:prstGeom>
        </p:spPr>
      </p:pic>
      <p:sp>
        <p:nvSpPr>
          <p:cNvPr id="11" name="TextBox 10">
            <a:extLst>
              <a:ext uri="{FF2B5EF4-FFF2-40B4-BE49-F238E27FC236}">
                <a16:creationId xmlns:a16="http://schemas.microsoft.com/office/drawing/2014/main" id="{16876502-0874-B735-C7B9-EC388359F0AA}"/>
              </a:ext>
            </a:extLst>
          </p:cNvPr>
          <p:cNvSpPr txBox="1"/>
          <p:nvPr/>
        </p:nvSpPr>
        <p:spPr>
          <a:xfrm>
            <a:off x="10363200" y="2555286"/>
            <a:ext cx="3151476" cy="800412"/>
          </a:xfrm>
          <a:prstGeom prst="rect">
            <a:avLst/>
          </a:prstGeom>
          <a:noFill/>
        </p:spPr>
        <p:txBody>
          <a:bodyPr wrap="square" rtlCol="0">
            <a:spAutoFit/>
          </a:bodyPr>
          <a:lstStyle/>
          <a:p>
            <a:pPr algn="ct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Bộ xử lí</a:t>
            </a:r>
            <a:endParaRPr lang="en-US" sz="3500" b="1">
              <a:solidFill>
                <a:srgbClr val="FF0000"/>
              </a:solidFill>
              <a:latin typeface="Arial" panose="020B0604020202020204" pitchFamily="34" charset="0"/>
              <a:cs typeface="Arial" panose="020B0604020202020204" pitchFamily="34" charset="0"/>
            </a:endParaRPr>
          </a:p>
        </p:txBody>
      </p:sp>
      <p:pic>
        <p:nvPicPr>
          <p:cNvPr id="13" name="Picture 12" descr="Graphical user interface, diagram&#10;&#10;Description automatically generated with medium confidence">
            <a:extLst>
              <a:ext uri="{FF2B5EF4-FFF2-40B4-BE49-F238E27FC236}">
                <a16:creationId xmlns:a16="http://schemas.microsoft.com/office/drawing/2014/main" id="{C0086647-03E2-FE33-708F-A8D1067DB6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95" r="48895" b="48860"/>
          <a:stretch/>
        </p:blipFill>
        <p:spPr>
          <a:xfrm>
            <a:off x="10252425" y="3508646"/>
            <a:ext cx="3151476" cy="2822586"/>
          </a:xfrm>
          <a:prstGeom prst="rect">
            <a:avLst/>
          </a:prstGeom>
        </p:spPr>
      </p:pic>
      <p:sp>
        <p:nvSpPr>
          <p:cNvPr id="14" name="TextBox 13">
            <a:extLst>
              <a:ext uri="{FF2B5EF4-FFF2-40B4-BE49-F238E27FC236}">
                <a16:creationId xmlns:a16="http://schemas.microsoft.com/office/drawing/2014/main" id="{E0FAE6B4-2A01-723A-484F-24D10519B035}"/>
              </a:ext>
            </a:extLst>
          </p:cNvPr>
          <p:cNvSpPr txBox="1"/>
          <p:nvPr/>
        </p:nvSpPr>
        <p:spPr>
          <a:xfrm>
            <a:off x="13656686" y="2555286"/>
            <a:ext cx="3151476" cy="800412"/>
          </a:xfrm>
          <a:prstGeom prst="rect">
            <a:avLst/>
          </a:prstGeom>
          <a:noFill/>
        </p:spPr>
        <p:txBody>
          <a:bodyPr wrap="square" rtlCol="0">
            <a:spAutoFit/>
          </a:bodyPr>
          <a:lstStyle/>
          <a:p>
            <a:pPr algn="ct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Bộ nhớ</a:t>
            </a:r>
            <a:endParaRPr lang="en-US" sz="3500" b="1">
              <a:solidFill>
                <a:srgbClr val="FF0000"/>
              </a:solidFill>
              <a:latin typeface="Arial" panose="020B0604020202020204" pitchFamily="34" charset="0"/>
              <a:cs typeface="Arial" panose="020B0604020202020204" pitchFamily="34" charset="0"/>
            </a:endParaRPr>
          </a:p>
        </p:txBody>
      </p:sp>
      <p:pic>
        <p:nvPicPr>
          <p:cNvPr id="16" name="Picture 15" descr="Graphical user interface, diagram&#10;&#10;Description automatically generated with medium confidence">
            <a:extLst>
              <a:ext uri="{FF2B5EF4-FFF2-40B4-BE49-F238E27FC236}">
                <a16:creationId xmlns:a16="http://schemas.microsoft.com/office/drawing/2014/main" id="{ACBDB29D-5D9A-9869-0F65-1C938FC6D0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63" r="76727" b="48416"/>
          <a:stretch/>
        </p:blipFill>
        <p:spPr>
          <a:xfrm>
            <a:off x="13619363" y="3563258"/>
            <a:ext cx="3151477" cy="2847050"/>
          </a:xfrm>
          <a:prstGeom prst="rect">
            <a:avLst/>
          </a:prstGeom>
        </p:spPr>
      </p:pic>
      <p:pic>
        <p:nvPicPr>
          <p:cNvPr id="17" name="Picture 16" descr="Graphical user interface, diagram&#10;&#10;Description automatically generated with medium confidence">
            <a:extLst>
              <a:ext uri="{FF2B5EF4-FFF2-40B4-BE49-F238E27FC236}">
                <a16:creationId xmlns:a16="http://schemas.microsoft.com/office/drawing/2014/main" id="{56D54490-070B-FFCD-2C82-6938844C80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8403" b="49614"/>
          <a:stretch/>
        </p:blipFill>
        <p:spPr>
          <a:xfrm>
            <a:off x="13751373" y="6299258"/>
            <a:ext cx="3050785" cy="2780966"/>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12837" y="7506034"/>
            <a:ext cx="2168236" cy="2780966"/>
          </a:xfrm>
          <a:prstGeom prst="rect">
            <a:avLst/>
          </a:prstGeom>
        </p:spPr>
      </p:pic>
    </p:spTree>
    <p:extLst>
      <p:ext uri="{BB962C8B-B14F-4D97-AF65-F5344CB8AC3E}">
        <p14:creationId xmlns:p14="http://schemas.microsoft.com/office/powerpoint/2010/main" val="4146801019"/>
      </p:ext>
    </p:extLst>
  </p:cSld>
  <p:clrMapOvr>
    <a:masterClrMapping/>
  </p:clrMapOvr>
  <p:transition spd="slow">
    <p:comb/>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4" name="TextBox 13">
            <a:extLst>
              <a:ext uri="{FF2B5EF4-FFF2-40B4-BE49-F238E27FC236}">
                <a16:creationId xmlns:a16="http://schemas.microsoft.com/office/drawing/2014/main" id="{FB09BEAB-F63F-24F1-FC0A-93014534AF16}"/>
              </a:ext>
            </a:extLst>
          </p:cNvPr>
          <p:cNvSpPr txBox="1"/>
          <p:nvPr/>
        </p:nvSpPr>
        <p:spPr>
          <a:xfrm>
            <a:off x="3200400" y="952500"/>
            <a:ext cx="10744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VẬN DỤNG</a:t>
            </a:r>
          </a:p>
        </p:txBody>
      </p:sp>
      <p:sp>
        <p:nvSpPr>
          <p:cNvPr id="16" name="TextBox 15">
            <a:extLst>
              <a:ext uri="{FF2B5EF4-FFF2-40B4-BE49-F238E27FC236}">
                <a16:creationId xmlns:a16="http://schemas.microsoft.com/office/drawing/2014/main" id="{49329F02-FBA2-9761-63EA-BC05B5D63407}"/>
              </a:ext>
            </a:extLst>
          </p:cNvPr>
          <p:cNvSpPr txBox="1"/>
          <p:nvPr/>
        </p:nvSpPr>
        <p:spPr>
          <a:xfrm>
            <a:off x="1541554" y="2400300"/>
            <a:ext cx="15194613" cy="6124112"/>
          </a:xfrm>
          <a:prstGeom prst="rect">
            <a:avLst/>
          </a:prstGeom>
          <a:noFill/>
        </p:spPr>
        <p:txBody>
          <a:bodyPr wrap="square" rtlCol="0">
            <a:spAutoFit/>
          </a:bodyPr>
          <a:lstStyle/>
          <a:p>
            <a:pPr>
              <a:lnSpc>
                <a:spcPct val="150000"/>
              </a:lnSpc>
            </a:pPr>
            <a:r>
              <a:rPr lang="vi-VN" sz="3800" i="1">
                <a:solidFill>
                  <a:srgbClr val="FF0000"/>
                </a:solidFill>
                <a:latin typeface="Arial" panose="020B0604020202020204" pitchFamily="34" charset="0"/>
                <a:cs typeface="Arial" panose="020B0604020202020204" pitchFamily="34" charset="0"/>
              </a:rPr>
              <a:t>Bài tập 1: </a:t>
            </a:r>
            <a:r>
              <a:rPr lang="vi-VN" sz="3800" i="1">
                <a:latin typeface="Arial" panose="020B0604020202020204" pitchFamily="34" charset="0"/>
                <a:cs typeface="Arial" panose="020B0604020202020204" pitchFamily="34" charset="0"/>
              </a:rPr>
              <a:t>Trên màn hình theo dõi, em thấy một người đứng trước camera an ninh. Người đó có biết em đang theo dõi không? Tại sao?</a:t>
            </a:r>
          </a:p>
          <a:p>
            <a:pPr>
              <a:lnSpc>
                <a:spcPct val="150000"/>
              </a:lnSpc>
            </a:pPr>
            <a:r>
              <a:rPr lang="vi-VN" sz="3800" i="1">
                <a:solidFill>
                  <a:srgbClr val="FF0000"/>
                </a:solidFill>
                <a:latin typeface="Arial" panose="020B0604020202020204" pitchFamily="34" charset="0"/>
                <a:cs typeface="Arial" panose="020B0604020202020204" pitchFamily="34" charset="0"/>
              </a:rPr>
              <a:t>Bài tập 2: </a:t>
            </a:r>
            <a:r>
              <a:rPr lang="vi-VN" sz="3800" i="1">
                <a:latin typeface="Arial" panose="020B0604020202020204" pitchFamily="34" charset="0"/>
                <a:cs typeface="Arial" panose="020B0604020202020204" pitchFamily="34" charset="0"/>
              </a:rPr>
              <a:t>Máy in của em in ra những kí hiệu không mong muốn và em biết lỗi này do virus gây ra. Em cần phải diệt virus ở máy tin hay máy tính? Tại sao?</a:t>
            </a:r>
          </a:p>
          <a:p>
            <a:pPr>
              <a:lnSpc>
                <a:spcPct val="150000"/>
              </a:lnSpc>
            </a:pPr>
            <a:r>
              <a:rPr lang="vi-VN" sz="3800" i="1">
                <a:solidFill>
                  <a:srgbClr val="FF0000"/>
                </a:solidFill>
                <a:latin typeface="Arial" panose="020B0604020202020204" pitchFamily="34" charset="0"/>
                <a:cs typeface="Arial" panose="020B0604020202020204" pitchFamily="34" charset="0"/>
              </a:rPr>
              <a:t>Bài tập 3: </a:t>
            </a:r>
            <a:r>
              <a:rPr lang="vi-VN" sz="3800" i="1">
                <a:latin typeface="Arial" panose="020B0604020202020204" pitchFamily="34" charset="0"/>
                <a:cs typeface="Arial" panose="020B0604020202020204" pitchFamily="34" charset="0"/>
              </a:rPr>
              <a:t>Em hãy đề xuất một số quy tắc để giúp các bạn sử dụng phòng máy tính an toàn.</a:t>
            </a:r>
          </a:p>
        </p:txBody>
      </p:sp>
    </p:spTree>
    <p:extLst>
      <p:ext uri="{BB962C8B-B14F-4D97-AF65-F5344CB8AC3E}">
        <p14:creationId xmlns:p14="http://schemas.microsoft.com/office/powerpoint/2010/main" val="1070061284"/>
      </p:ext>
    </p:extLst>
  </p:cSld>
  <p:clrMapOvr>
    <a:masterClrMapping/>
  </p:clrMapOvr>
  <p:transition spd="slow">
    <p:comb/>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025F346-5F09-CC94-599C-9B215707E2D5}"/>
              </a:ext>
            </a:extLst>
          </p:cNvPr>
          <p:cNvSpPr/>
          <p:nvPr/>
        </p:nvSpPr>
        <p:spPr>
          <a:xfrm>
            <a:off x="838200" y="1409700"/>
            <a:ext cx="7941713" cy="4838914"/>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08997" y="904715"/>
            <a:ext cx="1905000" cy="1825336"/>
          </a:xfrm>
          <a:prstGeom prst="rect">
            <a:avLst/>
          </a:prstGeom>
        </p:spPr>
      </p:pic>
      <p:sp>
        <p:nvSpPr>
          <p:cNvPr id="16" name="TextBox 15">
            <a:extLst>
              <a:ext uri="{FF2B5EF4-FFF2-40B4-BE49-F238E27FC236}">
                <a16:creationId xmlns:a16="http://schemas.microsoft.com/office/drawing/2014/main" id="{49329F02-FBA2-9761-63EA-BC05B5D63407}"/>
              </a:ext>
            </a:extLst>
          </p:cNvPr>
          <p:cNvSpPr txBox="1"/>
          <p:nvPr/>
        </p:nvSpPr>
        <p:spPr>
          <a:xfrm>
            <a:off x="1022526" y="2220156"/>
            <a:ext cx="7587209" cy="3492623"/>
          </a:xfrm>
          <a:prstGeom prst="rect">
            <a:avLst/>
          </a:prstGeom>
          <a:noFill/>
        </p:spPr>
        <p:txBody>
          <a:bodyPr wrap="square" rtlCol="0">
            <a:spAutoFit/>
          </a:bodyPr>
          <a:lstStyle/>
          <a:p>
            <a:pPr>
              <a:lnSpc>
                <a:spcPct val="150000"/>
              </a:lnSpc>
            </a:pPr>
            <a:r>
              <a:rPr lang="en-US" sz="3800">
                <a:latin typeface="Arial" panose="020B0604020202020204" pitchFamily="34" charset="0"/>
                <a:cs typeface="Arial" panose="020B0604020202020204" pitchFamily="34" charset="0"/>
              </a:rPr>
              <a:t>1. Camera chỉ gửi thông tin hình ảnh đến nơi mà em đang theo dõi và không cho người trước camera biết là thông tin được gửi đi đâu.</a:t>
            </a:r>
            <a:endParaRPr lang="vi-VN" sz="3800">
              <a:latin typeface="Arial" panose="020B0604020202020204" pitchFamily="34" charset="0"/>
              <a:cs typeface="Arial" panose="020B0604020202020204" pitchFamily="34" charset="0"/>
            </a:endParaRPr>
          </a:p>
        </p:txBody>
      </p:sp>
      <p:pic>
        <p:nvPicPr>
          <p:cNvPr id="3" name="Picture 8">
            <a:extLst>
              <a:ext uri="{FF2B5EF4-FFF2-40B4-BE49-F238E27FC236}">
                <a16:creationId xmlns:a16="http://schemas.microsoft.com/office/drawing/2014/main" id="{EBDE0C32-8E07-B58A-0A35-25B341F93363}"/>
              </a:ext>
            </a:extLst>
          </p:cNvPr>
          <p:cNvPicPr>
            <a:picLocks noChangeAspect="1"/>
          </p:cNvPicPr>
          <p:nvPr/>
        </p:nvPicPr>
        <p:blipFill>
          <a:blip r:embed="rId4"/>
          <a:srcRect/>
          <a:stretch>
            <a:fillRect/>
          </a:stretch>
        </p:blipFill>
        <p:spPr>
          <a:xfrm rot="17681996">
            <a:off x="-281677" y="-127143"/>
            <a:ext cx="2424080" cy="2575384"/>
          </a:xfrm>
          <a:prstGeom prst="rect">
            <a:avLst/>
          </a:prstGeom>
        </p:spPr>
      </p:pic>
      <p:sp>
        <p:nvSpPr>
          <p:cNvPr id="6" name="Rectangle: Rounded Corners 5">
            <a:extLst>
              <a:ext uri="{FF2B5EF4-FFF2-40B4-BE49-F238E27FC236}">
                <a16:creationId xmlns:a16="http://schemas.microsoft.com/office/drawing/2014/main" id="{D570C805-957A-6EAE-F3CD-BA26C005428D}"/>
              </a:ext>
            </a:extLst>
          </p:cNvPr>
          <p:cNvSpPr/>
          <p:nvPr/>
        </p:nvSpPr>
        <p:spPr>
          <a:xfrm>
            <a:off x="9045711" y="4556474"/>
            <a:ext cx="7941713" cy="4838914"/>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4E3CF13-9436-49BC-B1C5-31F7975A49B8}"/>
              </a:ext>
            </a:extLst>
          </p:cNvPr>
          <p:cNvSpPr txBox="1"/>
          <p:nvPr/>
        </p:nvSpPr>
        <p:spPr>
          <a:xfrm>
            <a:off x="9205228" y="5668201"/>
            <a:ext cx="7782196" cy="2615460"/>
          </a:xfrm>
          <a:prstGeom prst="rect">
            <a:avLst/>
          </a:prstGeom>
          <a:noFill/>
        </p:spPr>
        <p:txBody>
          <a:bodyPr wrap="square" rtlCol="0">
            <a:spAutoFit/>
          </a:bodyPr>
          <a:lstStyle/>
          <a:p>
            <a:pPr>
              <a:lnSpc>
                <a:spcPct val="150000"/>
              </a:lnSpc>
            </a:pPr>
            <a:r>
              <a:rPr lang="en-US" sz="3800">
                <a:latin typeface="Arial" panose="020B0604020202020204" pitchFamily="34" charset="0"/>
                <a:cs typeface="Arial" panose="020B0604020202020204" pitchFamily="34" charset="0"/>
              </a:rPr>
              <a:t>2. Máy in là thiết bị ra nên mọi hoạt động đều thông qua máy tính. Nên cần diệt virus từ máy tính</a:t>
            </a:r>
            <a:endParaRPr lang="vi-VN" sz="3800">
              <a:latin typeface="Arial" panose="020B0604020202020204" pitchFamily="34" charset="0"/>
              <a:cs typeface="Arial" panose="020B0604020202020204" pitchFamily="34" charset="0"/>
            </a:endParaRPr>
          </a:p>
        </p:txBody>
      </p:sp>
      <p:pic>
        <p:nvPicPr>
          <p:cNvPr id="8" name="Picture 8">
            <a:extLst>
              <a:ext uri="{FF2B5EF4-FFF2-40B4-BE49-F238E27FC236}">
                <a16:creationId xmlns:a16="http://schemas.microsoft.com/office/drawing/2014/main" id="{6405B00D-C03E-FE5F-A3DF-37399419B6CB}"/>
              </a:ext>
            </a:extLst>
          </p:cNvPr>
          <p:cNvPicPr>
            <a:picLocks noChangeAspect="1"/>
          </p:cNvPicPr>
          <p:nvPr/>
        </p:nvPicPr>
        <p:blipFill>
          <a:blip r:embed="rId4"/>
          <a:srcRect/>
          <a:stretch>
            <a:fillRect/>
          </a:stretch>
        </p:blipFill>
        <p:spPr>
          <a:xfrm rot="5606766">
            <a:off x="15682299" y="7917109"/>
            <a:ext cx="2424080" cy="2575384"/>
          </a:xfrm>
          <a:prstGeom prst="rect">
            <a:avLst/>
          </a:prstGeom>
        </p:spPr>
      </p:pic>
      <p:pic>
        <p:nvPicPr>
          <p:cNvPr id="10" name="Picture 15">
            <a:extLst>
              <a:ext uri="{FF2B5EF4-FFF2-40B4-BE49-F238E27FC236}">
                <a16:creationId xmlns:a16="http://schemas.microsoft.com/office/drawing/2014/main" id="{1EEEE5C7-C7AA-D465-9D56-A7E332060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061" y="7345319"/>
            <a:ext cx="2813274" cy="3063961"/>
          </a:xfrm>
          <a:prstGeom prst="rect">
            <a:avLst/>
          </a:prstGeom>
        </p:spPr>
      </p:pic>
      <p:pic>
        <p:nvPicPr>
          <p:cNvPr id="11" name="Picture 15">
            <a:extLst>
              <a:ext uri="{FF2B5EF4-FFF2-40B4-BE49-F238E27FC236}">
                <a16:creationId xmlns:a16="http://schemas.microsoft.com/office/drawing/2014/main" id="{11574100-19BA-4F70-55A5-FD874057CC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0" y="7580276"/>
            <a:ext cx="2716439" cy="2958498"/>
          </a:xfrm>
          <a:prstGeom prst="rect">
            <a:avLst/>
          </a:prstGeom>
        </p:spPr>
      </p:pic>
      <p:pic>
        <p:nvPicPr>
          <p:cNvPr id="13" name="Picture 9">
            <a:extLst>
              <a:ext uri="{FF2B5EF4-FFF2-40B4-BE49-F238E27FC236}">
                <a16:creationId xmlns:a16="http://schemas.microsoft.com/office/drawing/2014/main" id="{A956722F-B716-4EE7-2313-27585C0F9C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26046" y="1050600"/>
            <a:ext cx="1905000" cy="1825336"/>
          </a:xfrm>
          <a:prstGeom prst="rect">
            <a:avLst/>
          </a:prstGeom>
        </p:spPr>
      </p:pic>
      <p:pic>
        <p:nvPicPr>
          <p:cNvPr id="15" name="Picture 9">
            <a:extLst>
              <a:ext uri="{FF2B5EF4-FFF2-40B4-BE49-F238E27FC236}">
                <a16:creationId xmlns:a16="http://schemas.microsoft.com/office/drawing/2014/main" id="{6A2064AB-3510-9BED-7468-763A0D86ED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02773" y="896030"/>
            <a:ext cx="1905000" cy="1825336"/>
          </a:xfrm>
          <a:prstGeom prst="rect">
            <a:avLst/>
          </a:prstGeom>
        </p:spPr>
      </p:pic>
    </p:spTree>
    <p:extLst>
      <p:ext uri="{BB962C8B-B14F-4D97-AF65-F5344CB8AC3E}">
        <p14:creationId xmlns:p14="http://schemas.microsoft.com/office/powerpoint/2010/main" val="2542011998"/>
      </p:ext>
    </p:extLst>
  </p:cSld>
  <p:clrMapOvr>
    <a:masterClrMapping/>
  </p:clrMapOvr>
  <p:transition spd="slow">
    <p:comb/>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025F346-5F09-CC94-599C-9B215707E2D5}"/>
              </a:ext>
            </a:extLst>
          </p:cNvPr>
          <p:cNvSpPr/>
          <p:nvPr/>
        </p:nvSpPr>
        <p:spPr>
          <a:xfrm>
            <a:off x="1181100" y="1820248"/>
            <a:ext cx="15925800" cy="694929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08997" y="904715"/>
            <a:ext cx="1905000" cy="1825336"/>
          </a:xfrm>
          <a:prstGeom prst="rect">
            <a:avLst/>
          </a:prstGeom>
        </p:spPr>
      </p:pic>
      <p:sp>
        <p:nvSpPr>
          <p:cNvPr id="16" name="TextBox 15">
            <a:extLst>
              <a:ext uri="{FF2B5EF4-FFF2-40B4-BE49-F238E27FC236}">
                <a16:creationId xmlns:a16="http://schemas.microsoft.com/office/drawing/2014/main" id="{49329F02-FBA2-9761-63EA-BC05B5D63407}"/>
              </a:ext>
            </a:extLst>
          </p:cNvPr>
          <p:cNvSpPr txBox="1"/>
          <p:nvPr/>
        </p:nvSpPr>
        <p:spPr>
          <a:xfrm>
            <a:off x="1758270" y="2795385"/>
            <a:ext cx="15454792" cy="5246949"/>
          </a:xfrm>
          <a:prstGeom prst="rect">
            <a:avLst/>
          </a:prstGeom>
          <a:noFill/>
        </p:spPr>
        <p:txBody>
          <a:bodyPr wrap="square" rtlCol="0">
            <a:spAutoFit/>
          </a:bodyPr>
          <a:lstStyle/>
          <a:p>
            <a:pPr>
              <a:lnSpc>
                <a:spcPct val="150000"/>
              </a:lnSpc>
            </a:pPr>
            <a:r>
              <a:rPr lang="vi-VN" sz="3800" b="1">
                <a:latin typeface="Arial" panose="020B0604020202020204" pitchFamily="34" charset="0"/>
                <a:cs typeface="Arial" panose="020B0604020202020204" pitchFamily="34" charset="0"/>
              </a:rPr>
              <a:t>Một số quy tắc sử dụng phòng máy tính an toàn là:</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Không mang đồ ăn, thức uống, đi giày, dép vào trong phòng.</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Trước khi rời khỏi phòng phải tắt máy tính</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Có ý thức giữ gìn phòng máy luôn sạch sẽ, gọn gàng và ngăn nắp.</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Giữ trật tự, không gây ồn ào khi sử dụng phòng máy tính.</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Không tự ý tháo lắp các thiết bị trong phòng máy</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p:pic>
        <p:nvPicPr>
          <p:cNvPr id="3" name="Picture 8">
            <a:extLst>
              <a:ext uri="{FF2B5EF4-FFF2-40B4-BE49-F238E27FC236}">
                <a16:creationId xmlns:a16="http://schemas.microsoft.com/office/drawing/2014/main" id="{EBDE0C32-8E07-B58A-0A35-25B341F93363}"/>
              </a:ext>
            </a:extLst>
          </p:cNvPr>
          <p:cNvPicPr>
            <a:picLocks noChangeAspect="1"/>
          </p:cNvPicPr>
          <p:nvPr/>
        </p:nvPicPr>
        <p:blipFill>
          <a:blip r:embed="rId4"/>
          <a:srcRect/>
          <a:stretch>
            <a:fillRect/>
          </a:stretch>
        </p:blipFill>
        <p:spPr>
          <a:xfrm rot="16976944">
            <a:off x="138860" y="521006"/>
            <a:ext cx="2424080" cy="2575384"/>
          </a:xfrm>
          <a:prstGeom prst="rect">
            <a:avLst/>
          </a:prstGeom>
        </p:spPr>
      </p:pic>
      <p:pic>
        <p:nvPicPr>
          <p:cNvPr id="8" name="Picture 8">
            <a:extLst>
              <a:ext uri="{FF2B5EF4-FFF2-40B4-BE49-F238E27FC236}">
                <a16:creationId xmlns:a16="http://schemas.microsoft.com/office/drawing/2014/main" id="{6405B00D-C03E-FE5F-A3DF-37399419B6CB}"/>
              </a:ext>
            </a:extLst>
          </p:cNvPr>
          <p:cNvPicPr>
            <a:picLocks noChangeAspect="1"/>
          </p:cNvPicPr>
          <p:nvPr/>
        </p:nvPicPr>
        <p:blipFill>
          <a:blip r:embed="rId4"/>
          <a:srcRect/>
          <a:stretch>
            <a:fillRect/>
          </a:stretch>
        </p:blipFill>
        <p:spPr>
          <a:xfrm rot="5606766">
            <a:off x="15809625" y="7484883"/>
            <a:ext cx="2424080" cy="2575384"/>
          </a:xfrm>
          <a:prstGeom prst="rect">
            <a:avLst/>
          </a:prstGeom>
        </p:spPr>
      </p:pic>
      <p:pic>
        <p:nvPicPr>
          <p:cNvPr id="10" name="Picture 15">
            <a:extLst>
              <a:ext uri="{FF2B5EF4-FFF2-40B4-BE49-F238E27FC236}">
                <a16:creationId xmlns:a16="http://schemas.microsoft.com/office/drawing/2014/main" id="{1EEEE5C7-C7AA-D465-9D56-A7E332060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7729" y="8196249"/>
            <a:ext cx="2031966" cy="2213031"/>
          </a:xfrm>
          <a:prstGeom prst="rect">
            <a:avLst/>
          </a:prstGeom>
        </p:spPr>
      </p:pic>
      <p:pic>
        <p:nvPicPr>
          <p:cNvPr id="11" name="Picture 15">
            <a:extLst>
              <a:ext uri="{FF2B5EF4-FFF2-40B4-BE49-F238E27FC236}">
                <a16:creationId xmlns:a16="http://schemas.microsoft.com/office/drawing/2014/main" id="{11574100-19BA-4F70-55A5-FD874057CC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00592" y="8251397"/>
            <a:ext cx="1930692" cy="2102734"/>
          </a:xfrm>
          <a:prstGeom prst="rect">
            <a:avLst/>
          </a:prstGeom>
        </p:spPr>
      </p:pic>
      <p:pic>
        <p:nvPicPr>
          <p:cNvPr id="13" name="Picture 9">
            <a:extLst>
              <a:ext uri="{FF2B5EF4-FFF2-40B4-BE49-F238E27FC236}">
                <a16:creationId xmlns:a16="http://schemas.microsoft.com/office/drawing/2014/main" id="{A956722F-B716-4EE7-2313-27585C0F9C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26046" y="1050600"/>
            <a:ext cx="1905000" cy="1825336"/>
          </a:xfrm>
          <a:prstGeom prst="rect">
            <a:avLst/>
          </a:prstGeom>
        </p:spPr>
      </p:pic>
      <p:pic>
        <p:nvPicPr>
          <p:cNvPr id="15" name="Picture 9">
            <a:extLst>
              <a:ext uri="{FF2B5EF4-FFF2-40B4-BE49-F238E27FC236}">
                <a16:creationId xmlns:a16="http://schemas.microsoft.com/office/drawing/2014/main" id="{6A2064AB-3510-9BED-7468-763A0D86ED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02773" y="896030"/>
            <a:ext cx="1905000" cy="1825336"/>
          </a:xfrm>
          <a:prstGeom prst="rect">
            <a:avLst/>
          </a:prstGeom>
        </p:spPr>
      </p:pic>
    </p:spTree>
    <p:extLst>
      <p:ext uri="{BB962C8B-B14F-4D97-AF65-F5344CB8AC3E}">
        <p14:creationId xmlns:p14="http://schemas.microsoft.com/office/powerpoint/2010/main" val="1287244306"/>
      </p:ext>
    </p:extLst>
  </p:cSld>
  <p:clrMapOvr>
    <a:masterClrMapping/>
  </p:clrMapOvr>
  <p:transition spd="slow">
    <p:comb/>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3330877"/>
            <a:ext cx="7496350" cy="7543497"/>
          </a:xfrm>
          <a:prstGeom prst="rect">
            <a:avLst/>
          </a:prstGeom>
        </p:spPr>
      </p:pic>
      <p:pic>
        <p:nvPicPr>
          <p:cNvPr id="18" name="Picture 6">
            <a:extLst>
              <a:ext uri="{FF2B5EF4-FFF2-40B4-BE49-F238E27FC236}">
                <a16:creationId xmlns:a16="http://schemas.microsoft.com/office/drawing/2014/main" id="{E8F54A44-85E7-F7EE-FC44-0A30B6F111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9550" y="2845960"/>
            <a:ext cx="7496350" cy="7543497"/>
          </a:xfrm>
          <a:prstGeom prst="rect">
            <a:avLst/>
          </a:prstGeom>
        </p:spPr>
      </p:pic>
      <p:pic>
        <p:nvPicPr>
          <p:cNvPr id="19" name="Picture 6">
            <a:extLst>
              <a:ext uri="{FF2B5EF4-FFF2-40B4-BE49-F238E27FC236}">
                <a16:creationId xmlns:a16="http://schemas.microsoft.com/office/drawing/2014/main" id="{9EBB5895-FCCA-F702-5D64-0DEC9432EF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305300"/>
            <a:ext cx="7496350" cy="7543497"/>
          </a:xfrm>
          <a:prstGeom prst="rect">
            <a:avLst/>
          </a:prstGeom>
        </p:spPr>
      </p:pic>
      <p:pic>
        <p:nvPicPr>
          <p:cNvPr id="20" name="Picture 6">
            <a:extLst>
              <a:ext uri="{FF2B5EF4-FFF2-40B4-BE49-F238E27FC236}">
                <a16:creationId xmlns:a16="http://schemas.microsoft.com/office/drawing/2014/main" id="{B86C51B0-638A-5744-AE17-FFE298754E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43950" y="2743503"/>
            <a:ext cx="7496350" cy="7543497"/>
          </a:xfrm>
          <a:prstGeom prst="rect">
            <a:avLst/>
          </a:prstGeom>
        </p:spPr>
      </p:pic>
      <p:pic>
        <p:nvPicPr>
          <p:cNvPr id="21" name="Picture 6">
            <a:extLst>
              <a:ext uri="{FF2B5EF4-FFF2-40B4-BE49-F238E27FC236}">
                <a16:creationId xmlns:a16="http://schemas.microsoft.com/office/drawing/2014/main" id="{0CCC6C17-056B-6964-BE98-FB720AA585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90412" y="-4533749"/>
            <a:ext cx="7496350" cy="7543497"/>
          </a:xfrm>
          <a:prstGeom prst="rect">
            <a:avLst/>
          </a:prstGeom>
        </p:spPr>
      </p:pic>
      <p:pic>
        <p:nvPicPr>
          <p:cNvPr id="22" name="Picture 6">
            <a:extLst>
              <a:ext uri="{FF2B5EF4-FFF2-40B4-BE49-F238E27FC236}">
                <a16:creationId xmlns:a16="http://schemas.microsoft.com/office/drawing/2014/main" id="{212EFED5-DEBF-AEF3-6A5F-F58A502113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58800" y="-4000500"/>
            <a:ext cx="7496350" cy="7543497"/>
          </a:xfrm>
          <a:prstGeom prst="rect">
            <a:avLst/>
          </a:prstGeom>
        </p:spPr>
      </p:pic>
      <p:grpSp>
        <p:nvGrpSpPr>
          <p:cNvPr id="3" name="Group 2">
            <a:extLst>
              <a:ext uri="{FF2B5EF4-FFF2-40B4-BE49-F238E27FC236}">
                <a16:creationId xmlns:a16="http://schemas.microsoft.com/office/drawing/2014/main" id="{27C93275-31D0-BA92-588E-8A0C25DB7B8B}"/>
              </a:ext>
            </a:extLst>
          </p:cNvPr>
          <p:cNvGrpSpPr/>
          <p:nvPr/>
        </p:nvGrpSpPr>
        <p:grpSpPr>
          <a:xfrm>
            <a:off x="4113962" y="516202"/>
            <a:ext cx="9639300" cy="1763059"/>
            <a:chOff x="4457700" y="4991100"/>
            <a:chExt cx="9639300" cy="1763059"/>
          </a:xfrm>
        </p:grpSpPr>
        <p:sp>
          <p:nvSpPr>
            <p:cNvPr id="4" name="Rectangle: Rounded Corners 3">
              <a:extLst>
                <a:ext uri="{FF2B5EF4-FFF2-40B4-BE49-F238E27FC236}">
                  <a16:creationId xmlns:a16="http://schemas.microsoft.com/office/drawing/2014/main" id="{5746E8A1-211E-D5CD-BDB3-D2B3E6A0042E}"/>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EED5589-DD72-BF91-0E11-4443CFEA9795}"/>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ABECC92-6869-4FB2-1811-F6FA43712158}"/>
              </a:ext>
            </a:extLst>
          </p:cNvPr>
          <p:cNvSpPr txBox="1"/>
          <p:nvPr/>
        </p:nvSpPr>
        <p:spPr>
          <a:xfrm>
            <a:off x="3201238" y="876300"/>
            <a:ext cx="10972800" cy="938719"/>
          </a:xfrm>
          <a:prstGeom prst="rect">
            <a:avLst/>
          </a:prstGeom>
          <a:noFill/>
        </p:spPr>
        <p:txBody>
          <a:bodyPr wrap="square" rtlCol="0">
            <a:spAutoFit/>
          </a:bodyPr>
          <a:lstStyle/>
          <a:p>
            <a:pPr algn="ctr"/>
            <a:r>
              <a:rPr lang="en-US" sz="5500" b="1">
                <a:latin typeface="Arial" panose="020B0604020202020204" pitchFamily="34" charset="0"/>
                <a:cs typeface="Arial" panose="020B0604020202020204" pitchFamily="34" charset="0"/>
              </a:rPr>
              <a:t>Hướng dẫn về nhà</a:t>
            </a:r>
          </a:p>
        </p:txBody>
      </p:sp>
      <p:pic>
        <p:nvPicPr>
          <p:cNvPr id="9" name="Picture 3">
            <a:extLst>
              <a:ext uri="{FF2B5EF4-FFF2-40B4-BE49-F238E27FC236}">
                <a16:creationId xmlns:a16="http://schemas.microsoft.com/office/drawing/2014/main" id="{8C27799D-F66C-D3A5-A121-7F61DCB683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264" y="2934004"/>
            <a:ext cx="4905872" cy="4114800"/>
          </a:xfrm>
          <a:prstGeom prst="rect">
            <a:avLst/>
          </a:prstGeom>
        </p:spPr>
      </p:pic>
      <p:sp>
        <p:nvSpPr>
          <p:cNvPr id="8" name="TextBox 7">
            <a:extLst>
              <a:ext uri="{FF2B5EF4-FFF2-40B4-BE49-F238E27FC236}">
                <a16:creationId xmlns:a16="http://schemas.microsoft.com/office/drawing/2014/main" id="{75FB9FF0-1FEB-9434-9D27-AB0B34D473CC}"/>
              </a:ext>
            </a:extLst>
          </p:cNvPr>
          <p:cNvSpPr txBox="1"/>
          <p:nvPr/>
        </p:nvSpPr>
        <p:spPr>
          <a:xfrm>
            <a:off x="524041" y="4473795"/>
            <a:ext cx="4905872" cy="2041456"/>
          </a:xfrm>
          <a:prstGeom prst="rect">
            <a:avLst/>
          </a:prstGeom>
          <a:noFill/>
        </p:spPr>
        <p:txBody>
          <a:bodyPr wrap="square" rtlCol="0">
            <a:spAutoFit/>
          </a:bodyPr>
          <a:lstStyle/>
          <a:p>
            <a:pPr marL="0" marR="0" algn="ctr">
              <a:lnSpc>
                <a:spcPct val="150000"/>
              </a:lnSpc>
              <a:spcBef>
                <a:spcPts val="0"/>
              </a:spcBef>
              <a:spcAft>
                <a:spcPts val="0"/>
              </a:spcAft>
            </a:pPr>
            <a:r>
              <a:rPr lang="en-US" sz="4500">
                <a:solidFill>
                  <a:srgbClr val="000000"/>
                </a:solidFill>
                <a:latin typeface="Arial" panose="020B0604020202020204" pitchFamily="34" charset="0"/>
                <a:ea typeface="Calibri" panose="020F0502020204030204" pitchFamily="34" charset="0"/>
                <a:cs typeface="Times New Roman" panose="02020603050405020304" pitchFamily="18" charset="0"/>
              </a:rPr>
              <a:t>Ôn tập lại nội dung bài học</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3">
            <a:extLst>
              <a:ext uri="{FF2B5EF4-FFF2-40B4-BE49-F238E27FC236}">
                <a16:creationId xmlns:a16="http://schemas.microsoft.com/office/drawing/2014/main" id="{9FC9667F-01A9-6358-A460-2196CD4808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80625" y="4304997"/>
            <a:ext cx="4905872" cy="4114800"/>
          </a:xfrm>
          <a:prstGeom prst="rect">
            <a:avLst/>
          </a:prstGeom>
        </p:spPr>
      </p:pic>
      <p:sp>
        <p:nvSpPr>
          <p:cNvPr id="11" name="TextBox 10">
            <a:extLst>
              <a:ext uri="{FF2B5EF4-FFF2-40B4-BE49-F238E27FC236}">
                <a16:creationId xmlns:a16="http://schemas.microsoft.com/office/drawing/2014/main" id="{774D1192-B8A5-419A-FE7A-FB22B8AFFCD6}"/>
              </a:ext>
            </a:extLst>
          </p:cNvPr>
          <p:cNvSpPr txBox="1"/>
          <p:nvPr/>
        </p:nvSpPr>
        <p:spPr>
          <a:xfrm>
            <a:off x="6098558" y="5822981"/>
            <a:ext cx="4820483" cy="2041456"/>
          </a:xfrm>
          <a:prstGeom prst="rect">
            <a:avLst/>
          </a:prstGeom>
          <a:noFill/>
        </p:spPr>
        <p:txBody>
          <a:bodyPr wrap="square" rtlCol="0">
            <a:spAutoFit/>
          </a:bodyPr>
          <a:lstStyle/>
          <a:p>
            <a:pPr marL="0" marR="0" algn="ctr">
              <a:lnSpc>
                <a:spcPct val="150000"/>
              </a:lnSpc>
              <a:spcBef>
                <a:spcPts val="0"/>
              </a:spcBef>
              <a:spcAft>
                <a:spcPts val="0"/>
              </a:spcAft>
            </a:pPr>
            <a:r>
              <a:rPr lang="en-US" sz="4500">
                <a:solidFill>
                  <a:srgbClr val="000000"/>
                </a:solidFill>
                <a:latin typeface="Arial" panose="020B0604020202020204" pitchFamily="34" charset="0"/>
                <a:ea typeface="Calibri" panose="020F0502020204030204" pitchFamily="34" charset="0"/>
                <a:cs typeface="Times New Roman" panose="02020603050405020304" pitchFamily="18" charset="0"/>
              </a:rPr>
              <a:t>Làm bài tập trong sách tin học 7</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3">
            <a:extLst>
              <a:ext uri="{FF2B5EF4-FFF2-40B4-BE49-F238E27FC236}">
                <a16:creationId xmlns:a16="http://schemas.microsoft.com/office/drawing/2014/main" id="{37EE6AA3-E710-FB36-3632-B3D0F40C31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6614" y="5613688"/>
            <a:ext cx="4905872" cy="4114800"/>
          </a:xfrm>
          <a:prstGeom prst="rect">
            <a:avLst/>
          </a:prstGeom>
        </p:spPr>
      </p:pic>
      <p:sp>
        <p:nvSpPr>
          <p:cNvPr id="13" name="TextBox 12">
            <a:extLst>
              <a:ext uri="{FF2B5EF4-FFF2-40B4-BE49-F238E27FC236}">
                <a16:creationId xmlns:a16="http://schemas.microsoft.com/office/drawing/2014/main" id="{819DCBBF-7520-C7A8-DC96-B015BC46775E}"/>
              </a:ext>
            </a:extLst>
          </p:cNvPr>
          <p:cNvSpPr txBox="1"/>
          <p:nvPr/>
        </p:nvSpPr>
        <p:spPr>
          <a:xfrm>
            <a:off x="11596614" y="7069511"/>
            <a:ext cx="4820483" cy="2041456"/>
          </a:xfrm>
          <a:prstGeom prst="rect">
            <a:avLst/>
          </a:prstGeom>
          <a:noFill/>
        </p:spPr>
        <p:txBody>
          <a:bodyPr wrap="square" rtlCol="0">
            <a:spAutoFit/>
          </a:bodyPr>
          <a:lstStyle/>
          <a:p>
            <a:pPr marL="0" marR="0" algn="ctr">
              <a:lnSpc>
                <a:spcPct val="150000"/>
              </a:lnSpc>
              <a:spcBef>
                <a:spcPts val="0"/>
              </a:spcBef>
              <a:spcAft>
                <a:spcPts val="0"/>
              </a:spcAft>
            </a:pPr>
            <a:r>
              <a:rPr lang="en-US" sz="45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a:t>
            </a:r>
            <a:r>
              <a:rPr lang="en-US" sz="4500">
                <a:solidFill>
                  <a:srgbClr val="000000"/>
                </a:solidFill>
                <a:latin typeface="Arial" panose="020B0604020202020204" pitchFamily="34" charset="0"/>
                <a:ea typeface="Calibri" panose="020F0502020204030204" pitchFamily="34" charset="0"/>
                <a:cs typeface="Times New Roman" panose="02020603050405020304" pitchFamily="18" charset="0"/>
              </a:rPr>
              <a:t>ọc trước, chuẩn bị  bài học mới</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4">
            <a:extLst>
              <a:ext uri="{FF2B5EF4-FFF2-40B4-BE49-F238E27FC236}">
                <a16:creationId xmlns:a16="http://schemas.microsoft.com/office/drawing/2014/main" id="{A4575390-0931-E81F-33DA-E0B786DB02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6362" y="7579439"/>
            <a:ext cx="7315200" cy="2807208"/>
          </a:xfrm>
          <a:prstGeom prst="rect">
            <a:avLst/>
          </a:prstGeom>
        </p:spPr>
      </p:pic>
      <p:pic>
        <p:nvPicPr>
          <p:cNvPr id="16" name="Picture 6">
            <a:extLst>
              <a:ext uri="{FF2B5EF4-FFF2-40B4-BE49-F238E27FC236}">
                <a16:creationId xmlns:a16="http://schemas.microsoft.com/office/drawing/2014/main" id="{0C4BADB0-4091-80DC-8471-31AED58935AD}"/>
              </a:ext>
            </a:extLst>
          </p:cNvPr>
          <p:cNvPicPr>
            <a:picLocks noChangeAspect="1"/>
          </p:cNvPicPr>
          <p:nvPr/>
        </p:nvPicPr>
        <p:blipFill>
          <a:blip r:embed="rId8"/>
          <a:srcRect/>
          <a:stretch>
            <a:fillRect/>
          </a:stretch>
        </p:blipFill>
        <p:spPr>
          <a:xfrm rot="11893050">
            <a:off x="14100671" y="-1223422"/>
            <a:ext cx="4440173" cy="4958637"/>
          </a:xfrm>
          <a:prstGeom prst="rect">
            <a:avLst/>
          </a:prstGeom>
        </p:spPr>
      </p:pic>
    </p:spTree>
    <p:extLst>
      <p:ext uri="{BB962C8B-B14F-4D97-AF65-F5344CB8AC3E}">
        <p14:creationId xmlns:p14="http://schemas.microsoft.com/office/powerpoint/2010/main" val="302575194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F76E9361-617A-4B33-2C9A-281D08348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0386" y="-841458"/>
            <a:ext cx="3862768" cy="4114800"/>
          </a:xfrm>
          <a:prstGeom prst="rect">
            <a:avLst/>
          </a:prstGeom>
        </p:spPr>
      </p:pic>
      <p:pic>
        <p:nvPicPr>
          <p:cNvPr id="3" name="Picture 15">
            <a:extLst>
              <a:ext uri="{FF2B5EF4-FFF2-40B4-BE49-F238E27FC236}">
                <a16:creationId xmlns:a16="http://schemas.microsoft.com/office/drawing/2014/main" id="{B52B3853-26B6-DBF2-292B-329DA12E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7800" y="612371"/>
            <a:ext cx="15392400" cy="9062258"/>
          </a:xfrm>
          <a:prstGeom prst="rect">
            <a:avLst/>
          </a:prstGeom>
        </p:spPr>
      </p:pic>
      <p:pic>
        <p:nvPicPr>
          <p:cNvPr id="4" name="Picture 3">
            <a:extLst>
              <a:ext uri="{FF2B5EF4-FFF2-40B4-BE49-F238E27FC236}">
                <a16:creationId xmlns:a16="http://schemas.microsoft.com/office/drawing/2014/main" id="{7B9D6E17-5683-88CD-547A-179B4F24F0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8193310"/>
            <a:ext cx="3886200" cy="2093690"/>
          </a:xfrm>
          <a:prstGeom prst="rect">
            <a:avLst/>
          </a:prstGeom>
        </p:spPr>
      </p:pic>
      <p:sp>
        <p:nvSpPr>
          <p:cNvPr id="5" name="TextBox 4">
            <a:extLst>
              <a:ext uri="{FF2B5EF4-FFF2-40B4-BE49-F238E27FC236}">
                <a16:creationId xmlns:a16="http://schemas.microsoft.com/office/drawing/2014/main" id="{C43BF2D1-62A1-279E-3974-71CFBB6AFDAA}"/>
              </a:ext>
            </a:extLst>
          </p:cNvPr>
          <p:cNvSpPr txBox="1"/>
          <p:nvPr/>
        </p:nvSpPr>
        <p:spPr>
          <a:xfrm>
            <a:off x="2971800" y="3242330"/>
            <a:ext cx="12344400"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CẢM ƠN CÁC EM ĐÃ CHÚ Ý LẮNG NGHE BÀI GIẢNG!</a:t>
            </a:r>
          </a:p>
        </p:txBody>
      </p:sp>
      <p:pic>
        <p:nvPicPr>
          <p:cNvPr id="6" name="Picture 13">
            <a:extLst>
              <a:ext uri="{FF2B5EF4-FFF2-40B4-BE49-F238E27FC236}">
                <a16:creationId xmlns:a16="http://schemas.microsoft.com/office/drawing/2014/main" id="{8A4DCDBB-77F9-3EB2-9285-BC4196DA38DF}"/>
              </a:ext>
            </a:extLst>
          </p:cNvPr>
          <p:cNvPicPr>
            <a:picLocks noChangeAspect="1"/>
          </p:cNvPicPr>
          <p:nvPr/>
        </p:nvPicPr>
        <p:blipFill>
          <a:blip r:embed="rId8"/>
          <a:srcRect/>
          <a:stretch>
            <a:fillRect/>
          </a:stretch>
        </p:blipFill>
        <p:spPr>
          <a:xfrm>
            <a:off x="12440046" y="4541015"/>
            <a:ext cx="4150772" cy="4883993"/>
          </a:xfrm>
          <a:prstGeom prst="rect">
            <a:avLst/>
          </a:prstGeom>
        </p:spPr>
      </p:pic>
      <p:pic>
        <p:nvPicPr>
          <p:cNvPr id="7" name="Picture 6">
            <a:extLst>
              <a:ext uri="{FF2B5EF4-FFF2-40B4-BE49-F238E27FC236}">
                <a16:creationId xmlns:a16="http://schemas.microsoft.com/office/drawing/2014/main" id="{8F5740B6-3DDD-83C5-50CF-840A258A3F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66231">
            <a:off x="218209" y="404763"/>
            <a:ext cx="4114800" cy="4114800"/>
          </a:xfrm>
          <a:prstGeom prst="rect">
            <a:avLst/>
          </a:prstGeom>
        </p:spPr>
      </p:pic>
      <p:pic>
        <p:nvPicPr>
          <p:cNvPr id="8" name="Picture 9">
            <a:extLst>
              <a:ext uri="{FF2B5EF4-FFF2-40B4-BE49-F238E27FC236}">
                <a16:creationId xmlns:a16="http://schemas.microsoft.com/office/drawing/2014/main" id="{C0F7D1BB-0560-8627-AE75-AF7DF919F8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98730" y="6591300"/>
            <a:ext cx="3862768" cy="4114800"/>
          </a:xfrm>
          <a:prstGeom prst="rect">
            <a:avLst/>
          </a:prstGeom>
        </p:spPr>
      </p:pic>
    </p:spTree>
    <p:extLst>
      <p:ext uri="{BB962C8B-B14F-4D97-AF65-F5344CB8AC3E}">
        <p14:creationId xmlns:p14="http://schemas.microsoft.com/office/powerpoint/2010/main" val="425836647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B3FE76F-A387-7B5E-4C34-5C2D7366E5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1931606" y="741154"/>
            <a:ext cx="5686252" cy="3194640"/>
          </a:xfrm>
          <a:prstGeom prst="rect">
            <a:avLst/>
          </a:prstGeom>
        </p:spPr>
      </p:pic>
      <p:pic>
        <p:nvPicPr>
          <p:cNvPr id="9" name="Picture 3">
            <a:extLst>
              <a:ext uri="{FF2B5EF4-FFF2-40B4-BE49-F238E27FC236}">
                <a16:creationId xmlns:a16="http://schemas.microsoft.com/office/drawing/2014/main" id="{AD72798C-0BC0-AED3-0AB3-61E80335BF7C}"/>
              </a:ext>
            </a:extLst>
          </p:cNvPr>
          <p:cNvPicPr>
            <a:picLocks noChangeAspect="1"/>
          </p:cNvPicPr>
          <p:nvPr/>
        </p:nvPicPr>
        <p:blipFill>
          <a:blip r:embed="rId4"/>
          <a:srcRect/>
          <a:stretch>
            <a:fillRect/>
          </a:stretch>
        </p:blipFill>
        <p:spPr>
          <a:xfrm>
            <a:off x="15468600" y="6896100"/>
            <a:ext cx="4785561" cy="4785561"/>
          </a:xfrm>
          <a:prstGeom prst="rect">
            <a:avLst/>
          </a:prstGeom>
        </p:spPr>
      </p:pic>
      <p:pic>
        <p:nvPicPr>
          <p:cNvPr id="10" name="Picture 4">
            <a:extLst>
              <a:ext uri="{FF2B5EF4-FFF2-40B4-BE49-F238E27FC236}">
                <a16:creationId xmlns:a16="http://schemas.microsoft.com/office/drawing/2014/main" id="{C5C51672-B36A-1417-21DF-AE42C2440D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40220" y="754917"/>
            <a:ext cx="14407559" cy="8853366"/>
          </a:xfrm>
          <a:prstGeom prst="rect">
            <a:avLst/>
          </a:prstGeom>
        </p:spPr>
      </p:pic>
      <p:sp>
        <p:nvSpPr>
          <p:cNvPr id="5" name="TextBox 4">
            <a:extLst>
              <a:ext uri="{FF2B5EF4-FFF2-40B4-BE49-F238E27FC236}">
                <a16:creationId xmlns:a16="http://schemas.microsoft.com/office/drawing/2014/main" id="{C43BF2D1-62A1-279E-3974-71CFBB6AFDAA}"/>
              </a:ext>
            </a:extLst>
          </p:cNvPr>
          <p:cNvSpPr txBox="1"/>
          <p:nvPr/>
        </p:nvSpPr>
        <p:spPr>
          <a:xfrm>
            <a:off x="2743200" y="2857500"/>
            <a:ext cx="12344400" cy="1445218"/>
          </a:xfrm>
          <a:prstGeom prst="roundRect">
            <a:avLst/>
          </a:prstGeom>
          <a:solidFill>
            <a:srgbClr val="FFCC66"/>
          </a:solidFill>
        </p:spPr>
        <p:txBody>
          <a:bodyPr wrap="square" rtlCol="0">
            <a:spAutoFit/>
          </a:bodyPr>
          <a:lstStyle/>
          <a:p>
            <a:pPr algn="ctr">
              <a:lnSpc>
                <a:spcPct val="150000"/>
              </a:lnSpc>
            </a:pPr>
            <a:r>
              <a:rPr lang="en-US" sz="6000" b="1">
                <a:solidFill>
                  <a:srgbClr val="FF0000"/>
                </a:solidFill>
                <a:latin typeface="Arial" panose="020B0604020202020204" pitchFamily="34" charset="0"/>
                <a:cs typeface="Arial" panose="020B0604020202020204" pitchFamily="34" charset="0"/>
              </a:rPr>
              <a:t>Chủ đề 1: Máy tính và cộng đồng</a:t>
            </a:r>
          </a:p>
        </p:txBody>
      </p:sp>
      <p:sp>
        <p:nvSpPr>
          <p:cNvPr id="11" name="TextBox 10">
            <a:extLst>
              <a:ext uri="{FF2B5EF4-FFF2-40B4-BE49-F238E27FC236}">
                <a16:creationId xmlns:a16="http://schemas.microsoft.com/office/drawing/2014/main" id="{71B42464-07FC-BE25-FA62-3C184E679BAB}"/>
              </a:ext>
            </a:extLst>
          </p:cNvPr>
          <p:cNvSpPr txBox="1"/>
          <p:nvPr/>
        </p:nvSpPr>
        <p:spPr>
          <a:xfrm>
            <a:off x="2497955" y="5181600"/>
            <a:ext cx="12344400" cy="1306255"/>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BÀI 1: THIẾT BỊ VÀO - RA</a:t>
            </a:r>
          </a:p>
        </p:txBody>
      </p:sp>
      <p:pic>
        <p:nvPicPr>
          <p:cNvPr id="12" name="Picture 3">
            <a:extLst>
              <a:ext uri="{FF2B5EF4-FFF2-40B4-BE49-F238E27FC236}">
                <a16:creationId xmlns:a16="http://schemas.microsoft.com/office/drawing/2014/main" id="{001EEA2A-A03A-D7F4-194A-50C594CAD2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02941" y="6188801"/>
            <a:ext cx="3697550" cy="3858923"/>
          </a:xfrm>
          <a:prstGeom prst="rect">
            <a:avLst/>
          </a:prstGeom>
        </p:spPr>
      </p:pic>
      <p:pic>
        <p:nvPicPr>
          <p:cNvPr id="14" name="Picture 5">
            <a:extLst>
              <a:ext uri="{FF2B5EF4-FFF2-40B4-BE49-F238E27FC236}">
                <a16:creationId xmlns:a16="http://schemas.microsoft.com/office/drawing/2014/main" id="{0E002C82-EEC2-AB1D-5BE7-2F2FF9D707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45959" y="6055041"/>
            <a:ext cx="3725764" cy="4114800"/>
          </a:xfrm>
          <a:prstGeom prst="rect">
            <a:avLst/>
          </a:prstGeom>
        </p:spPr>
      </p:pic>
    </p:spTree>
    <p:extLst>
      <p:ext uri="{BB962C8B-B14F-4D97-AF65-F5344CB8AC3E}">
        <p14:creationId xmlns:p14="http://schemas.microsoft.com/office/powerpoint/2010/main" val="170088009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44B227F-83F2-D795-0A7B-38A856A7D460}"/>
              </a:ext>
            </a:extLst>
          </p:cNvPr>
          <p:cNvGrpSpPr/>
          <p:nvPr/>
        </p:nvGrpSpPr>
        <p:grpSpPr>
          <a:xfrm>
            <a:off x="4324350" y="772187"/>
            <a:ext cx="9639300" cy="1763059"/>
            <a:chOff x="4457700" y="4991100"/>
            <a:chExt cx="9639300" cy="1763059"/>
          </a:xfrm>
        </p:grpSpPr>
        <p:sp>
          <p:nvSpPr>
            <p:cNvPr id="7" name="Rectangle: Rounded Corners 6">
              <a:extLst>
                <a:ext uri="{FF2B5EF4-FFF2-40B4-BE49-F238E27FC236}">
                  <a16:creationId xmlns:a16="http://schemas.microsoft.com/office/drawing/2014/main" id="{559AEA3D-03D0-0C2F-2BD5-4F61770C36AA}"/>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EA55A3E-B001-D80D-6F0F-83310BB63A22}"/>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6">
            <a:extLst>
              <a:ext uri="{FF2B5EF4-FFF2-40B4-BE49-F238E27FC236}">
                <a16:creationId xmlns:a16="http://schemas.microsoft.com/office/drawing/2014/main" id="{DA159573-A1F4-0754-C295-2D2E8BD992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90009" y="1705671"/>
            <a:ext cx="1147281" cy="1199770"/>
          </a:xfrm>
          <a:prstGeom prst="rect">
            <a:avLst/>
          </a:prstGeom>
        </p:spPr>
      </p:pic>
      <p:sp>
        <p:nvSpPr>
          <p:cNvPr id="6" name="TextBox 5">
            <a:extLst>
              <a:ext uri="{FF2B5EF4-FFF2-40B4-BE49-F238E27FC236}">
                <a16:creationId xmlns:a16="http://schemas.microsoft.com/office/drawing/2014/main" id="{23A124BF-0BC2-9BA7-7F49-0EE9F5A31029}"/>
              </a:ext>
            </a:extLst>
          </p:cNvPr>
          <p:cNvSpPr txBox="1"/>
          <p:nvPr/>
        </p:nvSpPr>
        <p:spPr>
          <a:xfrm>
            <a:off x="5562600" y="1203368"/>
            <a:ext cx="7162800"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NỘI DUNG BÀI HỌC</a:t>
            </a:r>
          </a:p>
        </p:txBody>
      </p:sp>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4900" y="3163930"/>
            <a:ext cx="16078200" cy="6615342"/>
          </a:xfrm>
          <a:prstGeom prst="rect">
            <a:avLst/>
          </a:prstGeom>
        </p:spPr>
      </p:pic>
      <p:sp>
        <p:nvSpPr>
          <p:cNvPr id="13" name="Rectangle: Rounded Corners 12">
            <a:extLst>
              <a:ext uri="{FF2B5EF4-FFF2-40B4-BE49-F238E27FC236}">
                <a16:creationId xmlns:a16="http://schemas.microsoft.com/office/drawing/2014/main" id="{C0F9CFDA-6239-0831-EC15-147567DB8B57}"/>
              </a:ext>
            </a:extLst>
          </p:cNvPr>
          <p:cNvSpPr/>
          <p:nvPr/>
        </p:nvSpPr>
        <p:spPr>
          <a:xfrm>
            <a:off x="4303568" y="4692973"/>
            <a:ext cx="1447800" cy="1219200"/>
          </a:xfrm>
          <a:prstGeom prst="roundRect">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ysClr val="windowText" lastClr="000000"/>
                </a:solidFill>
                <a:latin typeface="Arial" panose="020B0604020202020204" pitchFamily="34" charset="0"/>
                <a:cs typeface="Arial" panose="020B0604020202020204" pitchFamily="34" charset="0"/>
              </a:rPr>
              <a:t>1</a:t>
            </a:r>
          </a:p>
        </p:txBody>
      </p:sp>
      <p:sp>
        <p:nvSpPr>
          <p:cNvPr id="14" name="Rectangle: Rounded Corners 13">
            <a:extLst>
              <a:ext uri="{FF2B5EF4-FFF2-40B4-BE49-F238E27FC236}">
                <a16:creationId xmlns:a16="http://schemas.microsoft.com/office/drawing/2014/main" id="{D5011AF4-F51B-7C1C-707A-F088768A3738}"/>
              </a:ext>
            </a:extLst>
          </p:cNvPr>
          <p:cNvSpPr/>
          <p:nvPr/>
        </p:nvSpPr>
        <p:spPr>
          <a:xfrm>
            <a:off x="4303568" y="6977343"/>
            <a:ext cx="1447800" cy="1219200"/>
          </a:xfrm>
          <a:prstGeom prst="roundRect">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ysClr val="windowText" lastClr="000000"/>
                </a:solidFill>
                <a:latin typeface="Arial" panose="020B0604020202020204" pitchFamily="34" charset="0"/>
                <a:cs typeface="Arial" panose="020B0604020202020204" pitchFamily="34" charset="0"/>
              </a:rPr>
              <a:t>2</a:t>
            </a:r>
          </a:p>
        </p:txBody>
      </p:sp>
      <p:sp>
        <p:nvSpPr>
          <p:cNvPr id="15" name="TextBox 14">
            <a:extLst>
              <a:ext uri="{FF2B5EF4-FFF2-40B4-BE49-F238E27FC236}">
                <a16:creationId xmlns:a16="http://schemas.microsoft.com/office/drawing/2014/main" id="{869242C1-6F79-174D-B53E-56BA41CD8FC9}"/>
              </a:ext>
            </a:extLst>
          </p:cNvPr>
          <p:cNvSpPr txBox="1"/>
          <p:nvPr/>
        </p:nvSpPr>
        <p:spPr>
          <a:xfrm>
            <a:off x="7297882" y="4935354"/>
            <a:ext cx="6317673"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Thiết bị vào - ra</a:t>
            </a:r>
          </a:p>
        </p:txBody>
      </p:sp>
      <p:sp>
        <p:nvSpPr>
          <p:cNvPr id="16" name="TextBox 15">
            <a:extLst>
              <a:ext uri="{FF2B5EF4-FFF2-40B4-BE49-F238E27FC236}">
                <a16:creationId xmlns:a16="http://schemas.microsoft.com/office/drawing/2014/main" id="{CCFE9868-3056-3139-0E5B-5A859AA3FD52}"/>
              </a:ext>
            </a:extLst>
          </p:cNvPr>
          <p:cNvSpPr txBox="1"/>
          <p:nvPr/>
        </p:nvSpPr>
        <p:spPr>
          <a:xfrm>
            <a:off x="7256318" y="7200900"/>
            <a:ext cx="6019800"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An toàn thiết bị</a:t>
            </a:r>
          </a:p>
        </p:txBody>
      </p:sp>
      <p:pic>
        <p:nvPicPr>
          <p:cNvPr id="17" name="Picture 5">
            <a:extLst>
              <a:ext uri="{FF2B5EF4-FFF2-40B4-BE49-F238E27FC236}">
                <a16:creationId xmlns:a16="http://schemas.microsoft.com/office/drawing/2014/main" id="{33514470-2341-8E4A-48BD-2356D812F714}"/>
              </a:ext>
            </a:extLst>
          </p:cNvPr>
          <p:cNvPicPr>
            <a:picLocks noChangeAspect="1"/>
          </p:cNvPicPr>
          <p:nvPr/>
        </p:nvPicPr>
        <p:blipFill>
          <a:blip r:embed="rId6"/>
          <a:srcRect/>
          <a:stretch>
            <a:fillRect/>
          </a:stretch>
        </p:blipFill>
        <p:spPr>
          <a:xfrm>
            <a:off x="379267" y="7586943"/>
            <a:ext cx="2668660" cy="2845801"/>
          </a:xfrm>
          <a:prstGeom prst="rect">
            <a:avLst/>
          </a:prstGeom>
        </p:spPr>
      </p:pic>
      <p:pic>
        <p:nvPicPr>
          <p:cNvPr id="18" name="Picture 5">
            <a:extLst>
              <a:ext uri="{FF2B5EF4-FFF2-40B4-BE49-F238E27FC236}">
                <a16:creationId xmlns:a16="http://schemas.microsoft.com/office/drawing/2014/main" id="{3C21036C-89BB-8043-5837-3D99AA2A30D1}"/>
              </a:ext>
            </a:extLst>
          </p:cNvPr>
          <p:cNvPicPr>
            <a:picLocks noChangeAspect="1"/>
          </p:cNvPicPr>
          <p:nvPr/>
        </p:nvPicPr>
        <p:blipFill>
          <a:blip r:embed="rId7"/>
          <a:srcRect/>
          <a:stretch>
            <a:fillRect/>
          </a:stretch>
        </p:blipFill>
        <p:spPr>
          <a:xfrm>
            <a:off x="15121064" y="7115006"/>
            <a:ext cx="2794596" cy="3037069"/>
          </a:xfrm>
          <a:prstGeom prst="rect">
            <a:avLst/>
          </a:prstGeom>
        </p:spPr>
      </p:pic>
    </p:spTree>
    <p:extLst>
      <p:ext uri="{BB962C8B-B14F-4D97-AF65-F5344CB8AC3E}">
        <p14:creationId xmlns:p14="http://schemas.microsoft.com/office/powerpoint/2010/main" val="10767202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solidFill>
                  <a:srgbClr val="FF0000"/>
                </a:solidFill>
                <a:latin typeface="Arial" panose="020B0604020202020204" pitchFamily="34" charset="0"/>
                <a:cs typeface="Arial" panose="020B0604020202020204" pitchFamily="34" charset="0"/>
              </a:rPr>
              <a:t>1. Thiết bị vào - ra</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6" name="TextBox 5">
            <a:extLst>
              <a:ext uri="{FF2B5EF4-FFF2-40B4-BE49-F238E27FC236}">
                <a16:creationId xmlns:a16="http://schemas.microsoft.com/office/drawing/2014/main" id="{4337405B-BEEA-160E-952D-D96A20852D0E}"/>
              </a:ext>
            </a:extLst>
          </p:cNvPr>
          <p:cNvSpPr txBox="1"/>
          <p:nvPr/>
        </p:nvSpPr>
        <p:spPr>
          <a:xfrm>
            <a:off x="1297767" y="2351157"/>
            <a:ext cx="4722034" cy="707886"/>
          </a:xfrm>
          <a:prstGeom prst="rect">
            <a:avLst/>
          </a:prstGeom>
          <a:noFill/>
        </p:spPr>
        <p:txBody>
          <a:bodyPr wrap="square" rtlCol="0">
            <a:spAutoFit/>
          </a:bodyPr>
          <a:lstStyle/>
          <a:p>
            <a:r>
              <a:rPr lang="en-US" sz="4000">
                <a:solidFill>
                  <a:srgbClr val="FF0000"/>
                </a:solidFill>
                <a:latin typeface="Arial" panose="020B0604020202020204" pitchFamily="34" charset="0"/>
                <a:cs typeface="Arial" panose="020B0604020202020204" pitchFamily="34" charset="0"/>
              </a:rPr>
              <a:t>a. Thiết bị vào - ra</a:t>
            </a:r>
          </a:p>
        </p:txBody>
      </p:sp>
      <p:sp>
        <p:nvSpPr>
          <p:cNvPr id="18" name="TextBox 17">
            <a:extLst>
              <a:ext uri="{FF2B5EF4-FFF2-40B4-BE49-F238E27FC236}">
                <a16:creationId xmlns:a16="http://schemas.microsoft.com/office/drawing/2014/main" id="{AE9152F9-CB24-574C-4F8D-F92D7FFADEAE}"/>
              </a:ext>
            </a:extLst>
          </p:cNvPr>
          <p:cNvSpPr txBox="1"/>
          <p:nvPr/>
        </p:nvSpPr>
        <p:spPr>
          <a:xfrm>
            <a:off x="1294050" y="3253721"/>
            <a:ext cx="4722034" cy="783193"/>
          </a:xfrm>
          <a:prstGeom prst="wedgeRoundRectCallout">
            <a:avLst>
              <a:gd name="adj1" fmla="val -66174"/>
              <a:gd name="adj2" fmla="val 42567"/>
              <a:gd name="adj3" fmla="val 16667"/>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4000">
                <a:latin typeface="Arial" panose="020B0604020202020204" pitchFamily="34" charset="0"/>
                <a:cs typeface="Arial" panose="020B0604020202020204" pitchFamily="34" charset="0"/>
              </a:rPr>
              <a:t>Thảo luận nhóm</a:t>
            </a:r>
          </a:p>
        </p:txBody>
      </p:sp>
      <p:sp>
        <p:nvSpPr>
          <p:cNvPr id="19" name="TextBox 18">
            <a:extLst>
              <a:ext uri="{FF2B5EF4-FFF2-40B4-BE49-F238E27FC236}">
                <a16:creationId xmlns:a16="http://schemas.microsoft.com/office/drawing/2014/main" id="{592A22C0-706F-E684-E4B2-211178809936}"/>
              </a:ext>
            </a:extLst>
          </p:cNvPr>
          <p:cNvSpPr txBox="1"/>
          <p:nvPr/>
        </p:nvSpPr>
        <p:spPr>
          <a:xfrm>
            <a:off x="7621350" y="3381690"/>
            <a:ext cx="9372600" cy="5518242"/>
          </a:xfrm>
          <a:prstGeom prst="rect">
            <a:avLst/>
          </a:prstGeom>
          <a:noFill/>
        </p:spPr>
        <p:txBody>
          <a:bodyPr wrap="square" rtlCol="0">
            <a:spAutoFit/>
          </a:bodyPr>
          <a:lstStyle/>
          <a:p>
            <a:pPr>
              <a:lnSpc>
                <a:spcPct val="150000"/>
              </a:lnSpc>
            </a:pPr>
            <a:r>
              <a:rPr lang="vi-VN" sz="4000"/>
              <a:t>1. Các thiết bị trong hình làm việc với dạng thông tin nào?</a:t>
            </a:r>
          </a:p>
          <a:p>
            <a:pPr>
              <a:lnSpc>
                <a:spcPct val="150000"/>
              </a:lnSpc>
            </a:pPr>
            <a:r>
              <a:rPr lang="vi-VN" sz="4000"/>
              <a:t>2. Thiết bị nào tiếp nhận thông tin và chuyển vào máy tính?</a:t>
            </a:r>
          </a:p>
          <a:p>
            <a:pPr>
              <a:lnSpc>
                <a:spcPct val="150000"/>
              </a:lnSpc>
            </a:pPr>
            <a:r>
              <a:rPr lang="vi-VN" sz="4000"/>
              <a:t>3. Thiết bị nào nhận thông tin từ máy tính đưa ra ngoài?</a:t>
            </a:r>
          </a:p>
        </p:txBody>
      </p:sp>
      <p:sp>
        <p:nvSpPr>
          <p:cNvPr id="20" name="Oval 19">
            <a:extLst>
              <a:ext uri="{FF2B5EF4-FFF2-40B4-BE49-F238E27FC236}">
                <a16:creationId xmlns:a16="http://schemas.microsoft.com/office/drawing/2014/main" id="{CAA91E24-1855-6132-DE4D-3FAD0ABD066D}"/>
              </a:ext>
            </a:extLst>
          </p:cNvPr>
          <p:cNvSpPr/>
          <p:nvPr/>
        </p:nvSpPr>
        <p:spPr>
          <a:xfrm>
            <a:off x="6465314" y="3381690"/>
            <a:ext cx="1063690" cy="1081187"/>
          </a:xfrm>
          <a:prstGeom prst="ellipse">
            <a:avLst/>
          </a:prstGeom>
          <a:solidFill>
            <a:srgbClr val="FFCC66"/>
          </a:solidFill>
          <a:ln>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2060"/>
                </a:solidFill>
                <a:latin typeface="Arial" panose="020B0604020202020204" pitchFamily="34" charset="0"/>
                <a:cs typeface="Arial" panose="020B0604020202020204" pitchFamily="34" charset="0"/>
              </a:rPr>
              <a:t>?</a:t>
            </a:r>
          </a:p>
        </p:txBody>
      </p:sp>
      <p:pic>
        <p:nvPicPr>
          <p:cNvPr id="22" name="Picture 21">
            <a:extLst>
              <a:ext uri="{FF2B5EF4-FFF2-40B4-BE49-F238E27FC236}">
                <a16:creationId xmlns:a16="http://schemas.microsoft.com/office/drawing/2014/main" id="{933F37DF-8C9D-923B-B3E0-54B7DCA89BD3}"/>
              </a:ext>
            </a:extLst>
          </p:cNvPr>
          <p:cNvPicPr>
            <a:picLocks noChangeAspect="1"/>
          </p:cNvPicPr>
          <p:nvPr/>
        </p:nvPicPr>
        <p:blipFill rotWithShape="1">
          <a:blip r:embed="rId8"/>
          <a:srcRect t="15788"/>
          <a:stretch/>
        </p:blipFill>
        <p:spPr>
          <a:xfrm>
            <a:off x="1587147" y="4495926"/>
            <a:ext cx="4982005" cy="3628908"/>
          </a:xfrm>
          <a:prstGeom prst="rect">
            <a:avLst/>
          </a:prstGeom>
        </p:spPr>
      </p:pic>
      <p:sp>
        <p:nvSpPr>
          <p:cNvPr id="23" name="TextBox 22">
            <a:extLst>
              <a:ext uri="{FF2B5EF4-FFF2-40B4-BE49-F238E27FC236}">
                <a16:creationId xmlns:a16="http://schemas.microsoft.com/office/drawing/2014/main" id="{0A6EE19E-48DE-D362-0FAC-B00C25250F6A}"/>
              </a:ext>
            </a:extLst>
          </p:cNvPr>
          <p:cNvSpPr txBox="1"/>
          <p:nvPr/>
        </p:nvSpPr>
        <p:spPr>
          <a:xfrm>
            <a:off x="2947285" y="8270358"/>
            <a:ext cx="2261727" cy="630942"/>
          </a:xfrm>
          <a:prstGeom prst="rect">
            <a:avLst/>
          </a:prstGeom>
          <a:noFill/>
        </p:spPr>
        <p:txBody>
          <a:bodyPr wrap="square" rtlCol="0">
            <a:spAutoFit/>
          </a:bodyPr>
          <a:lstStyle/>
          <a:p>
            <a:r>
              <a:rPr lang="vi-VN" sz="3500" b="1">
                <a:solidFill>
                  <a:srgbClr val="002060"/>
                </a:solidFill>
              </a:rPr>
              <a:t>Hình 1.1</a:t>
            </a:r>
            <a:endParaRPr lang="en-US" sz="3500" b="1">
              <a:solidFill>
                <a:srgbClr val="002060"/>
              </a:solidFill>
            </a:endParaRPr>
          </a:p>
        </p:txBody>
      </p:sp>
    </p:spTree>
    <p:extLst>
      <p:ext uri="{BB962C8B-B14F-4D97-AF65-F5344CB8AC3E}">
        <p14:creationId xmlns:p14="http://schemas.microsoft.com/office/powerpoint/2010/main" val="117515905"/>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a. Thiết bị vào - ra</a:t>
            </a:r>
            <a:endParaRPr lang="en-US" sz="5000" b="1">
              <a:latin typeface="Arial" panose="020B0604020202020204" pitchFamily="34" charset="0"/>
              <a:cs typeface="Arial" panose="020B0604020202020204" pitchFamily="34" charset="0"/>
            </a:endParaRP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19" name="TextBox 18">
            <a:extLst>
              <a:ext uri="{FF2B5EF4-FFF2-40B4-BE49-F238E27FC236}">
                <a16:creationId xmlns:a16="http://schemas.microsoft.com/office/drawing/2014/main" id="{592A22C0-706F-E684-E4B2-211178809936}"/>
              </a:ext>
            </a:extLst>
          </p:cNvPr>
          <p:cNvSpPr txBox="1"/>
          <p:nvPr/>
        </p:nvSpPr>
        <p:spPr>
          <a:xfrm>
            <a:off x="1117397" y="2027952"/>
            <a:ext cx="15618325" cy="1824923"/>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vi-VN" sz="4000">
                <a:solidFill>
                  <a:srgbClr val="FF0000"/>
                </a:solidFill>
              </a:rPr>
              <a:t>Micro và loa trong Hình 1.1 là những thiết bị làm việc với thông tin dạng âm thanh</a:t>
            </a:r>
          </a:p>
        </p:txBody>
      </p:sp>
      <p:pic>
        <p:nvPicPr>
          <p:cNvPr id="3" name="Picture 2">
            <a:extLst>
              <a:ext uri="{FF2B5EF4-FFF2-40B4-BE49-F238E27FC236}">
                <a16:creationId xmlns:a16="http://schemas.microsoft.com/office/drawing/2014/main" id="{11861378-3AC0-2E0B-C2F2-07892917BE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25496" y="6533456"/>
            <a:ext cx="2959105" cy="2340383"/>
          </a:xfrm>
          <a:prstGeom prst="rect">
            <a:avLst/>
          </a:prstGeom>
        </p:spPr>
      </p:pic>
      <p:pic>
        <p:nvPicPr>
          <p:cNvPr id="5" name="Picture 3">
            <a:extLst>
              <a:ext uri="{FF2B5EF4-FFF2-40B4-BE49-F238E27FC236}">
                <a16:creationId xmlns:a16="http://schemas.microsoft.com/office/drawing/2014/main" id="{D7878E01-9A8F-1237-5F24-6972299B86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7800" y="3905154"/>
            <a:ext cx="1373342" cy="2508190"/>
          </a:xfrm>
          <a:prstGeom prst="rect">
            <a:avLst/>
          </a:prstGeom>
        </p:spPr>
      </p:pic>
      <p:sp>
        <p:nvSpPr>
          <p:cNvPr id="8" name="TextBox 7">
            <a:extLst>
              <a:ext uri="{FF2B5EF4-FFF2-40B4-BE49-F238E27FC236}">
                <a16:creationId xmlns:a16="http://schemas.microsoft.com/office/drawing/2014/main" id="{66FEE8D7-727F-40C7-64E1-9079CADEDE5D}"/>
              </a:ext>
            </a:extLst>
          </p:cNvPr>
          <p:cNvSpPr txBox="1"/>
          <p:nvPr/>
        </p:nvSpPr>
        <p:spPr>
          <a:xfrm>
            <a:off x="3118219" y="4357054"/>
            <a:ext cx="11862089" cy="18249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rPr>
              <a:t>Micro: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thiết bị vào: thu nhận âm thanh và chuyển vào máy tính để mã hóa thành dữ liệu số.</a:t>
            </a:r>
          </a:p>
        </p:txBody>
      </p:sp>
      <p:sp>
        <p:nvSpPr>
          <p:cNvPr id="13" name="TextBox 12">
            <a:extLst>
              <a:ext uri="{FF2B5EF4-FFF2-40B4-BE49-F238E27FC236}">
                <a16:creationId xmlns:a16="http://schemas.microsoft.com/office/drawing/2014/main" id="{36F0302B-C08C-459C-6F60-B282BE4418B5}"/>
              </a:ext>
            </a:extLst>
          </p:cNvPr>
          <p:cNvSpPr txBox="1"/>
          <p:nvPr/>
        </p:nvSpPr>
        <p:spPr>
          <a:xfrm>
            <a:off x="3118219" y="6791185"/>
            <a:ext cx="10537921" cy="18249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rPr>
              <a:t>Loa</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thiết bị ra: nhận dữ liệu từ máy tính và thể hiện ra bên ngoài dưới dạng âm thanh.</a:t>
            </a:r>
          </a:p>
        </p:txBody>
      </p:sp>
    </p:spTree>
    <p:extLst>
      <p:ext uri="{BB962C8B-B14F-4D97-AF65-F5344CB8AC3E}">
        <p14:creationId xmlns:p14="http://schemas.microsoft.com/office/powerpoint/2010/main" val="2001715751"/>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a. </a:t>
            </a:r>
            <a:r>
              <a:rPr lang="en-US" sz="5000" b="1">
                <a:latin typeface="Arial" panose="020B0604020202020204" pitchFamily="34" charset="0"/>
                <a:cs typeface="Arial" panose="020B0604020202020204" pitchFamily="34" charset="0"/>
              </a:rPr>
              <a:t>Thiết bị vào - ra</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8" name="TextBox 7">
            <a:extLst>
              <a:ext uri="{FF2B5EF4-FFF2-40B4-BE49-F238E27FC236}">
                <a16:creationId xmlns:a16="http://schemas.microsoft.com/office/drawing/2014/main" id="{66FEE8D7-727F-40C7-64E1-9079CADEDE5D}"/>
              </a:ext>
            </a:extLst>
          </p:cNvPr>
          <p:cNvSpPr txBox="1"/>
          <p:nvPr/>
        </p:nvSpPr>
        <p:spPr>
          <a:xfrm>
            <a:off x="918830" y="2254633"/>
            <a:ext cx="11051991" cy="3040620"/>
          </a:xfrm>
          <a:prstGeom prst="wedgeRoundRectCallout">
            <a:avLst>
              <a:gd name="adj1" fmla="val -54312"/>
              <a:gd name="adj2" fmla="val -9535"/>
              <a:gd name="adj3" fmla="val 16667"/>
            </a:avLst>
          </a:prstGeom>
          <a:solidFill>
            <a:schemeClr val="accent2">
              <a:lumMod val="40000"/>
              <a:lumOff val="60000"/>
            </a:schemeClr>
          </a:solidFill>
          <a:ln>
            <a:solidFill>
              <a:schemeClr val="accent3">
                <a:lumMod val="50000"/>
              </a:schemeClr>
            </a:solid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i="0" u="none" strike="noStrike" kern="1200" cap="none" spc="0" normalizeH="0" baseline="0" noProof="0">
                <a:ln>
                  <a:noFill/>
                </a:ln>
                <a:solidFill>
                  <a:prstClr val="black"/>
                </a:solidFill>
                <a:effectLst/>
                <a:uLnTx/>
                <a:uFillTx/>
                <a:latin typeface="Arial" panose="020B0604020202020204" pitchFamily="34" charset="0"/>
                <a:ea typeface="+mn-ea"/>
                <a:cs typeface="+mn-cs"/>
              </a:rPr>
              <a:t>Việc chuyển âm thanh thành dãy bit được thực hiện ở bộ phận nào? Bộ phận đó có phải một phần của thiết bị vào – ra không?</a:t>
            </a:r>
          </a:p>
        </p:txBody>
      </p:sp>
      <p:pic>
        <p:nvPicPr>
          <p:cNvPr id="6" name="Picture 6">
            <a:extLst>
              <a:ext uri="{FF2B5EF4-FFF2-40B4-BE49-F238E27FC236}">
                <a16:creationId xmlns:a16="http://schemas.microsoft.com/office/drawing/2014/main" id="{FA80132A-19D9-FD40-11BB-4610061B202B}"/>
              </a:ext>
            </a:extLst>
          </p:cNvPr>
          <p:cNvPicPr>
            <a:picLocks noChangeAspect="1"/>
          </p:cNvPicPr>
          <p:nvPr/>
        </p:nvPicPr>
        <p:blipFill>
          <a:blip r:embed="rId8"/>
          <a:srcRect/>
          <a:stretch>
            <a:fillRect/>
          </a:stretch>
        </p:blipFill>
        <p:spPr>
          <a:xfrm>
            <a:off x="3348145" y="5295253"/>
            <a:ext cx="2516981" cy="4000500"/>
          </a:xfrm>
          <a:prstGeom prst="rect">
            <a:avLst/>
          </a:prstGeom>
        </p:spPr>
      </p:pic>
      <p:sp>
        <p:nvSpPr>
          <p:cNvPr id="9" name="TextBox 8">
            <a:extLst>
              <a:ext uri="{FF2B5EF4-FFF2-40B4-BE49-F238E27FC236}">
                <a16:creationId xmlns:a16="http://schemas.microsoft.com/office/drawing/2014/main" id="{5D3B1A9C-FE29-91F8-4867-3B467817D25C}"/>
              </a:ext>
            </a:extLst>
          </p:cNvPr>
          <p:cNvSpPr txBox="1"/>
          <p:nvPr/>
        </p:nvSpPr>
        <p:spPr>
          <a:xfrm>
            <a:off x="8145530" y="5672365"/>
            <a:ext cx="8471562" cy="3224152"/>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Việc chuyển âm thanh thành dãy bit được thực hiện thông qua vỉ âm thanh.</a:t>
            </a:r>
            <a:endParaRPr lang="vi-VN" sz="35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50000"/>
              </a:lnSpc>
              <a:buFont typeface="Wingdings" panose="05000000000000000000" pitchFamily="2" charset="2"/>
              <a:buChar char="§"/>
            </a:pPr>
            <a:r>
              <a:rPr lang="vi-VN" sz="3500">
                <a:solidFill>
                  <a:srgbClr val="000000"/>
                </a:solidFill>
                <a:latin typeface="Arial" panose="020B0604020202020204" pitchFamily="34" charset="0"/>
                <a:ea typeface="Calibri" panose="020F0502020204030204" pitchFamily="34" charset="0"/>
                <a:cs typeface="Arial" panose="020B0604020202020204" pitchFamily="34" charset="0"/>
              </a:rPr>
              <a:t>Vỉ âm thanh cũng là một phần của thiết bị vào – ra.</a:t>
            </a: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500">
              <a:latin typeface="Arial" panose="020B060402020202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7E0515EA-D4A0-57EA-A0A3-4E6F82709816}"/>
              </a:ext>
            </a:extLst>
          </p:cNvPr>
          <p:cNvSpPr/>
          <p:nvPr/>
        </p:nvSpPr>
        <p:spPr>
          <a:xfrm>
            <a:off x="6376790" y="6963583"/>
            <a:ext cx="1214545" cy="7624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281626"/>
      </p:ext>
    </p:extLst>
  </p:cSld>
  <p:clrMapOvr>
    <a:masterClrMapping/>
  </p:clrMapOvr>
  <p:transition spd="slow">
    <p:comb/>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2439</Words>
  <Application>Microsoft Office PowerPoint</Application>
  <PresentationFormat>Custom</PresentationFormat>
  <Paragraphs>232</Paragraphs>
  <Slides>44</Slides>
  <Notes>13</Notes>
  <HiddenSlides>0</HiddenSlides>
  <MMClips>11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44</vt:i4>
      </vt:variant>
    </vt:vector>
  </HeadingPairs>
  <TitlesOfParts>
    <vt:vector size="51" baseType="lpstr">
      <vt:lpstr>Calibri</vt:lpstr>
      <vt:lpstr>Arial</vt:lpstr>
      <vt:lpstr>Wingdings</vt:lpstr>
      <vt:lpstr>Calibri Light</vt:lpstr>
      <vt:lpstr>iCiel Cadena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dương Các thành phần Cùng kích thước &amp; Giả lập Công nghệ trong Giáo dục Bản thuyết trình Công nghệ</dc:title>
  <cp:lastModifiedBy>Thảo Đào</cp:lastModifiedBy>
  <cp:revision>3</cp:revision>
  <dcterms:created xsi:type="dcterms:W3CDTF">2006-08-16T00:00:00Z</dcterms:created>
  <dcterms:modified xsi:type="dcterms:W3CDTF">2022-08-09T08:00:22Z</dcterms:modified>
  <dc:identifier>DAFIyT_7SJc</dc:identifier>
</cp:coreProperties>
</file>