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0" r:id="rId4"/>
    <p:sldId id="431" r:id="rId5"/>
    <p:sldId id="432" r:id="rId6"/>
    <p:sldId id="414" r:id="rId7"/>
    <p:sldId id="433" r:id="rId8"/>
    <p:sldId id="434" r:id="rId9"/>
    <p:sldId id="435" r:id="rId10"/>
    <p:sldId id="436" r:id="rId11"/>
    <p:sldId id="437" r:id="rId12"/>
    <p:sldId id="439" r:id="rId13"/>
    <p:sldId id="438" r:id="rId14"/>
    <p:sldId id="440" r:id="rId15"/>
    <p:sldId id="335" r:id="rId16"/>
    <p:sldId id="442" r:id="rId17"/>
    <p:sldId id="443" r:id="rId18"/>
    <p:sldId id="444" r:id="rId19"/>
    <p:sldId id="441" r:id="rId20"/>
    <p:sldId id="427" r:id="rId21"/>
    <p:sldId id="276" r:id="rId22"/>
    <p:sldId id="44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4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18. GIỚI THIỆU VỀ </a:t>
            </a:r>
            <a:r>
              <a:rPr lang="en-US" sz="2400" b="1" smtClean="0">
                <a:solidFill>
                  <a:srgbClr val="FF0000"/>
                </a:solidFill>
                <a:latin typeface="Times New Roman" panose="02020603050405020304" pitchFamily="18" charset="0"/>
                <a:cs typeface="Times New Roman" panose="02020603050405020304" pitchFamily="18" charset="0"/>
              </a:rPr>
              <a:t>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2. Vai trò </a:t>
            </a:r>
          </a:p>
          <a:p>
            <a:r>
              <a:rPr lang="en-US" sz="2800">
                <a:latin typeface="Times New Roman" panose="02020603050405020304" pitchFamily="18" charset="0"/>
                <a:cs typeface="Times New Roman" panose="02020603050405020304" pitchFamily="18" charset="0"/>
              </a:rPr>
              <a:t>- Phát triển sản phẩm: Qua thiết kế kỹ thuật, các sản phẩm mới lần lượt được tạo ra để giải quyết những vấn đề mới hay đáp ứng nhu cầu mới của con người, các sản phẩm cũ liên tục được cải tiến. Nhờ đó cuộc sống càng tiện nghi, xã hội càng phát triển.</a:t>
            </a:r>
          </a:p>
          <a:p>
            <a:r>
              <a:rPr lang="en-US" sz="2800">
                <a:latin typeface="Times New Roman" panose="02020603050405020304" pitchFamily="18" charset="0"/>
                <a:cs typeface="Times New Roman" panose="02020603050405020304" pitchFamily="18" charset="0"/>
              </a:rPr>
              <a:t>- Phát triển công nghệ: Thúc đẩy công nghệ phát triển, tạo ra công nghệ mới có nhiều tính năng vượt trội so với công nghệ trước đó.</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Trong các nghề sau, nghề nào liên quan đến thiết kế kỹ thuật?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cảnh quan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nội thất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xây dựng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thiết bị hình ảnh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tra an ninh hàng không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công nghiệp và sản phẩm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Người vẽ bản đồ</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Lắp ráp ô tô</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kính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thiên văn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trang sức</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Quan sát bảng 18.1. và đưa ra nhiệm vụ chủ yếu của một số nghề liên quan đến thiết kế kỹ thuật</a:t>
            </a:r>
          </a:p>
        </p:txBody>
      </p:sp>
      <p:graphicFrame>
        <p:nvGraphicFramePr>
          <p:cNvPr id="6" name="Table 5"/>
          <p:cNvGraphicFramePr>
            <a:graphicFrameLocks noGrp="1"/>
          </p:cNvGraphicFramePr>
          <p:nvPr>
            <p:extLst>
              <p:ext uri="{D42A27DB-BD31-4B8C-83A1-F6EECF244321}">
                <p14:modId xmlns:p14="http://schemas.microsoft.com/office/powerpoint/2010/main" val="2140427455"/>
              </p:ext>
            </p:extLst>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Một số ngành nghề chính liên quan đến thiết kế</a:t>
            </a:r>
          </a:p>
          <a:p>
            <a:r>
              <a:rPr lang="en-US" sz="2800">
                <a:latin typeface="Times New Roman" panose="02020603050405020304" pitchFamily="18" charset="0"/>
                <a:cs typeface="Times New Roman" panose="02020603050405020304" pitchFamily="18" charset="0"/>
              </a:rPr>
              <a:t>-Kiến trúc sư xây dựng</a:t>
            </a:r>
          </a:p>
          <a:p>
            <a:r>
              <a:rPr lang="en-US" sz="2800">
                <a:latin typeface="Times New Roman" panose="02020603050405020304" pitchFamily="18" charset="0"/>
                <a:cs typeface="Times New Roman" panose="02020603050405020304" pitchFamily="18" charset="0"/>
              </a:rPr>
              <a:t>- Kiến trúc sư cảnh quan</a:t>
            </a:r>
          </a:p>
          <a:p>
            <a:r>
              <a:rPr lang="en-US" sz="2800">
                <a:latin typeface="Times New Roman" panose="02020603050405020304" pitchFamily="18" charset="0"/>
                <a:cs typeface="Times New Roman" panose="02020603050405020304" pitchFamily="18" charset="0"/>
              </a:rPr>
              <a:t>- Nhà thiết kế và trang trí nội thất</a:t>
            </a:r>
          </a:p>
          <a:p>
            <a:r>
              <a:rPr lang="en-US" sz="2800">
                <a:latin typeface="Times New Roman" panose="02020603050405020304" pitchFamily="18" charset="0"/>
                <a:cs typeface="Times New Roman" panose="02020603050405020304" pitchFamily="18" charset="0"/>
              </a:rPr>
              <a:t>- Nhà thiết kế sản phẩm và may mặc</a:t>
            </a:r>
          </a:p>
          <a:p>
            <a:r>
              <a:rPr lang="en-US" sz="2800">
                <a:latin typeface="Times New Roman" panose="02020603050405020304" pitchFamily="18" charset="0"/>
                <a:cs typeface="Times New Roman" panose="02020603050405020304" pitchFamily="18" charset="0"/>
              </a:rPr>
              <a:t>- Kỹ sư cơ học và cơ khí</a:t>
            </a:r>
          </a:p>
          <a:p>
            <a:r>
              <a:rPr lang="en-US" sz="2800">
                <a:latin typeface="Times New Roman" panose="02020603050405020304" pitchFamily="18" charset="0"/>
                <a:cs typeface="Times New Roman" panose="02020603050405020304" pitchFamily="18" charset="0"/>
              </a:rPr>
              <a:t>- Kỹ sư hàng không vũ trụ</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Chọn 2 trong số các nghề giới thiệu trong Bảng 18.1, hãy so sánh về nhiệm vụ chủ yếu của hai nghề đó; tự đánh giá bản thân và cho biết em có hứng thú, phù hợp thực hiện các nhiệm vụ </a:t>
            </a:r>
            <a:r>
              <a:rPr lang="en-US" sz="2400" b="1">
                <a:latin typeface="Times New Roman" panose="02020603050405020304" pitchFamily="18" charset="0"/>
                <a:cs typeface="Times New Roman" panose="02020603050405020304" pitchFamily="18" charset="0"/>
              </a:rPr>
              <a:t>đó </a:t>
            </a:r>
            <a:r>
              <a:rPr lang="en-US" sz="2400" b="1" smtClean="0">
                <a:latin typeface="Times New Roman" panose="02020603050405020304" pitchFamily="18" charset="0"/>
                <a:cs typeface="Times New Roman" panose="02020603050405020304" pitchFamily="18" charset="0"/>
              </a:rPr>
              <a:t>không</a:t>
            </a:r>
            <a:r>
              <a:rPr lang="en-US"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6957920"/>
              </p:ext>
            </p:extLst>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522590" y="331820"/>
            <a:ext cx="389861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1.Mục đích </a:t>
            </a:r>
          </a:p>
          <a:p>
            <a:r>
              <a:rPr lang="en-US" sz="2800">
                <a:latin typeface="Times New Roman" panose="02020603050405020304" pitchFamily="18" charset="0"/>
                <a:cs typeface="Times New Roman" panose="02020603050405020304" pitchFamily="18" charset="0"/>
              </a:rPr>
              <a:t>- Thiết kế kỹ thuật là hoạt động sáng tạo nhằm tìm kiếm những ý tưởng và giải pháp thể hiện dưới dạng hồ sơ kỹ thuật để tạo ra sản phẩm, dịch vụ đáp ứng nhu cầu của con người, giải quyết vấn đề trong đời sống và sản xuất</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409467" y="443060"/>
            <a:ext cx="454372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127510"/>
            <a:ext cx="559952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a:t> </a:t>
            </a:r>
            <a:r>
              <a:rPr lang="vi-VN" sz="200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a:t>
            </a:r>
            <a:r>
              <a:rPr lang="vi-VN" sz="2000">
                <a:solidFill>
                  <a:srgbClr val="FF0000"/>
                </a:solidFill>
                <a:latin typeface="Times New Roman" panose="02020603050405020304" pitchFamily="18" charset="0"/>
                <a:cs typeface="Times New Roman" panose="02020603050405020304" pitchFamily="18" charset="0"/>
              </a:rPr>
              <a:t>ngày </a:t>
            </a:r>
            <a:r>
              <a:rPr lang="vi-VN" sz="2000" smtClean="0">
                <a:solidFill>
                  <a:srgbClr val="FF0000"/>
                </a:solidFill>
                <a:latin typeface="Times New Roman" panose="02020603050405020304" pitchFamily="18" charset="0"/>
                <a:cs typeface="Times New Roman" panose="02020603050405020304" pitchFamily="18" charset="0"/>
              </a:rPr>
              <a:t>xưa</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2: ấm siêu tốc</a:t>
            </a:r>
          </a:p>
          <a:p>
            <a:r>
              <a:rPr lang="vi-VN" sz="2000">
                <a:solidFill>
                  <a:srgbClr val="FF000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việc thụ nước nóng và chỉ mất </a:t>
            </a:r>
            <a:r>
              <a:rPr lang="vi-VN" sz="2000">
                <a:solidFill>
                  <a:srgbClr val="FF0000"/>
                </a:solidFill>
                <a:latin typeface="Times New Roman" panose="02020603050405020304" pitchFamily="18" charset="0"/>
                <a:cs typeface="Times New Roman" panose="02020603050405020304" pitchFamily="18" charset="0"/>
              </a:rPr>
              <a:t>3 </a:t>
            </a:r>
            <a:r>
              <a:rPr lang="vi-VN" sz="2000" smtClean="0">
                <a:solidFill>
                  <a:srgbClr val="FF0000"/>
                </a:solidFill>
                <a:latin typeface="Times New Roman" panose="02020603050405020304" pitchFamily="18" charset="0"/>
                <a:cs typeface="Times New Roman" panose="02020603050405020304" pitchFamily="18" charset="0"/>
              </a:rPr>
              <a:t>phút</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3: điều hoà</a:t>
            </a:r>
          </a:p>
          <a:p>
            <a:r>
              <a:rPr lang="vi-VN" sz="2000">
                <a:solidFill>
                  <a:srgbClr val="FF0000"/>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a:t>
            </a:r>
            <a:r>
              <a:rPr lang="vi-VN" sz="2000">
                <a:solidFill>
                  <a:srgbClr val="FF0000"/>
                </a:solidFill>
                <a:latin typeface="Times New Roman" panose="02020603050405020304" pitchFamily="18" charset="0"/>
                <a:cs typeface="Times New Roman" panose="02020603050405020304" pitchFamily="18" charset="0"/>
              </a:rPr>
              <a:t>mùa </a:t>
            </a:r>
            <a:r>
              <a:rPr lang="vi-VN" sz="2000" smtClean="0">
                <a:solidFill>
                  <a:srgbClr val="FF0000"/>
                </a:solidFill>
                <a:latin typeface="Times New Roman" panose="02020603050405020304" pitchFamily="18" charset="0"/>
                <a:cs typeface="Times New Roman" panose="02020603050405020304" pitchFamily="18" charset="0"/>
              </a:rPr>
              <a:t>đông</a:t>
            </a:r>
            <a:r>
              <a:rPr lang="en-US" smtClean="0"/>
              <a:t>.</a:t>
            </a:r>
            <a:endParaRPr lang="vi-VN"/>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a:t>
            </a:r>
            <a:r>
              <a:rPr lang="vi-VN"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bên </a:t>
            </a:r>
            <a:r>
              <a:rPr lang="vi-VN" sz="2800" b="1" smtClean="0">
                <a:latin typeface="Times New Roman" panose="02020603050405020304" pitchFamily="18" charset="0"/>
                <a:cs typeface="Times New Roman" panose="02020603050405020304" pitchFamily="18" charset="0"/>
              </a:rPr>
              <a:t>và </a:t>
            </a:r>
            <a:r>
              <a:rPr lang="vi-VN" sz="2800" b="1">
                <a:latin typeface="Times New Roman" panose="02020603050405020304" pitchFamily="18" charset="0"/>
                <a:cs typeface="Times New Roman" panose="02020603050405020304" pitchFamily="18" charset="0"/>
              </a:rPr>
              <a:t>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1451</TotalTime>
  <Words>2846</Words>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2023-07-01T05:55:21Z</dcterms:modified>
</cp:coreProperties>
</file>