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 id="2147483691" r:id="rId2"/>
  </p:sldMasterIdLst>
  <p:notesMasterIdLst>
    <p:notesMasterId r:id="rId29"/>
  </p:notesMasterIdLst>
  <p:handoutMasterIdLst>
    <p:handoutMasterId r:id="rId30"/>
  </p:handoutMasterIdLst>
  <p:sldIdLst>
    <p:sldId id="256" r:id="rId3"/>
    <p:sldId id="3140" r:id="rId4"/>
    <p:sldId id="295" r:id="rId5"/>
    <p:sldId id="3081" r:id="rId6"/>
    <p:sldId id="3309" r:id="rId7"/>
    <p:sldId id="3310" r:id="rId8"/>
    <p:sldId id="3311" r:id="rId9"/>
    <p:sldId id="3312" r:id="rId10"/>
    <p:sldId id="3295" r:id="rId11"/>
    <p:sldId id="3313" r:id="rId12"/>
    <p:sldId id="3314" r:id="rId13"/>
    <p:sldId id="3315" r:id="rId14"/>
    <p:sldId id="3317" r:id="rId15"/>
    <p:sldId id="3318" r:id="rId16"/>
    <p:sldId id="3289" r:id="rId17"/>
    <p:sldId id="3290" r:id="rId18"/>
    <p:sldId id="3210" r:id="rId19"/>
    <p:sldId id="3212" r:id="rId20"/>
    <p:sldId id="3213" r:id="rId21"/>
    <p:sldId id="3319" r:id="rId22"/>
    <p:sldId id="3320" r:id="rId23"/>
    <p:sldId id="3321" r:id="rId24"/>
    <p:sldId id="3322" r:id="rId25"/>
    <p:sldId id="3083" r:id="rId26"/>
    <p:sldId id="3226" r:id="rId27"/>
    <p:sldId id="3323" r:id="rId28"/>
  </p:sldIdLst>
  <p:sldSz cx="12192000" cy="6858000"/>
  <p:notesSz cx="6858000" cy="9144000"/>
  <p:embeddedFontLst>
    <p:embeddedFont>
      <p:font typeface="字魂59号-创粗黑" panose="00000500000000000000" charset="-122"/>
      <p:regular r:id="rId31"/>
    </p:embeddedFont>
    <p:embeddedFont>
      <p:font typeface="Calibri" panose="020F0502020204030204" pitchFamily="34" charset="0"/>
      <p:regular r:id="rId32"/>
      <p:bold r:id="rId33"/>
      <p:italic r:id="rId34"/>
      <p:boldItalic r:id="rId35"/>
    </p:embeddedFont>
    <p:embeddedFont>
      <p:font typeface="Segoe Print" panose="02000600000000000000" pitchFamily="2" charset="0"/>
      <p:regular r:id="rId36"/>
      <p:bold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002060"/>
    <a:srgbClr val="D34CD6"/>
    <a:srgbClr val="35B6B4"/>
    <a:srgbClr val="FF6600"/>
    <a:srgbClr val="84ACB6"/>
    <a:srgbClr val="9C51D9"/>
    <a:srgbClr val="FDDEEB"/>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35" d="100"/>
          <a:sy n="35" d="100"/>
        </p:scale>
        <p:origin x="90" y="64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014486" y="2034356"/>
            <a:ext cx="7673896"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14</a:t>
            </a:r>
            <a:endParaRPr lang="vi-VN" sz="600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CẤU TRÚC ĐIỀU KHIỂN</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91643" y="422728"/>
            <a:ext cx="10624056"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so sánh hai giá trị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trả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có thể được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mô tả dưới dạng cấu trúc rẽ nhánh như trong Hình 14.2a bằng ngôn ngữ tự nhiên. Khoảng cách lề trong bản mô tả nhăm xác định hướng thực hiện mệnh lệnh sau mỗi lần kiểm tra. Sơ đồ của thuật toán này được cho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ong Hình 14.2b.</a:t>
            </a:r>
          </a:p>
        </p:txBody>
      </p:sp>
      <p:pic>
        <p:nvPicPr>
          <p:cNvPr id="3" name="Picture 2">
            <a:extLst>
              <a:ext uri="{FF2B5EF4-FFF2-40B4-BE49-F238E27FC236}">
                <a16:creationId xmlns:a16="http://schemas.microsoft.com/office/drawing/2014/main" id="{A424DCCC-94FA-4427-BB17-AEB03A5904EC}"/>
              </a:ext>
            </a:extLst>
          </p:cNvPr>
          <p:cNvPicPr>
            <a:picLocks noChangeAspect="1"/>
          </p:cNvPicPr>
          <p:nvPr/>
        </p:nvPicPr>
        <p:blipFill>
          <a:blip r:embed="rId3"/>
          <a:stretch>
            <a:fillRect/>
          </a:stretch>
        </p:blipFill>
        <p:spPr>
          <a:xfrm>
            <a:off x="1724571" y="2943418"/>
            <a:ext cx="8742857" cy="2904762"/>
          </a:xfrm>
          <a:prstGeom prst="rect">
            <a:avLst/>
          </a:prstGeom>
        </p:spPr>
      </p:pic>
      <p:sp>
        <p:nvSpPr>
          <p:cNvPr id="7" name="TextBox 6">
            <a:extLst>
              <a:ext uri="{FF2B5EF4-FFF2-40B4-BE49-F238E27FC236}">
                <a16:creationId xmlns:a16="http://schemas.microsoft.com/office/drawing/2014/main" id="{CCAF52C8-02D5-49F5-B7B5-DDEA269DFCE4}"/>
              </a:ext>
            </a:extLst>
          </p:cNvPr>
          <p:cNvSpPr txBox="1"/>
          <p:nvPr/>
        </p:nvSpPr>
        <p:spPr>
          <a:xfrm>
            <a:off x="1062991" y="5961627"/>
            <a:ext cx="50943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Mô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so sánh hai giá trị</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bằng c</a:t>
            </a:r>
            <a:r>
              <a:rPr lang="en-US" sz="2000" i="1">
                <a:solidFill>
                  <a:schemeClr val="bg1"/>
                </a:solidFill>
                <a:latin typeface="UTM Avo" panose="02040603050506020204" pitchFamily="18" charset="0"/>
                <a:cs typeface="Times New Roman" panose="02020603050405020304" pitchFamily="18" charset="0"/>
              </a:rPr>
              <a:t>ấ</a:t>
            </a:r>
            <a:r>
              <a:rPr lang="vi-VN" sz="2000" i="1">
                <a:solidFill>
                  <a:schemeClr val="bg1"/>
                </a:solidFill>
                <a:latin typeface="UTM Avo" panose="02040603050506020204" pitchFamily="18" charset="0"/>
                <a:cs typeface="Times New Roman" panose="02020603050405020304" pitchFamily="18" charset="0"/>
              </a:rPr>
              <a:t>u trúc r</a:t>
            </a:r>
            <a:r>
              <a:rPr lang="en-US" sz="2000" i="1">
                <a:solidFill>
                  <a:schemeClr val="bg1"/>
                </a:solidFill>
                <a:latin typeface="UTM Avo" panose="02040603050506020204" pitchFamily="18" charset="0"/>
                <a:cs typeface="Times New Roman" panose="02020603050405020304" pitchFamily="18" charset="0"/>
              </a:rPr>
              <a:t>ẽ </a:t>
            </a:r>
            <a:r>
              <a:rPr lang="vi-VN" sz="2000" i="1">
                <a:solidFill>
                  <a:schemeClr val="bg1"/>
                </a:solidFill>
                <a:latin typeface="UTM Avo" panose="02040603050506020204" pitchFamily="18" charset="0"/>
                <a:cs typeface="Times New Roman" panose="02020603050405020304" pitchFamily="18" charset="0"/>
              </a:rPr>
              <a:t>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
        <p:nvSpPr>
          <p:cNvPr id="8" name="TextBox 7">
            <a:extLst>
              <a:ext uri="{FF2B5EF4-FFF2-40B4-BE49-F238E27FC236}">
                <a16:creationId xmlns:a16="http://schemas.microsoft.com/office/drawing/2014/main" id="{B4B50B48-8C64-4092-974B-5EE054BF50E9}"/>
              </a:ext>
            </a:extLst>
          </p:cNvPr>
          <p:cNvSpPr txBox="1"/>
          <p:nvPr/>
        </p:nvSpPr>
        <p:spPr>
          <a:xfrm>
            <a:off x="6003671" y="5965218"/>
            <a:ext cx="49380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Sơ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ồ</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so sánh hai giá trị</a:t>
            </a:r>
            <a:endParaRPr lang="vi-VN" sz="2000" i="1">
              <a:solidFill>
                <a:schemeClr val="bg1"/>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8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051560"/>
            <a:ext cx="9636368" cy="278070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1181568"/>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ngôn ngữ lập trình trực quan, cấu trúc rẽ nhánh được thể hiện bằng khối lệnh chứa một điều kiện hay một biểu thức l</a:t>
            </a:r>
            <a:r>
              <a:rPr lang="en-US" sz="2400">
                <a:solidFill>
                  <a:schemeClr val="accent6">
                    <a:lumMod val="50000"/>
                  </a:schemeClr>
                </a:solidFill>
                <a:latin typeface="UTM Avo" panose="02040603050506020204" pitchFamily="18" charset="0"/>
                <a:cs typeface="Times New Roman" panose="02020603050405020304" pitchFamily="18" charset="0"/>
              </a:rPr>
              <a:t>o</a:t>
            </a:r>
            <a:r>
              <a:rPr lang="vi-VN" sz="2400">
                <a:solidFill>
                  <a:schemeClr val="accent6">
                    <a:lumMod val="50000"/>
                  </a:schemeClr>
                </a:solidFill>
                <a:latin typeface="UTM Avo" panose="02040603050506020204" pitchFamily="18" charset="0"/>
                <a:cs typeface="Times New Roman" panose="02020603050405020304" pitchFamily="18" charset="0"/>
              </a:rPr>
              <a:t>gic. Tuỳ tình huống, điều kiện này nhận giá trị đúng hay sai, chương trình sẽ định hướng đến khối lệnh tiếp theo để máy tính thực hiện.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390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83">
            <a:extLst>
              <a:ext uri="{FF2B5EF4-FFF2-40B4-BE49-F238E27FC236}">
                <a16:creationId xmlns:a16="http://schemas.microsoft.com/office/drawing/2014/main" id="{346365D7-1F4A-47CA-9276-38956FCC1DAF}"/>
              </a:ext>
            </a:extLst>
          </p:cNvPr>
          <p:cNvPicPr/>
          <p:nvPr/>
        </p:nvPicPr>
        <p:blipFill>
          <a:blip r:embed="rId2"/>
          <a:stretch/>
        </p:blipFill>
        <p:spPr>
          <a:xfrm>
            <a:off x="767396" y="1650077"/>
            <a:ext cx="3127165" cy="1601412"/>
          </a:xfrm>
          <a:prstGeom prst="rect">
            <a:avLst/>
          </a:prstGeom>
        </p:spPr>
      </p:pic>
      <p:pic>
        <p:nvPicPr>
          <p:cNvPr id="3" name="Shape 887">
            <a:extLst>
              <a:ext uri="{FF2B5EF4-FFF2-40B4-BE49-F238E27FC236}">
                <a16:creationId xmlns:a16="http://schemas.microsoft.com/office/drawing/2014/main" id="{88F8A27E-FECA-4E76-B300-480F904CF0FD}"/>
              </a:ext>
            </a:extLst>
          </p:cNvPr>
          <p:cNvPicPr/>
          <p:nvPr/>
        </p:nvPicPr>
        <p:blipFill>
          <a:blip r:embed="rId3"/>
          <a:stretch/>
        </p:blipFill>
        <p:spPr>
          <a:xfrm>
            <a:off x="4595177" y="1650077"/>
            <a:ext cx="2639338" cy="2111740"/>
          </a:xfrm>
          <a:prstGeom prst="rect">
            <a:avLst/>
          </a:prstGeom>
        </p:spPr>
      </p:pic>
      <p:pic>
        <p:nvPicPr>
          <p:cNvPr id="4" name="Shape 891">
            <a:extLst>
              <a:ext uri="{FF2B5EF4-FFF2-40B4-BE49-F238E27FC236}">
                <a16:creationId xmlns:a16="http://schemas.microsoft.com/office/drawing/2014/main" id="{BDDB2C07-1CCC-49EA-83DB-DD200C2B138D}"/>
              </a:ext>
            </a:extLst>
          </p:cNvPr>
          <p:cNvPicPr/>
          <p:nvPr/>
        </p:nvPicPr>
        <p:blipFill>
          <a:blip r:embed="rId4"/>
          <a:stretch/>
        </p:blipFill>
        <p:spPr>
          <a:xfrm>
            <a:off x="8105457" y="1650077"/>
            <a:ext cx="3004503" cy="2683827"/>
          </a:xfrm>
          <a:prstGeom prst="rect">
            <a:avLst/>
          </a:prstGeom>
        </p:spPr>
      </p:pic>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Hình 14.3c mô tả đoạn chương trình Scratch so sánh giá trị hai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hiển thị thông báo tương ứng.</a:t>
            </a:r>
          </a:p>
        </p:txBody>
      </p:sp>
      <p:sp>
        <p:nvSpPr>
          <p:cNvPr id="6" name="TextBox 5">
            <a:extLst>
              <a:ext uri="{FF2B5EF4-FFF2-40B4-BE49-F238E27FC236}">
                <a16:creationId xmlns:a16="http://schemas.microsoft.com/office/drawing/2014/main" id="{236D4112-05E8-4E03-8333-7626F9776E73}"/>
              </a:ext>
            </a:extLst>
          </p:cNvPr>
          <p:cNvSpPr txBox="1"/>
          <p:nvPr/>
        </p:nvSpPr>
        <p:spPr>
          <a:xfrm>
            <a:off x="422910" y="3327050"/>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Cấu trúc r</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ẽ</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nh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nh khuyết</a:t>
            </a:r>
            <a:endParaRPr lang="vi-VN" sz="2000" i="1">
              <a:solidFill>
                <a:schemeClr val="bg1"/>
              </a:solidFill>
              <a:latin typeface="UTM Avo"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18D7D4-7D7A-4773-9490-7F57FF1CEC08}"/>
              </a:ext>
            </a:extLst>
          </p:cNvPr>
          <p:cNvSpPr txBox="1"/>
          <p:nvPr/>
        </p:nvSpPr>
        <p:spPr>
          <a:xfrm>
            <a:off x="3758665" y="3964270"/>
            <a:ext cx="431236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Cấu trúc rẽ nhánh đầy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ủ</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F0F17CB-EE2C-4018-9407-E5895FA867B5}"/>
              </a:ext>
            </a:extLst>
          </p:cNvPr>
          <p:cNvSpPr txBox="1"/>
          <p:nvPr/>
        </p:nvSpPr>
        <p:spPr>
          <a:xfrm>
            <a:off x="7930351" y="4517089"/>
            <a:ext cx="324467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it-IT" sz="2000" i="1">
                <a:solidFill>
                  <a:schemeClr val="accent1">
                    <a:lumMod val="90000"/>
                    <a:lumOff val="10000"/>
                  </a:schemeClr>
                </a:solidFill>
                <a:latin typeface="UTM Avo" panose="02040603050506020204" pitchFamily="18" charset="0"/>
                <a:cs typeface="Times New Roman" panose="02020603050405020304" pitchFamily="18" charset="0"/>
              </a:rPr>
              <a:t>c) So sánh và trả lời</a:t>
            </a:r>
            <a:endParaRPr lang="vi-VN" sz="2000" i="1">
              <a:solidFill>
                <a:schemeClr val="bg1"/>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0A644A2-E463-4AF4-8753-91ED0621C4EA}"/>
              </a:ext>
            </a:extLst>
          </p:cNvPr>
          <p:cNvSpPr txBox="1"/>
          <p:nvPr/>
        </p:nvSpPr>
        <p:spPr>
          <a:xfrm>
            <a:off x="761112" y="493274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Cấu trúc rẽ nhánh có hai dạng,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khuyết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đầy đủ</a:t>
            </a: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Các hình 14.3a và 14.3b lần lượt thể hiện khối lệnh rẽ nhánh khuyết và rẽ nhánh đầy đủ trong ngôn ngữ lập trình Scratch.</a:t>
            </a:r>
          </a:p>
        </p:txBody>
      </p:sp>
    </p:spTree>
    <p:extLst>
      <p:ext uri="{BB962C8B-B14F-4D97-AF65-F5344CB8AC3E}">
        <p14:creationId xmlns:p14="http://schemas.microsoft.com/office/powerpoint/2010/main" val="8222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trò chơi, việc đoán số không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được thực hiện một lần mà được người chơi thực hiện lặp lại cho đến khi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 Mỗi khi người chơi đoán sai, máy tính 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ỏ</a:t>
            </a:r>
            <a:r>
              <a:rPr lang="vi-VN" sz="2400">
                <a:solidFill>
                  <a:schemeClr val="accent1">
                    <a:lumMod val="90000"/>
                    <a:lumOff val="10000"/>
                  </a:schemeClr>
                </a:solidFill>
                <a:latin typeface="UTM Avo" panose="02040603050506020204" pitchFamily="18" charset="0"/>
                <a:cs typeface="Times New Roman" panose="02020603050405020304" pitchFamily="18" charset="0"/>
              </a:rPr>
              <a:t>i lại và câu trả lời mới lại được đem ra so sánh với số bí mật.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c) Cấu trúc lặp</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1B7F2B9-B498-4398-84C3-B1A350B06519}"/>
              </a:ext>
            </a:extLst>
          </p:cNvPr>
          <p:cNvSpPr txBox="1"/>
          <p:nvPr/>
        </p:nvSpPr>
        <p:spPr>
          <a:xfrm>
            <a:off x="760224" y="3471637"/>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Lưu ý </a:t>
            </a:r>
            <a:r>
              <a:rPr lang="vi-VN" sz="2400">
                <a:solidFill>
                  <a:schemeClr val="accent1">
                    <a:lumMod val="90000"/>
                    <a:lumOff val="10000"/>
                  </a:schemeClr>
                </a:solidFill>
                <a:latin typeface="UTM Avo" panose="02040603050506020204" pitchFamily="18" charset="0"/>
                <a:cs typeface="Times New Roman" panose="02020603050405020304" pitchFamily="18" charset="0"/>
              </a:rPr>
              <a:t>rằng việc lặp lại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thực hiện khi người chơi đoán sai. Điều đó cũng có nghĩa rằng người chơi đoán đúng là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điều kiện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kết thúc vòng lặp.</a:t>
            </a:r>
          </a:p>
        </p:txBody>
      </p:sp>
    </p:spTree>
    <p:extLst>
      <p:ext uri="{BB962C8B-B14F-4D97-AF65-F5344CB8AC3E}">
        <p14:creationId xmlns:p14="http://schemas.microsoft.com/office/powerpoint/2010/main" val="15828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được mô tả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cấu trúc lặp như trong Hình 14.4a và được thể hiện trong ngôn ngữ lập trình trực quan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khối lệnh “lặp cho đến khi” (Hình 14.4d).</a:t>
            </a:r>
          </a:p>
        </p:txBody>
      </p:sp>
      <p:pic>
        <p:nvPicPr>
          <p:cNvPr id="11" name="Picture 10">
            <a:extLst>
              <a:ext uri="{FF2B5EF4-FFF2-40B4-BE49-F238E27FC236}">
                <a16:creationId xmlns:a16="http://schemas.microsoft.com/office/drawing/2014/main" id="{D9AB8C42-A626-46F2-A8EE-3EC491112DC0}"/>
              </a:ext>
            </a:extLst>
          </p:cNvPr>
          <p:cNvPicPr>
            <a:picLocks noChangeAspect="1"/>
          </p:cNvPicPr>
          <p:nvPr/>
        </p:nvPicPr>
        <p:blipFill>
          <a:blip r:embed="rId2"/>
          <a:stretch>
            <a:fillRect/>
          </a:stretch>
        </p:blipFill>
        <p:spPr>
          <a:xfrm>
            <a:off x="1124571" y="1946222"/>
            <a:ext cx="9942857" cy="4847619"/>
          </a:xfrm>
          <a:prstGeom prst="rect">
            <a:avLst/>
          </a:prstGeom>
        </p:spPr>
      </p:pic>
    </p:spTree>
    <p:extLst>
      <p:ext uri="{BB962C8B-B14F-4D97-AF65-F5344CB8AC3E}">
        <p14:creationId xmlns:p14="http://schemas.microsoft.com/office/powerpoint/2010/main" val="7893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4269892"/>
            <a:chOff x="541427" y="4308536"/>
            <a:chExt cx="10570890" cy="463702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4637028"/>
              <a:chOff x="541575" y="4360490"/>
              <a:chExt cx="10400346" cy="463702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40308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422646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điều khiển trong ngôn ngữ lập trình trực quan:</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tuần tự </a:t>
              </a:r>
              <a:r>
                <a:rPr lang="vi-VN" sz="2400">
                  <a:latin typeface="UTM Avo" panose="02040603050506020204" pitchFamily="18" charset="0"/>
                  <a:cs typeface="Times New Roman" panose="02020603050405020304" pitchFamily="18" charset="0"/>
                </a:rPr>
                <a:t>được thể hiện bằng cách lắp ghép các khối lệnh theo trình tự của các hoạt động, từ trên xuống dưới.</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rẽ nhánh </a:t>
              </a:r>
              <a:r>
                <a:rPr lang="vi-VN" sz="2400">
                  <a:latin typeface="UTM Avo" panose="02040603050506020204" pitchFamily="18" charset="0"/>
                  <a:cs typeface="Times New Roman" panose="02020603050405020304" pitchFamily="18" charset="0"/>
                </a:rPr>
                <a:t>có hai dạng, dạng khuyết và dạng đầy đủ.</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lặp </a:t>
              </a:r>
              <a:r>
                <a:rPr lang="vi-VN" sz="2400">
                  <a:latin typeface="UTM Avo" panose="02040603050506020204" pitchFamily="18" charset="0"/>
                  <a:cs typeface="Times New Roman" panose="02020603050405020304" pitchFamily="18" charset="0"/>
                </a:rPr>
                <a:t>có ba dạng: lặp với số lần định trước, lặp vô hạn và lặp có điều kiện kết thúc.</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3890238"/>
            <a:chOff x="601971" y="415703"/>
            <a:chExt cx="10501714" cy="38902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3890238"/>
              <a:chOff x="1189762" y="4241942"/>
              <a:chExt cx="9922555" cy="38902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38902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333783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lặp nào sau đây không được cho trước trong các nhóm lệnh của Scratch?</a:t>
                </a:r>
              </a:p>
              <a:p>
                <a:pPr algn="just" defTabSz="342900">
                  <a:lnSpc>
                    <a:spcPct val="150000"/>
                  </a:lnSpc>
                </a:pPr>
                <a:r>
                  <a:rPr lang="vi-VN" sz="2400">
                    <a:latin typeface="UTM Avo" panose="02040603050506020204" pitchFamily="18" charset="0"/>
                    <a:cs typeface="Times New Roman" panose="02020603050405020304" pitchFamily="18" charset="0"/>
                  </a:rPr>
                  <a:t>A.	Lặp một khối lệnh với số lần định trước.</a:t>
                </a:r>
              </a:p>
              <a:p>
                <a:pPr algn="just" defTabSz="342900">
                  <a:lnSpc>
                    <a:spcPct val="150000"/>
                  </a:lnSpc>
                </a:pPr>
                <a:r>
                  <a:rPr lang="vi-VN" sz="2400">
                    <a:latin typeface="UTM Avo" panose="02040603050506020204" pitchFamily="18" charset="0"/>
                    <a:cs typeface="Times New Roman" panose="02020603050405020304" pitchFamily="18" charset="0"/>
                  </a:rPr>
                  <a:t>B.	Lặp một khối lệnh vô hạn lần.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Lặp với điều kiện được kiểm tra trước khi thực hiện khối lệnh.</a:t>
                </a:r>
              </a:p>
              <a:p>
                <a:pPr algn="just" defTabSz="342900">
                  <a:lnSpc>
                    <a:spcPct val="150000"/>
                  </a:lnSpc>
                </a:pPr>
                <a:r>
                  <a:rPr lang="vi-VN" sz="2400">
                    <a:latin typeface="UTM Avo" panose="02040603050506020204" pitchFamily="18" charset="0"/>
                    <a:cs typeface="Times New Roman" panose="02020603050405020304" pitchFamily="18" charset="0"/>
                  </a:rPr>
                  <a:t>D. Lặp với điều kiện được kiểm tra sau khi thực hiện khối lệnh.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2269660"/>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XÂY DỰNG TRÒ CHƠI ĐO</a:t>
            </a:r>
            <a:r>
              <a:rPr lang="en-US" sz="4800">
                <a:ln>
                  <a:solidFill>
                    <a:schemeClr val="bg1"/>
                  </a:solidFill>
                </a:ln>
                <a:solidFill>
                  <a:schemeClr val="accent1">
                    <a:lumMod val="75000"/>
                  </a:schemeClr>
                </a:solidFill>
                <a:latin typeface="+mj-lt"/>
              </a:rPr>
              <a:t>Á</a:t>
            </a:r>
            <a:r>
              <a:rPr lang="vi-VN" sz="4800">
                <a:ln>
                  <a:solidFill>
                    <a:schemeClr val="bg1"/>
                  </a:solidFill>
                </a:ln>
                <a:solidFill>
                  <a:schemeClr val="accent1">
                    <a:lumMod val="75000"/>
                  </a:schemeClr>
                </a:solidFill>
                <a:latin typeface="+mj-lt"/>
              </a:rPr>
              <a:t>N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0787" y="707333"/>
            <a:ext cx="8856910" cy="2784306"/>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nSpc>
                <a:spcPct val="150000"/>
              </a:lnSpc>
            </a:pPr>
            <a:r>
              <a:rPr lang="vi-VN" sz="3200">
                <a:solidFill>
                  <a:schemeClr val="accent6">
                    <a:lumMod val="50000"/>
                  </a:schemeClr>
                </a:solidFill>
                <a:latin typeface="UTM Avo" panose="02040603050506020204" pitchFamily="18" charset="0"/>
              </a:rPr>
              <a:t>Lập chương trình trò chơi đoán số như đã được mô tả trong Hoạt động 1.</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235227"/>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Tạo các biến</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biến s</a:t>
            </a:r>
            <a:r>
              <a:rPr lang="en-US" altLang="zh-CN" sz="2400">
                <a:solidFill>
                  <a:schemeClr val="accent1">
                    <a:lumMod val="75000"/>
                  </a:schemeClr>
                </a:solidFill>
                <a:latin typeface="UTM Avo" panose="02040603050506020204" pitchFamily="18" charset="0"/>
                <a:cs typeface="Times New Roman" panose="02020603050405020304" pitchFamily="18" charset="0"/>
              </a:rPr>
              <a:t>ố</a:t>
            </a:r>
            <a:r>
              <a:rPr lang="vi-VN" altLang="zh-CN" sz="2400">
                <a:solidFill>
                  <a:schemeClr val="accent1">
                    <a:lumMod val="75000"/>
                  </a:schemeClr>
                </a:solidFill>
                <a:latin typeface="UTM Avo" panose="02040603050506020204" pitchFamily="18" charset="0"/>
                <a:cs typeface="Times New Roman" panose="02020603050405020304" pitchFamily="18" charset="0"/>
              </a:rPr>
              <a:t> bí mật. Em có thể tạo biến mới hoặc đổi tên biến có sẵn “my variable" thành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Biến tr</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 lời đã có sẵn trong nhóm lệnh “Cảm biến”.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365494" y="222627"/>
            <a:ext cx="4645965" cy="4335677"/>
          </a:xfrm>
          <a:prstGeom prst="cloudCallout">
            <a:avLst>
              <a:gd name="adj1" fmla="val 27015"/>
              <a:gd name="adj2" fmla="val 50082"/>
            </a:avLst>
          </a:prstGeom>
          <a:solidFill>
            <a:srgbClr val="CCFF99"/>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869609" y="705805"/>
            <a:ext cx="3745895" cy="3369320"/>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Ờ lớp 6, chúng ta đ</a:t>
            </a:r>
            <a:r>
              <a:rPr lang="en-US" sz="2000">
                <a:solidFill>
                  <a:srgbClr val="000000"/>
                </a:solidFill>
                <a:latin typeface="UTM Avo" panose="02040603050506020204" pitchFamily="18" charset="0"/>
                <a:cs typeface="Times New Roman" panose="02020603050405020304" pitchFamily="18" charset="0"/>
              </a:rPr>
              <a:t>ã</a:t>
            </a:r>
            <a:r>
              <a:rPr lang="vi-VN" sz="2000">
                <a:solidFill>
                  <a:srgbClr val="000000"/>
                </a:solidFill>
                <a:latin typeface="UTM Avo" panose="02040603050506020204" pitchFamily="18" charset="0"/>
                <a:cs typeface="Times New Roman" panose="02020603050405020304" pitchFamily="18" charset="0"/>
              </a:rPr>
              <a:t> biết cách biểu diễn thuật toán b</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cách sử dụng các cấu trúc điều khiển cơ bản. Trong ngôn ngữ lập trình Scratch, có cách nào để biểu diễn các cấu trúc đó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1CE76209-8968-4F89-8A0A-41523E4DEAAF}"/>
              </a:ext>
            </a:extLst>
          </p:cNvPr>
          <p:cNvSpPr txBox="1"/>
          <p:nvPr/>
        </p:nvSpPr>
        <p:spPr>
          <a:xfrm>
            <a:off x="815528" y="1343665"/>
            <a:ext cx="3745895"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Bạn có thể giới thiệu cho tớ cách biểu diễn các cấu trúc tuần tự, rẽ nhánh và lặp trong Scratch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602598" y="705805"/>
            <a:ext cx="4090219" cy="3551402"/>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7981644" y="983564"/>
            <a:ext cx="3340747" cy="2953822"/>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Giống như hầu hết các ngôn ngữ lập trình, ngôn ngữ lập trình trực quan như Scratch cũng có các khối lệnh tương ứng với các cấu trúc điều khiển cơ bản.</a:t>
            </a:r>
            <a:endParaRPr kumimoji="0" lang="en-US" sz="2000" i="0" u="none" strike="noStrike" kern="1200" cap="none" spc="0" normalizeH="0" baseline="0" noProof="0">
              <a:ln>
                <a:noFill/>
              </a:ln>
              <a:solidFill>
                <a:prstClr val="white"/>
              </a:solidFill>
              <a:effectLst/>
              <a:uLnTx/>
              <a:uFillTx/>
              <a:latin typeface="Arial"/>
            </a:endParaRPr>
          </a:p>
        </p:txBody>
      </p:sp>
      <p:sp>
        <p:nvSpPr>
          <p:cNvPr id="15" name="TextBox 14">
            <a:extLst>
              <a:ext uri="{FF2B5EF4-FFF2-40B4-BE49-F238E27FC236}">
                <a16:creationId xmlns:a16="http://schemas.microsoft.com/office/drawing/2014/main" id="{3182EEB6-5813-4513-B001-CDF076EB6E47}"/>
              </a:ext>
            </a:extLst>
          </p:cNvPr>
          <p:cNvSpPr txBox="1"/>
          <p:nvPr/>
        </p:nvSpPr>
        <p:spPr>
          <a:xfrm>
            <a:off x="5119619" y="3093820"/>
            <a:ext cx="1654640" cy="3370859"/>
          </a:xfrm>
          <a:prstGeom prst="rect">
            <a:avLst/>
          </a:prstGeom>
          <a:solidFill>
            <a:schemeClr val="bg1"/>
          </a:solidFill>
        </p:spPr>
        <p:txBody>
          <a:bodyPr wrap="square">
            <a:spAutoFit/>
          </a:bodyPr>
          <a:lstStyle/>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nodePh="1">
                                  <p:stCondLst>
                                    <p:cond delay="0"/>
                                  </p:stCondLst>
                                  <p:endCondLst>
                                    <p:cond evt="begin" delay="0">
                                      <p:tn val="51"/>
                                    </p:cond>
                                  </p:end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0"/>
      <p:bldP spid="12" grpId="1"/>
      <p:bldP spid="13" grpId="0" animBg="1"/>
      <p:bldP spid="13" grpId="1" animBg="1"/>
      <p:bldP spid="14" grpId="0"/>
      <p:bldP spid="14" grpId="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576910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2</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khung chương trình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khung chương trình gồm 6 khối lệnh lắp ghép với nhau theo cấu trúc tuần tự, từ trên xuống dưới. Mỗi khối lệnh được kéo từ các nhóm tương ứng như được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 dẫn trong Hình 14.5, thả vào vùng kịch bản.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3" name="Picture 2">
            <a:extLst>
              <a:ext uri="{FF2B5EF4-FFF2-40B4-BE49-F238E27FC236}">
                <a16:creationId xmlns:a16="http://schemas.microsoft.com/office/drawing/2014/main" id="{6605167E-4B7A-4694-95F9-C9D1D9DE3606}"/>
              </a:ext>
            </a:extLst>
          </p:cNvPr>
          <p:cNvPicPr>
            <a:picLocks noChangeAspect="1"/>
          </p:cNvPicPr>
          <p:nvPr/>
        </p:nvPicPr>
        <p:blipFill>
          <a:blip r:embed="rId3"/>
          <a:stretch>
            <a:fillRect/>
          </a:stretch>
        </p:blipFill>
        <p:spPr>
          <a:xfrm>
            <a:off x="6745199" y="1048757"/>
            <a:ext cx="4415170" cy="4557243"/>
          </a:xfrm>
          <a:prstGeom prst="rect">
            <a:avLst/>
          </a:prstGeom>
        </p:spPr>
      </p:pic>
    </p:spTree>
    <p:extLst>
      <p:ext uri="{BB962C8B-B14F-4D97-AF65-F5344CB8AC3E}">
        <p14:creationId xmlns:p14="http://schemas.microsoft.com/office/powerpoint/2010/main" val="3082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1070686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 Tạo các biểu thức</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toán và điền các giá trị tương ứng để có biểu thức “lấy ngẫu nhiên từ 1 đến 100”.</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so sánh “=” và lắp các biến vào chỗ trống để có biểu thức lôgic “trả lời =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ghép các biểu thức trên vào vị trí phù hợp trong khung chương trình (Hình 14.6a).</a:t>
            </a:r>
          </a:p>
        </p:txBody>
      </p:sp>
      <p:pic>
        <p:nvPicPr>
          <p:cNvPr id="8" name="Shape 949">
            <a:extLst>
              <a:ext uri="{FF2B5EF4-FFF2-40B4-BE49-F238E27FC236}">
                <a16:creationId xmlns:a16="http://schemas.microsoft.com/office/drawing/2014/main" id="{00AE4C37-C2EC-4145-8F8F-0F8723A3BBB7}"/>
              </a:ext>
            </a:extLst>
          </p:cNvPr>
          <p:cNvPicPr/>
          <p:nvPr/>
        </p:nvPicPr>
        <p:blipFill>
          <a:blip r:embed="rId2"/>
          <a:stretch/>
        </p:blipFill>
        <p:spPr>
          <a:xfrm>
            <a:off x="1694180" y="4046555"/>
            <a:ext cx="3115340" cy="2297683"/>
          </a:xfrm>
          <a:prstGeom prst="rect">
            <a:avLst/>
          </a:prstGeom>
        </p:spPr>
      </p:pic>
      <p:pic>
        <p:nvPicPr>
          <p:cNvPr id="9" name="Shape 955">
            <a:extLst>
              <a:ext uri="{FF2B5EF4-FFF2-40B4-BE49-F238E27FC236}">
                <a16:creationId xmlns:a16="http://schemas.microsoft.com/office/drawing/2014/main" id="{158076A8-8615-4DA7-9F35-B2564045D9B3}"/>
              </a:ext>
            </a:extLst>
          </p:cNvPr>
          <p:cNvPicPr/>
          <p:nvPr/>
        </p:nvPicPr>
        <p:blipFill rotWithShape="1">
          <a:blip r:embed="rId3"/>
          <a:srcRect t="3600" r="3837"/>
          <a:stretch/>
        </p:blipFill>
        <p:spPr>
          <a:xfrm>
            <a:off x="6741796" y="3937000"/>
            <a:ext cx="3611880" cy="2407238"/>
          </a:xfrm>
          <a:prstGeom prst="rect">
            <a:avLst/>
          </a:prstGeom>
        </p:spPr>
      </p:pic>
      <p:sp>
        <p:nvSpPr>
          <p:cNvPr id="10" name="TextBox 9">
            <a:extLst>
              <a:ext uri="{FF2B5EF4-FFF2-40B4-BE49-F238E27FC236}">
                <a16:creationId xmlns:a16="http://schemas.microsoft.com/office/drawing/2014/main" id="{A12C267E-CE56-4CD6-A83B-E66D93626315}"/>
              </a:ext>
            </a:extLst>
          </p:cNvPr>
          <p:cNvSpPr txBox="1"/>
          <p:nvPr/>
        </p:nvSpPr>
        <p:spPr>
          <a:xfrm>
            <a:off x="1254065" y="6402294"/>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a) Bi</a:t>
            </a:r>
            <a:r>
              <a:rPr lang="en-US" sz="2000" i="1">
                <a:solidFill>
                  <a:schemeClr val="bg1"/>
                </a:solidFill>
                <a:latin typeface="UTM Avo" panose="02040603050506020204" pitchFamily="18" charset="0"/>
                <a:cs typeface="Times New Roman" panose="02020603050405020304" pitchFamily="18" charset="0"/>
              </a:rPr>
              <a:t>ể</a:t>
            </a:r>
            <a:r>
              <a:rPr lang="vi-VN" sz="2000" i="1">
                <a:solidFill>
                  <a:schemeClr val="bg1"/>
                </a:solidFill>
                <a:latin typeface="UTM Avo" panose="02040603050506020204" pitchFamily="18" charset="0"/>
                <a:cs typeface="Times New Roman" panose="02020603050405020304" pitchFamily="18" charset="0"/>
              </a:rPr>
              <a:t>u thức trong khối lệnh</a:t>
            </a:r>
          </a:p>
        </p:txBody>
      </p:sp>
      <p:sp>
        <p:nvSpPr>
          <p:cNvPr id="11" name="TextBox 10">
            <a:extLst>
              <a:ext uri="{FF2B5EF4-FFF2-40B4-BE49-F238E27FC236}">
                <a16:creationId xmlns:a16="http://schemas.microsoft.com/office/drawing/2014/main" id="{C8EF43DB-1770-44BA-9C5F-9082E9F6DD91}"/>
              </a:ext>
            </a:extLst>
          </p:cNvPr>
          <p:cNvSpPr txBox="1"/>
          <p:nvPr/>
        </p:nvSpPr>
        <p:spPr>
          <a:xfrm>
            <a:off x="6850742" y="6358245"/>
            <a:ext cx="336731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 Khối lệnh rẽ 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Tree>
    <p:extLst>
      <p:ext uri="{BB962C8B-B14F-4D97-AF65-F5344CB8AC3E}">
        <p14:creationId xmlns:p14="http://schemas.microsoft.com/office/powerpoint/2010/main" val="5467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783839"/>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4</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khối lệnh r</a:t>
            </a:r>
            <a:r>
              <a:rPr lang="en-US" altLang="zh-CN" sz="2400" b="1">
                <a:solidFill>
                  <a:schemeClr val="accent1">
                    <a:lumMod val="75000"/>
                  </a:schemeClr>
                </a:solidFill>
                <a:latin typeface="UTM Avo" panose="02040603050506020204" pitchFamily="18" charset="0"/>
                <a:cs typeface="Times New Roman" panose="02020603050405020304" pitchFamily="18" charset="0"/>
              </a:rPr>
              <a:t>ẽ</a:t>
            </a:r>
            <a:r>
              <a:rPr lang="vi-VN" altLang="zh-CN" sz="2400" b="1">
                <a:solidFill>
                  <a:schemeClr val="accent1">
                    <a:lumMod val="75000"/>
                  </a:schemeClr>
                </a:solidFill>
                <a:latin typeface="UTM Avo" panose="02040603050506020204" pitchFamily="18" charset="0"/>
                <a:cs typeface="Times New Roman" panose="02020603050405020304" pitchFamily="18" charset="0"/>
              </a:rPr>
              <a:t> nhánh</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Tương tự như bước 2 và bước 3 để tạo khối lệnh rẽ nhánh với điều kiện “</a:t>
            </a:r>
            <a:r>
              <a:rPr lang="vi-VN" altLang="zh-CN" sz="2400" b="1">
                <a:solidFill>
                  <a:schemeClr val="accent1">
                    <a:lumMod val="75000"/>
                  </a:schemeClr>
                </a:solidFill>
                <a:latin typeface="UTM Avo" panose="02040603050506020204" pitchFamily="18" charset="0"/>
                <a:cs typeface="Times New Roman" panose="02020603050405020304" pitchFamily="18" charset="0"/>
              </a:rPr>
              <a:t>trả lời &lt; số bí mật</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từ nhóm “</a:t>
            </a:r>
            <a:r>
              <a:rPr lang="vi-VN" altLang="zh-CN" sz="2400" b="1">
                <a:solidFill>
                  <a:schemeClr val="accent1">
                    <a:lumMod val="75000"/>
                  </a:schemeClr>
                </a:solidFill>
                <a:latin typeface="UTM Avo" panose="02040603050506020204" pitchFamily="18" charset="0"/>
                <a:cs typeface="Times New Roman" panose="02020603050405020304" pitchFamily="18" charset="0"/>
              </a:rPr>
              <a:t>Cảm biến</a:t>
            </a:r>
            <a:r>
              <a:rPr lang="vi-VN" altLang="zh-CN" sz="2400">
                <a:solidFill>
                  <a:schemeClr val="accent1">
                    <a:lumMod val="75000"/>
                  </a:schemeClr>
                </a:solidFill>
                <a:latin typeface="UTM Avo" panose="02040603050506020204" pitchFamily="18" charset="0"/>
                <a:cs typeface="Times New Roman" panose="02020603050405020304" pitchFamily="18" charset="0"/>
              </a:rPr>
              <a:t>” các khối lệnh “</a:t>
            </a:r>
            <a:r>
              <a:rPr lang="vi-VN" altLang="zh-CN" sz="2400" b="1">
                <a:solidFill>
                  <a:schemeClr val="accent1">
                    <a:lumMod val="75000"/>
                  </a:schemeClr>
                </a:solidFill>
                <a:latin typeface="UTM Avo" panose="02040603050506020204" pitchFamily="18" charset="0"/>
                <a:cs typeface="Times New Roman" panose="02020603050405020304" pitchFamily="18" charset="0"/>
              </a:rPr>
              <a:t>hỏi" </a:t>
            </a:r>
            <a:r>
              <a:rPr lang="vi-VN" altLang="zh-CN" sz="2400">
                <a:solidFill>
                  <a:schemeClr val="accent1">
                    <a:lumMod val="75000"/>
                  </a:schemeClr>
                </a:solidFill>
                <a:latin typeface="UTM Avo" panose="02040603050506020204" pitchFamily="18" charset="0"/>
                <a:cs typeface="Times New Roman" panose="02020603050405020304" pitchFamily="18" charset="0"/>
              </a:rPr>
              <a:t>và lắp vào vị trí phù hợp như Hình 14.6b.</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26191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6934965" cy="573234"/>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 </a:t>
            </a:r>
            <a:r>
              <a:rPr lang="vi-VN" altLang="zh-CN" sz="2400" b="1">
                <a:solidFill>
                  <a:schemeClr val="accent1">
                    <a:lumMod val="75000"/>
                  </a:schemeClr>
                </a:solidFill>
                <a:latin typeface="UTM Avo" panose="02040603050506020204" pitchFamily="18" charset="0"/>
                <a:cs typeface="Times New Roman" panose="02020603050405020304" pitchFamily="18" charset="0"/>
              </a:rPr>
              <a:t>Hoàn thành chương trình</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12C267E-CE56-4CD6-A83B-E66D93626315}"/>
              </a:ext>
            </a:extLst>
          </p:cNvPr>
          <p:cNvSpPr txBox="1"/>
          <p:nvPr/>
        </p:nvSpPr>
        <p:spPr>
          <a:xfrm>
            <a:off x="4398750" y="5650663"/>
            <a:ext cx="66654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14.7. Chương trình hoàn chỉnh</a:t>
            </a:r>
          </a:p>
        </p:txBody>
      </p:sp>
      <p:pic>
        <p:nvPicPr>
          <p:cNvPr id="7" name="Shape 959">
            <a:extLst>
              <a:ext uri="{FF2B5EF4-FFF2-40B4-BE49-F238E27FC236}">
                <a16:creationId xmlns:a16="http://schemas.microsoft.com/office/drawing/2014/main" id="{FB618410-4C15-4187-95A3-DBD6CD1DB44B}"/>
              </a:ext>
            </a:extLst>
          </p:cNvPr>
          <p:cNvPicPr/>
          <p:nvPr/>
        </p:nvPicPr>
        <p:blipFill>
          <a:blip r:embed="rId2"/>
          <a:stretch/>
        </p:blipFill>
        <p:spPr>
          <a:xfrm>
            <a:off x="5155251" y="1207337"/>
            <a:ext cx="6146549" cy="4298695"/>
          </a:xfrm>
          <a:prstGeom prst="rect">
            <a:avLst/>
          </a:prstGeom>
        </p:spPr>
      </p:pic>
      <p:sp>
        <p:nvSpPr>
          <p:cNvPr id="12" name="TextBox 11">
            <a:extLst>
              <a:ext uri="{FF2B5EF4-FFF2-40B4-BE49-F238E27FC236}">
                <a16:creationId xmlns:a16="http://schemas.microsoft.com/office/drawing/2014/main" id="{5BD7BC60-61C6-4F86-BD81-D5654D026253}"/>
              </a:ext>
            </a:extLst>
          </p:cNvPr>
          <p:cNvSpPr txBox="1"/>
          <p:nvPr/>
        </p:nvSpPr>
        <p:spPr>
          <a:xfrm>
            <a:off x="762363" y="1133769"/>
            <a:ext cx="4129677" cy="4445832"/>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khối lệnh rẽ nhánh vào khung chương trình để được chương trình hoàn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Đối sánh thuật toán được mô tả dưới dạng sơ đồ với chương trình hoàn chỉnh ở Hình 14.7.</a:t>
            </a:r>
          </a:p>
        </p:txBody>
      </p:sp>
    </p:spTree>
    <p:extLst>
      <p:ext uri="{BB962C8B-B14F-4D97-AF65-F5344CB8AC3E}">
        <p14:creationId xmlns:p14="http://schemas.microsoft.com/office/powerpoint/2010/main" val="11457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1121846"/>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ghép mỗi đoạn lệnh ở hàng trên với kết quả tương ứng mà đoạn lệnh đó vẽ ở hàng dưới trong Bảng 14.1.</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5E00C56-B8D7-463F-BA84-E69A25D2D367}"/>
              </a:ext>
            </a:extLst>
          </p:cNvPr>
          <p:cNvPicPr>
            <a:picLocks noChangeAspect="1"/>
          </p:cNvPicPr>
          <p:nvPr/>
        </p:nvPicPr>
        <p:blipFill>
          <a:blip r:embed="rId3"/>
          <a:stretch>
            <a:fillRect/>
          </a:stretch>
        </p:blipFill>
        <p:spPr>
          <a:xfrm>
            <a:off x="1246310" y="2796668"/>
            <a:ext cx="9133333" cy="3561905"/>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4007907" cy="4999830"/>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1.	Em hãy ghép các khối lệnh a, b, c, d vào các vị trí tương ứng 1, 2, 3, 4 ở Hình 14.8 để được thuật toán giải phương trình ax + b = 0 trong ngôn ngữ lập trình Scratch với các giá trị a, b nhập từ bàn phím.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3C5F445-6D73-4719-BBDD-137CDAD51AC9}"/>
              </a:ext>
            </a:extLst>
          </p:cNvPr>
          <p:cNvPicPr>
            <a:picLocks noChangeAspect="1"/>
          </p:cNvPicPr>
          <p:nvPr/>
        </p:nvPicPr>
        <p:blipFill>
          <a:blip r:embed="rId3"/>
          <a:stretch>
            <a:fillRect/>
          </a:stretch>
        </p:blipFill>
        <p:spPr>
          <a:xfrm>
            <a:off x="4610214" y="2096624"/>
            <a:ext cx="6667385" cy="3674014"/>
          </a:xfrm>
          <a:prstGeom prst="rect">
            <a:avLst/>
          </a:prstGeom>
        </p:spPr>
      </p:pic>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56587" y="290716"/>
            <a:ext cx="10644813" cy="2308324"/>
          </a:xfrm>
          <a:prstGeom prst="rect">
            <a:avLst/>
          </a:prstGeom>
        </p:spPr>
        <p:txBody>
          <a:bodyPr wrap="square">
            <a:spAutoFit/>
          </a:bodyPr>
          <a:lstStyle/>
          <a:p>
            <a:pPr lvl="0" defTabSz="342900">
              <a:defRPr/>
            </a:pPr>
            <a:r>
              <a:rPr lang="vi-VN" sz="2400">
                <a:solidFill>
                  <a:prstClr val="black"/>
                </a:solidFill>
                <a:latin typeface="UTM Avo" panose="02040603050506020204" pitchFamily="18" charset="0"/>
                <a:cs typeface="Times New Roman" panose="02020603050405020304" pitchFamily="18" charset="0"/>
              </a:rPr>
              <a:t>2.	Ước chung lớn nhất của hai số không thay đổi nếu thay số lớn b</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phần dư trong phép chia của nó cho số bé. Dựa trên nhận xét đó, ước chung lớn nhất của hai số không âm có thể được tính theo thuật toán được biểu diễn bằng sơ đ</a:t>
            </a:r>
            <a:r>
              <a:rPr lang="en-US" sz="2400">
                <a:solidFill>
                  <a:prstClr val="black"/>
                </a:solidFill>
                <a:latin typeface="UTM Avo" panose="02040603050506020204" pitchFamily="18" charset="0"/>
                <a:cs typeface="Times New Roman" panose="02020603050405020304" pitchFamily="18" charset="0"/>
              </a:rPr>
              <a:t>ồ</a:t>
            </a:r>
            <a:r>
              <a:rPr lang="vi-VN" sz="2400">
                <a:solidFill>
                  <a:prstClr val="black"/>
                </a:solidFill>
                <a:latin typeface="UTM Avo" panose="02040603050506020204" pitchFamily="18" charset="0"/>
                <a:cs typeface="Times New Roman" panose="02020603050405020304" pitchFamily="18" charset="0"/>
              </a:rPr>
              <a:t> khối trong Hình 14.9. Em hãy ghép các khối lệnh Scratch trong Hình 14.10 thành chương trình tính ước chung lớn nhất của hai số nguyên không âm.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D46BDFCD-0998-4326-9DAE-19190AD4F72D}"/>
              </a:ext>
            </a:extLst>
          </p:cNvPr>
          <p:cNvPicPr>
            <a:picLocks noChangeAspect="1"/>
          </p:cNvPicPr>
          <p:nvPr/>
        </p:nvPicPr>
        <p:blipFill>
          <a:blip r:embed="rId2"/>
          <a:stretch>
            <a:fillRect/>
          </a:stretch>
        </p:blipFill>
        <p:spPr>
          <a:xfrm>
            <a:off x="2306559" y="2786548"/>
            <a:ext cx="5991621" cy="3479626"/>
          </a:xfrm>
          <a:prstGeom prst="rect">
            <a:avLst/>
          </a:prstGeom>
        </p:spPr>
      </p:pic>
    </p:spTree>
    <p:extLst>
      <p:ext uri="{BB962C8B-B14F-4D97-AF65-F5344CB8AC3E}">
        <p14:creationId xmlns:p14="http://schemas.microsoft.com/office/powerpoint/2010/main" val="18827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CẤU TRÚC ĐIỀU KHIỂN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CƠ BẢN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6"/>
            <a:ext cx="10649995" cy="4248092"/>
            <a:chOff x="1117200" y="3528268"/>
            <a:chExt cx="10337399" cy="58135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81357"/>
              <a:chOff x="1493120" y="3891280"/>
              <a:chExt cx="10337399" cy="58135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7756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Trò chơi Đoán s</a:t>
              </a:r>
              <a:r>
                <a:rPr lang="en-US" sz="2400" b="1">
                  <a:solidFill>
                    <a:srgbClr val="002060"/>
                  </a:solidFill>
                  <a:latin typeface="UTM Avo" panose="02040603050506020204" pitchFamily="18" charset="0"/>
                  <a:cs typeface="Times New Roman" panose="02020603050405020304" pitchFamily="18" charset="0"/>
                </a:rPr>
                <a:t>ố</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3337837"/>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Giả sử em cần xây dựng một trò chơi trên máy tính. Trong trò chơi, em cần tìm một số bí mật mà máy tính đã lấy ngẫu nhiên trong kho</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từ 1 đến 100. Em được đoán nhiều lần cho đến khi đoán đúng số bí mật đó. Mỗi lần em đoán sai, máy tính sẽ cho em biết số em đoán là nhỏ hơn hay lớn hơn số bí mật. Em hãy mô tả kịch bản của trò chơi đó dưới dạng một thuật toán.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Dựa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ên kịch bản đã xây dựng, em sẽ từng bước lập chương trình của trò chơi này bằng ngôn ngữ lập trình trực quan.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Nhận xét rằng, trong trò chơi,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cần sử dụng hai biến số: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nhất do máy tính lấy ngẫu nhiên, được đặt tên là </a:t>
            </a:r>
            <a:r>
              <a:rPr lang="vi-VN" sz="2400" b="1" i="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a:t>
            </a: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hai do người chơi đoán và nhập vào máy tính là </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trả lời</a:t>
            </a:r>
            <a:r>
              <a:rPr lang="vi-VN" sz="2400">
                <a:solidFill>
                  <a:schemeClr val="accent1">
                    <a:lumMod val="90000"/>
                    <a:lumOff val="10000"/>
                  </a:schemeClr>
                </a:solidFill>
                <a:latin typeface="UTM Avo" panose="02040603050506020204" pitchFamily="18" charset="0"/>
                <a:cs typeface="Times New Roman" panose="02020603050405020304" pitchFamily="18" charset="0"/>
              </a:rPr>
              <a:t>. Biến này có sẵn trong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Scratch</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a) Cấu trúc tuần tự</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đ</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m bảo các lệnh đọc, ghi và gán giá trị với hai biến trên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hoạt động bình thường, em có thể yêu cầu máy tính gán cho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một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giá trị ngẫu nhiên</a:t>
            </a:r>
            <a:r>
              <a:rPr lang="vi-VN" sz="2400">
                <a:solidFill>
                  <a:schemeClr val="accent1">
                    <a:lumMod val="90000"/>
                    <a:lumOff val="10000"/>
                  </a:schemeClr>
                </a:solidFill>
                <a:latin typeface="UTM Avo" panose="02040603050506020204" pitchFamily="18" charset="0"/>
                <a:cs typeface="Times New Roman" panose="02020603050405020304" pitchFamily="18" charset="0"/>
              </a:rPr>
              <a:t>, sau đó hỏi để nhận vào tr</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 lời một giá trị số từ người chơi, rồi hiển thị hai giá trị đó ra. Kịch bản của trò chơi được mô tả bằng cấu trúc tuần tự dưới dạng liệt kê băng ngôn ngữ tự nhiên như Hình 14.1 a.</a:t>
            </a:r>
          </a:p>
        </p:txBody>
      </p:sp>
      <p:sp>
        <p:nvSpPr>
          <p:cNvPr id="4" name="Shape 853">
            <a:extLst>
              <a:ext uri="{FF2B5EF4-FFF2-40B4-BE49-F238E27FC236}">
                <a16:creationId xmlns:a16="http://schemas.microsoft.com/office/drawing/2014/main" id="{7C2F97E2-064D-4C65-8DAC-AAF7A6FC94A6}"/>
              </a:ext>
            </a:extLst>
          </p:cNvPr>
          <p:cNvSpPr txBox="1"/>
          <p:nvPr/>
        </p:nvSpPr>
        <p:spPr>
          <a:xfrm>
            <a:off x="1001701" y="3503436"/>
            <a:ext cx="3989399" cy="2592564"/>
          </a:xfrm>
          <a:prstGeom prst="rect">
            <a:avLst/>
          </a:prstGeom>
          <a:noFill/>
          <a:ln>
            <a:solidFill>
              <a:schemeClr val="tx1"/>
            </a:solidFill>
          </a:ln>
        </p:spPr>
        <p:txBody>
          <a:bodyPr lIns="0" tIns="0" rIns="0" bIns="0"/>
          <a:lstStyle/>
          <a:p>
            <a:pPr marL="95250" lvl="0">
              <a:spcAft>
                <a:spcPts val="400"/>
              </a:spcAft>
              <a:buClr>
                <a:srgbClr val="000000"/>
              </a:buClr>
              <a:buSzPts val="750"/>
              <a:tabLst>
                <a:tab pos="186055" algn="l"/>
              </a:tabLst>
            </a:pPr>
            <a:r>
              <a:rPr lang="en-US" u="none" strike="noStrike" spc="0">
                <a:effectLst/>
                <a:latin typeface="Arial" panose="020B0604020202020204" pitchFamily="34" charset="0"/>
                <a:ea typeface="Arial" panose="020B0604020202020204" pitchFamily="34" charset="0"/>
                <a:cs typeface="Arial" panose="020B0604020202020204" pitchFamily="34" charset="0"/>
              </a:rPr>
              <a:t>1) Bắt đầu</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2) Gán cho </a:t>
            </a:r>
            <a:r>
              <a:rPr lang="en-US" b="1" i="1">
                <a:effectLst/>
                <a:latin typeface="Arial" panose="020B0604020202020204" pitchFamily="34" charset="0"/>
                <a:ea typeface="Arial" panose="020B0604020202020204" pitchFamily="34" charset="0"/>
              </a:rPr>
              <a:t>số bí mật </a:t>
            </a:r>
            <a:r>
              <a:rPr lang="en-US">
                <a:effectLst/>
                <a:latin typeface="Arial" panose="020B0604020202020204" pitchFamily="34" charset="0"/>
                <a:ea typeface="Arial" panose="020B0604020202020204" pitchFamily="34" charset="0"/>
              </a:rPr>
              <a:t>một giá trị ngẫu nhiên trong khoảng từ 1 đến 100.</a:t>
            </a:r>
          </a:p>
          <a:p>
            <a:pPr marL="95250" lvl="0">
              <a:spcAft>
                <a:spcPts val="400"/>
              </a:spcAft>
              <a:buClr>
                <a:srgbClr val="000000"/>
              </a:buClr>
              <a:buSzPts val="750"/>
              <a:tabLst>
                <a:tab pos="186055" algn="l"/>
              </a:tabLst>
            </a:pPr>
            <a:r>
              <a:rPr lang="en-US">
                <a:latin typeface="Arial" panose="020B0604020202020204" pitchFamily="34" charset="0"/>
                <a:ea typeface="Arial" panose="020B0604020202020204" pitchFamily="34" charset="0"/>
              </a:rPr>
              <a:t>3) Hỏi và nhận giá trị từ bàn phím, lưu vào biến </a:t>
            </a:r>
            <a:r>
              <a:rPr lang="en-US" b="1" i="1">
                <a:latin typeface="Arial" panose="020B0604020202020204" pitchFamily="34" charset="0"/>
                <a:ea typeface="Arial" panose="020B0604020202020204" pitchFamily="34" charset="0"/>
              </a:rPr>
              <a:t>trả lời</a:t>
            </a:r>
            <a:r>
              <a:rPr lang="en-US">
                <a:latin typeface="Arial" panose="020B0604020202020204" pitchFamily="34" charset="0"/>
                <a:ea typeface="Arial" panose="020B0604020202020204" pitchFamily="34" charset="0"/>
              </a:rPr>
              <a:t>.</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4)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số bí mật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5)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trả lời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6) Kết thúc.</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6553517" y="3429000"/>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6572567" y="3790951"/>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981237"/>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ô</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đọc</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và hiển thị dữ liệu</a:t>
            </a:r>
          </a:p>
        </p:txBody>
      </p:sp>
      <p:sp>
        <p:nvSpPr>
          <p:cNvPr id="8" name="TextBox 7">
            <a:extLst>
              <a:ext uri="{FF2B5EF4-FFF2-40B4-BE49-F238E27FC236}">
                <a16:creationId xmlns:a16="http://schemas.microsoft.com/office/drawing/2014/main" id="{711A071D-1836-4118-9C1B-A0BC7D7DEAE4}"/>
              </a:ext>
            </a:extLst>
          </p:cNvPr>
          <p:cNvSpPr txBox="1"/>
          <p:nvPr/>
        </p:nvSpPr>
        <p:spPr>
          <a:xfrm>
            <a:off x="5707050" y="5981236"/>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a:t>
            </a:r>
            <a:r>
              <a:rPr lang="vi-VN" sz="2000" i="1">
                <a:solidFill>
                  <a:schemeClr val="bg1"/>
                </a:solidFill>
                <a:latin typeface="UTM Avo" panose="02040603050506020204" pitchFamily="18" charset="0"/>
                <a:cs typeface="Times New Roman" panose="02020603050405020304" pitchFamily="18" charset="0"/>
              </a:rPr>
              <a:t>ngôn ngữ l</a:t>
            </a:r>
            <a:r>
              <a:rPr lang="en-US" sz="2000" i="1">
                <a:solidFill>
                  <a:schemeClr val="bg1"/>
                </a:solidFill>
                <a:latin typeface="UTM Avo" panose="02040603050506020204" pitchFamily="18" charset="0"/>
                <a:cs typeface="Times New Roman" panose="02020603050405020304" pitchFamily="18" charset="0"/>
              </a:rPr>
              <a:t>ậ</a:t>
            </a:r>
            <a:r>
              <a:rPr lang="vi-VN" sz="2000" i="1">
                <a:solidFill>
                  <a:schemeClr val="bg1"/>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20125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Trong ngôn ngữ lập trình trực quan,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cấu trúc tuần tự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thể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hiện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cách lắp ghép các khối lệnh thành phần theo đúng trình tự của các hoạt động, từ trên xuống dưới, như Hình 14.1b</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4126058" y="1951742"/>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4145108" y="2313693"/>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073166"/>
            <a:ext cx="825660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14.1.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sử dụng cấu trúc tuần tự</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1A071D-1836-4118-9C1B-A0BC7D7DEAE4}"/>
              </a:ext>
            </a:extLst>
          </p:cNvPr>
          <p:cNvSpPr txBox="1"/>
          <p:nvPr/>
        </p:nvSpPr>
        <p:spPr>
          <a:xfrm>
            <a:off x="1820850" y="4581719"/>
            <a:ext cx="698025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ngôn ngữ l</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ậ</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18180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5178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Sau khi đảm bảo các biến đã hoạt động đúng, em có thể thay thế các thao tác hiển thị trong kịch bản trên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thao tác so sánh hai số và cho biết giá trị của biến</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bằng, thấp hơn hay cao hơn giá trị của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bằng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“HOAN HÔ</a:t>
            </a:r>
            <a:r>
              <a:rPr lang="en-US" sz="2400">
                <a:solidFill>
                  <a:schemeClr val="accent1">
                    <a:lumMod val="90000"/>
                    <a:lumOff val="10000"/>
                  </a:schemeClr>
                </a:solidFill>
                <a:latin typeface="UTM Avo" panose="02040603050506020204" pitchFamily="18" charset="0"/>
                <a:cs typeface="Times New Roman" panose="02020603050405020304" pitchFamily="18" charset="0"/>
              </a:rPr>
              <a: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nhỏ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thấp”.</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lớn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cao”.</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Cấu trúc rẽ nhánh</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382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417320"/>
            <a:ext cx="9636368" cy="241494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5" y="1661413"/>
            <a:ext cx="9636369"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Nhận xét rằng ba trường hợp “b</a:t>
            </a:r>
            <a:r>
              <a:rPr lang="en-US" sz="2400">
                <a:solidFill>
                  <a:schemeClr val="accent6">
                    <a:lumMod val="50000"/>
                  </a:schemeClr>
                </a:solidFill>
                <a:latin typeface="UTM Avo" panose="02040603050506020204" pitchFamily="18" charset="0"/>
                <a:cs typeface="Times New Roman" panose="02020603050405020304" pitchFamily="18" charset="0"/>
              </a:rPr>
              <a:t>ằ</a:t>
            </a:r>
            <a:r>
              <a:rPr lang="vi-VN" sz="2400">
                <a:solidFill>
                  <a:schemeClr val="accent6">
                    <a:lumMod val="50000"/>
                  </a:schemeClr>
                </a:solidFill>
                <a:latin typeface="UTM Avo" panose="02040603050506020204" pitchFamily="18" charset="0"/>
                <a:cs typeface="Times New Roman" panose="02020603050405020304" pitchFamily="18" charset="0"/>
              </a:rPr>
              <a:t>ng", “nh</a:t>
            </a:r>
            <a:r>
              <a:rPr lang="en-US" sz="2400">
                <a:solidFill>
                  <a:schemeClr val="accent6">
                    <a:lumMod val="50000"/>
                  </a:schemeClr>
                </a:solidFill>
                <a:latin typeface="UTM Avo" panose="02040603050506020204" pitchFamily="18" charset="0"/>
                <a:cs typeface="Times New Roman" panose="02020603050405020304" pitchFamily="18" charset="0"/>
              </a:rPr>
              <a:t>ỏ</a:t>
            </a:r>
            <a:r>
              <a:rPr lang="vi-VN" sz="2400">
                <a:solidFill>
                  <a:schemeClr val="accent6">
                    <a:lumMod val="50000"/>
                  </a:schemeClr>
                </a:solidFill>
                <a:latin typeface="UTM Avo" panose="02040603050506020204" pitchFamily="18" charset="0"/>
                <a:cs typeface="Times New Roman" panose="02020603050405020304" pitchFamily="18" charset="0"/>
              </a:rPr>
              <a:t> hơn” và “lớn hơn” loại trừ lẫn nhau nên không cần kiểm tra cả ba trường hợp đó mà ch</a:t>
            </a:r>
            <a:r>
              <a:rPr lang="en-US" sz="2400">
                <a:solidFill>
                  <a:schemeClr val="accent6">
                    <a:lumMod val="50000"/>
                  </a:schemeClr>
                </a:solidFill>
                <a:latin typeface="UTM Avo" panose="02040603050506020204" pitchFamily="18" charset="0"/>
                <a:cs typeface="Times New Roman" panose="02020603050405020304" pitchFamily="18" charset="0"/>
              </a:rPr>
              <a:t>ỉ</a:t>
            </a:r>
            <a:r>
              <a:rPr lang="vi-VN" sz="2400">
                <a:solidFill>
                  <a:schemeClr val="accent6">
                    <a:lumMod val="50000"/>
                  </a:schemeClr>
                </a:solidFill>
                <a:latin typeface="UTM Avo" panose="02040603050506020204" pitchFamily="18" charset="0"/>
                <a:cs typeface="Times New Roman" panose="02020603050405020304" pitchFamily="18" charset="0"/>
              </a:rPr>
              <a:t> cần kiểm tra hai lần.</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1861</Words>
  <PresentationFormat>Widescreen</PresentationFormat>
  <Paragraphs>101</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Segoe Print</vt:lpstr>
      <vt:lpstr>字魂59号-创粗黑</vt:lpstr>
      <vt:lpstr>UTM Avo</vt:lpstr>
      <vt:lpstr>Calibri</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2023-02-19T15:03:26Z</dcterms:modified>
</cp:coreProperties>
</file>