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</p:sldMasterIdLst>
  <p:notesMasterIdLst>
    <p:notesMasterId r:id="rId21"/>
  </p:notesMasterIdLst>
  <p:sldIdLst>
    <p:sldId id="337" r:id="rId4"/>
    <p:sldId id="312" r:id="rId5"/>
    <p:sldId id="338" r:id="rId6"/>
    <p:sldId id="318" r:id="rId7"/>
    <p:sldId id="319" r:id="rId8"/>
    <p:sldId id="320" r:id="rId9"/>
    <p:sldId id="315" r:id="rId10"/>
    <p:sldId id="259" r:id="rId11"/>
    <p:sldId id="321" r:id="rId12"/>
    <p:sldId id="309" r:id="rId13"/>
    <p:sldId id="333" r:id="rId14"/>
    <p:sldId id="323" r:id="rId15"/>
    <p:sldId id="326" r:id="rId16"/>
    <p:sldId id="327" r:id="rId17"/>
    <p:sldId id="328" r:id="rId18"/>
    <p:sldId id="329" r:id="rId19"/>
    <p:sldId id="339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006600"/>
    <a:srgbClr val="FFFF00"/>
    <a:srgbClr val="0000FF"/>
    <a:srgbClr val="FF66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6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noProof="0" smtClean="0"/>
              <a:t>Click to edit Master text styles</a:t>
            </a:r>
          </a:p>
          <a:p>
            <a:pPr lvl="1"/>
            <a:r>
              <a:rPr lang="en-US" altLang="vi-VN" noProof="0" smtClean="0"/>
              <a:t>Second level</a:t>
            </a:r>
          </a:p>
          <a:p>
            <a:pPr lvl="2"/>
            <a:r>
              <a:rPr lang="en-US" altLang="vi-VN" noProof="0" smtClean="0"/>
              <a:t>Third level</a:t>
            </a:r>
          </a:p>
          <a:p>
            <a:pPr lvl="3"/>
            <a:r>
              <a:rPr lang="en-US" altLang="vi-VN" noProof="0" smtClean="0"/>
              <a:t>Fourth level</a:t>
            </a:r>
          </a:p>
          <a:p>
            <a:pPr lvl="4"/>
            <a:r>
              <a:rPr lang="en-US" altLang="vi-VN" noProof="0" smtClean="0"/>
              <a:t>Fifth level</a:t>
            </a:r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4DB19CF-9A76-4129-B0F4-5A98D133BB63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709537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742477D-B3F9-4BBB-9EAB-301B62102176}" type="slidenum">
              <a:rPr lang="en-US" altLang="vi-VN">
                <a:latin typeface="Times New Roman" pitchFamily="18" charset="0"/>
              </a:rPr>
              <a:pPr/>
              <a:t>1</a:t>
            </a:fld>
            <a:endParaRPr lang="en-US" altLang="vi-VN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vi-VN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7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F8F5379-2C17-4D3A-B06F-A60F4E08B5E6}" type="slidenum">
              <a:rPr lang="en-US" altLang="vi-VN">
                <a:latin typeface="Times New Roman" pitchFamily="18" charset="0"/>
              </a:rPr>
              <a:pPr/>
              <a:t>4</a:t>
            </a:fld>
            <a:endParaRPr lang="en-US" altLang="vi-VN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 w="12700" cap="flat"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endParaRPr lang="vi-VN" altLang="vi-VN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4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4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4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48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546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125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2919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781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986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84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334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5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0223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941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757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2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311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593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40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291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7084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94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45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094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3983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07664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0696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56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8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7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30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68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7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8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9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g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gif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6" Type="http://schemas.openxmlformats.org/officeDocument/2006/relationships/slide" Target="../slides/slide1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" Target="../slides/slide9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gif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" Target="../slides/slide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gif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4.xml"/><Relationship Id="rId16" Type="http://schemas.openxmlformats.org/officeDocument/2006/relationships/slide" Target="../slides/slide11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" Target="../slides/slide9.xml"/><Relationship Id="rId10" Type="http://schemas.openxmlformats.org/officeDocument/2006/relationships/slideLayout" Target="../slideLayouts/slideLayout32.xml"/><Relationship Id="rId19" Type="http://schemas.openxmlformats.org/officeDocument/2006/relationships/image" Target="../media/image4.gif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" Target="../slides/slid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6978-A8B5-4C00-AAD7-E970E2042122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0BF4-5F0A-4616-A082-1CCB5B57190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90"/>
          <p:cNvSpPr>
            <a:spLocks noChangeArrowheads="1"/>
          </p:cNvSpPr>
          <p:nvPr userDrawn="1"/>
        </p:nvSpPr>
        <p:spPr bwMode="auto">
          <a:xfrm>
            <a:off x="-457200" y="0"/>
            <a:ext cx="2667000" cy="6858000"/>
          </a:xfrm>
          <a:prstGeom prst="plaque">
            <a:avLst>
              <a:gd name="adj" fmla="val 15014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8" name="Line 91"/>
          <p:cNvSpPr>
            <a:spLocks noChangeShapeType="1"/>
          </p:cNvSpPr>
          <p:nvPr userDrawn="1"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" name="Group 92"/>
          <p:cNvGrpSpPr>
            <a:grpSpLocks/>
          </p:cNvGrpSpPr>
          <p:nvPr userDrawn="1"/>
        </p:nvGrpSpPr>
        <p:grpSpPr bwMode="auto">
          <a:xfrm>
            <a:off x="0" y="762000"/>
            <a:ext cx="2590800" cy="4648200"/>
            <a:chOff x="48" y="144"/>
            <a:chExt cx="1632" cy="2928"/>
          </a:xfrm>
        </p:grpSpPr>
        <p:sp>
          <p:nvSpPr>
            <p:cNvPr id="10" name="Text Box 93"/>
            <p:cNvSpPr txBox="1">
              <a:spLocks noChangeArrowheads="1"/>
            </p:cNvSpPr>
            <p:nvPr userDrawn="1"/>
          </p:nvSpPr>
          <p:spPr bwMode="auto">
            <a:xfrm>
              <a:off x="96" y="14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I. Hiện tượng giao thoa</a:t>
              </a:r>
            </a:p>
          </p:txBody>
        </p:sp>
        <p:sp>
          <p:nvSpPr>
            <p:cNvPr id="11" name="Text Box 94"/>
            <p:cNvSpPr txBox="1">
              <a:spLocks noChangeArrowheads="1"/>
            </p:cNvSpPr>
            <p:nvPr userDrawn="1"/>
          </p:nvSpPr>
          <p:spPr bwMode="auto">
            <a:xfrm>
              <a:off x="192" y="38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1.Thí nghiệm</a:t>
              </a:r>
            </a:p>
          </p:txBody>
        </p:sp>
        <p:sp>
          <p:nvSpPr>
            <p:cNvPr id="12" name="Text Box 95"/>
            <p:cNvSpPr txBox="1">
              <a:spLocks noChangeArrowheads="1"/>
            </p:cNvSpPr>
            <p:nvPr userDrawn="1"/>
          </p:nvSpPr>
          <p:spPr bwMode="auto">
            <a:xfrm>
              <a:off x="192" y="62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2. Kết quả</a:t>
              </a:r>
            </a:p>
          </p:txBody>
        </p:sp>
        <p:sp>
          <p:nvSpPr>
            <p:cNvPr id="13" name="Text Box 96"/>
            <p:cNvSpPr txBox="1">
              <a:spLocks noChangeArrowheads="1"/>
            </p:cNvSpPr>
            <p:nvPr userDrawn="1"/>
          </p:nvSpPr>
          <p:spPr bwMode="auto">
            <a:xfrm>
              <a:off x="192" y="86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3. Giải thích</a:t>
              </a:r>
            </a:p>
          </p:txBody>
        </p:sp>
        <p:sp>
          <p:nvSpPr>
            <p:cNvPr id="14" name="Text Box 97"/>
            <p:cNvSpPr txBox="1">
              <a:spLocks noChangeArrowheads="1"/>
            </p:cNvSpPr>
            <p:nvPr userDrawn="1"/>
          </p:nvSpPr>
          <p:spPr bwMode="auto">
            <a:xfrm>
              <a:off x="48" y="110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II. Hiện tượng sóng dừng</a:t>
              </a:r>
              <a:r>
                <a:rPr lang="en-US" altLang="vi-VN" sz="1400" smtClean="0">
                  <a:solidFill>
                    <a:srgbClr val="FFFF00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5" name="Text Box 98"/>
            <p:cNvSpPr txBox="1">
              <a:spLocks noChangeArrowheads="1"/>
            </p:cNvSpPr>
            <p:nvPr userDrawn="1"/>
          </p:nvSpPr>
          <p:spPr bwMode="auto">
            <a:xfrm>
              <a:off x="192" y="134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1.Thí nghiệm</a:t>
              </a:r>
            </a:p>
          </p:txBody>
        </p:sp>
        <p:sp>
          <p:nvSpPr>
            <p:cNvPr id="16" name="Text Box 99"/>
            <p:cNvSpPr txBox="1">
              <a:spLocks noChangeArrowheads="1"/>
            </p:cNvSpPr>
            <p:nvPr userDrawn="1"/>
          </p:nvSpPr>
          <p:spPr bwMode="auto">
            <a:xfrm>
              <a:off x="192" y="1571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2. Giải thích</a:t>
              </a:r>
            </a:p>
          </p:txBody>
        </p:sp>
        <p:sp>
          <p:nvSpPr>
            <p:cNvPr id="17" name="Text Box 100"/>
            <p:cNvSpPr txBox="1">
              <a:spLocks noChangeArrowheads="1"/>
            </p:cNvSpPr>
            <p:nvPr userDrawn="1"/>
          </p:nvSpPr>
          <p:spPr bwMode="auto">
            <a:xfrm>
              <a:off x="192" y="1786"/>
              <a:ext cx="134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3. Điều kiện để có sóng dừng </a:t>
              </a:r>
            </a:p>
          </p:txBody>
        </p:sp>
        <p:sp>
          <p:nvSpPr>
            <p:cNvPr id="18" name="Text Box 101"/>
            <p:cNvSpPr txBox="1">
              <a:spLocks noChangeArrowheads="1"/>
            </p:cNvSpPr>
            <p:nvPr userDrawn="1"/>
          </p:nvSpPr>
          <p:spPr bwMode="auto">
            <a:xfrm>
              <a:off x="192" y="2151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4. Tính chất và ứng dụng</a:t>
              </a:r>
              <a:r>
                <a:rPr lang="en-US" altLang="vi-VN" sz="1400" smtClean="0">
                  <a:solidFill>
                    <a:srgbClr val="FFFF00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9" name="Text Box 102"/>
            <p:cNvSpPr txBox="1">
              <a:spLocks noChangeArrowheads="1"/>
            </p:cNvSpPr>
            <p:nvPr userDrawn="1"/>
          </p:nvSpPr>
          <p:spPr bwMode="auto">
            <a:xfrm>
              <a:off x="48" y="240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III. Bài tập</a:t>
              </a:r>
            </a:p>
          </p:txBody>
        </p:sp>
        <p:sp>
          <p:nvSpPr>
            <p:cNvPr id="20" name="Text Box 103"/>
            <p:cNvSpPr txBox="1">
              <a:spLocks noChangeArrowheads="1"/>
            </p:cNvSpPr>
            <p:nvPr userDrawn="1"/>
          </p:nvSpPr>
          <p:spPr bwMode="auto">
            <a:xfrm>
              <a:off x="48" y="264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IV. Củng cố</a:t>
              </a:r>
            </a:p>
          </p:txBody>
        </p:sp>
        <p:sp>
          <p:nvSpPr>
            <p:cNvPr id="21" name="Text Box 104"/>
            <p:cNvSpPr txBox="1">
              <a:spLocks noChangeArrowheads="1"/>
            </p:cNvSpPr>
            <p:nvPr userDrawn="1"/>
          </p:nvSpPr>
          <p:spPr bwMode="auto">
            <a:xfrm>
              <a:off x="48" y="288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chemeClr val="folHlink"/>
                  </a:solidFill>
                  <a:latin typeface="Times New Roman" pitchFamily="18" charset="0"/>
                </a:rPr>
                <a:t>V. Bài tập định tính</a:t>
              </a:r>
            </a:p>
          </p:txBody>
        </p:sp>
      </p:grpSp>
      <p:sp>
        <p:nvSpPr>
          <p:cNvPr id="22" name="Line 105"/>
          <p:cNvSpPr>
            <a:spLocks noChangeShapeType="1"/>
          </p:cNvSpPr>
          <p:nvPr userDrawn="1"/>
        </p:nvSpPr>
        <p:spPr bwMode="auto">
          <a:xfrm>
            <a:off x="1752600" y="6781800"/>
            <a:ext cx="723900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06"/>
          <p:cNvSpPr>
            <a:spLocks noChangeShapeType="1"/>
          </p:cNvSpPr>
          <p:nvPr userDrawn="1"/>
        </p:nvSpPr>
        <p:spPr bwMode="auto">
          <a:xfrm>
            <a:off x="1752600" y="539750"/>
            <a:ext cx="739140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4" name="Picture 107" descr="GIAOTHOASONG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0"/>
            <a:ext cx="356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08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76200" y="762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I. Hiện tượng giao thoa</a:t>
            </a:r>
          </a:p>
        </p:txBody>
      </p:sp>
      <p:sp>
        <p:nvSpPr>
          <p:cNvPr id="26" name="Text Box 109">
            <a:hlinkClick r:id="rId15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143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1.Thí nghiệm</a:t>
            </a:r>
          </a:p>
        </p:txBody>
      </p:sp>
      <p:sp>
        <p:nvSpPr>
          <p:cNvPr id="27" name="Text Box 110">
            <a:hlinkClick r:id="rId15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524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2. Kết quả</a:t>
            </a:r>
          </a:p>
        </p:txBody>
      </p:sp>
      <p:sp>
        <p:nvSpPr>
          <p:cNvPr id="28" name="Text Box 111">
            <a:hlinkClick r:id="rId16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905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3. Giải thích</a:t>
            </a:r>
          </a:p>
        </p:txBody>
      </p:sp>
      <p:sp>
        <p:nvSpPr>
          <p:cNvPr id="29" name="Text Box 112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2286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II. Hiện tượng sóng dừng</a:t>
            </a:r>
            <a:r>
              <a:rPr lang="en-US" altLang="vi-VN" sz="1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" name="Text Box 113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2667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1.Thí nghiệm</a:t>
            </a:r>
          </a:p>
        </p:txBody>
      </p:sp>
      <p:sp>
        <p:nvSpPr>
          <p:cNvPr id="31" name="Text Box 114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027363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2. Giải thích</a:t>
            </a:r>
          </a:p>
        </p:txBody>
      </p:sp>
      <p:sp>
        <p:nvSpPr>
          <p:cNvPr id="32" name="Text Box 115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368675"/>
            <a:ext cx="2133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3. Điều kiện để có sóng dừng </a:t>
            </a:r>
          </a:p>
        </p:txBody>
      </p:sp>
      <p:sp>
        <p:nvSpPr>
          <p:cNvPr id="33" name="Text Box 116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948113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4. Tính chất và ứng dụng</a:t>
            </a:r>
            <a:r>
              <a:rPr lang="en-US" altLang="vi-VN" sz="1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4" name="Text Box 117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4343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III. Bài tập</a:t>
            </a:r>
          </a:p>
        </p:txBody>
      </p:sp>
      <p:sp>
        <p:nvSpPr>
          <p:cNvPr id="35" name="Text Box 118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4724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IV. Củng cố</a:t>
            </a:r>
          </a:p>
        </p:txBody>
      </p:sp>
      <p:sp>
        <p:nvSpPr>
          <p:cNvPr id="36" name="Text Box 119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5105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chemeClr val="folHlink"/>
                </a:solidFill>
                <a:latin typeface="Times New Roman" pitchFamily="18" charset="0"/>
              </a:rPr>
              <a:t>V. Bài tập định tính</a:t>
            </a:r>
          </a:p>
        </p:txBody>
      </p:sp>
      <p:pic>
        <p:nvPicPr>
          <p:cNvPr id="37" name="Picture 120" descr="nature%20(54)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-800100"/>
            <a:ext cx="10191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21" descr="nature%20(49)"/>
          <p:cNvPicPr>
            <a:picLocks noChangeAspect="1" noChangeArrowheads="1" noCrop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5791200"/>
            <a:ext cx="14859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22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8096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23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34385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24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3067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125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7241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26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5" y="19431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27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350" y="1543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128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350" y="1162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29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51244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130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47625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131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43910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132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5" y="235267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133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399097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816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AutoShape 90"/>
          <p:cNvSpPr>
            <a:spLocks noChangeArrowheads="1"/>
          </p:cNvSpPr>
          <p:nvPr userDrawn="1"/>
        </p:nvSpPr>
        <p:spPr bwMode="auto">
          <a:xfrm>
            <a:off x="-457200" y="0"/>
            <a:ext cx="2667000" cy="6858000"/>
          </a:xfrm>
          <a:prstGeom prst="plaque">
            <a:avLst>
              <a:gd name="adj" fmla="val 15014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8" name="Line 91"/>
          <p:cNvSpPr>
            <a:spLocks noChangeShapeType="1"/>
          </p:cNvSpPr>
          <p:nvPr userDrawn="1"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9" name="Group 92"/>
          <p:cNvGrpSpPr>
            <a:grpSpLocks/>
          </p:cNvGrpSpPr>
          <p:nvPr userDrawn="1"/>
        </p:nvGrpSpPr>
        <p:grpSpPr bwMode="auto">
          <a:xfrm>
            <a:off x="0" y="762000"/>
            <a:ext cx="2590800" cy="4648200"/>
            <a:chOff x="48" y="144"/>
            <a:chExt cx="1632" cy="2928"/>
          </a:xfrm>
        </p:grpSpPr>
        <p:sp>
          <p:nvSpPr>
            <p:cNvPr id="10" name="Text Box 93"/>
            <p:cNvSpPr txBox="1">
              <a:spLocks noChangeArrowheads="1"/>
            </p:cNvSpPr>
            <p:nvPr userDrawn="1"/>
          </p:nvSpPr>
          <p:spPr bwMode="auto">
            <a:xfrm>
              <a:off x="96" y="14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I. Hiện tượng giao thoa</a:t>
              </a:r>
            </a:p>
          </p:txBody>
        </p:sp>
        <p:sp>
          <p:nvSpPr>
            <p:cNvPr id="11" name="Text Box 94"/>
            <p:cNvSpPr txBox="1">
              <a:spLocks noChangeArrowheads="1"/>
            </p:cNvSpPr>
            <p:nvPr userDrawn="1"/>
          </p:nvSpPr>
          <p:spPr bwMode="auto">
            <a:xfrm>
              <a:off x="192" y="38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1.Thí nghiệm</a:t>
              </a:r>
            </a:p>
          </p:txBody>
        </p:sp>
        <p:sp>
          <p:nvSpPr>
            <p:cNvPr id="12" name="Text Box 95"/>
            <p:cNvSpPr txBox="1">
              <a:spLocks noChangeArrowheads="1"/>
            </p:cNvSpPr>
            <p:nvPr userDrawn="1"/>
          </p:nvSpPr>
          <p:spPr bwMode="auto">
            <a:xfrm>
              <a:off x="192" y="62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2. Kết quả</a:t>
              </a:r>
            </a:p>
          </p:txBody>
        </p:sp>
        <p:sp>
          <p:nvSpPr>
            <p:cNvPr id="13" name="Text Box 96"/>
            <p:cNvSpPr txBox="1">
              <a:spLocks noChangeArrowheads="1"/>
            </p:cNvSpPr>
            <p:nvPr userDrawn="1"/>
          </p:nvSpPr>
          <p:spPr bwMode="auto">
            <a:xfrm>
              <a:off x="192" y="86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3. Giải thích</a:t>
              </a:r>
            </a:p>
          </p:txBody>
        </p:sp>
        <p:sp>
          <p:nvSpPr>
            <p:cNvPr id="14" name="Text Box 97"/>
            <p:cNvSpPr txBox="1">
              <a:spLocks noChangeArrowheads="1"/>
            </p:cNvSpPr>
            <p:nvPr userDrawn="1"/>
          </p:nvSpPr>
          <p:spPr bwMode="auto">
            <a:xfrm>
              <a:off x="48" y="110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II. Hiện tượng sóng dừng</a:t>
              </a:r>
              <a:r>
                <a:rPr lang="en-US" altLang="vi-VN" sz="1400" smtClean="0">
                  <a:solidFill>
                    <a:srgbClr val="FFFF00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5" name="Text Box 98"/>
            <p:cNvSpPr txBox="1">
              <a:spLocks noChangeArrowheads="1"/>
            </p:cNvSpPr>
            <p:nvPr userDrawn="1"/>
          </p:nvSpPr>
          <p:spPr bwMode="auto">
            <a:xfrm>
              <a:off x="192" y="134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1.Thí nghiệm</a:t>
              </a:r>
            </a:p>
          </p:txBody>
        </p:sp>
        <p:sp>
          <p:nvSpPr>
            <p:cNvPr id="16" name="Text Box 99"/>
            <p:cNvSpPr txBox="1">
              <a:spLocks noChangeArrowheads="1"/>
            </p:cNvSpPr>
            <p:nvPr userDrawn="1"/>
          </p:nvSpPr>
          <p:spPr bwMode="auto">
            <a:xfrm>
              <a:off x="192" y="1571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2. Giải thích</a:t>
              </a:r>
            </a:p>
          </p:txBody>
        </p:sp>
        <p:sp>
          <p:nvSpPr>
            <p:cNvPr id="17" name="Text Box 100"/>
            <p:cNvSpPr txBox="1">
              <a:spLocks noChangeArrowheads="1"/>
            </p:cNvSpPr>
            <p:nvPr userDrawn="1"/>
          </p:nvSpPr>
          <p:spPr bwMode="auto">
            <a:xfrm>
              <a:off x="192" y="1786"/>
              <a:ext cx="134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3. Điều kiện để có sóng dừng </a:t>
              </a:r>
            </a:p>
          </p:txBody>
        </p:sp>
        <p:sp>
          <p:nvSpPr>
            <p:cNvPr id="18" name="Text Box 101"/>
            <p:cNvSpPr txBox="1">
              <a:spLocks noChangeArrowheads="1"/>
            </p:cNvSpPr>
            <p:nvPr userDrawn="1"/>
          </p:nvSpPr>
          <p:spPr bwMode="auto">
            <a:xfrm>
              <a:off x="192" y="2151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4. Tính chất và ứng dụng</a:t>
              </a:r>
              <a:r>
                <a:rPr lang="en-US" altLang="vi-VN" sz="1400" smtClean="0">
                  <a:solidFill>
                    <a:srgbClr val="FFFF00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9" name="Text Box 102"/>
            <p:cNvSpPr txBox="1">
              <a:spLocks noChangeArrowheads="1"/>
            </p:cNvSpPr>
            <p:nvPr userDrawn="1"/>
          </p:nvSpPr>
          <p:spPr bwMode="auto">
            <a:xfrm>
              <a:off x="48" y="240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III. Bài tập</a:t>
              </a:r>
            </a:p>
          </p:txBody>
        </p:sp>
        <p:sp>
          <p:nvSpPr>
            <p:cNvPr id="20" name="Text Box 103"/>
            <p:cNvSpPr txBox="1">
              <a:spLocks noChangeArrowheads="1"/>
            </p:cNvSpPr>
            <p:nvPr userDrawn="1"/>
          </p:nvSpPr>
          <p:spPr bwMode="auto">
            <a:xfrm>
              <a:off x="48" y="264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IV. Củng cố</a:t>
              </a:r>
            </a:p>
          </p:txBody>
        </p:sp>
        <p:sp>
          <p:nvSpPr>
            <p:cNvPr id="21" name="Text Box 104"/>
            <p:cNvSpPr txBox="1">
              <a:spLocks noChangeArrowheads="1"/>
            </p:cNvSpPr>
            <p:nvPr userDrawn="1"/>
          </p:nvSpPr>
          <p:spPr bwMode="auto">
            <a:xfrm>
              <a:off x="48" y="288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V. Bài tập định tính</a:t>
              </a:r>
            </a:p>
          </p:txBody>
        </p:sp>
      </p:grpSp>
      <p:sp>
        <p:nvSpPr>
          <p:cNvPr id="22" name="Line 105"/>
          <p:cNvSpPr>
            <a:spLocks noChangeShapeType="1"/>
          </p:cNvSpPr>
          <p:nvPr userDrawn="1"/>
        </p:nvSpPr>
        <p:spPr bwMode="auto">
          <a:xfrm>
            <a:off x="1752600" y="6781800"/>
            <a:ext cx="723900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106"/>
          <p:cNvSpPr>
            <a:spLocks noChangeShapeType="1"/>
          </p:cNvSpPr>
          <p:nvPr userDrawn="1"/>
        </p:nvSpPr>
        <p:spPr bwMode="auto">
          <a:xfrm>
            <a:off x="1752600" y="539750"/>
            <a:ext cx="739140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4" name="Picture 107" descr="GIAOTHOASONG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0"/>
            <a:ext cx="356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08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76200" y="762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I. Hiện tượng giao thoa</a:t>
            </a:r>
          </a:p>
        </p:txBody>
      </p:sp>
      <p:sp>
        <p:nvSpPr>
          <p:cNvPr id="26" name="Text Box 109">
            <a:hlinkClick r:id="rId15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143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1.Thí nghiệm</a:t>
            </a:r>
          </a:p>
        </p:txBody>
      </p:sp>
      <p:sp>
        <p:nvSpPr>
          <p:cNvPr id="27" name="Text Box 110">
            <a:hlinkClick r:id="rId15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524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2. Kết quả</a:t>
            </a:r>
          </a:p>
        </p:txBody>
      </p:sp>
      <p:sp>
        <p:nvSpPr>
          <p:cNvPr id="28" name="Text Box 111">
            <a:hlinkClick r:id="rId16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905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3. Giải thích</a:t>
            </a:r>
          </a:p>
        </p:txBody>
      </p:sp>
      <p:sp>
        <p:nvSpPr>
          <p:cNvPr id="29" name="Text Box 112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2286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II. Hiện tượng sóng dừng</a:t>
            </a:r>
            <a:r>
              <a:rPr lang="en-US" altLang="vi-VN" sz="1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" name="Text Box 113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2667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1.Thí nghiệm</a:t>
            </a:r>
          </a:p>
        </p:txBody>
      </p:sp>
      <p:sp>
        <p:nvSpPr>
          <p:cNvPr id="31" name="Text Box 114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027363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2. Giải thích</a:t>
            </a:r>
          </a:p>
        </p:txBody>
      </p:sp>
      <p:sp>
        <p:nvSpPr>
          <p:cNvPr id="32" name="Text Box 115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368675"/>
            <a:ext cx="2133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3. Điều kiện để có sóng dừng </a:t>
            </a:r>
          </a:p>
        </p:txBody>
      </p:sp>
      <p:sp>
        <p:nvSpPr>
          <p:cNvPr id="33" name="Text Box 116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948113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4. Tính chất và ứng dụng</a:t>
            </a:r>
            <a:r>
              <a:rPr lang="en-US" altLang="vi-VN" sz="1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4" name="Text Box 117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4343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III. Bài tập</a:t>
            </a:r>
          </a:p>
        </p:txBody>
      </p:sp>
      <p:sp>
        <p:nvSpPr>
          <p:cNvPr id="35" name="Text Box 118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4724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IV. Củng cố</a:t>
            </a:r>
          </a:p>
        </p:txBody>
      </p:sp>
      <p:sp>
        <p:nvSpPr>
          <p:cNvPr id="36" name="Text Box 119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5105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V. Bài tập định tính</a:t>
            </a:r>
          </a:p>
        </p:txBody>
      </p:sp>
      <p:pic>
        <p:nvPicPr>
          <p:cNvPr id="37" name="Picture 120" descr="nature%20(54)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-800100"/>
            <a:ext cx="10191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21" descr="nature%20(49)"/>
          <p:cNvPicPr>
            <a:picLocks noChangeAspect="1" noChangeArrowheads="1" noCrop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5791200"/>
            <a:ext cx="14859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22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8096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23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34385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24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3067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125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7241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26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5" y="19431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27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350" y="1543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128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350" y="1162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29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51244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130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47625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131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43910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132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5" y="235267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133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399097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32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D6978-A8B5-4C00-AAD7-E970E204212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0BF4-5F0A-4616-A082-1CCB5B5719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AutoShape 90"/>
          <p:cNvSpPr>
            <a:spLocks noChangeArrowheads="1"/>
          </p:cNvSpPr>
          <p:nvPr userDrawn="1"/>
        </p:nvSpPr>
        <p:spPr bwMode="auto">
          <a:xfrm>
            <a:off x="-457200" y="0"/>
            <a:ext cx="2667000" cy="6858000"/>
          </a:xfrm>
          <a:prstGeom prst="plaque">
            <a:avLst>
              <a:gd name="adj" fmla="val 15014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8" name="Line 91"/>
          <p:cNvSpPr>
            <a:spLocks noChangeShapeType="1"/>
          </p:cNvSpPr>
          <p:nvPr userDrawn="1"/>
        </p:nvSpPr>
        <p:spPr bwMode="auto">
          <a:xfrm>
            <a:off x="2286000" y="0"/>
            <a:ext cx="0" cy="6858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grpSp>
        <p:nvGrpSpPr>
          <p:cNvPr id="9" name="Group 92"/>
          <p:cNvGrpSpPr>
            <a:grpSpLocks/>
          </p:cNvGrpSpPr>
          <p:nvPr userDrawn="1"/>
        </p:nvGrpSpPr>
        <p:grpSpPr bwMode="auto">
          <a:xfrm>
            <a:off x="0" y="762000"/>
            <a:ext cx="2590800" cy="4648200"/>
            <a:chOff x="48" y="144"/>
            <a:chExt cx="1632" cy="2928"/>
          </a:xfrm>
        </p:grpSpPr>
        <p:sp>
          <p:nvSpPr>
            <p:cNvPr id="10" name="Text Box 93"/>
            <p:cNvSpPr txBox="1">
              <a:spLocks noChangeArrowheads="1"/>
            </p:cNvSpPr>
            <p:nvPr userDrawn="1"/>
          </p:nvSpPr>
          <p:spPr bwMode="auto">
            <a:xfrm>
              <a:off x="96" y="14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I. Hiện tượng giao thoa</a:t>
              </a:r>
            </a:p>
          </p:txBody>
        </p:sp>
        <p:sp>
          <p:nvSpPr>
            <p:cNvPr id="11" name="Text Box 94"/>
            <p:cNvSpPr txBox="1">
              <a:spLocks noChangeArrowheads="1"/>
            </p:cNvSpPr>
            <p:nvPr userDrawn="1"/>
          </p:nvSpPr>
          <p:spPr bwMode="auto">
            <a:xfrm>
              <a:off x="192" y="38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1.Thí nghiệm</a:t>
              </a:r>
            </a:p>
          </p:txBody>
        </p:sp>
        <p:sp>
          <p:nvSpPr>
            <p:cNvPr id="12" name="Text Box 95"/>
            <p:cNvSpPr txBox="1">
              <a:spLocks noChangeArrowheads="1"/>
            </p:cNvSpPr>
            <p:nvPr userDrawn="1"/>
          </p:nvSpPr>
          <p:spPr bwMode="auto">
            <a:xfrm>
              <a:off x="192" y="62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2. Kết quả</a:t>
              </a:r>
            </a:p>
          </p:txBody>
        </p:sp>
        <p:sp>
          <p:nvSpPr>
            <p:cNvPr id="13" name="Text Box 96"/>
            <p:cNvSpPr txBox="1">
              <a:spLocks noChangeArrowheads="1"/>
            </p:cNvSpPr>
            <p:nvPr userDrawn="1"/>
          </p:nvSpPr>
          <p:spPr bwMode="auto">
            <a:xfrm>
              <a:off x="192" y="86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3. Giải thích</a:t>
              </a:r>
            </a:p>
          </p:txBody>
        </p:sp>
        <p:sp>
          <p:nvSpPr>
            <p:cNvPr id="14" name="Text Box 97"/>
            <p:cNvSpPr txBox="1">
              <a:spLocks noChangeArrowheads="1"/>
            </p:cNvSpPr>
            <p:nvPr userDrawn="1"/>
          </p:nvSpPr>
          <p:spPr bwMode="auto">
            <a:xfrm>
              <a:off x="48" y="110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II. Hiện tượng sóng dừng</a:t>
              </a:r>
              <a:r>
                <a:rPr lang="en-US" altLang="vi-VN" sz="1400" smtClean="0">
                  <a:solidFill>
                    <a:srgbClr val="FFFF00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5" name="Text Box 98"/>
            <p:cNvSpPr txBox="1">
              <a:spLocks noChangeArrowheads="1"/>
            </p:cNvSpPr>
            <p:nvPr userDrawn="1"/>
          </p:nvSpPr>
          <p:spPr bwMode="auto">
            <a:xfrm>
              <a:off x="192" y="1344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1.Thí nghiệm</a:t>
              </a:r>
            </a:p>
          </p:txBody>
        </p:sp>
        <p:sp>
          <p:nvSpPr>
            <p:cNvPr id="16" name="Text Box 99"/>
            <p:cNvSpPr txBox="1">
              <a:spLocks noChangeArrowheads="1"/>
            </p:cNvSpPr>
            <p:nvPr userDrawn="1"/>
          </p:nvSpPr>
          <p:spPr bwMode="auto">
            <a:xfrm>
              <a:off x="192" y="1571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2. Giải thích</a:t>
              </a:r>
            </a:p>
          </p:txBody>
        </p:sp>
        <p:sp>
          <p:nvSpPr>
            <p:cNvPr id="17" name="Text Box 100"/>
            <p:cNvSpPr txBox="1">
              <a:spLocks noChangeArrowheads="1"/>
            </p:cNvSpPr>
            <p:nvPr userDrawn="1"/>
          </p:nvSpPr>
          <p:spPr bwMode="auto">
            <a:xfrm>
              <a:off x="192" y="1786"/>
              <a:ext cx="1344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3. Điều kiện để có sóng dừng </a:t>
              </a:r>
            </a:p>
          </p:txBody>
        </p:sp>
        <p:sp>
          <p:nvSpPr>
            <p:cNvPr id="18" name="Text Box 101"/>
            <p:cNvSpPr txBox="1">
              <a:spLocks noChangeArrowheads="1"/>
            </p:cNvSpPr>
            <p:nvPr userDrawn="1"/>
          </p:nvSpPr>
          <p:spPr bwMode="auto">
            <a:xfrm>
              <a:off x="192" y="2151"/>
              <a:ext cx="134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4. Tính chất và ứng dụng</a:t>
              </a:r>
              <a:r>
                <a:rPr lang="en-US" altLang="vi-VN" sz="1400" smtClean="0">
                  <a:solidFill>
                    <a:srgbClr val="FFFF00"/>
                  </a:solidFill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9" name="Text Box 102"/>
            <p:cNvSpPr txBox="1">
              <a:spLocks noChangeArrowheads="1"/>
            </p:cNvSpPr>
            <p:nvPr userDrawn="1"/>
          </p:nvSpPr>
          <p:spPr bwMode="auto">
            <a:xfrm>
              <a:off x="48" y="240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III. Bài tập</a:t>
              </a:r>
            </a:p>
          </p:txBody>
        </p:sp>
        <p:sp>
          <p:nvSpPr>
            <p:cNvPr id="20" name="Text Box 103"/>
            <p:cNvSpPr txBox="1">
              <a:spLocks noChangeArrowheads="1"/>
            </p:cNvSpPr>
            <p:nvPr userDrawn="1"/>
          </p:nvSpPr>
          <p:spPr bwMode="auto">
            <a:xfrm>
              <a:off x="48" y="264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IV. Củng cố</a:t>
              </a:r>
            </a:p>
          </p:txBody>
        </p:sp>
        <p:sp>
          <p:nvSpPr>
            <p:cNvPr id="21" name="Text Box 104"/>
            <p:cNvSpPr txBox="1">
              <a:spLocks noChangeArrowheads="1"/>
            </p:cNvSpPr>
            <p:nvPr userDrawn="1"/>
          </p:nvSpPr>
          <p:spPr bwMode="auto">
            <a:xfrm>
              <a:off x="48" y="2880"/>
              <a:ext cx="14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  <a:defRPr/>
              </a:pPr>
              <a:r>
                <a:rPr lang="en-US" altLang="vi-VN" sz="1400" smtClean="0">
                  <a:solidFill>
                    <a:srgbClr val="800080"/>
                  </a:solidFill>
                  <a:latin typeface="Times New Roman" pitchFamily="18" charset="0"/>
                </a:rPr>
                <a:t>V. Bài tập định tính</a:t>
              </a:r>
            </a:p>
          </p:txBody>
        </p:sp>
      </p:grpSp>
      <p:sp>
        <p:nvSpPr>
          <p:cNvPr id="22" name="Line 105"/>
          <p:cNvSpPr>
            <a:spLocks noChangeShapeType="1"/>
          </p:cNvSpPr>
          <p:nvPr userDrawn="1"/>
        </p:nvSpPr>
        <p:spPr bwMode="auto">
          <a:xfrm>
            <a:off x="1752600" y="6781800"/>
            <a:ext cx="723900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106"/>
          <p:cNvSpPr>
            <a:spLocks noChangeShapeType="1"/>
          </p:cNvSpPr>
          <p:nvPr userDrawn="1"/>
        </p:nvSpPr>
        <p:spPr bwMode="auto">
          <a:xfrm>
            <a:off x="1752600" y="539750"/>
            <a:ext cx="7391400" cy="0"/>
          </a:xfrm>
          <a:prstGeom prst="line">
            <a:avLst/>
          </a:prstGeom>
          <a:noFill/>
          <a:ln w="57150" cmpd="thinThick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24" name="Picture 107" descr="GIAOTHOASONG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0"/>
            <a:ext cx="356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 Box 108">
            <a:hlinkClick r:id="rId14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76200" y="762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I. Hiện tượng giao thoa</a:t>
            </a:r>
          </a:p>
        </p:txBody>
      </p:sp>
      <p:sp>
        <p:nvSpPr>
          <p:cNvPr id="26" name="Text Box 109">
            <a:hlinkClick r:id="rId15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143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1.Thí nghiệm</a:t>
            </a:r>
          </a:p>
        </p:txBody>
      </p:sp>
      <p:sp>
        <p:nvSpPr>
          <p:cNvPr id="27" name="Text Box 110">
            <a:hlinkClick r:id="rId15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524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2. Kết quả</a:t>
            </a:r>
          </a:p>
        </p:txBody>
      </p:sp>
      <p:sp>
        <p:nvSpPr>
          <p:cNvPr id="28" name="Text Box 111">
            <a:hlinkClick r:id="rId16" action="ppaction://hlinksldjump"/>
          </p:cNvPr>
          <p:cNvSpPr txBox="1">
            <a:spLocks noChangeArrowheads="1"/>
          </p:cNvSpPr>
          <p:nvPr userDrawn="1"/>
        </p:nvSpPr>
        <p:spPr bwMode="auto">
          <a:xfrm>
            <a:off x="228600" y="1905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3. Giải thích</a:t>
            </a:r>
          </a:p>
        </p:txBody>
      </p:sp>
      <p:sp>
        <p:nvSpPr>
          <p:cNvPr id="29" name="Text Box 112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2286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II. Hiện tượng sóng dừng</a:t>
            </a:r>
            <a:r>
              <a:rPr lang="en-US" altLang="vi-VN" sz="1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" name="Text Box 113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26670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1.Thí nghiệm</a:t>
            </a:r>
          </a:p>
        </p:txBody>
      </p:sp>
      <p:sp>
        <p:nvSpPr>
          <p:cNvPr id="31" name="Text Box 114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027363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2. Giải thích</a:t>
            </a:r>
          </a:p>
        </p:txBody>
      </p:sp>
      <p:sp>
        <p:nvSpPr>
          <p:cNvPr id="32" name="Text Box 115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368675"/>
            <a:ext cx="2133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3. Điều kiện để có sóng dừng </a:t>
            </a:r>
          </a:p>
        </p:txBody>
      </p:sp>
      <p:sp>
        <p:nvSpPr>
          <p:cNvPr id="33" name="Text Box 116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228600" y="3948113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4. Tính chất và ứng dụng</a:t>
            </a:r>
            <a:r>
              <a:rPr lang="en-US" altLang="vi-VN" sz="140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4" name="Text Box 117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4343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III. Bài tập</a:t>
            </a:r>
          </a:p>
        </p:txBody>
      </p:sp>
      <p:sp>
        <p:nvSpPr>
          <p:cNvPr id="35" name="Text Box 118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4724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IV. Củng cố</a:t>
            </a:r>
          </a:p>
        </p:txBody>
      </p:sp>
      <p:sp>
        <p:nvSpPr>
          <p:cNvPr id="36" name="Text Box 119">
            <a:hlinkClick r:id="" action="ppaction://noaction"/>
          </p:cNvPr>
          <p:cNvSpPr txBox="1">
            <a:spLocks noChangeArrowheads="1"/>
          </p:cNvSpPr>
          <p:nvPr userDrawn="1"/>
        </p:nvSpPr>
        <p:spPr bwMode="auto">
          <a:xfrm>
            <a:off x="0" y="5105400"/>
            <a:ext cx="236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altLang="vi-VN" sz="1400" smtClean="0">
                <a:solidFill>
                  <a:srgbClr val="800080"/>
                </a:solidFill>
                <a:latin typeface="Times New Roman" pitchFamily="18" charset="0"/>
              </a:rPr>
              <a:t>V. Bài tập định tính</a:t>
            </a:r>
          </a:p>
        </p:txBody>
      </p:sp>
      <p:pic>
        <p:nvPicPr>
          <p:cNvPr id="37" name="Picture 120" descr="nature%20(54)"/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5" y="-800100"/>
            <a:ext cx="101917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21" descr="nature%20(49)"/>
          <p:cNvPicPr>
            <a:picLocks noChangeAspect="1" noChangeArrowheads="1" noCrop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5791200"/>
            <a:ext cx="14859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22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825" y="8096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23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34385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24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3067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125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7241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26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5" y="19431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127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350" y="1543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128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350" y="11620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29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512445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130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4762500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131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439102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132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1925" y="235267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133" descr="aflash"/>
          <p:cNvPicPr>
            <a:picLocks noChangeAspect="1" noChangeArrowheads="1" noCrop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50" y="3990975"/>
            <a:ext cx="2381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34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8.png"/><Relationship Id="rId5" Type="http://schemas.openxmlformats.org/officeDocument/2006/relationships/hyperlink" Target="Scrap.shs" TargetMode="Externa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5.png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Thi%20nghiem%20giao%20thoa%20song%20nuoc.flv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Picture1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715000"/>
            <a:ext cx="182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8140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Picture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810000"/>
            <a:ext cx="160020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81000" y="2438400"/>
            <a:ext cx="304800" cy="1981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534400" y="2438400"/>
            <a:ext cx="228600" cy="19812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590800" y="914400"/>
            <a:ext cx="396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altLang="vi-VN" sz="2800" b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2286000" y="4267200"/>
            <a:ext cx="4648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Môn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: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Vật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lý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 : 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12A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Giáo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itchFamily="18" charset="0"/>
              </a:rPr>
              <a:t>viên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Đoàn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itchFamily="18" charset="0"/>
              </a:rPr>
              <a:t>Lượng</a:t>
            </a:r>
            <a:endParaRPr lang="en-US" altLang="vi-VN" sz="28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22218" name="WordArt 10"/>
          <p:cNvSpPr>
            <a:spLocks noChangeArrowheads="1" noChangeShapeType="1" noTextEdit="1"/>
          </p:cNvSpPr>
          <p:nvPr/>
        </p:nvSpPr>
        <p:spPr bwMode="auto">
          <a:xfrm>
            <a:off x="685800" y="2514600"/>
            <a:ext cx="7924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CHÀO MỪNG QUÍ THẦY CÔ ĐẾN DỰ GIỜ</a:t>
            </a:r>
          </a:p>
        </p:txBody>
      </p:sp>
    </p:spTree>
  </p:cSld>
  <p:clrMapOvr>
    <a:masterClrMapping/>
  </p:clrMapOvr>
  <p:transition spd="med">
    <p:random/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22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2"/>
          <p:cNvSpPr txBox="1">
            <a:spLocks noChangeArrowheads="1"/>
          </p:cNvSpPr>
          <p:nvPr/>
        </p:nvSpPr>
        <p:spPr bwMode="auto">
          <a:xfrm>
            <a:off x="228600" y="0"/>
            <a:ext cx="49896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b="1" u="sng" dirty="0">
                <a:latin typeface="Times New Roman" pitchFamily="18" charset="0"/>
              </a:rPr>
              <a:t>II. CỰC ĐẠI VÀ CỰC TIỂU</a:t>
            </a:r>
          </a:p>
          <a:p>
            <a:pPr marL="0" indent="0"/>
            <a:r>
              <a:rPr lang="en-US" altLang="vi-VN" sz="2400" b="1" u="sng" dirty="0" smtClean="0">
                <a:latin typeface="Times New Roman" pitchFamily="18" charset="0"/>
              </a:rPr>
              <a:t>2. </a:t>
            </a:r>
            <a:r>
              <a:rPr lang="en-US" altLang="vi-VN" sz="2400" b="1" u="sng" dirty="0" err="1" smtClean="0">
                <a:latin typeface="Times New Roman" pitchFamily="18" charset="0"/>
              </a:rPr>
              <a:t>Vị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trí</a:t>
            </a:r>
            <a:r>
              <a:rPr lang="en-US" altLang="vi-VN" sz="2400" b="1" u="sng" dirty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cực</a:t>
            </a:r>
            <a:r>
              <a:rPr lang="en-US" altLang="vi-VN" sz="2400" b="1" u="sng" dirty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đại</a:t>
            </a:r>
            <a:r>
              <a:rPr lang="en-US" altLang="vi-VN" sz="2400" b="1" u="sng" dirty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và</a:t>
            </a:r>
            <a:r>
              <a:rPr lang="en-US" altLang="vi-VN" sz="2400" b="1" u="sng" dirty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cực</a:t>
            </a:r>
            <a:r>
              <a:rPr lang="en-US" altLang="vi-VN" sz="2400" b="1" u="sng" dirty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tiểu</a:t>
            </a:r>
            <a:r>
              <a:rPr lang="en-US" altLang="vi-VN" sz="2400" b="1" u="sng" dirty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giao</a:t>
            </a:r>
            <a:r>
              <a:rPr lang="en-US" altLang="vi-VN" sz="2400" b="1" u="sng" dirty="0">
                <a:latin typeface="Times New Roman" pitchFamily="18" charset="0"/>
              </a:rPr>
              <a:t> </a:t>
            </a:r>
            <a:r>
              <a:rPr lang="en-US" altLang="vi-VN" sz="2400" b="1" u="sng" dirty="0" err="1">
                <a:latin typeface="Times New Roman" pitchFamily="18" charset="0"/>
              </a:rPr>
              <a:t>thoa</a:t>
            </a:r>
            <a:endParaRPr lang="en-US" altLang="vi-VN" sz="2400" b="1" u="sng" dirty="0">
              <a:latin typeface="Times New Roman" pitchFamily="18" charset="0"/>
            </a:endParaRPr>
          </a:p>
          <a:p>
            <a:r>
              <a:rPr lang="en-US" altLang="vi-VN" sz="2400" i="1" dirty="0">
                <a:solidFill>
                  <a:srgbClr val="0000FF"/>
                </a:solidFill>
                <a:latin typeface="Times New Roman" pitchFamily="18" charset="0"/>
              </a:rPr>
              <a:t>a) </a:t>
            </a:r>
            <a:r>
              <a:rPr lang="en-US" altLang="vi-VN" sz="2400" i="1" dirty="0" err="1">
                <a:solidFill>
                  <a:srgbClr val="0000FF"/>
                </a:solidFill>
                <a:latin typeface="Times New Roman" pitchFamily="18" charset="0"/>
              </a:rPr>
              <a:t>Vị</a:t>
            </a:r>
            <a:r>
              <a:rPr lang="en-US" altLang="vi-VN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i="1" dirty="0" err="1">
                <a:solidFill>
                  <a:srgbClr val="0000FF"/>
                </a:solidFill>
                <a:latin typeface="Times New Roman" pitchFamily="18" charset="0"/>
              </a:rPr>
              <a:t>trí</a:t>
            </a:r>
            <a:r>
              <a:rPr lang="en-US" altLang="vi-VN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i="1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altLang="vi-VN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i="1" dirty="0" err="1">
                <a:solidFill>
                  <a:srgbClr val="0000FF"/>
                </a:solidFill>
                <a:latin typeface="Times New Roman" pitchFamily="18" charset="0"/>
              </a:rPr>
              <a:t>cực</a:t>
            </a:r>
            <a:r>
              <a:rPr lang="en-US" altLang="vi-VN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i="1" dirty="0" err="1">
                <a:solidFill>
                  <a:srgbClr val="0000FF"/>
                </a:solidFill>
                <a:latin typeface="Times New Roman" pitchFamily="18" charset="0"/>
              </a:rPr>
              <a:t>đại</a:t>
            </a:r>
            <a:r>
              <a:rPr lang="en-US" altLang="vi-VN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i="1" dirty="0" err="1">
                <a:solidFill>
                  <a:srgbClr val="0000FF"/>
                </a:solidFill>
                <a:latin typeface="Times New Roman" pitchFamily="18" charset="0"/>
              </a:rPr>
              <a:t>giao</a:t>
            </a:r>
            <a:r>
              <a:rPr lang="en-US" altLang="vi-VN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2400" i="1" dirty="0" err="1">
                <a:solidFill>
                  <a:srgbClr val="0000FF"/>
                </a:solidFill>
                <a:latin typeface="Times New Roman" pitchFamily="18" charset="0"/>
              </a:rPr>
              <a:t>thoa</a:t>
            </a:r>
            <a:endParaRPr lang="en-US" altLang="vi-VN" sz="2400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8020" name="Text Box 20"/>
          <p:cNvSpPr txBox="1">
            <a:spLocks noChangeArrowheads="1"/>
          </p:cNvSpPr>
          <p:nvPr/>
        </p:nvSpPr>
        <p:spPr bwMode="auto">
          <a:xfrm>
            <a:off x="457200" y="1295400"/>
            <a:ext cx="85502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với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biên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: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A</a:t>
            </a:r>
            <a:r>
              <a:rPr lang="en-US" altLang="vi-VN" sz="2400" baseline="-25000" dirty="0" err="1">
                <a:latin typeface="Times New Roman" pitchFamily="18" charset="0"/>
              </a:rPr>
              <a:t>Mmax</a:t>
            </a:r>
            <a:r>
              <a:rPr lang="en-US" altLang="vi-VN" sz="2400" dirty="0">
                <a:latin typeface="Times New Roman" pitchFamily="18" charset="0"/>
              </a:rPr>
              <a:t>= 2A</a:t>
            </a:r>
            <a:endParaRPr lang="en-US" altLang="vi-VN" sz="3200" baseline="-25000" dirty="0">
              <a:latin typeface="Times New Roman" pitchFamily="18" charset="0"/>
            </a:endParaRPr>
          </a:p>
        </p:txBody>
      </p:sp>
      <p:sp>
        <p:nvSpPr>
          <p:cNvPr id="128023" name="Text Box 23"/>
          <p:cNvSpPr txBox="1">
            <a:spLocks noChangeArrowheads="1"/>
          </p:cNvSpPr>
          <p:nvPr/>
        </p:nvSpPr>
        <p:spPr bwMode="auto">
          <a:xfrm>
            <a:off x="669925" y="2555875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>
                <a:latin typeface="Times New Roman" pitchFamily="18" charset="0"/>
              </a:rPr>
              <a:t>Do đó:</a:t>
            </a:r>
          </a:p>
        </p:txBody>
      </p:sp>
      <p:graphicFrame>
        <p:nvGraphicFramePr>
          <p:cNvPr id="128025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2465863"/>
              </p:ext>
            </p:extLst>
          </p:nvPr>
        </p:nvGraphicFramePr>
        <p:xfrm>
          <a:off x="6477000" y="3276600"/>
          <a:ext cx="23114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3" imgW="1040948" imgH="203112" progId="Equation.DSMT4">
                  <p:embed/>
                </p:oleObj>
              </mc:Choice>
              <mc:Fallback>
                <p:oleObj name="Equation" r:id="rId3" imgW="1040948" imgH="203112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276600"/>
                        <a:ext cx="23114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27" name="Text Box 27"/>
          <p:cNvSpPr txBox="1">
            <a:spLocks noChangeArrowheads="1"/>
          </p:cNvSpPr>
          <p:nvPr/>
        </p:nvSpPr>
        <p:spPr bwMode="auto">
          <a:xfrm>
            <a:off x="550618" y="3857922"/>
            <a:ext cx="836343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>
                <a:latin typeface="Times New Roman" pitchFamily="18" charset="0"/>
              </a:rPr>
              <a:t>=&gt;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biên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mà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hiệu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hai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sóng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từ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nguồn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truyền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tới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bằng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một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số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nguyên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lần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bước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sóng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128028" name="Text Box 28"/>
          <p:cNvSpPr txBox="1">
            <a:spLocks noChangeArrowheads="1"/>
          </p:cNvSpPr>
          <p:nvPr/>
        </p:nvSpPr>
        <p:spPr bwMode="auto">
          <a:xfrm>
            <a:off x="502443" y="5181600"/>
            <a:ext cx="854112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Quỹ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tích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này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sz="24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hlinkClick r:id="rId5" action="ppaction://hlinkfile"/>
              </a:rPr>
              <a:t>hypebol</a:t>
            </a:r>
            <a:r>
              <a:rPr lang="en-US" altLang="vi-VN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hai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tiêu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và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r>
              <a:rPr lang="en-US" altLang="vi-VN" sz="2400" dirty="0">
                <a:latin typeface="Times New Roman" pitchFamily="18" charset="0"/>
              </a:rPr>
              <a:t>, </a:t>
            </a:r>
            <a:r>
              <a:rPr lang="en-US" altLang="vi-VN" sz="2400" dirty="0" err="1">
                <a:latin typeface="Times New Roman" pitchFamily="18" charset="0"/>
              </a:rPr>
              <a:t>chúng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được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gọi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66399" y="2126742"/>
                <a:ext cx="4237186" cy="1731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1)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=±</m:t>
                    </m:r>
                    <m:r>
                      <a:rPr lang="en-US" sz="2400" b="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endParaRPr lang="en-US" sz="2400" b="0" dirty="0" smtClean="0">
                  <a:solidFill>
                    <a:prstClr val="black"/>
                  </a:solidFill>
                  <a:ea typeface="Cambria Math"/>
                </a:endParaRPr>
              </a:p>
              <a:p>
                <a:pPr lvl="0"/>
                <a:endParaRPr lang="en-US" sz="2400" i="1" dirty="0" smtClean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𝜆</m:t>
                      </m:r>
                    </m:oMath>
                  </m:oMathPara>
                </a14:m>
                <a:endParaRPr 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399" y="2126742"/>
                <a:ext cx="4237186" cy="173118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8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8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8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8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28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20" grpId="0"/>
      <p:bldP spid="128023" grpId="0"/>
      <p:bldP spid="128027" grpId="0"/>
      <p:bldP spid="128028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4"/>
          <p:cNvGrpSpPr>
            <a:grpSpLocks/>
          </p:cNvGrpSpPr>
          <p:nvPr/>
        </p:nvGrpSpPr>
        <p:grpSpPr bwMode="auto">
          <a:xfrm>
            <a:off x="381000" y="152400"/>
            <a:ext cx="6324600" cy="5459413"/>
            <a:chOff x="240" y="96"/>
            <a:chExt cx="3984" cy="3439"/>
          </a:xfrm>
        </p:grpSpPr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374" y="1143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vi-VN" altLang="vi-VN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1270" name="Object 6"/>
            <p:cNvGraphicFramePr>
              <a:graphicFrameLocks noChangeAspect="1"/>
            </p:cNvGraphicFramePr>
            <p:nvPr/>
          </p:nvGraphicFramePr>
          <p:xfrm>
            <a:off x="1104" y="96"/>
            <a:ext cx="1248" cy="3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5" name="Equation" r:id="rId3" imgW="774364" imgH="228501" progId="Equation.DSMT4">
                    <p:embed/>
                  </p:oleObj>
                </mc:Choice>
                <mc:Fallback>
                  <p:oleObj name="Equation" r:id="rId3" imgW="774364" imgH="228501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96"/>
                          <a:ext cx="1248" cy="3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1" name="Object 7"/>
            <p:cNvGraphicFramePr>
              <a:graphicFrameLocks noChangeAspect="1"/>
            </p:cNvGraphicFramePr>
            <p:nvPr/>
          </p:nvGraphicFramePr>
          <p:xfrm>
            <a:off x="2880" y="144"/>
            <a:ext cx="1344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06" name="Equation" r:id="rId5" imgW="926698" imgH="203112" progId="Equation.DSMT4">
                    <p:embed/>
                  </p:oleObj>
                </mc:Choice>
                <mc:Fallback>
                  <p:oleObj name="Equation" r:id="rId5" imgW="926698" imgH="203112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44"/>
                          <a:ext cx="1344" cy="2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326" y="2618"/>
              <a:ext cx="1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vi-VN" altLang="vi-VN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40" y="96"/>
              <a:ext cx="6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vi-VN" sz="2400" dirty="0" err="1"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altLang="vi-VN" sz="2400" dirty="0">
                  <a:latin typeface="Times New Roman" pitchFamily="18" charset="0"/>
                  <a:cs typeface="Times New Roman" pitchFamily="18" charset="0"/>
                </a:rPr>
                <a:t> ý:</a:t>
              </a:r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1489" y="2316"/>
              <a:ext cx="2491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>
              <a:off x="2737" y="1099"/>
              <a:ext cx="8" cy="2436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Freeform 12"/>
            <p:cNvSpPr>
              <a:spLocks/>
            </p:cNvSpPr>
            <p:nvPr/>
          </p:nvSpPr>
          <p:spPr bwMode="auto">
            <a:xfrm>
              <a:off x="2919" y="1098"/>
              <a:ext cx="155" cy="2437"/>
            </a:xfrm>
            <a:custGeom>
              <a:avLst/>
              <a:gdLst>
                <a:gd name="T0" fmla="*/ 44 w 539"/>
                <a:gd name="T1" fmla="*/ 0 h 1067"/>
                <a:gd name="T2" fmla="*/ 0 w 539"/>
                <a:gd name="T3" fmla="*/ 2759 h 1067"/>
                <a:gd name="T4" fmla="*/ 45 w 539"/>
                <a:gd name="T5" fmla="*/ 556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0" y="0"/>
                  </a:moveTo>
                  <a:cubicBezTo>
                    <a:pt x="265" y="175"/>
                    <a:pt x="0" y="351"/>
                    <a:pt x="1" y="529"/>
                  </a:cubicBezTo>
                  <a:cubicBezTo>
                    <a:pt x="2" y="707"/>
                    <a:pt x="270" y="887"/>
                    <a:pt x="539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Freeform 13"/>
            <p:cNvSpPr>
              <a:spLocks/>
            </p:cNvSpPr>
            <p:nvPr/>
          </p:nvSpPr>
          <p:spPr bwMode="auto">
            <a:xfrm flipH="1">
              <a:off x="2407" y="1098"/>
              <a:ext cx="156" cy="2437"/>
            </a:xfrm>
            <a:custGeom>
              <a:avLst/>
              <a:gdLst>
                <a:gd name="T0" fmla="*/ 44 w 539"/>
                <a:gd name="T1" fmla="*/ 0 h 1067"/>
                <a:gd name="T2" fmla="*/ 0 w 539"/>
                <a:gd name="T3" fmla="*/ 2759 h 1067"/>
                <a:gd name="T4" fmla="*/ 45 w 539"/>
                <a:gd name="T5" fmla="*/ 556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0" y="0"/>
                  </a:moveTo>
                  <a:cubicBezTo>
                    <a:pt x="265" y="175"/>
                    <a:pt x="0" y="351"/>
                    <a:pt x="1" y="529"/>
                  </a:cubicBezTo>
                  <a:cubicBezTo>
                    <a:pt x="2" y="707"/>
                    <a:pt x="270" y="887"/>
                    <a:pt x="539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auto">
            <a:xfrm>
              <a:off x="3102" y="1103"/>
              <a:ext cx="337" cy="2427"/>
            </a:xfrm>
            <a:custGeom>
              <a:avLst/>
              <a:gdLst>
                <a:gd name="T0" fmla="*/ 211 w 539"/>
                <a:gd name="T1" fmla="*/ 0 h 1067"/>
                <a:gd name="T2" fmla="*/ 1 w 539"/>
                <a:gd name="T3" fmla="*/ 2736 h 1067"/>
                <a:gd name="T4" fmla="*/ 207 w 539"/>
                <a:gd name="T5" fmla="*/ 5520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auto">
            <a:xfrm>
              <a:off x="3300" y="1104"/>
              <a:ext cx="464" cy="2426"/>
            </a:xfrm>
            <a:custGeom>
              <a:avLst/>
              <a:gdLst>
                <a:gd name="T0" fmla="*/ 399 w 539"/>
                <a:gd name="T1" fmla="*/ 0 h 1067"/>
                <a:gd name="T2" fmla="*/ 1 w 539"/>
                <a:gd name="T3" fmla="*/ 2735 h 1067"/>
                <a:gd name="T4" fmla="*/ 393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 flipH="1">
              <a:off x="2036" y="1103"/>
              <a:ext cx="337" cy="2427"/>
            </a:xfrm>
            <a:custGeom>
              <a:avLst/>
              <a:gdLst>
                <a:gd name="T0" fmla="*/ 211 w 539"/>
                <a:gd name="T1" fmla="*/ 0 h 1067"/>
                <a:gd name="T2" fmla="*/ 1 w 539"/>
                <a:gd name="T3" fmla="*/ 2736 h 1067"/>
                <a:gd name="T4" fmla="*/ 207 w 539"/>
                <a:gd name="T5" fmla="*/ 5520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 flipH="1">
              <a:off x="1722" y="1103"/>
              <a:ext cx="464" cy="2426"/>
            </a:xfrm>
            <a:custGeom>
              <a:avLst/>
              <a:gdLst>
                <a:gd name="T0" fmla="*/ 399 w 539"/>
                <a:gd name="T1" fmla="*/ 0 h 1067"/>
                <a:gd name="T2" fmla="*/ 1 w 539"/>
                <a:gd name="T3" fmla="*/ 2735 h 1067"/>
                <a:gd name="T4" fmla="*/ 393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3497" y="1103"/>
              <a:ext cx="639" cy="2426"/>
            </a:xfrm>
            <a:custGeom>
              <a:avLst/>
              <a:gdLst>
                <a:gd name="T0" fmla="*/ 758 w 539"/>
                <a:gd name="T1" fmla="*/ 0 h 1067"/>
                <a:gd name="T2" fmla="*/ 1 w 539"/>
                <a:gd name="T3" fmla="*/ 2735 h 1067"/>
                <a:gd name="T4" fmla="*/ 745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 flipH="1">
              <a:off x="1344" y="1104"/>
              <a:ext cx="639" cy="2426"/>
            </a:xfrm>
            <a:custGeom>
              <a:avLst/>
              <a:gdLst>
                <a:gd name="T0" fmla="*/ 758 w 539"/>
                <a:gd name="T1" fmla="*/ 0 h 1067"/>
                <a:gd name="T2" fmla="*/ 1 w 539"/>
                <a:gd name="T3" fmla="*/ 2735 h 1067"/>
                <a:gd name="T4" fmla="*/ 745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Oval 20"/>
            <p:cNvSpPr>
              <a:spLocks noChangeArrowheads="1"/>
            </p:cNvSpPr>
            <p:nvPr/>
          </p:nvSpPr>
          <p:spPr bwMode="auto">
            <a:xfrm>
              <a:off x="1770" y="2265"/>
              <a:ext cx="76" cy="10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vi-VN" sz="1400">
                <a:solidFill>
                  <a:srgbClr val="163EEA"/>
                </a:solidFill>
                <a:latin typeface="VNI-Times" pitchFamily="2" charset="0"/>
                <a:cs typeface="Times New Roman" pitchFamily="18" charset="0"/>
              </a:endParaRPr>
            </a:p>
          </p:txBody>
        </p:sp>
        <p:sp>
          <p:nvSpPr>
            <p:cNvPr id="11285" name="Oval 21"/>
            <p:cNvSpPr>
              <a:spLocks noChangeArrowheads="1"/>
            </p:cNvSpPr>
            <p:nvPr/>
          </p:nvSpPr>
          <p:spPr bwMode="auto">
            <a:xfrm>
              <a:off x="3631" y="2265"/>
              <a:ext cx="76" cy="10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vi-VN" sz="1400">
                <a:solidFill>
                  <a:srgbClr val="163EEA"/>
                </a:solidFill>
                <a:latin typeface="VNI-Times" pitchFamily="2" charset="0"/>
                <a:cs typeface="Times New Roman" pitchFamily="18" charset="0"/>
              </a:endParaRPr>
            </a:p>
          </p:txBody>
        </p:sp>
        <p:sp>
          <p:nvSpPr>
            <p:cNvPr id="11286" name="Text Box 22"/>
            <p:cNvSpPr txBox="1">
              <a:spLocks noChangeArrowheads="1"/>
            </p:cNvSpPr>
            <p:nvPr/>
          </p:nvSpPr>
          <p:spPr bwMode="auto">
            <a:xfrm>
              <a:off x="1568" y="2025"/>
              <a:ext cx="356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ahoma" pitchFamily="34" charset="0"/>
                  <a:cs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ahoma" pitchFamily="34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3565" y="2019"/>
              <a:ext cx="357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ahoma" pitchFamily="34" charset="0"/>
                  <a:cs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ahoma" pitchFamily="34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11288" name="Text Box 24"/>
            <p:cNvSpPr txBox="1">
              <a:spLocks noChangeArrowheads="1"/>
            </p:cNvSpPr>
            <p:nvPr/>
          </p:nvSpPr>
          <p:spPr bwMode="auto">
            <a:xfrm>
              <a:off x="2630" y="768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vi-VN" altLang="vi-VN" sz="2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85369" name="AutoShape 25"/>
          <p:cNvSpPr>
            <a:spLocks noChangeArrowheads="1"/>
          </p:cNvSpPr>
          <p:nvPr/>
        </p:nvSpPr>
        <p:spPr bwMode="auto">
          <a:xfrm>
            <a:off x="4495800" y="808037"/>
            <a:ext cx="4419600" cy="1981200"/>
          </a:xfrm>
          <a:prstGeom prst="wedgeRoundRectCallout">
            <a:avLst>
              <a:gd name="adj1" fmla="val 2270"/>
              <a:gd name="adj2" fmla="val 71923"/>
              <a:gd name="adj3" fmla="val 16667"/>
            </a:avLst>
          </a:prstGeom>
          <a:solidFill>
            <a:srgbClr val="99CCFF"/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vi-VN" altLang="vi-VN" sz="2400" baseline="-25000">
              <a:latin typeface="Times New Roman" pitchFamily="18" charset="0"/>
            </a:endParaRPr>
          </a:p>
        </p:txBody>
      </p:sp>
      <p:sp>
        <p:nvSpPr>
          <p:cNvPr id="185370" name="Text Box 26"/>
          <p:cNvSpPr txBox="1">
            <a:spLocks noChangeArrowheads="1"/>
          </p:cNvSpPr>
          <p:nvPr/>
        </p:nvSpPr>
        <p:spPr bwMode="auto">
          <a:xfrm>
            <a:off x="4419600" y="1387475"/>
            <a:ext cx="45767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>
                <a:latin typeface="Times New Roman" pitchFamily="18" charset="0"/>
              </a:rPr>
              <a:t>Vân giao thoa cực đại ứng với k = 0</a:t>
            </a:r>
          </a:p>
          <a:p>
            <a:r>
              <a:rPr lang="en-US" altLang="vi-VN" sz="2400">
                <a:latin typeface="Times New Roman" pitchFamily="18" charset="0"/>
              </a:rPr>
              <a:t>có đặc điểm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69" grpId="0" animBg="1"/>
      <p:bldP spid="1853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2"/>
          <p:cNvSpPr txBox="1">
            <a:spLocks noChangeArrowheads="1"/>
          </p:cNvSpPr>
          <p:nvPr/>
        </p:nvSpPr>
        <p:spPr bwMode="auto">
          <a:xfrm>
            <a:off x="593725" y="1814513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vi-VN" altLang="vi-VN" sz="2400" baseline="-25000">
              <a:latin typeface="Times New Roman" pitchFamily="18" charset="0"/>
            </a:endParaRPr>
          </a:p>
        </p:txBody>
      </p:sp>
      <p:graphicFrame>
        <p:nvGraphicFramePr>
          <p:cNvPr id="1229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203011"/>
              </p:ext>
            </p:extLst>
          </p:nvPr>
        </p:nvGraphicFramePr>
        <p:xfrm>
          <a:off x="1752600" y="316706"/>
          <a:ext cx="19812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7" name="Equation" r:id="rId3" imgW="774364" imgH="228501" progId="Equation.DSMT4">
                  <p:embed/>
                </p:oleObj>
              </mc:Choice>
              <mc:Fallback>
                <p:oleObj name="Equation" r:id="rId3" imgW="774364" imgH="228501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16706"/>
                        <a:ext cx="19812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090007"/>
              </p:ext>
            </p:extLst>
          </p:nvPr>
        </p:nvGraphicFramePr>
        <p:xfrm>
          <a:off x="4577913" y="376237"/>
          <a:ext cx="21336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8" name="Equation" r:id="rId5" imgW="926698" imgH="203112" progId="Equation.DSMT4">
                  <p:embed/>
                </p:oleObj>
              </mc:Choice>
              <mc:Fallback>
                <p:oleObj name="Equation" r:id="rId5" imgW="926698" imgH="20311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7913" y="376237"/>
                        <a:ext cx="21336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16"/>
          <p:cNvSpPr txBox="1">
            <a:spLocks noChangeArrowheads="1"/>
          </p:cNvSpPr>
          <p:nvPr/>
        </p:nvSpPr>
        <p:spPr bwMode="auto">
          <a:xfrm>
            <a:off x="76200" y="990600"/>
            <a:ext cx="4448654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>
                <a:latin typeface="Times New Roman" pitchFamily="18" charset="0"/>
              </a:rPr>
              <a:t>+</a:t>
            </a:r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ứng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với</a:t>
            </a:r>
            <a:r>
              <a:rPr lang="en-US" altLang="vi-VN" sz="2400" dirty="0">
                <a:latin typeface="Times New Roman" pitchFamily="18" charset="0"/>
              </a:rPr>
              <a:t> k = 0 </a:t>
            </a:r>
          </a:p>
          <a:p>
            <a:r>
              <a:rPr lang="en-US" altLang="vi-VN" sz="2400" dirty="0">
                <a:latin typeface="Times New Roman" pitchFamily="18" charset="0"/>
              </a:rPr>
              <a:t>(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trung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tâm</a:t>
            </a:r>
            <a:r>
              <a:rPr lang="en-US" altLang="vi-VN" sz="2400" dirty="0">
                <a:latin typeface="Times New Roman" pitchFamily="18" charset="0"/>
              </a:rPr>
              <a:t>) </a:t>
            </a:r>
            <a:r>
              <a:rPr lang="en-US" altLang="vi-VN" sz="2400" dirty="0" err="1">
                <a:latin typeface="Times New Roman" pitchFamily="18" charset="0"/>
              </a:rPr>
              <a:t>trùng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với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trung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nhận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trục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đối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xứng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họ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hypebol</a:t>
            </a:r>
            <a:endParaRPr lang="en-US" altLang="vi-VN" sz="2400" dirty="0">
              <a:latin typeface="Times New Roman" pitchFamily="18" charset="0"/>
            </a:endParaRPr>
          </a:p>
          <a:p>
            <a:endParaRPr lang="en-US" altLang="vi-VN" sz="2400" dirty="0">
              <a:latin typeface="Times New Roman" pitchFamily="18" charset="0"/>
            </a:endParaRPr>
          </a:p>
          <a:p>
            <a:r>
              <a:rPr lang="en-US" altLang="vi-VN" sz="2400" dirty="0" smtClean="0">
                <a:latin typeface="Times New Roman" pitchFamily="18" charset="0"/>
              </a:rPr>
              <a:t>+ </a:t>
            </a:r>
            <a:r>
              <a:rPr lang="en-US" altLang="vi-VN" sz="2400" dirty="0" err="1">
                <a:latin typeface="Times New Roman" pitchFamily="18" charset="0"/>
              </a:rPr>
              <a:t>Số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giá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trị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nguyên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k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số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vân</a:t>
            </a:r>
            <a:endParaRPr lang="en-US" altLang="vi-VN" sz="2400" dirty="0">
              <a:latin typeface="Times New Roman" pitchFamily="18" charset="0"/>
            </a:endParaRPr>
          </a:p>
          <a:p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trên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r>
              <a:rPr lang="en-US" altLang="vi-VN" sz="2400" dirty="0">
                <a:latin typeface="Times New Roman" pitchFamily="18" charset="0"/>
              </a:rPr>
              <a:t>,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Phụ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thuộc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khoảng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cách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và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bước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sóng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12294" name="Text Box 20"/>
          <p:cNvSpPr txBox="1">
            <a:spLocks noChangeArrowheads="1"/>
          </p:cNvSpPr>
          <p:nvPr/>
        </p:nvSpPr>
        <p:spPr bwMode="auto">
          <a:xfrm>
            <a:off x="381000" y="152400"/>
            <a:ext cx="1004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u="sng" dirty="0" err="1">
                <a:solidFill>
                  <a:schemeClr val="accent2"/>
                </a:solidFill>
                <a:latin typeface="Times New Roman" pitchFamily="18" charset="0"/>
              </a:rPr>
              <a:t>Chú</a:t>
            </a:r>
            <a:r>
              <a:rPr lang="en-US" altLang="vi-VN" sz="2400" u="sng" dirty="0">
                <a:solidFill>
                  <a:schemeClr val="accent2"/>
                </a:solidFill>
                <a:latin typeface="Times New Roman" pitchFamily="18" charset="0"/>
              </a:rPr>
              <a:t> ý:</a:t>
            </a:r>
          </a:p>
        </p:txBody>
      </p:sp>
      <p:grpSp>
        <p:nvGrpSpPr>
          <p:cNvPr id="12295" name="Group 70"/>
          <p:cNvGrpSpPr>
            <a:grpSpLocks/>
          </p:cNvGrpSpPr>
          <p:nvPr/>
        </p:nvGrpSpPr>
        <p:grpSpPr bwMode="auto">
          <a:xfrm>
            <a:off x="4114800" y="1281113"/>
            <a:ext cx="5181600" cy="4392612"/>
            <a:chOff x="2592" y="807"/>
            <a:chExt cx="3264" cy="2767"/>
          </a:xfrm>
        </p:grpSpPr>
        <p:sp>
          <p:nvSpPr>
            <p:cNvPr id="12301" name="Line 39"/>
            <p:cNvSpPr>
              <a:spLocks noChangeShapeType="1"/>
            </p:cNvSpPr>
            <p:nvPr/>
          </p:nvSpPr>
          <p:spPr bwMode="auto">
            <a:xfrm>
              <a:off x="2929" y="2355"/>
              <a:ext cx="2491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40"/>
            <p:cNvSpPr>
              <a:spLocks noChangeShapeType="1"/>
            </p:cNvSpPr>
            <p:nvPr/>
          </p:nvSpPr>
          <p:spPr bwMode="auto">
            <a:xfrm>
              <a:off x="4177" y="1138"/>
              <a:ext cx="8" cy="2436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Freeform 43"/>
            <p:cNvSpPr>
              <a:spLocks/>
            </p:cNvSpPr>
            <p:nvPr/>
          </p:nvSpPr>
          <p:spPr bwMode="auto">
            <a:xfrm>
              <a:off x="4542" y="1142"/>
              <a:ext cx="337" cy="2427"/>
            </a:xfrm>
            <a:custGeom>
              <a:avLst/>
              <a:gdLst>
                <a:gd name="T0" fmla="*/ 211 w 539"/>
                <a:gd name="T1" fmla="*/ 0 h 1067"/>
                <a:gd name="T2" fmla="*/ 1 w 539"/>
                <a:gd name="T3" fmla="*/ 2736 h 1067"/>
                <a:gd name="T4" fmla="*/ 207 w 539"/>
                <a:gd name="T5" fmla="*/ 5520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Freeform 45"/>
            <p:cNvSpPr>
              <a:spLocks/>
            </p:cNvSpPr>
            <p:nvPr/>
          </p:nvSpPr>
          <p:spPr bwMode="auto">
            <a:xfrm flipH="1">
              <a:off x="3476" y="1142"/>
              <a:ext cx="337" cy="2427"/>
            </a:xfrm>
            <a:custGeom>
              <a:avLst/>
              <a:gdLst>
                <a:gd name="T0" fmla="*/ 211 w 539"/>
                <a:gd name="T1" fmla="*/ 0 h 1067"/>
                <a:gd name="T2" fmla="*/ 1 w 539"/>
                <a:gd name="T3" fmla="*/ 2736 h 1067"/>
                <a:gd name="T4" fmla="*/ 207 w 539"/>
                <a:gd name="T5" fmla="*/ 5520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Freeform 47"/>
            <p:cNvSpPr>
              <a:spLocks/>
            </p:cNvSpPr>
            <p:nvPr/>
          </p:nvSpPr>
          <p:spPr bwMode="auto">
            <a:xfrm>
              <a:off x="4937" y="1142"/>
              <a:ext cx="639" cy="2426"/>
            </a:xfrm>
            <a:custGeom>
              <a:avLst/>
              <a:gdLst>
                <a:gd name="T0" fmla="*/ 758 w 539"/>
                <a:gd name="T1" fmla="*/ 0 h 1067"/>
                <a:gd name="T2" fmla="*/ 1 w 539"/>
                <a:gd name="T3" fmla="*/ 2735 h 1067"/>
                <a:gd name="T4" fmla="*/ 745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Freeform 48"/>
            <p:cNvSpPr>
              <a:spLocks/>
            </p:cNvSpPr>
            <p:nvPr/>
          </p:nvSpPr>
          <p:spPr bwMode="auto">
            <a:xfrm flipH="1">
              <a:off x="2784" y="1143"/>
              <a:ext cx="639" cy="2426"/>
            </a:xfrm>
            <a:custGeom>
              <a:avLst/>
              <a:gdLst>
                <a:gd name="T0" fmla="*/ 758 w 539"/>
                <a:gd name="T1" fmla="*/ 0 h 1067"/>
                <a:gd name="T2" fmla="*/ 1 w 539"/>
                <a:gd name="T3" fmla="*/ 2735 h 1067"/>
                <a:gd name="T4" fmla="*/ 745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Oval 49"/>
            <p:cNvSpPr>
              <a:spLocks noChangeArrowheads="1"/>
            </p:cNvSpPr>
            <p:nvPr/>
          </p:nvSpPr>
          <p:spPr bwMode="auto">
            <a:xfrm>
              <a:off x="3210" y="2304"/>
              <a:ext cx="76" cy="10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vi-VN" sz="1400">
                <a:solidFill>
                  <a:srgbClr val="163EEA"/>
                </a:solidFill>
                <a:latin typeface="VNI-Times" pitchFamily="2" charset="0"/>
              </a:endParaRPr>
            </a:p>
          </p:txBody>
        </p:sp>
        <p:sp>
          <p:nvSpPr>
            <p:cNvPr id="12308" name="Oval 50"/>
            <p:cNvSpPr>
              <a:spLocks noChangeArrowheads="1"/>
            </p:cNvSpPr>
            <p:nvPr/>
          </p:nvSpPr>
          <p:spPr bwMode="auto">
            <a:xfrm>
              <a:off x="5071" y="2304"/>
              <a:ext cx="76" cy="10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vi-VN" sz="1400">
                <a:solidFill>
                  <a:srgbClr val="163EEA"/>
                </a:solidFill>
                <a:latin typeface="VNI-Times" pitchFamily="2" charset="0"/>
              </a:endParaRPr>
            </a:p>
          </p:txBody>
        </p:sp>
        <p:sp>
          <p:nvSpPr>
            <p:cNvPr id="12309" name="Text Box 59"/>
            <p:cNvSpPr txBox="1">
              <a:spLocks noChangeArrowheads="1"/>
            </p:cNvSpPr>
            <p:nvPr/>
          </p:nvSpPr>
          <p:spPr bwMode="auto">
            <a:xfrm>
              <a:off x="3008" y="2064"/>
              <a:ext cx="356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2310" name="Text Box 60"/>
            <p:cNvSpPr txBox="1">
              <a:spLocks noChangeArrowheads="1"/>
            </p:cNvSpPr>
            <p:nvPr/>
          </p:nvSpPr>
          <p:spPr bwMode="auto">
            <a:xfrm>
              <a:off x="5005" y="2058"/>
              <a:ext cx="357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2311" name="Text Box 61"/>
            <p:cNvSpPr txBox="1">
              <a:spLocks noChangeArrowheads="1"/>
            </p:cNvSpPr>
            <p:nvPr/>
          </p:nvSpPr>
          <p:spPr bwMode="auto">
            <a:xfrm>
              <a:off x="4070" y="807"/>
              <a:ext cx="11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vi-VN" altLang="vi-VN" sz="2400" baseline="-25000">
                <a:latin typeface="Times New Roman" pitchFamily="18" charset="0"/>
              </a:endParaRPr>
            </a:p>
          </p:txBody>
        </p:sp>
        <p:sp>
          <p:nvSpPr>
            <p:cNvPr id="12312" name="Text Box 62"/>
            <p:cNvSpPr txBox="1">
              <a:spLocks noChangeArrowheads="1"/>
            </p:cNvSpPr>
            <p:nvPr/>
          </p:nvSpPr>
          <p:spPr bwMode="auto">
            <a:xfrm>
              <a:off x="3984" y="912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k=0</a:t>
              </a:r>
            </a:p>
          </p:txBody>
        </p:sp>
        <p:sp>
          <p:nvSpPr>
            <p:cNvPr id="12313" name="Text Box 63"/>
            <p:cNvSpPr txBox="1">
              <a:spLocks noChangeArrowheads="1"/>
            </p:cNvSpPr>
            <p:nvPr/>
          </p:nvSpPr>
          <p:spPr bwMode="auto">
            <a:xfrm>
              <a:off x="3264" y="960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K=1</a:t>
              </a:r>
            </a:p>
          </p:txBody>
        </p:sp>
        <p:sp>
          <p:nvSpPr>
            <p:cNvPr id="12314" name="Text Box 64"/>
            <p:cNvSpPr txBox="1">
              <a:spLocks noChangeArrowheads="1"/>
            </p:cNvSpPr>
            <p:nvPr/>
          </p:nvSpPr>
          <p:spPr bwMode="auto">
            <a:xfrm>
              <a:off x="4608" y="960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K=-1</a:t>
              </a:r>
            </a:p>
          </p:txBody>
        </p:sp>
        <p:sp>
          <p:nvSpPr>
            <p:cNvPr id="12315" name="Text Box 65"/>
            <p:cNvSpPr txBox="1">
              <a:spLocks noChangeArrowheads="1"/>
            </p:cNvSpPr>
            <p:nvPr/>
          </p:nvSpPr>
          <p:spPr bwMode="auto">
            <a:xfrm>
              <a:off x="5280" y="912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K=-2</a:t>
              </a:r>
            </a:p>
          </p:txBody>
        </p:sp>
        <p:sp>
          <p:nvSpPr>
            <p:cNvPr id="12316" name="Text Box 66"/>
            <p:cNvSpPr txBox="1">
              <a:spLocks noChangeArrowheads="1"/>
            </p:cNvSpPr>
            <p:nvPr/>
          </p:nvSpPr>
          <p:spPr bwMode="auto">
            <a:xfrm>
              <a:off x="2592" y="912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K=2</a:t>
              </a:r>
            </a:p>
          </p:txBody>
        </p:sp>
      </p:grpSp>
      <p:sp>
        <p:nvSpPr>
          <p:cNvPr id="12296" name="Text Box 71"/>
          <p:cNvSpPr txBox="1">
            <a:spLocks noChangeArrowheads="1"/>
          </p:cNvSpPr>
          <p:nvPr/>
        </p:nvSpPr>
        <p:spPr bwMode="auto">
          <a:xfrm>
            <a:off x="142875" y="5105400"/>
            <a:ext cx="45069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>
                <a:latin typeface="Times New Roman" pitchFamily="18" charset="0"/>
              </a:rPr>
              <a:t>+</a:t>
            </a:r>
            <a:r>
              <a:rPr lang="en-US" altLang="vi-VN" sz="2400" dirty="0" err="1">
                <a:latin typeface="Times New Roman" pitchFamily="18" charset="0"/>
              </a:rPr>
              <a:t>Trên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r>
              <a:rPr lang="en-US" altLang="vi-VN" sz="2400" dirty="0">
                <a:latin typeface="Times New Roman" pitchFamily="18" charset="0"/>
              </a:rPr>
              <a:t>, </a:t>
            </a:r>
            <a:r>
              <a:rPr lang="en-US" altLang="vi-VN" sz="2400" dirty="0" err="1">
                <a:latin typeface="Times New Roman" pitchFamily="18" charset="0"/>
              </a:rPr>
              <a:t>khoảng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cách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giữa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đại</a:t>
            </a:r>
            <a:r>
              <a:rPr lang="en-US" altLang="vi-VN" sz="2400" dirty="0" smtClean="0">
                <a:latin typeface="Times New Roman" pitchFamily="18" charset="0"/>
              </a:rPr>
              <a:t>  </a:t>
            </a:r>
            <a:r>
              <a:rPr lang="en-US" altLang="vi-VN" sz="2400" dirty="0" err="1">
                <a:latin typeface="Times New Roman" pitchFamily="18" charset="0"/>
              </a:rPr>
              <a:t>bằng</a:t>
            </a:r>
            <a:r>
              <a:rPr lang="en-US" altLang="vi-VN" sz="2400" dirty="0">
                <a:latin typeface="Times New Roman" pitchFamily="18" charset="0"/>
              </a:rPr>
              <a:t>  </a:t>
            </a:r>
          </a:p>
        </p:txBody>
      </p:sp>
      <p:graphicFrame>
        <p:nvGraphicFramePr>
          <p:cNvPr id="12297" name="Objec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409225"/>
              </p:ext>
            </p:extLst>
          </p:nvPr>
        </p:nvGraphicFramePr>
        <p:xfrm>
          <a:off x="2396331" y="5485485"/>
          <a:ext cx="2905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9" name="Equation" r:id="rId7" imgW="164957" imgH="393359" progId="Equation.DSMT4">
                  <p:embed/>
                </p:oleObj>
              </mc:Choice>
              <mc:Fallback>
                <p:oleObj name="Equation" r:id="rId7" imgW="164957" imgH="393359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6331" y="5485485"/>
                        <a:ext cx="2905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73"/>
          <p:cNvGraphicFramePr>
            <a:graphicFrameLocks noChangeAspect="1"/>
          </p:cNvGraphicFramePr>
          <p:nvPr/>
        </p:nvGraphicFramePr>
        <p:xfrm>
          <a:off x="6219825" y="2971800"/>
          <a:ext cx="2571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0" name="Equation" r:id="rId9" imgW="164957" imgH="393359" progId="Equation.DSMT4">
                  <p:embed/>
                </p:oleObj>
              </mc:Choice>
              <mc:Fallback>
                <p:oleObj name="Equation" r:id="rId9" imgW="164957" imgH="393359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2971800"/>
                        <a:ext cx="2571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9" name="Line 74"/>
          <p:cNvSpPr>
            <a:spLocks noChangeShapeType="1"/>
          </p:cNvSpPr>
          <p:nvPr/>
        </p:nvSpPr>
        <p:spPr bwMode="auto">
          <a:xfrm>
            <a:off x="6096000" y="36576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2300" name="Objec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618851"/>
              </p:ext>
            </p:extLst>
          </p:nvPr>
        </p:nvGraphicFramePr>
        <p:xfrm>
          <a:off x="1828800" y="4371806"/>
          <a:ext cx="3000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61" name="Equation" r:id="rId11" imgW="139579" imgH="177646" progId="Equation.DSMT4">
                  <p:embed/>
                </p:oleObj>
              </mc:Choice>
              <mc:Fallback>
                <p:oleObj name="Equation" r:id="rId11" imgW="139579" imgH="177646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371806"/>
                        <a:ext cx="3000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4" grpId="0"/>
      <p:bldP spid="12296" grpId="0"/>
      <p:bldP spid="1229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8"/>
          <p:cNvSpPr txBox="1">
            <a:spLocks noChangeArrowheads="1"/>
          </p:cNvSpPr>
          <p:nvPr/>
        </p:nvSpPr>
        <p:spPr bwMode="auto">
          <a:xfrm>
            <a:off x="533400" y="68580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vi-VN" altLang="vi-VN" sz="2400" baseline="-25000">
              <a:latin typeface="Times New Roman" pitchFamily="18" charset="0"/>
            </a:endParaRPr>
          </a:p>
        </p:txBody>
      </p:sp>
      <p:sp>
        <p:nvSpPr>
          <p:cNvPr id="13315" name="Text Box 29"/>
          <p:cNvSpPr txBox="1">
            <a:spLocks noChangeArrowheads="1"/>
          </p:cNvSpPr>
          <p:nvPr/>
        </p:nvSpPr>
        <p:spPr bwMode="auto">
          <a:xfrm>
            <a:off x="228600" y="0"/>
            <a:ext cx="3849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i="1">
                <a:solidFill>
                  <a:srgbClr val="0000FF"/>
                </a:solidFill>
                <a:latin typeface="Times New Roman" pitchFamily="18" charset="0"/>
              </a:rPr>
              <a:t>b)Vị trí các cực tiểu giao thoa</a:t>
            </a:r>
          </a:p>
        </p:txBody>
      </p:sp>
      <p:sp>
        <p:nvSpPr>
          <p:cNvPr id="170014" name="Text Box 30"/>
          <p:cNvSpPr txBox="1">
            <a:spLocks noChangeArrowheads="1"/>
          </p:cNvSpPr>
          <p:nvPr/>
        </p:nvSpPr>
        <p:spPr bwMode="auto">
          <a:xfrm>
            <a:off x="288925" y="574675"/>
            <a:ext cx="58626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>
                <a:latin typeface="Times New Roman" pitchFamily="18" charset="0"/>
              </a:rPr>
              <a:t>Điểm cực tiểu giao thoa là các điểm đứng yên:</a:t>
            </a:r>
          </a:p>
          <a:p>
            <a:r>
              <a:rPr lang="en-US" altLang="vi-VN" sz="2400">
                <a:latin typeface="Times New Roman" pitchFamily="18" charset="0"/>
              </a:rPr>
              <a:t>A</a:t>
            </a:r>
            <a:r>
              <a:rPr lang="en-US" altLang="vi-VN" sz="2400" baseline="-25000">
                <a:latin typeface="Times New Roman" pitchFamily="18" charset="0"/>
              </a:rPr>
              <a:t>Mmin</a:t>
            </a:r>
            <a:r>
              <a:rPr lang="en-US" altLang="vi-VN" sz="2400">
                <a:latin typeface="Times New Roman" pitchFamily="18" charset="0"/>
              </a:rPr>
              <a:t>= 0</a:t>
            </a:r>
          </a:p>
        </p:txBody>
      </p:sp>
      <p:sp>
        <p:nvSpPr>
          <p:cNvPr id="170015" name="Text Box 31"/>
          <p:cNvSpPr txBox="1">
            <a:spLocks noChangeArrowheads="1"/>
          </p:cNvSpPr>
          <p:nvPr/>
        </p:nvSpPr>
        <p:spPr bwMode="auto">
          <a:xfrm>
            <a:off x="533400" y="1600200"/>
            <a:ext cx="1022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>
                <a:latin typeface="Times New Roman" pitchFamily="18" charset="0"/>
              </a:rPr>
              <a:t>Do </a:t>
            </a:r>
            <a:r>
              <a:rPr lang="en-US" altLang="vi-VN" sz="2400" dirty="0" err="1">
                <a:latin typeface="Times New Roman" pitchFamily="18" charset="0"/>
              </a:rPr>
              <a:t>đó</a:t>
            </a:r>
            <a:r>
              <a:rPr lang="en-US" altLang="vi-VN" sz="2400" dirty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170019" name="Object 3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9551548"/>
              </p:ext>
            </p:extLst>
          </p:nvPr>
        </p:nvGraphicFramePr>
        <p:xfrm>
          <a:off x="6151563" y="2831367"/>
          <a:ext cx="21320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3" imgW="1040948" imgH="203112" progId="Equation.DSMT4">
                  <p:embed/>
                </p:oleObj>
              </mc:Choice>
              <mc:Fallback>
                <p:oleObj name="Equation" r:id="rId3" imgW="1040948" imgH="203112" progId="Equation.DSMT4">
                  <p:embed/>
                  <p:pic>
                    <p:nvPicPr>
                      <p:cNvPr id="0" name="Object 3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1563" y="2831367"/>
                        <a:ext cx="2132013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0022" name="Text Box 38"/>
          <p:cNvSpPr txBox="1">
            <a:spLocks noChangeArrowheads="1"/>
          </p:cNvSpPr>
          <p:nvPr/>
        </p:nvSpPr>
        <p:spPr bwMode="auto">
          <a:xfrm>
            <a:off x="533400" y="3429000"/>
            <a:ext cx="79978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>
                <a:latin typeface="Times New Roman" pitchFamily="18" charset="0"/>
              </a:rPr>
              <a:t>=&gt;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triệt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tiêu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mà</a:t>
            </a:r>
            <a:endParaRPr lang="en-US" altLang="vi-VN" sz="2400" dirty="0">
              <a:latin typeface="Times New Roman" pitchFamily="18" charset="0"/>
            </a:endParaRPr>
          </a:p>
          <a:p>
            <a:r>
              <a:rPr lang="en-US" altLang="vi-VN" sz="2400" dirty="0" err="1">
                <a:latin typeface="Times New Roman" pitchFamily="18" charset="0"/>
              </a:rPr>
              <a:t>hiệu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hai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sóng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từ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nguồn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truyền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tới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bằng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một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số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nửa</a:t>
            </a:r>
            <a:endParaRPr lang="en-US" altLang="vi-VN" sz="2400" dirty="0">
              <a:latin typeface="Times New Roman" pitchFamily="18" charset="0"/>
            </a:endParaRPr>
          </a:p>
          <a:p>
            <a:r>
              <a:rPr lang="en-US" altLang="vi-VN" sz="2400" dirty="0" err="1">
                <a:latin typeface="Times New Roman" pitchFamily="18" charset="0"/>
              </a:rPr>
              <a:t>nguyên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lần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bước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sóng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170023" name="Text Box 39"/>
          <p:cNvSpPr txBox="1">
            <a:spLocks noChangeArrowheads="1"/>
          </p:cNvSpPr>
          <p:nvPr/>
        </p:nvSpPr>
        <p:spPr bwMode="auto">
          <a:xfrm>
            <a:off x="531812" y="4800600"/>
            <a:ext cx="84597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Quỹ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tích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này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hypebol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hai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tiêu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và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r>
              <a:rPr lang="en-US" altLang="vi-VN" sz="2400" dirty="0">
                <a:latin typeface="Times New Roman" pitchFamily="18" charset="0"/>
              </a:rPr>
              <a:t>, </a:t>
            </a:r>
            <a:r>
              <a:rPr lang="en-US" altLang="vi-VN" sz="2400" dirty="0" err="1">
                <a:latin typeface="Times New Roman" pitchFamily="18" charset="0"/>
              </a:rPr>
              <a:t>chúng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được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gọi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tiểu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332892" y="1600199"/>
                <a:ext cx="4242443" cy="11068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1)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</a:t>
                </a:r>
                <a:r>
                  <a:rPr lang="en-US" sz="2400" dirty="0" smtClean="0">
                    <a:solidFill>
                      <a:prstClr val="black"/>
                    </a:solidFill>
                  </a:rPr>
                  <a:t> = 0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2400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sz="2400" dirty="0" smtClean="0">
                  <a:solidFill>
                    <a:prstClr val="black"/>
                  </a:solidFill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→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𝑘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)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dirty="0" smtClean="0">
                        <a:latin typeface="Cambria Math"/>
                        <a:ea typeface="Cambria Math"/>
                      </a:rPr>
                      <m:t>λ</m:t>
                    </m:r>
                    <m:r>
                      <a:rPr lang="en-US" i="1" dirty="0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en-US" sz="24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𝜆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892" y="1600199"/>
                <a:ext cx="4242443" cy="1106841"/>
              </a:xfrm>
              <a:prstGeom prst="rect">
                <a:avLst/>
              </a:prstGeom>
              <a:blipFill rotWithShape="1"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0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70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0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0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14" grpId="0"/>
      <p:bldP spid="170015" grpId="0"/>
      <p:bldP spid="170022" grpId="0"/>
      <p:bldP spid="17002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35"/>
          <p:cNvGrpSpPr>
            <a:grpSpLocks/>
          </p:cNvGrpSpPr>
          <p:nvPr/>
        </p:nvGrpSpPr>
        <p:grpSpPr bwMode="auto">
          <a:xfrm>
            <a:off x="2743200" y="1447800"/>
            <a:ext cx="4953000" cy="4648200"/>
            <a:chOff x="1728" y="672"/>
            <a:chExt cx="3120" cy="2928"/>
          </a:xfrm>
        </p:grpSpPr>
        <p:sp>
          <p:nvSpPr>
            <p:cNvPr id="14346" name="Text Box 2"/>
            <p:cNvSpPr txBox="1">
              <a:spLocks noChangeArrowheads="1"/>
            </p:cNvSpPr>
            <p:nvPr/>
          </p:nvSpPr>
          <p:spPr bwMode="auto">
            <a:xfrm>
              <a:off x="3024" y="681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k=0</a:t>
              </a:r>
            </a:p>
          </p:txBody>
        </p:sp>
        <p:sp>
          <p:nvSpPr>
            <p:cNvPr id="14347" name="Text Box 3"/>
            <p:cNvSpPr txBox="1">
              <a:spLocks noChangeArrowheads="1"/>
            </p:cNvSpPr>
            <p:nvPr/>
          </p:nvSpPr>
          <p:spPr bwMode="auto">
            <a:xfrm>
              <a:off x="1728" y="720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14348" name="Text Box 4"/>
            <p:cNvSpPr txBox="1">
              <a:spLocks noChangeArrowheads="1"/>
            </p:cNvSpPr>
            <p:nvPr/>
          </p:nvSpPr>
          <p:spPr bwMode="auto">
            <a:xfrm>
              <a:off x="4512" y="729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-2</a:t>
              </a:r>
            </a:p>
          </p:txBody>
        </p:sp>
        <p:sp>
          <p:nvSpPr>
            <p:cNvPr id="14349" name="Text Box 5"/>
            <p:cNvSpPr txBox="1">
              <a:spLocks noChangeArrowheads="1"/>
            </p:cNvSpPr>
            <p:nvPr/>
          </p:nvSpPr>
          <p:spPr bwMode="auto">
            <a:xfrm>
              <a:off x="1968" y="331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0000FF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14350" name="Text Box 6"/>
            <p:cNvSpPr txBox="1">
              <a:spLocks noChangeArrowheads="1"/>
            </p:cNvSpPr>
            <p:nvPr/>
          </p:nvSpPr>
          <p:spPr bwMode="auto">
            <a:xfrm>
              <a:off x="3792" y="67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-1</a:t>
              </a:r>
            </a:p>
          </p:txBody>
        </p:sp>
        <p:sp>
          <p:nvSpPr>
            <p:cNvPr id="14351" name="Text Box 7"/>
            <p:cNvSpPr txBox="1">
              <a:spLocks noChangeArrowheads="1"/>
            </p:cNvSpPr>
            <p:nvPr/>
          </p:nvSpPr>
          <p:spPr bwMode="auto">
            <a:xfrm>
              <a:off x="2400" y="672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A50021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14352" name="Text Box 8"/>
            <p:cNvSpPr txBox="1">
              <a:spLocks noChangeArrowheads="1"/>
            </p:cNvSpPr>
            <p:nvPr/>
          </p:nvSpPr>
          <p:spPr bwMode="auto">
            <a:xfrm>
              <a:off x="2592" y="3321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0000FF"/>
                  </a:solidFill>
                  <a:latin typeface="Verdana" pitchFamily="34" charset="0"/>
                </a:rPr>
                <a:t>k=0</a:t>
              </a:r>
            </a:p>
          </p:txBody>
        </p:sp>
        <p:sp>
          <p:nvSpPr>
            <p:cNvPr id="14353" name="Text Box 9"/>
            <p:cNvSpPr txBox="1">
              <a:spLocks noChangeArrowheads="1"/>
            </p:cNvSpPr>
            <p:nvPr/>
          </p:nvSpPr>
          <p:spPr bwMode="auto">
            <a:xfrm>
              <a:off x="3504" y="3360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0000FF"/>
                  </a:solidFill>
                  <a:latin typeface="Verdana" pitchFamily="34" charset="0"/>
                </a:rPr>
                <a:t>-1</a:t>
              </a:r>
            </a:p>
          </p:txBody>
        </p:sp>
        <p:sp>
          <p:nvSpPr>
            <p:cNvPr id="14354" name="Text Box 10"/>
            <p:cNvSpPr txBox="1">
              <a:spLocks noChangeArrowheads="1"/>
            </p:cNvSpPr>
            <p:nvPr/>
          </p:nvSpPr>
          <p:spPr bwMode="auto">
            <a:xfrm>
              <a:off x="4272" y="3369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>
                  <a:solidFill>
                    <a:srgbClr val="0000FF"/>
                  </a:solidFill>
                  <a:latin typeface="Verdana" pitchFamily="34" charset="0"/>
                </a:rPr>
                <a:t>-2</a:t>
              </a:r>
            </a:p>
          </p:txBody>
        </p:sp>
        <p:sp>
          <p:nvSpPr>
            <p:cNvPr id="14355" name="Line 13"/>
            <p:cNvSpPr>
              <a:spLocks noChangeShapeType="1"/>
            </p:cNvSpPr>
            <p:nvPr/>
          </p:nvSpPr>
          <p:spPr bwMode="auto">
            <a:xfrm>
              <a:off x="1969" y="2115"/>
              <a:ext cx="2491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Line 14"/>
            <p:cNvSpPr>
              <a:spLocks noChangeShapeType="1"/>
            </p:cNvSpPr>
            <p:nvPr/>
          </p:nvSpPr>
          <p:spPr bwMode="auto">
            <a:xfrm>
              <a:off x="3217" y="898"/>
              <a:ext cx="8" cy="2436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17"/>
            <p:cNvSpPr>
              <a:spLocks/>
            </p:cNvSpPr>
            <p:nvPr/>
          </p:nvSpPr>
          <p:spPr bwMode="auto">
            <a:xfrm>
              <a:off x="3582" y="902"/>
              <a:ext cx="337" cy="2427"/>
            </a:xfrm>
            <a:custGeom>
              <a:avLst/>
              <a:gdLst>
                <a:gd name="T0" fmla="*/ 211 w 539"/>
                <a:gd name="T1" fmla="*/ 0 h 1067"/>
                <a:gd name="T2" fmla="*/ 1 w 539"/>
                <a:gd name="T3" fmla="*/ 2736 h 1067"/>
                <a:gd name="T4" fmla="*/ 207 w 539"/>
                <a:gd name="T5" fmla="*/ 5520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Freeform 19"/>
            <p:cNvSpPr>
              <a:spLocks/>
            </p:cNvSpPr>
            <p:nvPr/>
          </p:nvSpPr>
          <p:spPr bwMode="auto">
            <a:xfrm flipH="1">
              <a:off x="2516" y="902"/>
              <a:ext cx="337" cy="2427"/>
            </a:xfrm>
            <a:custGeom>
              <a:avLst/>
              <a:gdLst>
                <a:gd name="T0" fmla="*/ 211 w 539"/>
                <a:gd name="T1" fmla="*/ 0 h 1067"/>
                <a:gd name="T2" fmla="*/ 1 w 539"/>
                <a:gd name="T3" fmla="*/ 2736 h 1067"/>
                <a:gd name="T4" fmla="*/ 207 w 539"/>
                <a:gd name="T5" fmla="*/ 5520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Freeform 21"/>
            <p:cNvSpPr>
              <a:spLocks/>
            </p:cNvSpPr>
            <p:nvPr/>
          </p:nvSpPr>
          <p:spPr bwMode="auto">
            <a:xfrm>
              <a:off x="3977" y="902"/>
              <a:ext cx="639" cy="2426"/>
            </a:xfrm>
            <a:custGeom>
              <a:avLst/>
              <a:gdLst>
                <a:gd name="T0" fmla="*/ 758 w 539"/>
                <a:gd name="T1" fmla="*/ 0 h 1067"/>
                <a:gd name="T2" fmla="*/ 1 w 539"/>
                <a:gd name="T3" fmla="*/ 2735 h 1067"/>
                <a:gd name="T4" fmla="*/ 745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2"/>
            <p:cNvSpPr>
              <a:spLocks/>
            </p:cNvSpPr>
            <p:nvPr/>
          </p:nvSpPr>
          <p:spPr bwMode="auto">
            <a:xfrm flipH="1">
              <a:off x="1824" y="903"/>
              <a:ext cx="639" cy="2426"/>
            </a:xfrm>
            <a:custGeom>
              <a:avLst/>
              <a:gdLst>
                <a:gd name="T0" fmla="*/ 758 w 539"/>
                <a:gd name="T1" fmla="*/ 0 h 1067"/>
                <a:gd name="T2" fmla="*/ 1 w 539"/>
                <a:gd name="T3" fmla="*/ 2735 h 1067"/>
                <a:gd name="T4" fmla="*/ 745 w 539"/>
                <a:gd name="T5" fmla="*/ 551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9" y="0"/>
                  </a:moveTo>
                  <a:cubicBezTo>
                    <a:pt x="270" y="175"/>
                    <a:pt x="2" y="351"/>
                    <a:pt x="1" y="529"/>
                  </a:cubicBezTo>
                  <a:cubicBezTo>
                    <a:pt x="0" y="707"/>
                    <a:pt x="265" y="887"/>
                    <a:pt x="530" y="1067"/>
                  </a:cubicBezTo>
                </a:path>
              </a:pathLst>
            </a:custGeom>
            <a:noFill/>
            <a:ln w="28575" cap="flat" cmpd="sng">
              <a:solidFill>
                <a:srgbClr val="A5002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Oval 23"/>
            <p:cNvSpPr>
              <a:spLocks noChangeArrowheads="1"/>
            </p:cNvSpPr>
            <p:nvPr/>
          </p:nvSpPr>
          <p:spPr bwMode="auto">
            <a:xfrm>
              <a:off x="2250" y="2064"/>
              <a:ext cx="76" cy="10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vi-VN" sz="1400">
                <a:solidFill>
                  <a:srgbClr val="163EEA"/>
                </a:solidFill>
                <a:latin typeface="VNI-Times" pitchFamily="2" charset="0"/>
              </a:endParaRPr>
            </a:p>
          </p:txBody>
        </p:sp>
        <p:sp>
          <p:nvSpPr>
            <p:cNvPr id="14362" name="Oval 24"/>
            <p:cNvSpPr>
              <a:spLocks noChangeArrowheads="1"/>
            </p:cNvSpPr>
            <p:nvPr/>
          </p:nvSpPr>
          <p:spPr bwMode="auto">
            <a:xfrm>
              <a:off x="4111" y="2064"/>
              <a:ext cx="76" cy="103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rgbClr val="0000FF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vi-VN" sz="1400">
                <a:solidFill>
                  <a:srgbClr val="163EEA"/>
                </a:solidFill>
                <a:latin typeface="VNI-Times" pitchFamily="2" charset="0"/>
              </a:endParaRPr>
            </a:p>
          </p:txBody>
        </p:sp>
        <p:sp>
          <p:nvSpPr>
            <p:cNvPr id="14363" name="Freeform 27"/>
            <p:cNvSpPr>
              <a:spLocks/>
            </p:cNvSpPr>
            <p:nvPr/>
          </p:nvSpPr>
          <p:spPr bwMode="auto">
            <a:xfrm flipH="1">
              <a:off x="2798" y="923"/>
              <a:ext cx="226" cy="2437"/>
            </a:xfrm>
            <a:custGeom>
              <a:avLst/>
              <a:gdLst>
                <a:gd name="T0" fmla="*/ 93 w 539"/>
                <a:gd name="T1" fmla="*/ 0 h 1067"/>
                <a:gd name="T2" fmla="*/ 0 w 539"/>
                <a:gd name="T3" fmla="*/ 2759 h 1067"/>
                <a:gd name="T4" fmla="*/ 95 w 539"/>
                <a:gd name="T5" fmla="*/ 5566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0" y="0"/>
                  </a:moveTo>
                  <a:cubicBezTo>
                    <a:pt x="265" y="175"/>
                    <a:pt x="0" y="351"/>
                    <a:pt x="1" y="529"/>
                  </a:cubicBezTo>
                  <a:cubicBezTo>
                    <a:pt x="2" y="707"/>
                    <a:pt x="270" y="887"/>
                    <a:pt x="539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28"/>
            <p:cNvSpPr>
              <a:spLocks/>
            </p:cNvSpPr>
            <p:nvPr/>
          </p:nvSpPr>
          <p:spPr bwMode="auto">
            <a:xfrm>
              <a:off x="3408" y="864"/>
              <a:ext cx="226" cy="2502"/>
            </a:xfrm>
            <a:custGeom>
              <a:avLst/>
              <a:gdLst>
                <a:gd name="T0" fmla="*/ 93 w 539"/>
                <a:gd name="T1" fmla="*/ 0 h 1067"/>
                <a:gd name="T2" fmla="*/ 0 w 539"/>
                <a:gd name="T3" fmla="*/ 2908 h 1067"/>
                <a:gd name="T4" fmla="*/ 95 w 539"/>
                <a:gd name="T5" fmla="*/ 5867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0" y="0"/>
                  </a:moveTo>
                  <a:cubicBezTo>
                    <a:pt x="265" y="175"/>
                    <a:pt x="0" y="351"/>
                    <a:pt x="1" y="529"/>
                  </a:cubicBezTo>
                  <a:cubicBezTo>
                    <a:pt x="2" y="707"/>
                    <a:pt x="270" y="887"/>
                    <a:pt x="539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31"/>
            <p:cNvSpPr>
              <a:spLocks/>
            </p:cNvSpPr>
            <p:nvPr/>
          </p:nvSpPr>
          <p:spPr bwMode="auto">
            <a:xfrm flipH="1">
              <a:off x="2103" y="864"/>
              <a:ext cx="585" cy="2502"/>
            </a:xfrm>
            <a:custGeom>
              <a:avLst/>
              <a:gdLst>
                <a:gd name="T0" fmla="*/ 624 w 539"/>
                <a:gd name="T1" fmla="*/ 0 h 1067"/>
                <a:gd name="T2" fmla="*/ 1 w 539"/>
                <a:gd name="T3" fmla="*/ 2908 h 1067"/>
                <a:gd name="T4" fmla="*/ 635 w 539"/>
                <a:gd name="T5" fmla="*/ 5867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0" y="0"/>
                  </a:moveTo>
                  <a:cubicBezTo>
                    <a:pt x="265" y="175"/>
                    <a:pt x="0" y="351"/>
                    <a:pt x="1" y="529"/>
                  </a:cubicBezTo>
                  <a:cubicBezTo>
                    <a:pt x="2" y="707"/>
                    <a:pt x="270" y="887"/>
                    <a:pt x="539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Freeform 32"/>
            <p:cNvSpPr>
              <a:spLocks/>
            </p:cNvSpPr>
            <p:nvPr/>
          </p:nvSpPr>
          <p:spPr bwMode="auto">
            <a:xfrm>
              <a:off x="3792" y="865"/>
              <a:ext cx="584" cy="2502"/>
            </a:xfrm>
            <a:custGeom>
              <a:avLst/>
              <a:gdLst>
                <a:gd name="T0" fmla="*/ 622 w 539"/>
                <a:gd name="T1" fmla="*/ 0 h 1067"/>
                <a:gd name="T2" fmla="*/ 1 w 539"/>
                <a:gd name="T3" fmla="*/ 2908 h 1067"/>
                <a:gd name="T4" fmla="*/ 633 w 539"/>
                <a:gd name="T5" fmla="*/ 5867 h 10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9" h="1067">
                  <a:moveTo>
                    <a:pt x="530" y="0"/>
                  </a:moveTo>
                  <a:cubicBezTo>
                    <a:pt x="265" y="175"/>
                    <a:pt x="0" y="351"/>
                    <a:pt x="1" y="529"/>
                  </a:cubicBezTo>
                  <a:cubicBezTo>
                    <a:pt x="2" y="707"/>
                    <a:pt x="270" y="887"/>
                    <a:pt x="539" y="1067"/>
                  </a:cubicBez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Text Box 33"/>
            <p:cNvSpPr txBox="1">
              <a:spLocks noChangeArrowheads="1"/>
            </p:cNvSpPr>
            <p:nvPr/>
          </p:nvSpPr>
          <p:spPr bwMode="auto">
            <a:xfrm>
              <a:off x="2048" y="1824"/>
              <a:ext cx="356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4368" name="Text Box 34"/>
            <p:cNvSpPr txBox="1">
              <a:spLocks noChangeArrowheads="1"/>
            </p:cNvSpPr>
            <p:nvPr/>
          </p:nvSpPr>
          <p:spPr bwMode="auto">
            <a:xfrm>
              <a:off x="4045" y="1776"/>
              <a:ext cx="357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14339" name="Text Box 41"/>
          <p:cNvSpPr txBox="1">
            <a:spLocks noChangeArrowheads="1"/>
          </p:cNvSpPr>
          <p:nvPr/>
        </p:nvSpPr>
        <p:spPr bwMode="auto">
          <a:xfrm>
            <a:off x="4343400" y="6162675"/>
            <a:ext cx="1920875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14340" name="Text Box 42"/>
          <p:cNvSpPr txBox="1">
            <a:spLocks noChangeArrowheads="1"/>
          </p:cNvSpPr>
          <p:nvPr/>
        </p:nvSpPr>
        <p:spPr bwMode="auto">
          <a:xfrm>
            <a:off x="517525" y="117475"/>
            <a:ext cx="812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Các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tiểu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nằm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xen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kẽ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giao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thoa</a:t>
            </a:r>
            <a:r>
              <a:rPr lang="en-US" altLang="vi-VN" sz="2400" dirty="0">
                <a:latin typeface="Times New Roman" pitchFamily="18" charset="0"/>
              </a:rPr>
              <a:t>,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đối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xứng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nhau</a:t>
            </a:r>
            <a:r>
              <a:rPr lang="en-US" altLang="vi-VN" sz="2400" dirty="0">
                <a:latin typeface="Times New Roman" pitchFamily="18" charset="0"/>
              </a:rPr>
              <a:t> qua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trung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tâm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14341" name="Text Box 45"/>
          <p:cNvSpPr txBox="1">
            <a:spLocks noChangeArrowheads="1"/>
          </p:cNvSpPr>
          <p:nvPr/>
        </p:nvSpPr>
        <p:spPr bwMode="auto">
          <a:xfrm>
            <a:off x="76200" y="1447800"/>
            <a:ext cx="2386013" cy="485775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thứ</a:t>
            </a:r>
            <a:r>
              <a:rPr lang="en-US" altLang="vi-VN" sz="2400" dirty="0">
                <a:latin typeface="Times New Roman" pitchFamily="18" charset="0"/>
              </a:rPr>
              <a:t> 2</a:t>
            </a:r>
          </a:p>
        </p:txBody>
      </p:sp>
      <p:sp>
        <p:nvSpPr>
          <p:cNvPr id="14342" name="Text Box 46"/>
          <p:cNvSpPr txBox="1">
            <a:spLocks noChangeArrowheads="1"/>
          </p:cNvSpPr>
          <p:nvPr/>
        </p:nvSpPr>
        <p:spPr bwMode="auto">
          <a:xfrm>
            <a:off x="44450" y="6067425"/>
            <a:ext cx="2470150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tiểu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thứ</a:t>
            </a:r>
            <a:r>
              <a:rPr lang="en-US" altLang="vi-VN" sz="2400" dirty="0">
                <a:latin typeface="Times New Roman" pitchFamily="18" charset="0"/>
              </a:rPr>
              <a:t> 2</a:t>
            </a:r>
          </a:p>
        </p:txBody>
      </p:sp>
      <p:sp>
        <p:nvSpPr>
          <p:cNvPr id="14343" name="Line 48"/>
          <p:cNvSpPr>
            <a:spLocks noChangeShapeType="1"/>
          </p:cNvSpPr>
          <p:nvPr/>
        </p:nvSpPr>
        <p:spPr bwMode="auto">
          <a:xfrm flipV="1">
            <a:off x="2514600" y="5943600"/>
            <a:ext cx="68580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50"/>
          <p:cNvSpPr>
            <a:spLocks noChangeShapeType="1"/>
          </p:cNvSpPr>
          <p:nvPr/>
        </p:nvSpPr>
        <p:spPr bwMode="auto">
          <a:xfrm>
            <a:off x="2209800" y="1981200"/>
            <a:ext cx="914400" cy="228600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Text Box 51"/>
          <p:cNvSpPr txBox="1">
            <a:spLocks noChangeArrowheads="1"/>
          </p:cNvSpPr>
          <p:nvPr/>
        </p:nvSpPr>
        <p:spPr bwMode="auto">
          <a:xfrm>
            <a:off x="3810000" y="962025"/>
            <a:ext cx="2930525" cy="485775"/>
          </a:xfrm>
          <a:prstGeom prst="rect">
            <a:avLst/>
          </a:prstGeom>
          <a:noFill/>
          <a:ln w="28575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Vân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cực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đại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trung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tâm</a:t>
            </a:r>
            <a:endParaRPr lang="en-US" altLang="vi-VN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  <p:bldP spid="14340" grpId="0"/>
      <p:bldP spid="14342" grpId="0" animBg="1"/>
      <p:bldP spid="143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441325" y="-34925"/>
            <a:ext cx="6645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b="1" u="sng">
                <a:latin typeface="Times New Roman" pitchFamily="18" charset="0"/>
              </a:rPr>
              <a:t>III. ĐIỀU KIỆN GIAO THOA. SÓNG KẾT HỢP</a:t>
            </a: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609600" y="990600"/>
            <a:ext cx="53705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>
                <a:latin typeface="Times New Roman" pitchFamily="18" charset="0"/>
              </a:rPr>
              <a:t>Hai nguồn sóng phải là hai nguồn kết hợp:</a:t>
            </a:r>
          </a:p>
          <a:p>
            <a:r>
              <a:rPr lang="en-US" altLang="vi-VN" sz="2400">
                <a:latin typeface="Times New Roman" pitchFamily="18" charset="0"/>
              </a:rPr>
              <a:t>+ Dao động cùng phương, cùng tần số</a:t>
            </a:r>
          </a:p>
          <a:p>
            <a:r>
              <a:rPr lang="en-US" altLang="vi-VN" sz="2400">
                <a:latin typeface="Times New Roman" pitchFamily="18" charset="0"/>
              </a:rPr>
              <a:t>+ Hiệu số pha không đổi theo thời gian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609600" y="381000"/>
            <a:ext cx="2695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i="1">
                <a:solidFill>
                  <a:srgbClr val="0000FF"/>
                </a:solidFill>
                <a:latin typeface="Times New Roman" pitchFamily="18" charset="0"/>
              </a:rPr>
              <a:t>Điều kiện giao thoa:</a:t>
            </a:r>
          </a:p>
        </p:txBody>
      </p:sp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669925" y="2362200"/>
            <a:ext cx="7680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>
                <a:latin typeface="Times New Roman" pitchFamily="18" charset="0"/>
              </a:rPr>
              <a:t>Hai sóng do hai nguồn kết hợp phát ra gọi là hai </a:t>
            </a:r>
            <a:r>
              <a:rPr lang="en-US" altLang="vi-VN" sz="2400" i="1">
                <a:solidFill>
                  <a:srgbClr val="0000FF"/>
                </a:solidFill>
                <a:latin typeface="Times New Roman" pitchFamily="18" charset="0"/>
              </a:rPr>
              <a:t>sóng kết hợp</a:t>
            </a: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457200" y="3048000"/>
            <a:ext cx="796131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>
                <a:solidFill>
                  <a:schemeClr val="accent2"/>
                </a:solidFill>
                <a:latin typeface="Times New Roman" pitchFamily="18" charset="0"/>
              </a:rPr>
              <a:t>Chú ý:</a:t>
            </a:r>
          </a:p>
          <a:p>
            <a:r>
              <a:rPr lang="en-US" altLang="vi-VN" sz="2400">
                <a:latin typeface="Times New Roman" pitchFamily="18" charset="0"/>
              </a:rPr>
              <a:t>Hiện tượng giao thoa là một hiện tượng đặc trưng của sóng,</a:t>
            </a:r>
          </a:p>
          <a:p>
            <a:r>
              <a:rPr lang="en-US" altLang="vi-VN" sz="2400">
                <a:latin typeface="Times New Roman" pitchFamily="18" charset="0"/>
              </a:rPr>
              <a:t>Mọi quá trình sóng đều có thể gây ra hiện tượng giao thoa.</a:t>
            </a:r>
          </a:p>
          <a:p>
            <a:r>
              <a:rPr lang="en-US" altLang="vi-VN" sz="2400">
                <a:latin typeface="Times New Roman" pitchFamily="18" charset="0"/>
              </a:rPr>
              <a:t>Ngược lại, quá trình vật lí nào gây ra được hiện tượng giao thoa</a:t>
            </a:r>
          </a:p>
          <a:p>
            <a:r>
              <a:rPr lang="en-US" altLang="vi-VN" sz="2400">
                <a:latin typeface="Times New Roman" pitchFamily="18" charset="0"/>
              </a:rPr>
              <a:t>cũng tất yếu là một quá trình sóng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7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/>
      <p:bldP spid="177159" grpId="0"/>
      <p:bldP spid="1771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200400" y="0"/>
            <a:ext cx="276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3200" b="1">
                <a:solidFill>
                  <a:srgbClr val="0000FF"/>
                </a:solidFill>
                <a:latin typeface="Times New Roman" pitchFamily="18" charset="0"/>
              </a:rPr>
              <a:t>VẬN DỤNG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1050925" y="747713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vi-VN" altLang="vi-VN" sz="2400" baseline="-25000">
              <a:latin typeface="Times New Roman" pitchFamily="18" charset="0"/>
            </a:endParaRP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-76200" y="1400175"/>
            <a:ext cx="9390063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800" b="1">
                <a:latin typeface="Times New Roman" pitchFamily="18" charset="0"/>
              </a:rPr>
              <a:t>Câu 1:</a:t>
            </a:r>
            <a:r>
              <a:rPr lang="en-US" altLang="vi-VN" sz="2800">
                <a:latin typeface="Times New Roman" pitchFamily="18" charset="0"/>
              </a:rPr>
              <a:t> Hiện tượng giao thoa là hiện tượng: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Giao nhau của hai sóng tại một điểm của môi trường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Tổng hợp của hai dao động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Tạo thành các gợn lồi lõm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Hai sóng, khi gặp nhau có những điểm chúng luôn tăng cường</a:t>
            </a:r>
          </a:p>
          <a:p>
            <a:r>
              <a:rPr lang="en-US" altLang="vi-VN" sz="2800">
                <a:latin typeface="Times New Roman" pitchFamily="18" charset="0"/>
              </a:rPr>
              <a:t>     nhau, có những điểm chúng luôn triệt tiêu nhau</a:t>
            </a:r>
          </a:p>
        </p:txBody>
      </p:sp>
      <p:sp>
        <p:nvSpPr>
          <p:cNvPr id="178183" name="Oval 7"/>
          <p:cNvSpPr>
            <a:spLocks noChangeArrowheads="1"/>
          </p:cNvSpPr>
          <p:nvPr/>
        </p:nvSpPr>
        <p:spPr bwMode="auto">
          <a:xfrm>
            <a:off x="0" y="3200400"/>
            <a:ext cx="304800" cy="304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8184" name="Oval 8"/>
          <p:cNvSpPr>
            <a:spLocks noChangeArrowheads="1"/>
          </p:cNvSpPr>
          <p:nvPr/>
        </p:nvSpPr>
        <p:spPr bwMode="auto">
          <a:xfrm>
            <a:off x="0" y="3200400"/>
            <a:ext cx="304800" cy="3048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-76200" y="1430338"/>
            <a:ext cx="7945438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800" b="1">
                <a:latin typeface="Times New Roman" pitchFamily="18" charset="0"/>
              </a:rPr>
              <a:t>Câu 2:</a:t>
            </a:r>
            <a:r>
              <a:rPr lang="en-US" altLang="vi-VN" sz="2800">
                <a:latin typeface="Times New Roman" pitchFamily="18" charset="0"/>
              </a:rPr>
              <a:t> hai nguồn kết hợp là hai nguồn dao động có: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Cùng biên độ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Cùng tần số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Cùng pha ban đầu</a:t>
            </a:r>
          </a:p>
          <a:p>
            <a:pPr>
              <a:buFontTx/>
              <a:buAutoNum type="alphaUcPeriod"/>
            </a:pPr>
            <a:r>
              <a:rPr lang="en-US" altLang="vi-VN" sz="2800">
                <a:latin typeface="Times New Roman" pitchFamily="18" charset="0"/>
              </a:rPr>
              <a:t>Cùng phương, cùng tần số và độ lệch pha không đổi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8187" name="Text Box 11"/>
              <p:cNvSpPr txBox="1">
                <a:spLocks noChangeArrowheads="1"/>
              </p:cNvSpPr>
              <p:nvPr/>
            </p:nvSpPr>
            <p:spPr bwMode="auto">
              <a:xfrm>
                <a:off x="152400" y="1094314"/>
                <a:ext cx="9106877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vi-VN" sz="2800" b="1" dirty="0" err="1" smtClean="0">
                    <a:latin typeface="Times New Roman" pitchFamily="18" charset="0"/>
                  </a:rPr>
                  <a:t>Câu</a:t>
                </a:r>
                <a:r>
                  <a:rPr lang="en-US" altLang="vi-VN" sz="2800" b="1" dirty="0">
                    <a:latin typeface="Times New Roman" pitchFamily="18" charset="0"/>
                  </a:rPr>
                  <a:t> 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3:Thực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hiện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giao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thoa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sóng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cơ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với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2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nguồn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8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vi-VN" sz="2800" b="1" i="1" smtClean="0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altLang="vi-VN" sz="2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vi-VN" sz="2800" b="1" dirty="0" smtClean="0">
                    <a:latin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800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vi-VN" sz="2800" b="1" i="1" dirty="0" smtClean="0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altLang="vi-VN" sz="2800" b="1" i="1" dirty="0" smtClean="0"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cùng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pha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cùng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biên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độ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1cm,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bước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sóng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20cm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thì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điểm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M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cách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8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vi-VN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altLang="vi-VN" sz="28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vi-VN" sz="2800" b="1" dirty="0" smtClean="0">
                    <a:latin typeface="Times New Roman" pitchFamily="18" charset="0"/>
                  </a:rPr>
                  <a:t>50cm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và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cách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vi-VN" sz="28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vi-VN" sz="28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altLang="vi-VN" sz="28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vi-VN" sz="2800" b="1" dirty="0" smtClean="0">
                    <a:latin typeface="Times New Roman" pitchFamily="18" charset="0"/>
                  </a:rPr>
                  <a:t> 10cm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có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biên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độ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bằng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bao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 </a:t>
                </a:r>
                <a:r>
                  <a:rPr lang="en-US" altLang="vi-VN" sz="2800" b="1" dirty="0" err="1" smtClean="0">
                    <a:latin typeface="Times New Roman" pitchFamily="18" charset="0"/>
                  </a:rPr>
                  <a:t>nhiêu</a:t>
                </a:r>
                <a:r>
                  <a:rPr lang="en-US" altLang="vi-VN" sz="2800" b="1" dirty="0" smtClean="0">
                    <a:latin typeface="Times New Roman" pitchFamily="18" charset="0"/>
                  </a:rPr>
                  <a:t>?</a:t>
                </a:r>
                <a:endParaRPr lang="en-US" altLang="vi-VN" sz="2800" b="1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8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2400" y="1094314"/>
                <a:ext cx="9106877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1339" t="-4405" b="-114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89000" y="4267200"/>
                <a:ext cx="8026400" cy="13970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400" dirty="0" smtClean="0">
                    <a:solidFill>
                      <a:prstClr val="black"/>
                    </a:solidFill>
                  </a:rPr>
                  <a:t>Biên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độ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sóng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tổng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hợp</a:t>
                </a:r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tại</a:t>
                </a:r>
                <a:r>
                  <a:rPr lang="en-US" sz="2400" dirty="0">
                    <a:solidFill>
                      <a:prstClr val="black"/>
                    </a:solidFill>
                  </a:rPr>
                  <a:t> M: </a:t>
                </a:r>
                <a:endParaRPr lang="en-US" sz="2400" dirty="0" smtClean="0">
                  <a:solidFill>
                    <a:prstClr val="black"/>
                  </a:solidFill>
                </a:endParaRP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=2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1)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)|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2.1.|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(10−20)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|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=0</m:t>
                    </m:r>
                  </m:oMath>
                </a14:m>
                <a:endParaRPr lang="en-US" sz="2400" dirty="0">
                  <a:solidFill>
                    <a:prstClr val="black"/>
                  </a:solidFill>
                </a:endParaRPr>
              </a:p>
              <a:p>
                <a:pPr lvl="0"/>
                <a:endParaRPr lang="en-US" sz="24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00" y="4267200"/>
                <a:ext cx="8026400" cy="1397049"/>
              </a:xfrm>
              <a:prstGeom prst="rect">
                <a:avLst/>
              </a:prstGeom>
              <a:blipFill rotWithShape="1">
                <a:blip r:embed="rId3"/>
                <a:stretch>
                  <a:fillRect l="-1215" t="-3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78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2" grpId="0"/>
      <p:bldP spid="178182" grpId="1"/>
      <p:bldP spid="178183" grpId="0" animBg="1"/>
      <p:bldP spid="178183" grpId="1" animBg="1"/>
      <p:bldP spid="178184" grpId="0" animBg="1"/>
      <p:bldP spid="178184" grpId="1" animBg="1"/>
      <p:bldP spid="178186" grpId="0"/>
      <p:bldP spid="178186" grpId="1"/>
      <p:bldP spid="178187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/>
              <a:t>Câu</a:t>
            </a:r>
            <a:r>
              <a:rPr lang="en-US" sz="2400" b="1" u="sng" dirty="0" smtClean="0"/>
              <a:t> 4</a:t>
            </a:r>
            <a:r>
              <a:rPr lang="en-US" sz="2400" dirty="0" smtClean="0"/>
              <a:t>: </a:t>
            </a:r>
            <a:r>
              <a:rPr lang="en-US" sz="2400" dirty="0" err="1" smtClean="0"/>
              <a:t>Viết</a:t>
            </a:r>
            <a:r>
              <a:rPr lang="en-US" sz="2400" dirty="0" smtClean="0"/>
              <a:t> </a:t>
            </a:r>
            <a:r>
              <a:rPr lang="en-US" sz="2400" dirty="0" err="1" smtClean="0"/>
              <a:t>công</a:t>
            </a:r>
            <a:r>
              <a:rPr lang="en-US" sz="2400" dirty="0" smtClean="0"/>
              <a:t> </a:t>
            </a:r>
            <a:r>
              <a:rPr lang="en-US" sz="2400" dirty="0" err="1" smtClean="0"/>
              <a:t>thức</a:t>
            </a:r>
            <a:r>
              <a:rPr lang="en-US" sz="2400" dirty="0" smtClean="0"/>
              <a:t> </a:t>
            </a:r>
            <a:r>
              <a:rPr lang="en-US" sz="2400" dirty="0" err="1" smtClean="0"/>
              <a:t>tính</a:t>
            </a:r>
            <a:r>
              <a:rPr lang="en-US" sz="2400" dirty="0" smtClean="0"/>
              <a:t> </a:t>
            </a:r>
            <a:r>
              <a:rPr lang="en-US" sz="2400" dirty="0" err="1" smtClean="0"/>
              <a:t>biên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pha</a:t>
            </a:r>
            <a:r>
              <a:rPr lang="en-US" sz="2400" dirty="0" smtClean="0"/>
              <a:t> ban </a:t>
            </a:r>
            <a:r>
              <a:rPr lang="en-US" sz="2400" dirty="0" err="1" smtClean="0"/>
              <a:t>đầu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sóng</a:t>
            </a:r>
            <a:r>
              <a:rPr lang="en-US" sz="2400" dirty="0" smtClean="0"/>
              <a:t> </a:t>
            </a:r>
            <a:r>
              <a:rPr lang="en-US" sz="2400" dirty="0" err="1" smtClean="0"/>
              <a:t>tổng</a:t>
            </a:r>
            <a:r>
              <a:rPr lang="en-US" sz="2400" dirty="0" smtClean="0"/>
              <a:t> </a:t>
            </a:r>
            <a:r>
              <a:rPr lang="en-US" sz="2400" dirty="0" err="1" smtClean="0"/>
              <a:t>hợp</a:t>
            </a:r>
            <a:r>
              <a:rPr lang="en-US" sz="2400" dirty="0" smtClean="0"/>
              <a:t> </a:t>
            </a:r>
            <a:r>
              <a:rPr lang="en-US" sz="2400" dirty="0" err="1" smtClean="0"/>
              <a:t>tại</a:t>
            </a:r>
            <a:r>
              <a:rPr lang="en-US" sz="2400" dirty="0" smtClean="0"/>
              <a:t> M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biên</a:t>
            </a:r>
            <a:r>
              <a:rPr lang="en-US" sz="2400" dirty="0" smtClean="0"/>
              <a:t> </a:t>
            </a:r>
            <a:r>
              <a:rPr lang="en-US" sz="2400" dirty="0" err="1" smtClean="0"/>
              <a:t>độ</a:t>
            </a:r>
            <a:r>
              <a:rPr lang="en-US" sz="2400" dirty="0" smtClean="0"/>
              <a:t> </a:t>
            </a:r>
            <a:r>
              <a:rPr lang="en-US" sz="2400" dirty="0" err="1" smtClean="0"/>
              <a:t>sóng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2 </a:t>
            </a:r>
            <a:r>
              <a:rPr lang="en-US" sz="2400" dirty="0" err="1" smtClean="0"/>
              <a:t>nguồn</a:t>
            </a:r>
            <a:r>
              <a:rPr lang="en-US" sz="2400" dirty="0" smtClean="0"/>
              <a:t> </a:t>
            </a:r>
            <a:r>
              <a:rPr lang="en-US" sz="2400" dirty="0" err="1" smtClean="0"/>
              <a:t>khác</a:t>
            </a:r>
            <a:r>
              <a:rPr lang="en-US" sz="2400" dirty="0" smtClean="0"/>
              <a:t> </a:t>
            </a:r>
            <a:r>
              <a:rPr lang="en-US" sz="2400" dirty="0" err="1" smtClean="0"/>
              <a:t>nhau</a:t>
            </a:r>
            <a:r>
              <a:rPr lang="en-US" sz="2400" dirty="0" smtClean="0"/>
              <a:t>? 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24000" y="1455223"/>
                <a:ext cx="617220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                 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dirty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</a:rPr>
                  <a:t>)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            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     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455223"/>
                <a:ext cx="6172200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5147" b="-16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362200" y="2362200"/>
                <a:ext cx="4572000" cy="115621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2362200"/>
                <a:ext cx="4572000" cy="1156214"/>
              </a:xfrm>
              <a:prstGeom prst="rect">
                <a:avLst/>
              </a:prstGeom>
              <a:blipFill rotWithShape="1">
                <a:blip r:embed="rId4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175888"/>
              </p:ext>
            </p:extLst>
          </p:nvPr>
        </p:nvGraphicFramePr>
        <p:xfrm>
          <a:off x="381000" y="3810000"/>
          <a:ext cx="7848600" cy="94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5" imgW="7277040" imgH="825480" progId="Equation.DSMT4">
                  <p:embed/>
                </p:oleObj>
              </mc:Choice>
              <mc:Fallback>
                <p:oleObj name="Equation" r:id="rId5" imgW="7277040" imgH="825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0"/>
                        <a:ext cx="7848600" cy="94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19200" y="4953000"/>
                <a:ext cx="6858000" cy="1345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𝑡𝑎𝑛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  <a:ea typeface="Cambria Math"/>
                            </a:rPr>
                            <m:t>sin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⁡(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prstClr val="black"/>
                              </a:solidFill>
                            </a:rPr>
                            <m:t>)</m:t>
                          </m:r>
                          <m:r>
                            <a:rPr lang="en-US" sz="2400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b="0" i="0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sin</m:t>
                          </m:r>
                          <m:r>
                            <m:rPr>
                              <m:nor/>
                            </m:rPr>
                            <a:rPr lang="en-US" sz="2400" b="0" i="0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prstClr val="black"/>
                              </a:solidFill>
                            </a:rPr>
                            <m:t>) 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⁡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𝑐𝑜𝑠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prstClr val="black"/>
                              </a:solidFill>
                            </a:rPr>
                            <m:t>)</m:t>
                          </m:r>
                          <m:r>
                            <a:rPr lang="en-US" sz="2400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400" b="0" i="0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cos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prstClr val="black"/>
                              </a:solidFill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953000"/>
                <a:ext cx="6858000" cy="13459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970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086100" y="292100"/>
            <a:ext cx="3352800" cy="698500"/>
          </a:xfrm>
          <a:prstGeom prst="rect">
            <a:avLst/>
          </a:prstGeom>
          <a:noFill/>
          <a:ln w="57150" cmpd="thinThick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600" b="1" dirty="0" err="1">
                <a:solidFill>
                  <a:schemeClr val="tx2"/>
                </a:solidFill>
                <a:latin typeface="Times New Roman" pitchFamily="18" charset="0"/>
              </a:rPr>
              <a:t>Kiểm</a:t>
            </a:r>
            <a:r>
              <a:rPr lang="en-US" altLang="vi-VN" sz="36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chemeClr val="tx2"/>
                </a:solidFill>
                <a:latin typeface="Times New Roman" pitchFamily="18" charset="0"/>
              </a:rPr>
              <a:t>tra</a:t>
            </a:r>
            <a:r>
              <a:rPr lang="en-US" altLang="vi-VN" sz="36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chemeClr val="tx2"/>
                </a:solidFill>
                <a:latin typeface="Times New Roman" pitchFamily="18" charset="0"/>
              </a:rPr>
              <a:t>bài</a:t>
            </a:r>
            <a:r>
              <a:rPr lang="en-US" altLang="vi-VN" sz="36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chemeClr val="tx2"/>
                </a:solidFill>
                <a:latin typeface="Times New Roman" pitchFamily="18" charset="0"/>
              </a:rPr>
              <a:t>cũ</a:t>
            </a:r>
            <a:r>
              <a:rPr lang="en-US" altLang="vi-VN" sz="3600" b="1" dirty="0">
                <a:solidFill>
                  <a:schemeClr val="tx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533400" y="1416172"/>
            <a:ext cx="79248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latin typeface="+mj-lt"/>
              </a:rPr>
              <a:t>Câu</a:t>
            </a:r>
            <a:r>
              <a:rPr lang="en-US" sz="2400" b="1" dirty="0">
                <a:latin typeface="+mj-lt"/>
              </a:rPr>
              <a:t> 1: </a:t>
            </a:r>
            <a:r>
              <a:rPr lang="en-US" sz="2400" b="1" dirty="0" err="1">
                <a:latin typeface="+mj-lt"/>
              </a:rPr>
              <a:t>Viết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công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thức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tính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biên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độ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và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pha</a:t>
            </a:r>
            <a:r>
              <a:rPr lang="en-US" sz="2400" b="1" dirty="0">
                <a:latin typeface="+mj-lt"/>
              </a:rPr>
              <a:t> ban </a:t>
            </a:r>
            <a:r>
              <a:rPr lang="en-US" sz="2400" b="1" dirty="0" err="1">
                <a:latin typeface="+mj-lt"/>
              </a:rPr>
              <a:t>đầu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của</a:t>
            </a:r>
            <a:r>
              <a:rPr lang="en-US" sz="2400" b="1" dirty="0">
                <a:latin typeface="+mj-lt"/>
              </a:rPr>
              <a:t> 2 </a:t>
            </a:r>
            <a:r>
              <a:rPr lang="en-US" sz="2400" b="1" dirty="0" err="1">
                <a:latin typeface="+mj-lt"/>
              </a:rPr>
              <a:t>dao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động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điều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hòa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cùng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phương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 err="1">
                <a:latin typeface="+mj-lt"/>
              </a:rPr>
              <a:t>cùng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tần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số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nhưng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có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biên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độ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và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 smtClean="0">
                <a:latin typeface="+mj-lt"/>
              </a:rPr>
              <a:t>pha</a:t>
            </a:r>
            <a:r>
              <a:rPr lang="en-US" sz="2400" b="1" dirty="0" smtClean="0">
                <a:latin typeface="+mj-lt"/>
              </a:rPr>
              <a:t> ban </a:t>
            </a:r>
            <a:r>
              <a:rPr lang="en-US" sz="2400" b="1" dirty="0" err="1" smtClean="0">
                <a:latin typeface="+mj-lt"/>
              </a:rPr>
              <a:t>đầu</a:t>
            </a:r>
            <a:r>
              <a:rPr lang="en-US" sz="2400" b="1" dirty="0" smtClean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khác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nhau</a:t>
            </a:r>
            <a:r>
              <a:rPr lang="en-US" sz="2400" b="1" dirty="0">
                <a:latin typeface="+mj-lt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895600"/>
            <a:ext cx="79248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latin typeface="+mj-lt"/>
              </a:rPr>
              <a:t>Câu</a:t>
            </a:r>
            <a:r>
              <a:rPr lang="en-US" sz="2400" b="1" dirty="0">
                <a:latin typeface="+mj-lt"/>
              </a:rPr>
              <a:t> 2: </a:t>
            </a:r>
            <a:r>
              <a:rPr lang="en-US" sz="2400" b="1" dirty="0" err="1">
                <a:latin typeface="+mj-lt"/>
              </a:rPr>
              <a:t>Viết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phương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trình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sóng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tại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nguồn</a:t>
            </a:r>
            <a:r>
              <a:rPr lang="en-US" sz="2400" b="1" dirty="0">
                <a:latin typeface="+mj-lt"/>
              </a:rPr>
              <a:t> O </a:t>
            </a:r>
            <a:r>
              <a:rPr lang="en-US" sz="2400" b="1" dirty="0" err="1">
                <a:latin typeface="+mj-lt"/>
              </a:rPr>
              <a:t>và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phương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trình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sóng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tại</a:t>
            </a:r>
            <a:r>
              <a:rPr lang="en-US" sz="2400" b="1" dirty="0">
                <a:latin typeface="+mj-lt"/>
              </a:rPr>
              <a:t> M </a:t>
            </a:r>
            <a:r>
              <a:rPr lang="en-US" sz="2400" b="1" dirty="0" err="1">
                <a:latin typeface="+mj-lt"/>
              </a:rPr>
              <a:t>cách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nguồn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một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 err="1">
                <a:latin typeface="+mj-lt"/>
              </a:rPr>
              <a:t>khoảng</a:t>
            </a:r>
            <a:r>
              <a:rPr lang="en-US" sz="2400" b="1" dirty="0">
                <a:latin typeface="+mj-lt"/>
              </a:rPr>
              <a:t> 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animBg="1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556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3276600" y="292100"/>
            <a:ext cx="3352800" cy="698500"/>
          </a:xfrm>
          <a:prstGeom prst="rect">
            <a:avLst/>
          </a:prstGeom>
          <a:noFill/>
          <a:ln w="57150" cmpd="thinThick">
            <a:solidFill>
              <a:srgbClr val="008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3600" b="1" dirty="0" err="1">
                <a:solidFill>
                  <a:srgbClr val="1F497D"/>
                </a:solidFill>
                <a:latin typeface="Times New Roman" pitchFamily="18" charset="0"/>
              </a:rPr>
              <a:t>Kiểm</a:t>
            </a:r>
            <a:r>
              <a:rPr lang="en-US" altLang="vi-VN" sz="3600" b="1" dirty="0">
                <a:solidFill>
                  <a:srgbClr val="1F497D"/>
                </a:solidFill>
                <a:latin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rgbClr val="1F497D"/>
                </a:solidFill>
                <a:latin typeface="Times New Roman" pitchFamily="18" charset="0"/>
              </a:rPr>
              <a:t>tra</a:t>
            </a:r>
            <a:r>
              <a:rPr lang="en-US" altLang="vi-VN" sz="3600" b="1" dirty="0">
                <a:solidFill>
                  <a:srgbClr val="1F497D"/>
                </a:solidFill>
                <a:latin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rgbClr val="1F497D"/>
                </a:solidFill>
                <a:latin typeface="Times New Roman" pitchFamily="18" charset="0"/>
              </a:rPr>
              <a:t>bài</a:t>
            </a:r>
            <a:r>
              <a:rPr lang="en-US" altLang="vi-VN" sz="3600" b="1" dirty="0">
                <a:solidFill>
                  <a:srgbClr val="1F497D"/>
                </a:solidFill>
                <a:latin typeface="Times New Roman" pitchFamily="18" charset="0"/>
              </a:rPr>
              <a:t> </a:t>
            </a:r>
            <a:r>
              <a:rPr lang="en-US" altLang="vi-VN" sz="3600" b="1" dirty="0" err="1">
                <a:solidFill>
                  <a:srgbClr val="1F497D"/>
                </a:solidFill>
                <a:latin typeface="Times New Roman" pitchFamily="18" charset="0"/>
              </a:rPr>
              <a:t>cũ</a:t>
            </a:r>
            <a:r>
              <a:rPr lang="en-US" altLang="vi-VN" sz="3600" b="1" dirty="0">
                <a:solidFill>
                  <a:srgbClr val="1F497D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3080" name="TextBox 3"/>
          <p:cNvSpPr txBox="1">
            <a:spLocks noChangeArrowheads="1"/>
          </p:cNvSpPr>
          <p:nvPr/>
        </p:nvSpPr>
        <p:spPr bwMode="auto">
          <a:xfrm>
            <a:off x="175846" y="1207965"/>
            <a:ext cx="1828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dirty="0" err="1">
                <a:solidFill>
                  <a:prstClr val="black"/>
                </a:solidFill>
              </a:rPr>
              <a:t>Trả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lời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081" name="TextBox 4"/>
          <p:cNvSpPr txBox="1">
            <a:spLocks noChangeArrowheads="1"/>
          </p:cNvSpPr>
          <p:nvPr/>
        </p:nvSpPr>
        <p:spPr bwMode="auto">
          <a:xfrm>
            <a:off x="281353" y="3791805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err="1">
                <a:solidFill>
                  <a:prstClr val="black"/>
                </a:solidFill>
              </a:rPr>
              <a:t>Câu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2:</a:t>
            </a:r>
            <a:endParaRPr lang="en-US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4161692"/>
                <a:ext cx="8686800" cy="1876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600" b="1" dirty="0" smtClean="0"/>
                  <a:t>Phương </a:t>
                </a:r>
                <a:r>
                  <a:rPr lang="en-US" sz="2600" b="1" dirty="0" err="1" smtClean="0"/>
                  <a:t>trình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sóng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tại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nguồn</a:t>
                </a:r>
                <a:r>
                  <a:rPr lang="en-US" sz="2600" b="1" dirty="0" smtClean="0"/>
                  <a:t> O: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US" sz="2600" b="1" i="1" smtClean="0">
                              <a:latin typeface="Cambria Math"/>
                            </a:rPr>
                            <m:t>𝒐</m:t>
                          </m:r>
                        </m:sub>
                      </m:sSub>
                      <m:r>
                        <a:rPr lang="en-US" sz="26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600" b="1" i="1" smtClean="0">
                          <a:latin typeface="Cambria Math"/>
                          <a:ea typeface="Cambria Math"/>
                        </a:rPr>
                        <m:t>𝑨𝒄𝒐𝒔</m:t>
                      </m:r>
                      <m:d>
                        <m:dPr>
                          <m:ctrlPr>
                            <a:rPr lang="en-US" sz="26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600" b="1" i="1" smtClean="0">
                              <a:latin typeface="Cambria Math"/>
                              <a:ea typeface="Cambria Math"/>
                            </a:rPr>
                            <m:t>𝝎</m:t>
                          </m:r>
                          <m:r>
                            <a:rPr lang="en-US" sz="2600" b="1" i="1" smtClean="0">
                              <a:latin typeface="Cambria Math"/>
                              <a:ea typeface="Cambria Math"/>
                            </a:rPr>
                            <m:t>𝒕</m:t>
                          </m:r>
                          <m:r>
                            <a:rPr lang="en-US" sz="2600" b="1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600" b="1" i="1" smtClean="0">
                              <a:latin typeface="Cambria Math"/>
                              <a:ea typeface="Cambria Math"/>
                            </a:rPr>
                            <m:t>𝝋</m:t>
                          </m:r>
                        </m:e>
                      </m:d>
                    </m:oMath>
                  </m:oMathPara>
                </a14:m>
                <a:endParaRPr lang="en-US" sz="2600" b="1" dirty="0" smtClean="0">
                  <a:ea typeface="Cambria Math"/>
                </a:endParaRPr>
              </a:p>
              <a:p>
                <a:r>
                  <a:rPr lang="en-US" sz="2600" b="1" dirty="0" err="1" smtClean="0"/>
                  <a:t>Phương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trình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sóng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tại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điểm</a:t>
                </a:r>
                <a:r>
                  <a:rPr lang="en-US" sz="2600" b="1" dirty="0" smtClean="0"/>
                  <a:t> M </a:t>
                </a:r>
                <a:r>
                  <a:rPr lang="en-US" sz="2600" b="1" dirty="0" err="1" smtClean="0"/>
                  <a:t>cách</a:t>
                </a:r>
                <a:r>
                  <a:rPr lang="en-US" sz="2600" b="1" dirty="0" smtClean="0"/>
                  <a:t> O </a:t>
                </a:r>
                <a:r>
                  <a:rPr lang="en-US" sz="2600" b="1" dirty="0" err="1" smtClean="0"/>
                  <a:t>một</a:t>
                </a:r>
                <a:r>
                  <a:rPr lang="en-US" sz="2600" b="1" dirty="0" smtClean="0"/>
                  <a:t> </a:t>
                </a:r>
                <a:r>
                  <a:rPr lang="en-US" sz="2600" b="1" dirty="0" err="1" smtClean="0"/>
                  <a:t>khoảng</a:t>
                </a:r>
                <a:r>
                  <a:rPr lang="en-US" sz="2600" b="1" dirty="0" smtClean="0"/>
                  <a:t> d:</a:t>
                </a:r>
              </a:p>
              <a:p>
                <a:r>
                  <a:rPr lang="en-US" sz="2600" b="1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1" i="1" smtClean="0">
                            <a:latin typeface="Cambria Math"/>
                          </a:rPr>
                          <m:t>                                     </m:t>
                        </m:r>
                        <m:r>
                          <a:rPr lang="en-US" sz="2600" b="1" i="1" smtClean="0">
                            <a:latin typeface="Cambria Math"/>
                          </a:rPr>
                          <m:t>𝒖</m:t>
                        </m:r>
                      </m:e>
                      <m:sub>
                        <m:r>
                          <a:rPr lang="en-US" sz="2600" b="1" i="1" smtClean="0">
                            <a:latin typeface="Cambria Math"/>
                          </a:rPr>
                          <m:t>𝑴</m:t>
                        </m:r>
                      </m:sub>
                    </m:sSub>
                    <m:r>
                      <a:rPr lang="en-US" sz="2600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𝑨𝒄𝒐𝒔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𝝎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𝒕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𝝋</m:t>
                    </m:r>
                    <m:r>
                      <a:rPr lang="en-US" sz="2600" b="1" i="1" smtClean="0"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2600" b="1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6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n-US" sz="2600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en-US" sz="2600" b="1" i="1" smtClean="0">
                            <a:latin typeface="Cambria Math"/>
                            <a:ea typeface="Cambria Math"/>
                          </a:rPr>
                          <m:t>𝒅</m:t>
                        </m:r>
                      </m:num>
                      <m:den>
                        <m:r>
                          <a:rPr lang="en-US" sz="2600" b="1" i="1" smtClean="0">
                            <a:latin typeface="Cambria Math"/>
                            <a:ea typeface="Cambria Math"/>
                          </a:rPr>
                          <m:t>𝝀</m:t>
                        </m:r>
                      </m:den>
                    </m:f>
                  </m:oMath>
                </a14:m>
                <a:r>
                  <a:rPr lang="en-US" sz="2600" b="1" dirty="0" smtClean="0"/>
                  <a:t>)</a:t>
                </a:r>
                <a:endParaRPr lang="en-US" sz="26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161692"/>
                <a:ext cx="8686800" cy="1876668"/>
              </a:xfrm>
              <a:prstGeom prst="rect">
                <a:avLst/>
              </a:prstGeom>
              <a:blipFill rotWithShape="1">
                <a:blip r:embed="rId3"/>
                <a:stretch>
                  <a:fillRect l="-1193" t="-2922" b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81353" y="1828800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err="1"/>
              <a:t>Câu</a:t>
            </a:r>
            <a:r>
              <a:rPr lang="en-US" dirty="0"/>
              <a:t> 1: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344912"/>
              </p:ext>
            </p:extLst>
          </p:nvPr>
        </p:nvGraphicFramePr>
        <p:xfrm>
          <a:off x="1371600" y="1511300"/>
          <a:ext cx="6956425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4" imgW="4876560" imgH="482400" progId="Equation.DSMT4">
                  <p:embed/>
                </p:oleObj>
              </mc:Choice>
              <mc:Fallback>
                <p:oleObj name="Equation" r:id="rId4" imgW="4876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11300"/>
                        <a:ext cx="6956425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9112483"/>
              </p:ext>
            </p:extLst>
          </p:nvPr>
        </p:nvGraphicFramePr>
        <p:xfrm>
          <a:off x="1799431" y="2133600"/>
          <a:ext cx="5545138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6" imgW="4051080" imgH="939600" progId="Equation.DSMT4">
                  <p:embed/>
                </p:oleObj>
              </mc:Choice>
              <mc:Fallback>
                <p:oleObj name="Equation" r:id="rId6" imgW="405108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9431" y="2133600"/>
                        <a:ext cx="5545138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845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1" grpId="0" animBg="1"/>
      <p:bldP spid="3080" grpId="0"/>
      <p:bldP spid="3081" grpId="0"/>
      <p:bldP spid="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770" name="Group 2"/>
          <p:cNvGrpSpPr>
            <a:grpSpLocks/>
          </p:cNvGrpSpPr>
          <p:nvPr/>
        </p:nvGrpSpPr>
        <p:grpSpPr bwMode="auto">
          <a:xfrm>
            <a:off x="5791200" y="1447800"/>
            <a:ext cx="2590800" cy="2743200"/>
            <a:chOff x="3648" y="720"/>
            <a:chExt cx="1632" cy="1728"/>
          </a:xfrm>
        </p:grpSpPr>
        <p:sp>
          <p:nvSpPr>
            <p:cNvPr id="4106" name="Rectangle 3"/>
            <p:cNvSpPr>
              <a:spLocks noChangeArrowheads="1"/>
            </p:cNvSpPr>
            <p:nvPr/>
          </p:nvSpPr>
          <p:spPr bwMode="auto">
            <a:xfrm>
              <a:off x="3648" y="720"/>
              <a:ext cx="1632" cy="17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4107" name="Group 4"/>
            <p:cNvGrpSpPr>
              <a:grpSpLocks/>
            </p:cNvGrpSpPr>
            <p:nvPr/>
          </p:nvGrpSpPr>
          <p:grpSpPr bwMode="auto">
            <a:xfrm>
              <a:off x="3697" y="1104"/>
              <a:ext cx="1494" cy="709"/>
              <a:chOff x="3697" y="1104"/>
              <a:chExt cx="1494" cy="709"/>
            </a:xfrm>
          </p:grpSpPr>
          <p:sp>
            <p:nvSpPr>
              <p:cNvPr id="4108" name="Freeform 5"/>
              <p:cNvSpPr>
                <a:spLocks/>
              </p:cNvSpPr>
              <p:nvPr/>
            </p:nvSpPr>
            <p:spPr bwMode="auto">
              <a:xfrm>
                <a:off x="4290" y="1104"/>
                <a:ext cx="883" cy="97"/>
              </a:xfrm>
              <a:custGeom>
                <a:avLst/>
                <a:gdLst>
                  <a:gd name="T0" fmla="*/ 0 w 883"/>
                  <a:gd name="T1" fmla="*/ 0 h 97"/>
                  <a:gd name="T2" fmla="*/ 882 w 883"/>
                  <a:gd name="T3" fmla="*/ 0 h 97"/>
                  <a:gd name="T4" fmla="*/ 840 w 883"/>
                  <a:gd name="T5" fmla="*/ 78 h 97"/>
                  <a:gd name="T6" fmla="*/ 6 w 883"/>
                  <a:gd name="T7" fmla="*/ 96 h 97"/>
                  <a:gd name="T8" fmla="*/ 0 w 883"/>
                  <a:gd name="T9" fmla="*/ 0 h 9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883" h="97">
                    <a:moveTo>
                      <a:pt x="0" y="0"/>
                    </a:moveTo>
                    <a:lnTo>
                      <a:pt x="882" y="0"/>
                    </a:lnTo>
                    <a:lnTo>
                      <a:pt x="840" y="78"/>
                    </a:lnTo>
                    <a:lnTo>
                      <a:pt x="6" y="9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0C0C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09" name="Group 6"/>
              <p:cNvGrpSpPr>
                <a:grpSpLocks/>
              </p:cNvGrpSpPr>
              <p:nvPr/>
            </p:nvGrpSpPr>
            <p:grpSpPr bwMode="auto">
              <a:xfrm>
                <a:off x="3697" y="1104"/>
                <a:ext cx="1494" cy="709"/>
                <a:chOff x="3697" y="1104"/>
                <a:chExt cx="1494" cy="709"/>
              </a:xfrm>
            </p:grpSpPr>
            <p:sp>
              <p:nvSpPr>
                <p:cNvPr id="4110" name="Rectangle 7"/>
                <p:cNvSpPr>
                  <a:spLocks noChangeArrowheads="1"/>
                </p:cNvSpPr>
                <p:nvPr/>
              </p:nvSpPr>
              <p:spPr bwMode="auto">
                <a:xfrm>
                  <a:off x="4519" y="1256"/>
                  <a:ext cx="198" cy="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pPr algn="ctr"/>
                  <a:r>
                    <a:rPr lang="en-US" altLang="vi-VN" sz="900" b="1">
                      <a:latin typeface="Times New Roman" pitchFamily="18" charset="0"/>
                    </a:rPr>
                    <a:t> S</a:t>
                  </a:r>
                  <a:r>
                    <a:rPr lang="en-US" altLang="vi-VN" sz="900" b="1" baseline="-25000">
                      <a:latin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4111" name="Rectangle 8"/>
                <p:cNvSpPr>
                  <a:spLocks noChangeArrowheads="1"/>
                </p:cNvSpPr>
                <p:nvPr/>
              </p:nvSpPr>
              <p:spPr bwMode="auto">
                <a:xfrm>
                  <a:off x="4404" y="1494"/>
                  <a:ext cx="198" cy="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pPr algn="ctr"/>
                  <a:r>
                    <a:rPr lang="en-US" altLang="vi-VN" sz="900" b="1">
                      <a:latin typeface="Times New Roman" pitchFamily="18" charset="0"/>
                    </a:rPr>
                    <a:t> S</a:t>
                  </a:r>
                  <a:r>
                    <a:rPr lang="en-US" altLang="vi-VN" sz="900" b="1" baseline="-25000">
                      <a:latin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4112" name="Rectangle 9"/>
                <p:cNvSpPr>
                  <a:spLocks noChangeArrowheads="1"/>
                </p:cNvSpPr>
                <p:nvPr/>
              </p:nvSpPr>
              <p:spPr bwMode="auto">
                <a:xfrm>
                  <a:off x="4453" y="1358"/>
                  <a:ext cx="198" cy="1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92075" tIns="46038" rIns="92075" bIns="46038"/>
                <a:lstStyle/>
                <a:p>
                  <a:pPr algn="ctr"/>
                  <a:r>
                    <a:rPr lang="en-US" altLang="vi-VN" sz="900" b="1">
                      <a:latin typeface="Times New Roman" pitchFamily="18" charset="0"/>
                    </a:rPr>
                    <a:t>P</a:t>
                  </a:r>
                </a:p>
              </p:txBody>
            </p:sp>
            <p:sp>
              <p:nvSpPr>
                <p:cNvPr id="4113" name="Freeform 10"/>
                <p:cNvSpPr>
                  <a:spLocks/>
                </p:cNvSpPr>
                <p:nvPr/>
              </p:nvSpPr>
              <p:spPr bwMode="auto">
                <a:xfrm>
                  <a:off x="3966" y="1116"/>
                  <a:ext cx="331" cy="577"/>
                </a:xfrm>
                <a:custGeom>
                  <a:avLst/>
                  <a:gdLst>
                    <a:gd name="T0" fmla="*/ 330 w 331"/>
                    <a:gd name="T1" fmla="*/ 0 h 577"/>
                    <a:gd name="T2" fmla="*/ 324 w 331"/>
                    <a:gd name="T3" fmla="*/ 72 h 577"/>
                    <a:gd name="T4" fmla="*/ 48 w 331"/>
                    <a:gd name="T5" fmla="*/ 576 h 577"/>
                    <a:gd name="T6" fmla="*/ 0 w 331"/>
                    <a:gd name="T7" fmla="*/ 576 h 577"/>
                    <a:gd name="T8" fmla="*/ 330 w 331"/>
                    <a:gd name="T9" fmla="*/ 0 h 57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31" h="577">
                      <a:moveTo>
                        <a:pt x="330" y="0"/>
                      </a:moveTo>
                      <a:lnTo>
                        <a:pt x="324" y="72"/>
                      </a:lnTo>
                      <a:lnTo>
                        <a:pt x="48" y="576"/>
                      </a:lnTo>
                      <a:lnTo>
                        <a:pt x="0" y="576"/>
                      </a:lnTo>
                      <a:lnTo>
                        <a:pt x="330" y="0"/>
                      </a:lnTo>
                    </a:path>
                  </a:pathLst>
                </a:custGeom>
                <a:solidFill>
                  <a:srgbClr val="C0C0C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14" name="Group 11"/>
                <p:cNvGrpSpPr>
                  <a:grpSpLocks/>
                </p:cNvGrpSpPr>
                <p:nvPr/>
              </p:nvGrpSpPr>
              <p:grpSpPr bwMode="auto">
                <a:xfrm>
                  <a:off x="3697" y="1104"/>
                  <a:ext cx="1494" cy="709"/>
                  <a:chOff x="3697" y="1104"/>
                  <a:chExt cx="1494" cy="709"/>
                </a:xfrm>
              </p:grpSpPr>
              <p:grpSp>
                <p:nvGrpSpPr>
                  <p:cNvPr id="411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960" y="1104"/>
                    <a:ext cx="1231" cy="709"/>
                    <a:chOff x="3960" y="1104"/>
                    <a:chExt cx="1231" cy="709"/>
                  </a:xfrm>
                </p:grpSpPr>
                <p:sp>
                  <p:nvSpPr>
                    <p:cNvPr id="4128" name="AutoShap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1195"/>
                      <a:ext cx="1124" cy="506"/>
                    </a:xfrm>
                    <a:prstGeom prst="parallelogram">
                      <a:avLst>
                        <a:gd name="adj" fmla="val 55513"/>
                      </a:avLst>
                    </a:prstGeom>
                    <a:noFill/>
                    <a:ln w="1270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vi-VN"/>
                    </a:p>
                  </p:txBody>
                </p:sp>
                <p:sp>
                  <p:nvSpPr>
                    <p:cNvPr id="4129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3960" y="1110"/>
                      <a:ext cx="331" cy="589"/>
                    </a:xfrm>
                    <a:custGeom>
                      <a:avLst/>
                      <a:gdLst>
                        <a:gd name="T0" fmla="*/ 330 w 331"/>
                        <a:gd name="T1" fmla="*/ 84 h 589"/>
                        <a:gd name="T2" fmla="*/ 330 w 331"/>
                        <a:gd name="T3" fmla="*/ 0 h 589"/>
                        <a:gd name="T4" fmla="*/ 0 w 331"/>
                        <a:gd name="T5" fmla="*/ 588 h 589"/>
                        <a:gd name="T6" fmla="*/ 54 w 331"/>
                        <a:gd name="T7" fmla="*/ 588 h 58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0" t="0" r="r" b="b"/>
                      <a:pathLst>
                        <a:path w="331" h="589">
                          <a:moveTo>
                            <a:pt x="330" y="84"/>
                          </a:moveTo>
                          <a:lnTo>
                            <a:pt x="330" y="0"/>
                          </a:lnTo>
                          <a:lnTo>
                            <a:pt x="0" y="588"/>
                          </a:lnTo>
                          <a:lnTo>
                            <a:pt x="54" y="588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30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4290" y="1110"/>
                      <a:ext cx="901" cy="703"/>
                    </a:xfrm>
                    <a:custGeom>
                      <a:avLst/>
                      <a:gdLst>
                        <a:gd name="T0" fmla="*/ 0 w 901"/>
                        <a:gd name="T1" fmla="*/ 0 h 703"/>
                        <a:gd name="T2" fmla="*/ 900 w 901"/>
                        <a:gd name="T3" fmla="*/ 0 h 703"/>
                        <a:gd name="T4" fmla="*/ 900 w 901"/>
                        <a:gd name="T5" fmla="*/ 90 h 703"/>
                        <a:gd name="T6" fmla="*/ 570 w 901"/>
                        <a:gd name="T7" fmla="*/ 702 h 703"/>
                        <a:gd name="T8" fmla="*/ 570 w 901"/>
                        <a:gd name="T9" fmla="*/ 582 h 703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01" h="703">
                          <a:moveTo>
                            <a:pt x="0" y="0"/>
                          </a:moveTo>
                          <a:lnTo>
                            <a:pt x="900" y="0"/>
                          </a:lnTo>
                          <a:lnTo>
                            <a:pt x="900" y="90"/>
                          </a:lnTo>
                          <a:lnTo>
                            <a:pt x="570" y="702"/>
                          </a:lnTo>
                          <a:lnTo>
                            <a:pt x="570" y="582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31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3960" y="1692"/>
                      <a:ext cx="901" cy="115"/>
                    </a:xfrm>
                    <a:custGeom>
                      <a:avLst/>
                      <a:gdLst>
                        <a:gd name="T0" fmla="*/ 0 w 901"/>
                        <a:gd name="T1" fmla="*/ 0 h 115"/>
                        <a:gd name="T2" fmla="*/ 0 w 901"/>
                        <a:gd name="T3" fmla="*/ 114 h 115"/>
                        <a:gd name="T4" fmla="*/ 900 w 901"/>
                        <a:gd name="T5" fmla="*/ 114 h 115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901" h="115">
                          <a:moveTo>
                            <a:pt x="0" y="0"/>
                          </a:moveTo>
                          <a:lnTo>
                            <a:pt x="0" y="114"/>
                          </a:lnTo>
                          <a:lnTo>
                            <a:pt x="900" y="114"/>
                          </a:lnTo>
                        </a:path>
                      </a:pathLst>
                    </a:custGeom>
                    <a:noFill/>
                    <a:ln w="12700" cap="rnd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32" name="Line 1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124" y="1104"/>
                      <a:ext cx="60" cy="114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116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3697" y="1378"/>
                    <a:ext cx="838" cy="25"/>
                  </a:xfrm>
                  <a:prstGeom prst="rect">
                    <a:avLst/>
                  </a:prstGeom>
                  <a:pattFill prst="narHorz">
                    <a:fgClr>
                      <a:srgbClr val="000000"/>
                    </a:fgClr>
                    <a:bgClr>
                      <a:srgbClr val="FFFFFF"/>
                    </a:bgClr>
                  </a:patt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17" name="Freeform 19"/>
                  <p:cNvSpPr>
                    <a:spLocks/>
                  </p:cNvSpPr>
                  <p:nvPr/>
                </p:nvSpPr>
                <p:spPr bwMode="auto">
                  <a:xfrm>
                    <a:off x="4462" y="1262"/>
                    <a:ext cx="118" cy="315"/>
                  </a:xfrm>
                  <a:custGeom>
                    <a:avLst/>
                    <a:gdLst>
                      <a:gd name="T0" fmla="*/ 117 w 118"/>
                      <a:gd name="T1" fmla="*/ 67 h 315"/>
                      <a:gd name="T2" fmla="*/ 117 w 118"/>
                      <a:gd name="T3" fmla="*/ 0 h 315"/>
                      <a:gd name="T4" fmla="*/ 0 w 118"/>
                      <a:gd name="T5" fmla="*/ 237 h 315"/>
                      <a:gd name="T6" fmla="*/ 0 w 118"/>
                      <a:gd name="T7" fmla="*/ 314 h 3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18" h="315">
                        <a:moveTo>
                          <a:pt x="117" y="67"/>
                        </a:moveTo>
                        <a:lnTo>
                          <a:pt x="117" y="0"/>
                        </a:lnTo>
                        <a:lnTo>
                          <a:pt x="0" y="237"/>
                        </a:lnTo>
                        <a:lnTo>
                          <a:pt x="0" y="314"/>
                        </a:lnTo>
                      </a:path>
                    </a:pathLst>
                  </a:custGeom>
                  <a:noFill/>
                  <a:ln w="12700" cap="rnd" cmpd="sng">
                    <a:solidFill>
                      <a:srgbClr val="00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18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454" y="1564"/>
                    <a:ext cx="23" cy="2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19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568" y="1330"/>
                    <a:ext cx="23" cy="2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0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507" y="1303"/>
                    <a:ext cx="148" cy="70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1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59" y="1278"/>
                    <a:ext cx="250" cy="119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2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1242"/>
                    <a:ext cx="375" cy="179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3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315" y="1206"/>
                    <a:ext cx="526" cy="251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4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394" y="1545"/>
                    <a:ext cx="148" cy="70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5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346" y="1520"/>
                    <a:ext cx="250" cy="119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6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280" y="1484"/>
                    <a:ext cx="375" cy="179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4127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4201" y="1446"/>
                    <a:ext cx="526" cy="251"/>
                  </a:xfrm>
                  <a:prstGeom prst="ellipse">
                    <a:avLst/>
                  </a:prstGeom>
                  <a:noFill/>
                  <a:ln w="12700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</p:grpSp>
        </p:grpSp>
      </p:grpSp>
      <p:sp>
        <p:nvSpPr>
          <p:cNvPr id="160800" name="Text Box 32"/>
          <p:cNvSpPr txBox="1">
            <a:spLocks noChangeArrowheads="1"/>
          </p:cNvSpPr>
          <p:nvPr/>
        </p:nvSpPr>
        <p:spPr bwMode="auto">
          <a:xfrm>
            <a:off x="152399" y="1543050"/>
            <a:ext cx="40684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2400" u="sng" dirty="0" err="1">
                <a:latin typeface="Times New Roman" pitchFamily="18" charset="0"/>
              </a:rPr>
              <a:t>Dụng</a:t>
            </a:r>
            <a:r>
              <a:rPr lang="en-US" altLang="vi-VN" sz="2400" u="sng" dirty="0">
                <a:latin typeface="Times New Roman" pitchFamily="18" charset="0"/>
              </a:rPr>
              <a:t> </a:t>
            </a:r>
            <a:r>
              <a:rPr lang="en-US" altLang="vi-VN" sz="2400" u="sng" dirty="0" err="1">
                <a:latin typeface="Times New Roman" pitchFamily="18" charset="0"/>
              </a:rPr>
              <a:t>cụ</a:t>
            </a:r>
            <a:r>
              <a:rPr lang="en-US" altLang="vi-VN" sz="2400" u="sng" dirty="0">
                <a:latin typeface="Times New Roman" pitchFamily="18" charset="0"/>
              </a:rPr>
              <a:t>: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vi-VN" sz="2400" dirty="0">
                <a:latin typeface="Times New Roman" pitchFamily="18" charset="0"/>
              </a:rPr>
              <a:t>+</a:t>
            </a:r>
            <a:r>
              <a:rPr lang="en-US" altLang="vi-VN" sz="2400" dirty="0" err="1">
                <a:latin typeface="Times New Roman" pitchFamily="18" charset="0"/>
              </a:rPr>
              <a:t>Cần</a:t>
            </a:r>
            <a:r>
              <a:rPr lang="en-US" altLang="vi-VN" sz="2400" dirty="0">
                <a:latin typeface="Times New Roman" pitchFamily="18" charset="0"/>
              </a:rPr>
              <a:t> rung </a:t>
            </a:r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gắn</a:t>
            </a:r>
            <a:r>
              <a:rPr lang="en-US" altLang="vi-VN" sz="2400" dirty="0">
                <a:latin typeface="Times New Roman" pitchFamily="18" charset="0"/>
              </a:rPr>
              <a:t>  </a:t>
            </a:r>
            <a:r>
              <a:rPr lang="en-US" altLang="vi-VN" sz="2400" dirty="0" err="1">
                <a:latin typeface="Times New Roman" pitchFamily="18" charset="0"/>
              </a:rPr>
              <a:t>hai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mũi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nhọn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, 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cách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nhau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vài</a:t>
            </a:r>
            <a:r>
              <a:rPr lang="en-US" altLang="vi-VN" sz="2400" dirty="0">
                <a:latin typeface="Times New Roman" pitchFamily="18" charset="0"/>
              </a:rPr>
              <a:t> cm</a:t>
            </a:r>
          </a:p>
          <a:p>
            <a:pPr>
              <a:spcBef>
                <a:spcPct val="50000"/>
              </a:spcBef>
            </a:pPr>
            <a:r>
              <a:rPr lang="en-US" altLang="vi-VN" sz="2400" dirty="0">
                <a:latin typeface="Times New Roman" pitchFamily="18" charset="0"/>
              </a:rPr>
              <a:t>+</a:t>
            </a:r>
            <a:r>
              <a:rPr lang="en-US" altLang="vi-VN" sz="2400" dirty="0" err="1">
                <a:latin typeface="Times New Roman" pitchFamily="18" charset="0"/>
              </a:rPr>
              <a:t>Chậu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nước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160801" name="Rectangle 33"/>
          <p:cNvSpPr>
            <a:spLocks noChangeArrowheads="1"/>
          </p:cNvSpPr>
          <p:nvPr/>
        </p:nvSpPr>
        <p:spPr bwMode="auto">
          <a:xfrm>
            <a:off x="152400" y="4572000"/>
            <a:ext cx="4267200" cy="169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altLang="vi-VN" sz="2400" u="sng" dirty="0" err="1">
                <a:latin typeface="Times New Roman" pitchFamily="18" charset="0"/>
              </a:rPr>
              <a:t>Hiện</a:t>
            </a:r>
            <a:r>
              <a:rPr lang="en-US" altLang="vi-VN" sz="2400" u="sng" dirty="0">
                <a:latin typeface="Times New Roman" pitchFamily="18" charset="0"/>
              </a:rPr>
              <a:t> </a:t>
            </a:r>
            <a:r>
              <a:rPr lang="en-US" altLang="vi-VN" sz="2400" u="sng" dirty="0" err="1">
                <a:latin typeface="Times New Roman" pitchFamily="18" charset="0"/>
              </a:rPr>
              <a:t>tượng</a:t>
            </a:r>
            <a:r>
              <a:rPr lang="en-US" altLang="vi-VN" sz="2400" dirty="0">
                <a:latin typeface="Times New Roman" pitchFamily="18" charset="0"/>
              </a:rPr>
              <a:t>: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vi-VN" sz="2400" dirty="0" err="1">
                <a:latin typeface="Times New Roman" pitchFamily="18" charset="0"/>
              </a:rPr>
              <a:t>Trên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mặt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nước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xuất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hiện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những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gợn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sóng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ổn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định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hình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các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vi-VN" sz="2400" dirty="0" err="1">
                <a:latin typeface="Times New Roman" pitchFamily="18" charset="0"/>
              </a:rPr>
              <a:t>hypebol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tiêu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điểm</a:t>
            </a:r>
            <a:r>
              <a:rPr lang="en-US" altLang="vi-VN" sz="2400" dirty="0">
                <a:latin typeface="Times New Roman" pitchFamily="18" charset="0"/>
              </a:rPr>
              <a:t> S</a:t>
            </a:r>
            <a:r>
              <a:rPr lang="en-US" altLang="vi-VN" sz="2400" baseline="-25000" dirty="0">
                <a:latin typeface="Times New Roman" pitchFamily="18" charset="0"/>
              </a:rPr>
              <a:t>1</a:t>
            </a:r>
            <a:r>
              <a:rPr lang="en-US" altLang="vi-VN" sz="2400" dirty="0">
                <a:latin typeface="Times New Roman" pitchFamily="18" charset="0"/>
              </a:rPr>
              <a:t>,S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endParaRPr lang="en-US" altLang="vi-VN" sz="2400" dirty="0">
              <a:latin typeface="Times New Roman" pitchFamily="18" charset="0"/>
            </a:endParaRPr>
          </a:p>
        </p:txBody>
      </p:sp>
      <p:pic>
        <p:nvPicPr>
          <p:cNvPr id="160803" name="Picture 35" descr="maple34"/>
          <p:cNvPicPr>
            <a:picLocks noChangeAspect="1" noChangeArrowheads="1"/>
          </p:cNvPicPr>
          <p:nvPr/>
        </p:nvPicPr>
        <p:blipFill>
          <a:blip r:embed="rId3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850" y="4276725"/>
            <a:ext cx="440055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36"/>
          <p:cNvSpPr txBox="1">
            <a:spLocks noChangeArrowheads="1"/>
          </p:cNvSpPr>
          <p:nvPr/>
        </p:nvSpPr>
        <p:spPr bwMode="auto">
          <a:xfrm>
            <a:off x="1905000" y="30163"/>
            <a:ext cx="463178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b="1" dirty="0" err="1" smtClean="0">
                <a:latin typeface="Times New Roman" pitchFamily="18" charset="0"/>
              </a:rPr>
              <a:t>Bài</a:t>
            </a:r>
            <a:r>
              <a:rPr lang="en-US" altLang="vi-VN" sz="2400" b="1" dirty="0" smtClean="0">
                <a:latin typeface="Times New Roman" pitchFamily="18" charset="0"/>
              </a:rPr>
              <a:t> </a:t>
            </a:r>
            <a:r>
              <a:rPr lang="en-US" altLang="vi-VN" sz="2400" b="1" dirty="0">
                <a:latin typeface="Times New Roman" pitchFamily="18" charset="0"/>
              </a:rPr>
              <a:t>8</a:t>
            </a:r>
            <a:r>
              <a:rPr lang="en-US" altLang="vi-VN" sz="2400" dirty="0">
                <a:latin typeface="Times New Roman" pitchFamily="18" charset="0"/>
              </a:rPr>
              <a:t>:</a:t>
            </a:r>
            <a:r>
              <a:rPr lang="en-US" altLang="vi-VN" sz="2000" dirty="0">
                <a:latin typeface="Times New Roman" pitchFamily="18" charset="0"/>
              </a:rPr>
              <a:t> </a:t>
            </a:r>
            <a:r>
              <a:rPr lang="en-US" altLang="vi-VN" sz="3200" b="1" dirty="0">
                <a:solidFill>
                  <a:schemeClr val="accent2"/>
                </a:solidFill>
                <a:latin typeface="Times New Roman" pitchFamily="18" charset="0"/>
              </a:rPr>
              <a:t>GIAO THOA SÓNG</a:t>
            </a:r>
          </a:p>
        </p:txBody>
      </p:sp>
      <p:sp>
        <p:nvSpPr>
          <p:cNvPr id="4103" name="Text Box 37"/>
          <p:cNvSpPr txBox="1">
            <a:spLocks noChangeArrowheads="1"/>
          </p:cNvSpPr>
          <p:nvPr/>
        </p:nvSpPr>
        <p:spPr bwMode="auto">
          <a:xfrm>
            <a:off x="152400" y="685800"/>
            <a:ext cx="8428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b="1">
                <a:latin typeface="Times New Roman" pitchFamily="18" charset="0"/>
              </a:rPr>
              <a:t>I. HIỆN TƯỢNG GIAO THOA CỦA HAI SÓNG MẶT NƯỚC</a:t>
            </a:r>
          </a:p>
        </p:txBody>
      </p:sp>
      <p:sp>
        <p:nvSpPr>
          <p:cNvPr id="160806" name="Text Box 38"/>
          <p:cNvSpPr txBox="1">
            <a:spLocks noChangeArrowheads="1"/>
          </p:cNvSpPr>
          <p:nvPr/>
        </p:nvSpPr>
        <p:spPr bwMode="auto">
          <a:xfrm>
            <a:off x="0" y="1143000"/>
            <a:ext cx="2025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vi-VN" sz="2400" b="1" u="sng">
                <a:latin typeface="Times New Roman" pitchFamily="18" charset="0"/>
                <a:hlinkClick r:id="rId4" action="ppaction://hlinkfile"/>
              </a:rPr>
              <a:t>Thí nghiệm</a:t>
            </a:r>
            <a:endParaRPr lang="en-US" altLang="vi-VN" sz="2400" b="1" u="sng">
              <a:latin typeface="Times New Roman" pitchFamily="18" charset="0"/>
            </a:endParaRPr>
          </a:p>
        </p:txBody>
      </p:sp>
      <p:sp>
        <p:nvSpPr>
          <p:cNvPr id="160807" name="Text Box 39"/>
          <p:cNvSpPr txBox="1">
            <a:spLocks noChangeArrowheads="1"/>
          </p:cNvSpPr>
          <p:nvPr/>
        </p:nvSpPr>
        <p:spPr bwMode="auto">
          <a:xfrm>
            <a:off x="152400" y="3657600"/>
            <a:ext cx="30273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u="sng" dirty="0" err="1">
                <a:latin typeface="Times New Roman" pitchFamily="18" charset="0"/>
              </a:rPr>
              <a:t>Tiến</a:t>
            </a:r>
            <a:r>
              <a:rPr lang="en-US" altLang="vi-VN" sz="2400" u="sng" dirty="0">
                <a:latin typeface="Times New Roman" pitchFamily="18" charset="0"/>
              </a:rPr>
              <a:t> </a:t>
            </a:r>
            <a:r>
              <a:rPr lang="en-US" altLang="vi-VN" sz="2400" u="sng" dirty="0" err="1">
                <a:latin typeface="Times New Roman" pitchFamily="18" charset="0"/>
              </a:rPr>
              <a:t>hành</a:t>
            </a:r>
            <a:r>
              <a:rPr lang="en-US" altLang="vi-VN" sz="2400" u="sng" dirty="0">
                <a:latin typeface="Times New Roman" pitchFamily="18" charset="0"/>
              </a:rPr>
              <a:t>:</a:t>
            </a:r>
          </a:p>
          <a:p>
            <a:r>
              <a:rPr lang="en-US" altLang="vi-VN" sz="2400" dirty="0">
                <a:latin typeface="Times New Roman" pitchFamily="18" charset="0"/>
              </a:rPr>
              <a:t>Cho </a:t>
            </a:r>
            <a:r>
              <a:rPr lang="en-US" altLang="vi-VN" sz="2400" dirty="0" err="1">
                <a:latin typeface="Times New Roman" pitchFamily="18" charset="0"/>
              </a:rPr>
              <a:t>cần</a:t>
            </a:r>
            <a:r>
              <a:rPr lang="en-US" altLang="vi-VN" sz="2400" dirty="0">
                <a:latin typeface="Times New Roman" pitchFamily="18" charset="0"/>
              </a:rPr>
              <a:t> rung </a:t>
            </a:r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endParaRPr lang="en-US" altLang="vi-VN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0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0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00" grpId="0"/>
      <p:bldP spid="160801" grpId="0"/>
      <p:bldP spid="160806" grpId="0"/>
      <p:bldP spid="1608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wav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84175" y="-2892425"/>
            <a:ext cx="10134600" cy="936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iao thoa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90800" y="-6262688"/>
            <a:ext cx="14859000" cy="131206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Oval 2"/>
          <p:cNvSpPr>
            <a:spLocks noChangeArrowheads="1"/>
          </p:cNvSpPr>
          <p:nvPr/>
        </p:nvSpPr>
        <p:spPr bwMode="auto">
          <a:xfrm>
            <a:off x="4191000" y="3810000"/>
            <a:ext cx="76200" cy="76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75" name="Oval 3"/>
          <p:cNvSpPr>
            <a:spLocks noChangeArrowheads="1"/>
          </p:cNvSpPr>
          <p:nvPr/>
        </p:nvSpPr>
        <p:spPr bwMode="auto">
          <a:xfrm>
            <a:off x="4017963" y="3624263"/>
            <a:ext cx="457200" cy="4572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76" name="Oval 4"/>
          <p:cNvSpPr>
            <a:spLocks noChangeArrowheads="1"/>
          </p:cNvSpPr>
          <p:nvPr/>
        </p:nvSpPr>
        <p:spPr bwMode="auto">
          <a:xfrm>
            <a:off x="3571875" y="3189288"/>
            <a:ext cx="1371600" cy="1371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3113088" y="2732088"/>
            <a:ext cx="2286000" cy="22860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78" name="Oval 6"/>
          <p:cNvSpPr>
            <a:spLocks noChangeArrowheads="1"/>
          </p:cNvSpPr>
          <p:nvPr/>
        </p:nvSpPr>
        <p:spPr bwMode="auto">
          <a:xfrm>
            <a:off x="2657475" y="2273300"/>
            <a:ext cx="3198813" cy="31988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79" name="Oval 7"/>
          <p:cNvSpPr>
            <a:spLocks noChangeArrowheads="1"/>
          </p:cNvSpPr>
          <p:nvPr/>
        </p:nvSpPr>
        <p:spPr bwMode="auto">
          <a:xfrm>
            <a:off x="2200275" y="1830388"/>
            <a:ext cx="4113213" cy="4113212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0" name="Oval 8"/>
          <p:cNvSpPr>
            <a:spLocks noChangeArrowheads="1"/>
          </p:cNvSpPr>
          <p:nvPr/>
        </p:nvSpPr>
        <p:spPr bwMode="auto">
          <a:xfrm>
            <a:off x="1743075" y="1362075"/>
            <a:ext cx="5027613" cy="50276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1" name="Oval 9"/>
          <p:cNvSpPr>
            <a:spLocks noChangeArrowheads="1"/>
          </p:cNvSpPr>
          <p:nvPr/>
        </p:nvSpPr>
        <p:spPr bwMode="auto">
          <a:xfrm>
            <a:off x="6465888" y="3757613"/>
            <a:ext cx="76200" cy="76200"/>
          </a:xfrm>
          <a:prstGeom prst="ellipse">
            <a:avLst/>
          </a:prstGeom>
          <a:solidFill>
            <a:schemeClr val="accent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2" name="Oval 10"/>
          <p:cNvSpPr>
            <a:spLocks noChangeArrowheads="1"/>
          </p:cNvSpPr>
          <p:nvPr/>
        </p:nvSpPr>
        <p:spPr bwMode="auto">
          <a:xfrm>
            <a:off x="6292850" y="3571875"/>
            <a:ext cx="457200" cy="4572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3" name="Oval 11"/>
          <p:cNvSpPr>
            <a:spLocks noChangeArrowheads="1"/>
          </p:cNvSpPr>
          <p:nvPr/>
        </p:nvSpPr>
        <p:spPr bwMode="auto">
          <a:xfrm>
            <a:off x="5846763" y="3136900"/>
            <a:ext cx="1371600" cy="1371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4" name="Oval 12"/>
          <p:cNvSpPr>
            <a:spLocks noChangeArrowheads="1"/>
          </p:cNvSpPr>
          <p:nvPr/>
        </p:nvSpPr>
        <p:spPr bwMode="auto">
          <a:xfrm>
            <a:off x="5387975" y="2679700"/>
            <a:ext cx="2286000" cy="2286000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5" name="Oval 13"/>
          <p:cNvSpPr>
            <a:spLocks noChangeArrowheads="1"/>
          </p:cNvSpPr>
          <p:nvPr/>
        </p:nvSpPr>
        <p:spPr bwMode="auto">
          <a:xfrm>
            <a:off x="4932363" y="2220913"/>
            <a:ext cx="3198812" cy="31988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6" name="Oval 14"/>
          <p:cNvSpPr>
            <a:spLocks noChangeArrowheads="1"/>
          </p:cNvSpPr>
          <p:nvPr/>
        </p:nvSpPr>
        <p:spPr bwMode="auto">
          <a:xfrm>
            <a:off x="4475163" y="1778000"/>
            <a:ext cx="4113212" cy="4113213"/>
          </a:xfrm>
          <a:prstGeom prst="ellipse">
            <a:avLst/>
          </a:prstGeom>
          <a:noFill/>
          <a:ln w="19050">
            <a:solidFill>
              <a:srgbClr val="CC0099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7" name="Oval 15"/>
          <p:cNvSpPr>
            <a:spLocks noChangeArrowheads="1"/>
          </p:cNvSpPr>
          <p:nvPr/>
        </p:nvSpPr>
        <p:spPr bwMode="auto">
          <a:xfrm>
            <a:off x="4025900" y="1317625"/>
            <a:ext cx="5027613" cy="5027613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6688" name="Line 16"/>
          <p:cNvSpPr>
            <a:spLocks noChangeShapeType="1"/>
          </p:cNvSpPr>
          <p:nvPr/>
        </p:nvSpPr>
        <p:spPr bwMode="auto">
          <a:xfrm>
            <a:off x="5345113" y="1143000"/>
            <a:ext cx="98425" cy="5562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9" name="Arc 17"/>
          <p:cNvSpPr>
            <a:spLocks/>
          </p:cNvSpPr>
          <p:nvPr/>
        </p:nvSpPr>
        <p:spPr bwMode="auto">
          <a:xfrm>
            <a:off x="4179888" y="1138238"/>
            <a:ext cx="979487" cy="5535612"/>
          </a:xfrm>
          <a:custGeom>
            <a:avLst/>
            <a:gdLst>
              <a:gd name="T0" fmla="*/ 9331564 w 21600"/>
              <a:gd name="T1" fmla="*/ 0 h 41666"/>
              <a:gd name="T2" fmla="*/ 13690961 w 21600"/>
              <a:gd name="T3" fmla="*/ 735443772 h 41666"/>
              <a:gd name="T4" fmla="*/ 0 w 21600"/>
              <a:gd name="T5" fmla="*/ 372752377 h 416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666" fill="none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</a:path>
              <a:path w="21600" h="41666" stroke="0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  <a:lnTo>
                  <a:pt x="0" y="21118"/>
                </a:lnTo>
                <a:lnTo>
                  <a:pt x="4537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0" name="Arc 18"/>
          <p:cNvSpPr>
            <a:spLocks/>
          </p:cNvSpPr>
          <p:nvPr/>
        </p:nvSpPr>
        <p:spPr bwMode="auto">
          <a:xfrm>
            <a:off x="3124200" y="1308100"/>
            <a:ext cx="1817688" cy="5159375"/>
          </a:xfrm>
          <a:custGeom>
            <a:avLst/>
            <a:gdLst>
              <a:gd name="T0" fmla="*/ 29466490 w 21600"/>
              <a:gd name="T1" fmla="*/ 0 h 42360"/>
              <a:gd name="T2" fmla="*/ 30557102 w 21600"/>
              <a:gd name="T3" fmla="*/ 628402984 h 42360"/>
              <a:gd name="T4" fmla="*/ 0 w 21600"/>
              <a:gd name="T5" fmla="*/ 314423956 h 42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360" fill="none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</a:path>
              <a:path w="21600" h="42360" stroke="0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  <a:lnTo>
                  <a:pt x="0" y="21195"/>
                </a:lnTo>
                <a:lnTo>
                  <a:pt x="4161" y="-1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1" name="Arc 19"/>
          <p:cNvSpPr>
            <a:spLocks/>
          </p:cNvSpPr>
          <p:nvPr/>
        </p:nvSpPr>
        <p:spPr bwMode="auto">
          <a:xfrm>
            <a:off x="446088" y="1706563"/>
            <a:ext cx="4244975" cy="4470400"/>
          </a:xfrm>
          <a:custGeom>
            <a:avLst/>
            <a:gdLst>
              <a:gd name="T0" fmla="*/ 443929463 w 21600"/>
              <a:gd name="T1" fmla="*/ 0 h 37097"/>
              <a:gd name="T2" fmla="*/ 410173264 w 21600"/>
              <a:gd name="T3" fmla="*/ 538708687 h 37097"/>
              <a:gd name="T4" fmla="*/ 0 w 21600"/>
              <a:gd name="T5" fmla="*/ 265571429 h 370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7097" fill="none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</a:path>
              <a:path w="21600" h="37097" stroke="0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  <a:lnTo>
                  <a:pt x="0" y="18288"/>
                </a:lnTo>
                <a:lnTo>
                  <a:pt x="11493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3" name="Arc 21"/>
          <p:cNvSpPr>
            <a:spLocks/>
          </p:cNvSpPr>
          <p:nvPr/>
        </p:nvSpPr>
        <p:spPr bwMode="auto">
          <a:xfrm rot="10800000">
            <a:off x="5627688" y="1028700"/>
            <a:ext cx="979487" cy="5535613"/>
          </a:xfrm>
          <a:custGeom>
            <a:avLst/>
            <a:gdLst>
              <a:gd name="T0" fmla="*/ 9331564 w 21600"/>
              <a:gd name="T1" fmla="*/ 0 h 41666"/>
              <a:gd name="T2" fmla="*/ 13690961 w 21600"/>
              <a:gd name="T3" fmla="*/ 735444038 h 41666"/>
              <a:gd name="T4" fmla="*/ 0 w 21600"/>
              <a:gd name="T5" fmla="*/ 372752577 h 416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666" fill="none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</a:path>
              <a:path w="21600" h="41666" stroke="0" extrusionOk="0">
                <a:moveTo>
                  <a:pt x="4537" y="0"/>
                </a:moveTo>
                <a:cubicBezTo>
                  <a:pt x="14491" y="2138"/>
                  <a:pt x="21600" y="10937"/>
                  <a:pt x="21600" y="21118"/>
                </a:cubicBezTo>
                <a:cubicBezTo>
                  <a:pt x="21600" y="30482"/>
                  <a:pt x="15566" y="38779"/>
                  <a:pt x="6658" y="41666"/>
                </a:cubicBezTo>
                <a:lnTo>
                  <a:pt x="0" y="21118"/>
                </a:lnTo>
                <a:lnTo>
                  <a:pt x="4537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4" name="Arc 22"/>
          <p:cNvSpPr>
            <a:spLocks/>
          </p:cNvSpPr>
          <p:nvPr/>
        </p:nvSpPr>
        <p:spPr bwMode="auto">
          <a:xfrm rot="10647592">
            <a:off x="5846763" y="1241425"/>
            <a:ext cx="1817687" cy="5159375"/>
          </a:xfrm>
          <a:custGeom>
            <a:avLst/>
            <a:gdLst>
              <a:gd name="T0" fmla="*/ 29466473 w 21600"/>
              <a:gd name="T1" fmla="*/ 0 h 42360"/>
              <a:gd name="T2" fmla="*/ 30557086 w 21600"/>
              <a:gd name="T3" fmla="*/ 628402984 h 42360"/>
              <a:gd name="T4" fmla="*/ 0 w 21600"/>
              <a:gd name="T5" fmla="*/ 314423956 h 423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360" fill="none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</a:path>
              <a:path w="21600" h="42360" stroke="0" extrusionOk="0">
                <a:moveTo>
                  <a:pt x="4161" y="-1"/>
                </a:moveTo>
                <a:cubicBezTo>
                  <a:pt x="14292" y="1988"/>
                  <a:pt x="21600" y="10869"/>
                  <a:pt x="21600" y="21195"/>
                </a:cubicBezTo>
                <a:cubicBezTo>
                  <a:pt x="21600" y="31461"/>
                  <a:pt x="14374" y="40308"/>
                  <a:pt x="4314" y="42359"/>
                </a:cubicBezTo>
                <a:lnTo>
                  <a:pt x="0" y="21195"/>
                </a:lnTo>
                <a:lnTo>
                  <a:pt x="4161" y="-1"/>
                </a:lnTo>
                <a:close/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695" name="Arc 23"/>
          <p:cNvSpPr>
            <a:spLocks/>
          </p:cNvSpPr>
          <p:nvPr/>
        </p:nvSpPr>
        <p:spPr bwMode="auto">
          <a:xfrm rot="10643624">
            <a:off x="6096000" y="1511300"/>
            <a:ext cx="4244975" cy="4470400"/>
          </a:xfrm>
          <a:custGeom>
            <a:avLst/>
            <a:gdLst>
              <a:gd name="T0" fmla="*/ 443929463 w 21600"/>
              <a:gd name="T1" fmla="*/ 0 h 37097"/>
              <a:gd name="T2" fmla="*/ 410173264 w 21600"/>
              <a:gd name="T3" fmla="*/ 538708687 h 37097"/>
              <a:gd name="T4" fmla="*/ 0 w 21600"/>
              <a:gd name="T5" fmla="*/ 265571429 h 370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7097" fill="none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</a:path>
              <a:path w="21600" h="37097" stroke="0" extrusionOk="0">
                <a:moveTo>
                  <a:pt x="11493" y="0"/>
                </a:moveTo>
                <a:cubicBezTo>
                  <a:pt x="17783" y="3952"/>
                  <a:pt x="21600" y="10859"/>
                  <a:pt x="21600" y="18288"/>
                </a:cubicBezTo>
                <a:cubicBezTo>
                  <a:pt x="21600" y="26079"/>
                  <a:pt x="17404" y="33266"/>
                  <a:pt x="10619" y="37096"/>
                </a:cubicBezTo>
                <a:lnTo>
                  <a:pt x="0" y="18288"/>
                </a:lnTo>
                <a:lnTo>
                  <a:pt x="11493" y="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708" name="Text Box 36"/>
          <p:cNvSpPr txBox="1">
            <a:spLocks noChangeArrowheads="1"/>
          </p:cNvSpPr>
          <p:nvPr/>
        </p:nvSpPr>
        <p:spPr bwMode="auto">
          <a:xfrm>
            <a:off x="3516313" y="3667125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solidFill>
                  <a:srgbClr val="003399"/>
                </a:solidFill>
                <a:latin typeface="Verdana" pitchFamily="34" charset="0"/>
              </a:rPr>
              <a:t>S</a:t>
            </a:r>
            <a:r>
              <a:rPr lang="en-US" altLang="vi-VN" baseline="-25000">
                <a:solidFill>
                  <a:srgbClr val="003399"/>
                </a:solidFill>
                <a:latin typeface="Verdana" pitchFamily="34" charset="0"/>
              </a:rPr>
              <a:t>1</a:t>
            </a:r>
            <a:endParaRPr lang="en-US" altLang="vi-VN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156709" name="Text Box 37"/>
          <p:cNvSpPr txBox="1">
            <a:spLocks noChangeArrowheads="1"/>
          </p:cNvSpPr>
          <p:nvPr/>
        </p:nvSpPr>
        <p:spPr bwMode="auto">
          <a:xfrm>
            <a:off x="6738938" y="3579813"/>
            <a:ext cx="685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>
                <a:solidFill>
                  <a:srgbClr val="003399"/>
                </a:solidFill>
                <a:latin typeface="Verdana" pitchFamily="34" charset="0"/>
              </a:rPr>
              <a:t>S</a:t>
            </a:r>
            <a:r>
              <a:rPr lang="en-US" altLang="vi-VN" baseline="-25000">
                <a:solidFill>
                  <a:srgbClr val="003399"/>
                </a:solidFill>
                <a:latin typeface="Verdana" pitchFamily="34" charset="0"/>
              </a:rPr>
              <a:t>2</a:t>
            </a:r>
            <a:endParaRPr lang="en-US" altLang="vi-VN">
              <a:solidFill>
                <a:srgbClr val="003399"/>
              </a:solidFill>
              <a:latin typeface="Verdana" pitchFamily="34" charset="0"/>
            </a:endParaRPr>
          </a:p>
        </p:txBody>
      </p:sp>
      <p:sp>
        <p:nvSpPr>
          <p:cNvPr id="7193" name="Text Box 40"/>
          <p:cNvSpPr txBox="1">
            <a:spLocks noChangeArrowheads="1"/>
          </p:cNvSpPr>
          <p:nvPr/>
        </p:nvSpPr>
        <p:spPr bwMode="auto">
          <a:xfrm>
            <a:off x="2117725" y="-85725"/>
            <a:ext cx="4892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000">
                <a:latin typeface="Times New Roman" pitchFamily="18" charset="0"/>
              </a:rPr>
              <a:t>Tiết 14. Bài 8: </a:t>
            </a:r>
            <a:r>
              <a:rPr lang="en-US" altLang="vi-VN" sz="2800" b="1">
                <a:latin typeface="Times New Roman" pitchFamily="18" charset="0"/>
              </a:rPr>
              <a:t>GIAO THOA SÓNG</a:t>
            </a:r>
          </a:p>
        </p:txBody>
      </p:sp>
      <p:sp>
        <p:nvSpPr>
          <p:cNvPr id="7194" name="Text Box 41"/>
          <p:cNvSpPr txBox="1">
            <a:spLocks noChangeArrowheads="1"/>
          </p:cNvSpPr>
          <p:nvPr/>
        </p:nvSpPr>
        <p:spPr bwMode="auto">
          <a:xfrm>
            <a:off x="381000" y="457200"/>
            <a:ext cx="8428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b="1" u="sng">
                <a:latin typeface="Times New Roman" pitchFamily="18" charset="0"/>
              </a:rPr>
              <a:t>I. HIÊN TƯỢNG GIAO THOA CỦA HAI SÓNG MẶT NƯỚC</a:t>
            </a:r>
          </a:p>
        </p:txBody>
      </p:sp>
      <p:sp>
        <p:nvSpPr>
          <p:cNvPr id="7195" name="Text Box 42"/>
          <p:cNvSpPr txBox="1">
            <a:spLocks noChangeArrowheads="1"/>
          </p:cNvSpPr>
          <p:nvPr/>
        </p:nvSpPr>
        <p:spPr bwMode="auto">
          <a:xfrm>
            <a:off x="533400" y="1082675"/>
            <a:ext cx="2012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b="1" u="sng">
                <a:latin typeface="Times New Roman" pitchFamily="18" charset="0"/>
              </a:rPr>
              <a:t>1.Thí nghiệm:</a:t>
            </a:r>
          </a:p>
          <a:p>
            <a:r>
              <a:rPr lang="en-US" altLang="vi-VN" sz="2400" b="1" u="sng">
                <a:latin typeface="Times New Roman" pitchFamily="18" charset="0"/>
              </a:rPr>
              <a:t>2. Giải thích:</a:t>
            </a:r>
          </a:p>
        </p:txBody>
      </p:sp>
      <p:sp>
        <p:nvSpPr>
          <p:cNvPr id="156716" name="Text Box 44"/>
          <p:cNvSpPr txBox="1">
            <a:spLocks noChangeArrowheads="1"/>
          </p:cNvSpPr>
          <p:nvPr/>
        </p:nvSpPr>
        <p:spPr bwMode="auto">
          <a:xfrm>
            <a:off x="365125" y="6061075"/>
            <a:ext cx="1920875" cy="485775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>
                <a:latin typeface="Times New Roman" pitchFamily="18" charset="0"/>
              </a:rPr>
              <a:t>Vân giao thoa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5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5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56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5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5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56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nimBg="1"/>
      <p:bldP spid="156675" grpId="0" animBg="1"/>
      <p:bldP spid="156675" grpId="1" animBg="1"/>
      <p:bldP spid="156676" grpId="0" animBg="1"/>
      <p:bldP spid="156676" grpId="1" animBg="1"/>
      <p:bldP spid="156677" grpId="0" animBg="1"/>
      <p:bldP spid="156677" grpId="1" animBg="1"/>
      <p:bldP spid="156678" grpId="0" animBg="1"/>
      <p:bldP spid="156678" grpId="1" animBg="1"/>
      <p:bldP spid="156679" grpId="0" animBg="1"/>
      <p:bldP spid="156679" grpId="1" animBg="1"/>
      <p:bldP spid="156680" grpId="0" animBg="1"/>
      <p:bldP spid="156680" grpId="1" animBg="1"/>
      <p:bldP spid="156681" grpId="0" animBg="1"/>
      <p:bldP spid="156682" grpId="0" animBg="1"/>
      <p:bldP spid="156682" grpId="1" animBg="1"/>
      <p:bldP spid="156683" grpId="0" animBg="1"/>
      <p:bldP spid="156683" grpId="1" animBg="1"/>
      <p:bldP spid="156684" grpId="0" animBg="1"/>
      <p:bldP spid="156684" grpId="1" animBg="1"/>
      <p:bldP spid="156685" grpId="0" animBg="1"/>
      <p:bldP spid="156685" grpId="1" animBg="1"/>
      <p:bldP spid="156686" grpId="0" animBg="1"/>
      <p:bldP spid="156686" grpId="1" animBg="1"/>
      <p:bldP spid="156687" grpId="0" animBg="1"/>
      <p:bldP spid="156687" grpId="1" animBg="1"/>
      <p:bldP spid="156688" grpId="0" animBg="1"/>
      <p:bldP spid="156689" grpId="0" animBg="1"/>
      <p:bldP spid="156690" grpId="0" animBg="1"/>
      <p:bldP spid="156691" grpId="0" animBg="1"/>
      <p:bldP spid="156693" grpId="0" animBg="1"/>
      <p:bldP spid="156694" grpId="0" animBg="1"/>
      <p:bldP spid="156695" grpId="0" animBg="1"/>
      <p:bldP spid="156708" grpId="0"/>
      <p:bldP spid="156709" grpId="0"/>
      <p:bldP spid="1567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2895600" y="50292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vi-VN" sz="32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195" name="AutoShape 18"/>
          <p:cNvSpPr>
            <a:spLocks noChangeArrowheads="1"/>
          </p:cNvSpPr>
          <p:nvPr/>
        </p:nvSpPr>
        <p:spPr bwMode="auto">
          <a:xfrm>
            <a:off x="-381000" y="0"/>
            <a:ext cx="5791200" cy="2895600"/>
          </a:xfrm>
          <a:prstGeom prst="wedgeEllipseCallout">
            <a:avLst>
              <a:gd name="adj1" fmla="val -19190"/>
              <a:gd name="adj2" fmla="val 73356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vi-VN" altLang="vi-VN" sz="2400">
              <a:latin typeface="Times New Roman" pitchFamily="18" charset="0"/>
            </a:endParaRP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-52388" y="838200"/>
            <a:ext cx="54625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3200">
                <a:latin typeface="Times New Roman" pitchFamily="18" charset="0"/>
              </a:rPr>
              <a:t>Thế nào là hiện tượng giao thoa </a:t>
            </a:r>
          </a:p>
          <a:p>
            <a:r>
              <a:rPr lang="en-US" altLang="vi-VN" sz="3200">
                <a:latin typeface="Times New Roman" pitchFamily="18" charset="0"/>
              </a:rPr>
              <a:t>của hai sóng?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6200" y="533400"/>
            <a:ext cx="51816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3200">
                <a:latin typeface="Times New Roman" pitchFamily="18" charset="0"/>
              </a:rPr>
              <a:t>Hiện tượng hai sóng gặp nhau </a:t>
            </a:r>
          </a:p>
          <a:p>
            <a:r>
              <a:rPr lang="en-US" altLang="vi-VN" sz="3200">
                <a:latin typeface="Times New Roman" pitchFamily="18" charset="0"/>
              </a:rPr>
              <a:t>tạo nên các gợn sóng ổn định</a:t>
            </a:r>
          </a:p>
          <a:p>
            <a:r>
              <a:rPr lang="en-US" altLang="vi-VN" sz="3200">
                <a:latin typeface="Times New Roman" pitchFamily="18" charset="0"/>
              </a:rPr>
              <a:t> gọi là hiện tượng giao thoa </a:t>
            </a:r>
          </a:p>
          <a:p>
            <a:r>
              <a:rPr lang="en-US" altLang="vi-VN" sz="3200">
                <a:latin typeface="Times New Roman" pitchFamily="18" charset="0"/>
              </a:rPr>
              <a:t>    của hai sóng</a:t>
            </a:r>
          </a:p>
        </p:txBody>
      </p:sp>
      <p:pic>
        <p:nvPicPr>
          <p:cNvPr id="8198" name="Picture 21" descr="maple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4800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9" name="Group 22"/>
          <p:cNvGrpSpPr>
            <a:grpSpLocks/>
          </p:cNvGrpSpPr>
          <p:nvPr/>
        </p:nvGrpSpPr>
        <p:grpSpPr bwMode="auto">
          <a:xfrm>
            <a:off x="4953000" y="1981200"/>
            <a:ext cx="4432300" cy="3973513"/>
            <a:chOff x="2003" y="1392"/>
            <a:chExt cx="3757" cy="2503"/>
          </a:xfrm>
        </p:grpSpPr>
        <p:grpSp>
          <p:nvGrpSpPr>
            <p:cNvPr id="8202" name="Group 23"/>
            <p:cNvGrpSpPr>
              <a:grpSpLocks/>
            </p:cNvGrpSpPr>
            <p:nvPr/>
          </p:nvGrpSpPr>
          <p:grpSpPr bwMode="auto">
            <a:xfrm>
              <a:off x="2003" y="1392"/>
              <a:ext cx="3757" cy="2503"/>
              <a:chOff x="947" y="1150"/>
              <a:chExt cx="3757" cy="2503"/>
            </a:xfrm>
          </p:grpSpPr>
          <p:sp>
            <p:nvSpPr>
              <p:cNvPr id="8205" name="Line 24"/>
              <p:cNvSpPr>
                <a:spLocks noChangeShapeType="1"/>
              </p:cNvSpPr>
              <p:nvPr/>
            </p:nvSpPr>
            <p:spPr bwMode="auto">
              <a:xfrm>
                <a:off x="1142" y="2401"/>
                <a:ext cx="3352" cy="0"/>
              </a:xfrm>
              <a:prstGeom prst="line">
                <a:avLst/>
              </a:prstGeom>
              <a:noFill/>
              <a:ln w="1905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Line 25"/>
              <p:cNvSpPr>
                <a:spLocks noChangeShapeType="1"/>
              </p:cNvSpPr>
              <p:nvPr/>
            </p:nvSpPr>
            <p:spPr bwMode="auto">
              <a:xfrm>
                <a:off x="2822" y="1184"/>
                <a:ext cx="10" cy="24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Freeform 26"/>
              <p:cNvSpPr>
                <a:spLocks/>
              </p:cNvSpPr>
              <p:nvPr/>
            </p:nvSpPr>
            <p:spPr bwMode="auto">
              <a:xfrm>
                <a:off x="3066" y="1183"/>
                <a:ext cx="209" cy="2437"/>
              </a:xfrm>
              <a:custGeom>
                <a:avLst/>
                <a:gdLst>
                  <a:gd name="T0" fmla="*/ 80 w 539"/>
                  <a:gd name="T1" fmla="*/ 0 h 1067"/>
                  <a:gd name="T2" fmla="*/ 0 w 539"/>
                  <a:gd name="T3" fmla="*/ 2759 h 1067"/>
                  <a:gd name="T4" fmla="*/ 81 w 539"/>
                  <a:gd name="T5" fmla="*/ 556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27"/>
              <p:cNvSpPr>
                <a:spLocks/>
              </p:cNvSpPr>
              <p:nvPr/>
            </p:nvSpPr>
            <p:spPr bwMode="auto">
              <a:xfrm flipH="1">
                <a:off x="2378" y="1183"/>
                <a:ext cx="209" cy="2437"/>
              </a:xfrm>
              <a:custGeom>
                <a:avLst/>
                <a:gdLst>
                  <a:gd name="T0" fmla="*/ 80 w 539"/>
                  <a:gd name="T1" fmla="*/ 0 h 1067"/>
                  <a:gd name="T2" fmla="*/ 0 w 539"/>
                  <a:gd name="T3" fmla="*/ 2759 h 1067"/>
                  <a:gd name="T4" fmla="*/ 81 w 539"/>
                  <a:gd name="T5" fmla="*/ 556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Freeform 28"/>
              <p:cNvSpPr>
                <a:spLocks/>
              </p:cNvSpPr>
              <p:nvPr/>
            </p:nvSpPr>
            <p:spPr bwMode="auto">
              <a:xfrm>
                <a:off x="3312" y="1188"/>
                <a:ext cx="454" cy="2427"/>
              </a:xfrm>
              <a:custGeom>
                <a:avLst/>
                <a:gdLst>
                  <a:gd name="T0" fmla="*/ 382 w 539"/>
                  <a:gd name="T1" fmla="*/ 0 h 1067"/>
                  <a:gd name="T2" fmla="*/ 1 w 539"/>
                  <a:gd name="T3" fmla="*/ 2736 h 1067"/>
                  <a:gd name="T4" fmla="*/ 376 w 539"/>
                  <a:gd name="T5" fmla="*/ 5520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9" y="0"/>
                    </a:moveTo>
                    <a:cubicBezTo>
                      <a:pt x="270" y="175"/>
                      <a:pt x="2" y="351"/>
                      <a:pt x="1" y="529"/>
                    </a:cubicBezTo>
                    <a:cubicBezTo>
                      <a:pt x="0" y="707"/>
                      <a:pt x="265" y="887"/>
                      <a:pt x="530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Freeform 29"/>
              <p:cNvSpPr>
                <a:spLocks/>
              </p:cNvSpPr>
              <p:nvPr/>
            </p:nvSpPr>
            <p:spPr bwMode="auto">
              <a:xfrm>
                <a:off x="3579" y="1189"/>
                <a:ext cx="624" cy="2426"/>
              </a:xfrm>
              <a:custGeom>
                <a:avLst/>
                <a:gdLst>
                  <a:gd name="T0" fmla="*/ 722 w 539"/>
                  <a:gd name="T1" fmla="*/ 0 h 1067"/>
                  <a:gd name="T2" fmla="*/ 1 w 539"/>
                  <a:gd name="T3" fmla="*/ 2735 h 1067"/>
                  <a:gd name="T4" fmla="*/ 711 w 539"/>
                  <a:gd name="T5" fmla="*/ 551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9" y="0"/>
                    </a:moveTo>
                    <a:cubicBezTo>
                      <a:pt x="270" y="175"/>
                      <a:pt x="2" y="351"/>
                      <a:pt x="1" y="529"/>
                    </a:cubicBezTo>
                    <a:cubicBezTo>
                      <a:pt x="0" y="707"/>
                      <a:pt x="265" y="887"/>
                      <a:pt x="530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Freeform 30"/>
              <p:cNvSpPr>
                <a:spLocks/>
              </p:cNvSpPr>
              <p:nvPr/>
            </p:nvSpPr>
            <p:spPr bwMode="auto">
              <a:xfrm flipH="1">
                <a:off x="1878" y="1188"/>
                <a:ext cx="454" cy="2427"/>
              </a:xfrm>
              <a:custGeom>
                <a:avLst/>
                <a:gdLst>
                  <a:gd name="T0" fmla="*/ 382 w 539"/>
                  <a:gd name="T1" fmla="*/ 0 h 1067"/>
                  <a:gd name="T2" fmla="*/ 1 w 539"/>
                  <a:gd name="T3" fmla="*/ 2736 h 1067"/>
                  <a:gd name="T4" fmla="*/ 376 w 539"/>
                  <a:gd name="T5" fmla="*/ 5520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9" y="0"/>
                    </a:moveTo>
                    <a:cubicBezTo>
                      <a:pt x="270" y="175"/>
                      <a:pt x="2" y="351"/>
                      <a:pt x="1" y="529"/>
                    </a:cubicBezTo>
                    <a:cubicBezTo>
                      <a:pt x="0" y="707"/>
                      <a:pt x="265" y="887"/>
                      <a:pt x="530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Freeform 31"/>
              <p:cNvSpPr>
                <a:spLocks/>
              </p:cNvSpPr>
              <p:nvPr/>
            </p:nvSpPr>
            <p:spPr bwMode="auto">
              <a:xfrm flipH="1">
                <a:off x="1456" y="1188"/>
                <a:ext cx="624" cy="2426"/>
              </a:xfrm>
              <a:custGeom>
                <a:avLst/>
                <a:gdLst>
                  <a:gd name="T0" fmla="*/ 722 w 539"/>
                  <a:gd name="T1" fmla="*/ 0 h 1067"/>
                  <a:gd name="T2" fmla="*/ 1 w 539"/>
                  <a:gd name="T3" fmla="*/ 2735 h 1067"/>
                  <a:gd name="T4" fmla="*/ 711 w 539"/>
                  <a:gd name="T5" fmla="*/ 551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9" y="0"/>
                    </a:moveTo>
                    <a:cubicBezTo>
                      <a:pt x="270" y="175"/>
                      <a:pt x="2" y="351"/>
                      <a:pt x="1" y="529"/>
                    </a:cubicBezTo>
                    <a:cubicBezTo>
                      <a:pt x="0" y="707"/>
                      <a:pt x="265" y="887"/>
                      <a:pt x="530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Freeform 32"/>
              <p:cNvSpPr>
                <a:spLocks/>
              </p:cNvSpPr>
              <p:nvPr/>
            </p:nvSpPr>
            <p:spPr bwMode="auto">
              <a:xfrm>
                <a:off x="3844" y="1188"/>
                <a:ext cx="860" cy="2426"/>
              </a:xfrm>
              <a:custGeom>
                <a:avLst/>
                <a:gdLst>
                  <a:gd name="T0" fmla="*/ 1372 w 539"/>
                  <a:gd name="T1" fmla="*/ 0 h 1067"/>
                  <a:gd name="T2" fmla="*/ 3 w 539"/>
                  <a:gd name="T3" fmla="*/ 2735 h 1067"/>
                  <a:gd name="T4" fmla="*/ 1350 w 539"/>
                  <a:gd name="T5" fmla="*/ 551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9" y="0"/>
                    </a:moveTo>
                    <a:cubicBezTo>
                      <a:pt x="270" y="175"/>
                      <a:pt x="2" y="351"/>
                      <a:pt x="1" y="529"/>
                    </a:cubicBezTo>
                    <a:cubicBezTo>
                      <a:pt x="0" y="707"/>
                      <a:pt x="265" y="887"/>
                      <a:pt x="530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Freeform 33"/>
              <p:cNvSpPr>
                <a:spLocks/>
              </p:cNvSpPr>
              <p:nvPr/>
            </p:nvSpPr>
            <p:spPr bwMode="auto">
              <a:xfrm flipH="1">
                <a:off x="947" y="1189"/>
                <a:ext cx="860" cy="2426"/>
              </a:xfrm>
              <a:custGeom>
                <a:avLst/>
                <a:gdLst>
                  <a:gd name="T0" fmla="*/ 1372 w 539"/>
                  <a:gd name="T1" fmla="*/ 0 h 1067"/>
                  <a:gd name="T2" fmla="*/ 3 w 539"/>
                  <a:gd name="T3" fmla="*/ 2735 h 1067"/>
                  <a:gd name="T4" fmla="*/ 1350 w 539"/>
                  <a:gd name="T5" fmla="*/ 551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9" y="0"/>
                    </a:moveTo>
                    <a:cubicBezTo>
                      <a:pt x="270" y="175"/>
                      <a:pt x="2" y="351"/>
                      <a:pt x="1" y="529"/>
                    </a:cubicBezTo>
                    <a:cubicBezTo>
                      <a:pt x="0" y="707"/>
                      <a:pt x="265" y="887"/>
                      <a:pt x="530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Oval 34"/>
              <p:cNvSpPr>
                <a:spLocks noChangeArrowheads="1"/>
              </p:cNvSpPr>
              <p:nvPr/>
            </p:nvSpPr>
            <p:spPr bwMode="auto">
              <a:xfrm>
                <a:off x="1520" y="2350"/>
                <a:ext cx="103" cy="103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vi-VN" altLang="vi-VN" sz="1400">
                  <a:solidFill>
                    <a:srgbClr val="163EEA"/>
                  </a:solidFill>
                  <a:latin typeface="VNI-Times" pitchFamily="2" charset="0"/>
                </a:endParaRPr>
              </a:p>
            </p:txBody>
          </p:sp>
          <p:sp>
            <p:nvSpPr>
              <p:cNvPr id="8216" name="Oval 35"/>
              <p:cNvSpPr>
                <a:spLocks noChangeArrowheads="1"/>
              </p:cNvSpPr>
              <p:nvPr/>
            </p:nvSpPr>
            <p:spPr bwMode="auto">
              <a:xfrm>
                <a:off x="4024" y="2350"/>
                <a:ext cx="103" cy="103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rgbClr val="0000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endParaRPr lang="vi-VN" altLang="vi-VN" sz="1400">
                  <a:solidFill>
                    <a:srgbClr val="163EEA"/>
                  </a:solidFill>
                  <a:latin typeface="VNI-Times" pitchFamily="2" charset="0"/>
                </a:endParaRPr>
              </a:p>
            </p:txBody>
          </p:sp>
          <p:sp>
            <p:nvSpPr>
              <p:cNvPr id="8217" name="Freeform 36"/>
              <p:cNvSpPr>
                <a:spLocks/>
              </p:cNvSpPr>
              <p:nvPr/>
            </p:nvSpPr>
            <p:spPr bwMode="auto">
              <a:xfrm>
                <a:off x="2946" y="1183"/>
                <a:ext cx="114" cy="2437"/>
              </a:xfrm>
              <a:custGeom>
                <a:avLst/>
                <a:gdLst>
                  <a:gd name="T0" fmla="*/ 24 w 539"/>
                  <a:gd name="T1" fmla="*/ 0 h 1067"/>
                  <a:gd name="T2" fmla="*/ 0 w 539"/>
                  <a:gd name="T3" fmla="*/ 2759 h 1067"/>
                  <a:gd name="T4" fmla="*/ 24 w 539"/>
                  <a:gd name="T5" fmla="*/ 556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Freeform 37"/>
              <p:cNvSpPr>
                <a:spLocks/>
              </p:cNvSpPr>
              <p:nvPr/>
            </p:nvSpPr>
            <p:spPr bwMode="auto">
              <a:xfrm flipH="1">
                <a:off x="2599" y="1183"/>
                <a:ext cx="114" cy="2437"/>
              </a:xfrm>
              <a:custGeom>
                <a:avLst/>
                <a:gdLst>
                  <a:gd name="T0" fmla="*/ 24 w 539"/>
                  <a:gd name="T1" fmla="*/ 0 h 1067"/>
                  <a:gd name="T2" fmla="*/ 0 w 539"/>
                  <a:gd name="T3" fmla="*/ 2759 h 1067"/>
                  <a:gd name="T4" fmla="*/ 24 w 539"/>
                  <a:gd name="T5" fmla="*/ 556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Freeform 38"/>
              <p:cNvSpPr>
                <a:spLocks/>
              </p:cNvSpPr>
              <p:nvPr/>
            </p:nvSpPr>
            <p:spPr bwMode="auto">
              <a:xfrm flipH="1">
                <a:off x="2153" y="1183"/>
                <a:ext cx="304" cy="2437"/>
              </a:xfrm>
              <a:custGeom>
                <a:avLst/>
                <a:gdLst>
                  <a:gd name="T0" fmla="*/ 169 w 539"/>
                  <a:gd name="T1" fmla="*/ 0 h 1067"/>
                  <a:gd name="T2" fmla="*/ 1 w 539"/>
                  <a:gd name="T3" fmla="*/ 2759 h 1067"/>
                  <a:gd name="T4" fmla="*/ 171 w 539"/>
                  <a:gd name="T5" fmla="*/ 5566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Freeform 39"/>
              <p:cNvSpPr>
                <a:spLocks/>
              </p:cNvSpPr>
              <p:nvPr/>
            </p:nvSpPr>
            <p:spPr bwMode="auto">
              <a:xfrm>
                <a:off x="3202" y="1150"/>
                <a:ext cx="304" cy="2502"/>
              </a:xfrm>
              <a:custGeom>
                <a:avLst/>
                <a:gdLst>
                  <a:gd name="T0" fmla="*/ 169 w 539"/>
                  <a:gd name="T1" fmla="*/ 0 h 1067"/>
                  <a:gd name="T2" fmla="*/ 1 w 539"/>
                  <a:gd name="T3" fmla="*/ 2908 h 1067"/>
                  <a:gd name="T4" fmla="*/ 171 w 539"/>
                  <a:gd name="T5" fmla="*/ 5867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Freeform 40"/>
              <p:cNvSpPr>
                <a:spLocks/>
              </p:cNvSpPr>
              <p:nvPr/>
            </p:nvSpPr>
            <p:spPr bwMode="auto">
              <a:xfrm>
                <a:off x="3440" y="1151"/>
                <a:ext cx="578" cy="2502"/>
              </a:xfrm>
              <a:custGeom>
                <a:avLst/>
                <a:gdLst>
                  <a:gd name="T0" fmla="*/ 609 w 539"/>
                  <a:gd name="T1" fmla="*/ 0 h 1067"/>
                  <a:gd name="T2" fmla="*/ 1 w 539"/>
                  <a:gd name="T3" fmla="*/ 2908 h 1067"/>
                  <a:gd name="T4" fmla="*/ 620 w 539"/>
                  <a:gd name="T5" fmla="*/ 5867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Freeform 41"/>
              <p:cNvSpPr>
                <a:spLocks/>
              </p:cNvSpPr>
              <p:nvPr/>
            </p:nvSpPr>
            <p:spPr bwMode="auto">
              <a:xfrm flipH="1">
                <a:off x="1638" y="1150"/>
                <a:ext cx="578" cy="2502"/>
              </a:xfrm>
              <a:custGeom>
                <a:avLst/>
                <a:gdLst>
                  <a:gd name="T0" fmla="*/ 609 w 539"/>
                  <a:gd name="T1" fmla="*/ 0 h 1067"/>
                  <a:gd name="T2" fmla="*/ 1 w 539"/>
                  <a:gd name="T3" fmla="*/ 2908 h 1067"/>
                  <a:gd name="T4" fmla="*/ 620 w 539"/>
                  <a:gd name="T5" fmla="*/ 5867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Freeform 42"/>
              <p:cNvSpPr>
                <a:spLocks/>
              </p:cNvSpPr>
              <p:nvPr/>
            </p:nvSpPr>
            <p:spPr bwMode="auto">
              <a:xfrm flipH="1">
                <a:off x="1167" y="1150"/>
                <a:ext cx="786" cy="2502"/>
              </a:xfrm>
              <a:custGeom>
                <a:avLst/>
                <a:gdLst>
                  <a:gd name="T0" fmla="*/ 1127 w 539"/>
                  <a:gd name="T1" fmla="*/ 0 h 1067"/>
                  <a:gd name="T2" fmla="*/ 1 w 539"/>
                  <a:gd name="T3" fmla="*/ 2908 h 1067"/>
                  <a:gd name="T4" fmla="*/ 1146 w 539"/>
                  <a:gd name="T5" fmla="*/ 5867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Freeform 43"/>
              <p:cNvSpPr>
                <a:spLocks/>
              </p:cNvSpPr>
              <p:nvPr/>
            </p:nvSpPr>
            <p:spPr bwMode="auto">
              <a:xfrm>
                <a:off x="3709" y="1151"/>
                <a:ext cx="786" cy="2502"/>
              </a:xfrm>
              <a:custGeom>
                <a:avLst/>
                <a:gdLst>
                  <a:gd name="T0" fmla="*/ 1127 w 539"/>
                  <a:gd name="T1" fmla="*/ 0 h 1067"/>
                  <a:gd name="T2" fmla="*/ 1 w 539"/>
                  <a:gd name="T3" fmla="*/ 2908 h 1067"/>
                  <a:gd name="T4" fmla="*/ 1146 w 539"/>
                  <a:gd name="T5" fmla="*/ 5867 h 10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39" h="1067">
                    <a:moveTo>
                      <a:pt x="530" y="0"/>
                    </a:moveTo>
                    <a:cubicBezTo>
                      <a:pt x="265" y="175"/>
                      <a:pt x="0" y="351"/>
                      <a:pt x="1" y="529"/>
                    </a:cubicBezTo>
                    <a:cubicBezTo>
                      <a:pt x="2" y="707"/>
                      <a:pt x="270" y="887"/>
                      <a:pt x="539" y="1067"/>
                    </a:cubicBezTo>
                  </a:path>
                </a:pathLst>
              </a:custGeom>
              <a:noFill/>
              <a:ln w="28575" cap="flat" cmpd="sng">
                <a:solidFill>
                  <a:srgbClr val="0000FF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3" name="Text Box 44"/>
            <p:cNvSpPr txBox="1">
              <a:spLocks noChangeArrowheads="1"/>
            </p:cNvSpPr>
            <p:nvPr/>
          </p:nvSpPr>
          <p:spPr bwMode="auto">
            <a:xfrm>
              <a:off x="2304" y="2352"/>
              <a:ext cx="480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8204" name="Text Box 45"/>
            <p:cNvSpPr txBox="1">
              <a:spLocks noChangeArrowheads="1"/>
            </p:cNvSpPr>
            <p:nvPr/>
          </p:nvSpPr>
          <p:spPr bwMode="auto">
            <a:xfrm>
              <a:off x="4992" y="2304"/>
              <a:ext cx="480" cy="198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vi-VN" sz="1400" b="1">
                  <a:solidFill>
                    <a:srgbClr val="163EEA"/>
                  </a:solidFill>
                  <a:latin typeface="Times New Roman" pitchFamily="18" charset="0"/>
                </a:rPr>
                <a:t>S</a:t>
              </a:r>
              <a:r>
                <a:rPr lang="en-US" altLang="vi-VN" sz="1400" b="1" baseline="-25000">
                  <a:solidFill>
                    <a:srgbClr val="163EEA"/>
                  </a:solidFill>
                  <a:latin typeface="Times New Roman" pitchFamily="18" charset="0"/>
                </a:rPr>
                <a:t>2</a:t>
              </a:r>
            </a:p>
          </p:txBody>
        </p:sp>
      </p:grpSp>
      <p:sp>
        <p:nvSpPr>
          <p:cNvPr id="8200" name="Text Box 46"/>
          <p:cNvSpPr txBox="1">
            <a:spLocks noChangeArrowheads="1"/>
          </p:cNvSpPr>
          <p:nvPr/>
        </p:nvSpPr>
        <p:spPr bwMode="auto">
          <a:xfrm>
            <a:off x="6324600" y="6172200"/>
            <a:ext cx="1447800" cy="3143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vi-VN" sz="1400" b="1">
                <a:solidFill>
                  <a:srgbClr val="163EEA"/>
                </a:solidFill>
                <a:latin typeface="Times New Roman" pitchFamily="18" charset="0"/>
              </a:rPr>
              <a:t>Vân giao thoa</a:t>
            </a:r>
          </a:p>
        </p:txBody>
      </p:sp>
      <p:sp>
        <p:nvSpPr>
          <p:cNvPr id="8201" name="Text Box 47"/>
          <p:cNvSpPr txBox="1">
            <a:spLocks noChangeArrowheads="1"/>
          </p:cNvSpPr>
          <p:nvPr/>
        </p:nvSpPr>
        <p:spPr bwMode="auto">
          <a:xfrm>
            <a:off x="2117725" y="-34925"/>
            <a:ext cx="3597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000" b="1" dirty="0" err="1" smtClean="0">
                <a:latin typeface="Times New Roman" pitchFamily="18" charset="0"/>
              </a:rPr>
              <a:t>Bài</a:t>
            </a:r>
            <a:r>
              <a:rPr lang="en-US" altLang="vi-VN" sz="2000" b="1" dirty="0" smtClean="0">
                <a:latin typeface="Times New Roman" pitchFamily="18" charset="0"/>
              </a:rPr>
              <a:t> </a:t>
            </a:r>
            <a:r>
              <a:rPr lang="en-US" altLang="vi-VN" sz="2000" b="1" dirty="0">
                <a:latin typeface="Times New Roman" pitchFamily="18" charset="0"/>
              </a:rPr>
              <a:t>8: </a:t>
            </a:r>
            <a:r>
              <a:rPr lang="en-US" altLang="vi-VN" sz="2400" b="1" dirty="0">
                <a:latin typeface="Times New Roman" pitchFamily="18" charset="0"/>
              </a:rPr>
              <a:t>GIAO THOA SÓNG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9" grpId="0"/>
      <p:bldP spid="256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822325" y="24034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vi-VN" altLang="vi-VN" sz="2400">
              <a:latin typeface="Times New Roman" pitchFamily="18" charset="0"/>
            </a:endParaRP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222738" y="3380124"/>
            <a:ext cx="8053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nhận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xét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gì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về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phần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tử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tại</a:t>
            </a:r>
            <a:r>
              <a:rPr lang="en-US" altLang="vi-VN" sz="2400" dirty="0">
                <a:latin typeface="Times New Roman" pitchFamily="18" charset="0"/>
              </a:rPr>
              <a:t> M? (</a:t>
            </a:r>
            <a:r>
              <a:rPr lang="en-US" altLang="vi-VN" sz="2400" dirty="0" err="1">
                <a:latin typeface="Times New Roman" pitchFamily="18" charset="0"/>
              </a:rPr>
              <a:t>chu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kì</a:t>
            </a:r>
            <a:r>
              <a:rPr lang="en-US" altLang="vi-VN" sz="2400" dirty="0">
                <a:latin typeface="Times New Roman" pitchFamily="18" charset="0"/>
              </a:rPr>
              <a:t>, </a:t>
            </a:r>
            <a:r>
              <a:rPr lang="en-US" altLang="vi-VN" sz="2400" dirty="0" err="1">
                <a:latin typeface="Times New Roman" pitchFamily="18" charset="0"/>
              </a:rPr>
              <a:t>biên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</a:t>
            </a:r>
            <a:r>
              <a:rPr lang="en-US" altLang="vi-VN" sz="2400" dirty="0">
                <a:latin typeface="Times New Roman" pitchFamily="18" charset="0"/>
              </a:rPr>
              <a:t>) 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28600" y="0"/>
            <a:ext cx="87343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b="1" u="sng" dirty="0">
                <a:latin typeface="Times New Roman" pitchFamily="18" charset="0"/>
              </a:rPr>
              <a:t>II. CỰC ĐẠI VÀ CỰC TIỂU</a:t>
            </a:r>
          </a:p>
          <a:p>
            <a:r>
              <a:rPr lang="en-US" altLang="vi-VN" sz="2400" b="1" u="sng" dirty="0">
                <a:latin typeface="Times New Roman" pitchFamily="18" charset="0"/>
              </a:rPr>
              <a:t>1. </a:t>
            </a:r>
            <a:r>
              <a:rPr lang="en-US" altLang="vi-VN" sz="2400" b="1" u="sng" dirty="0" err="1" smtClean="0">
                <a:latin typeface="Times New Roman" pitchFamily="18" charset="0"/>
              </a:rPr>
              <a:t>Phương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trình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sóng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tổng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hợp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tại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một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điểm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trong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vùng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giao</a:t>
            </a:r>
            <a:r>
              <a:rPr lang="en-US" altLang="vi-VN" sz="2400" b="1" u="sng" dirty="0" smtClean="0">
                <a:latin typeface="Times New Roman" pitchFamily="18" charset="0"/>
              </a:rPr>
              <a:t> </a:t>
            </a:r>
            <a:r>
              <a:rPr lang="en-US" altLang="vi-VN" sz="2400" b="1" u="sng" dirty="0" err="1" smtClean="0">
                <a:latin typeface="Times New Roman" pitchFamily="18" charset="0"/>
              </a:rPr>
              <a:t>thoa</a:t>
            </a:r>
            <a:endParaRPr lang="en-US" altLang="vi-VN" sz="2400" b="1" u="sng" dirty="0">
              <a:latin typeface="Times New Roman" pitchFamily="18" charset="0"/>
            </a:endParaRPr>
          </a:p>
        </p:txBody>
      </p:sp>
      <p:sp>
        <p:nvSpPr>
          <p:cNvPr id="164872" name="Text Box 8"/>
          <p:cNvSpPr txBox="1">
            <a:spLocks noChangeArrowheads="1"/>
          </p:cNvSpPr>
          <p:nvPr/>
        </p:nvSpPr>
        <p:spPr bwMode="auto">
          <a:xfrm>
            <a:off x="388936" y="3321785"/>
            <a:ext cx="78502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>
                <a:latin typeface="Times New Roman" pitchFamily="18" charset="0"/>
              </a:rPr>
              <a:t>Dao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phần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tử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tại</a:t>
            </a:r>
            <a:r>
              <a:rPr lang="en-US" altLang="vi-VN" sz="2400" dirty="0">
                <a:latin typeface="Times New Roman" pitchFamily="18" charset="0"/>
              </a:rPr>
              <a:t> M </a:t>
            </a:r>
            <a:r>
              <a:rPr lang="en-US" altLang="vi-VN" sz="2400" dirty="0" err="1">
                <a:latin typeface="Times New Roman" pitchFamily="18" charset="0"/>
              </a:rPr>
              <a:t>là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điều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hòa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cùng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chu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kỳ</a:t>
            </a:r>
            <a:endParaRPr lang="en-US" altLang="vi-VN" sz="2400" dirty="0">
              <a:latin typeface="Times New Roman" pitchFamily="18" charset="0"/>
            </a:endParaRPr>
          </a:p>
          <a:p>
            <a:r>
              <a:rPr lang="en-US" altLang="vi-VN" sz="2400" dirty="0">
                <a:latin typeface="Times New Roman" pitchFamily="18" charset="0"/>
              </a:rPr>
              <a:t>(</a:t>
            </a:r>
            <a:r>
              <a:rPr lang="en-US" altLang="vi-VN" sz="2400" dirty="0" err="1">
                <a:latin typeface="Times New Roman" pitchFamily="18" charset="0"/>
              </a:rPr>
              <a:t>tần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số</a:t>
            </a:r>
            <a:r>
              <a:rPr lang="en-US" altLang="vi-VN" sz="2400" dirty="0">
                <a:latin typeface="Times New Roman" pitchFamily="18" charset="0"/>
              </a:rPr>
              <a:t>) </a:t>
            </a:r>
            <a:r>
              <a:rPr lang="en-US" altLang="vi-VN" sz="2400" dirty="0" err="1">
                <a:latin typeface="Times New Roman" pitchFamily="18" charset="0"/>
              </a:rPr>
              <a:t>với</a:t>
            </a:r>
            <a:r>
              <a:rPr lang="en-US" altLang="vi-VN" sz="2400" dirty="0">
                <a:latin typeface="Times New Roman" pitchFamily="18" charset="0"/>
              </a:rPr>
              <a:t> 2 </a:t>
            </a:r>
            <a:r>
              <a:rPr lang="en-US" altLang="vi-VN" sz="2400" dirty="0" err="1">
                <a:latin typeface="Times New Roman" pitchFamily="18" charset="0"/>
              </a:rPr>
              <a:t>nguồn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biên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độ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và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pha</a:t>
            </a:r>
            <a:r>
              <a:rPr lang="en-US" altLang="vi-VN" sz="2400" dirty="0" smtClean="0">
                <a:latin typeface="Times New Roman" pitchFamily="18" charset="0"/>
              </a:rPr>
              <a:t> ban </a:t>
            </a:r>
            <a:r>
              <a:rPr lang="en-US" altLang="vi-VN" sz="2400" dirty="0" err="1" smtClean="0">
                <a:latin typeface="Times New Roman" pitchFamily="18" charset="0"/>
              </a:rPr>
              <a:t>đầu</a:t>
            </a:r>
            <a:r>
              <a:rPr lang="en-US" altLang="vi-VN" sz="2400" dirty="0" smtClean="0">
                <a:latin typeface="Times New Roman" pitchFamily="18" charset="0"/>
              </a:rPr>
              <a:t> :</a:t>
            </a:r>
            <a:endParaRPr lang="en-US" altLang="vi-VN" sz="2400" dirty="0">
              <a:latin typeface="Times New Roman" pitchFamily="18" charset="0"/>
            </a:endParaRPr>
          </a:p>
        </p:txBody>
      </p:sp>
      <p:sp>
        <p:nvSpPr>
          <p:cNvPr id="164873" name="Text Box 9"/>
          <p:cNvSpPr txBox="1">
            <a:spLocks noChangeArrowheads="1"/>
          </p:cNvSpPr>
          <p:nvPr/>
        </p:nvSpPr>
        <p:spPr bwMode="auto">
          <a:xfrm>
            <a:off x="228600" y="4509434"/>
            <a:ext cx="84502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Với</a:t>
            </a:r>
            <a:r>
              <a:rPr lang="en-US" altLang="vi-VN" sz="2400" dirty="0">
                <a:latin typeface="Times New Roman" pitchFamily="18" charset="0"/>
              </a:rPr>
              <a:t> 2 </a:t>
            </a:r>
            <a:r>
              <a:rPr lang="en-US" altLang="vi-VN" sz="2400" dirty="0" err="1">
                <a:latin typeface="Times New Roman" pitchFamily="18" charset="0"/>
              </a:rPr>
              <a:t>nguồn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cho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trước</a:t>
            </a:r>
            <a:r>
              <a:rPr lang="en-US" altLang="vi-VN" sz="2400" dirty="0">
                <a:latin typeface="Times New Roman" pitchFamily="18" charset="0"/>
              </a:rPr>
              <a:t>, </a:t>
            </a:r>
            <a:r>
              <a:rPr lang="en-US" altLang="vi-VN" sz="2400" dirty="0" err="1" smtClean="0">
                <a:latin typeface="Times New Roman" pitchFamily="18" charset="0"/>
              </a:rPr>
              <a:t>biên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của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phần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tử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tại</a:t>
            </a:r>
            <a:r>
              <a:rPr lang="en-US" altLang="vi-VN" sz="2400" dirty="0" smtClean="0">
                <a:latin typeface="Times New Roman" pitchFamily="18" charset="0"/>
              </a:rPr>
              <a:t> </a:t>
            </a:r>
            <a:r>
              <a:rPr lang="en-US" altLang="vi-VN" sz="2400" dirty="0">
                <a:latin typeface="Times New Roman" pitchFamily="18" charset="0"/>
              </a:rPr>
              <a:t>M </a:t>
            </a:r>
            <a:r>
              <a:rPr lang="en-US" altLang="vi-VN" sz="2400" dirty="0" err="1">
                <a:latin typeface="Times New Roman" pitchFamily="18" charset="0"/>
              </a:rPr>
              <a:t>phụ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thuộc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yếu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tố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nào</a:t>
            </a:r>
            <a:r>
              <a:rPr lang="en-US" altLang="vi-VN" sz="2400" dirty="0">
                <a:latin typeface="Times New Roman" pitchFamily="18" charset="0"/>
              </a:rPr>
              <a:t>?</a:t>
            </a:r>
          </a:p>
        </p:txBody>
      </p:sp>
      <p:sp>
        <p:nvSpPr>
          <p:cNvPr id="164874" name="Text Box 10"/>
          <p:cNvSpPr txBox="1">
            <a:spLocks noChangeArrowheads="1"/>
          </p:cNvSpPr>
          <p:nvPr/>
        </p:nvSpPr>
        <p:spPr bwMode="auto">
          <a:xfrm>
            <a:off x="173637" y="4438846"/>
            <a:ext cx="815159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vi-VN" sz="2400" dirty="0" err="1">
                <a:latin typeface="Times New Roman" pitchFamily="18" charset="0"/>
              </a:rPr>
              <a:t>Tùy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thuộc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vào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hiệu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đi</a:t>
            </a:r>
            <a:r>
              <a:rPr lang="en-US" altLang="vi-VN" sz="2400" dirty="0">
                <a:latin typeface="Times New Roman" pitchFamily="18" charset="0"/>
              </a:rPr>
              <a:t>  d</a:t>
            </a:r>
            <a:r>
              <a:rPr lang="en-US" altLang="vi-VN" sz="2400" baseline="-25000" dirty="0">
                <a:latin typeface="Times New Roman" pitchFamily="18" charset="0"/>
              </a:rPr>
              <a:t>2</a:t>
            </a:r>
            <a:r>
              <a:rPr lang="en-US" altLang="vi-VN" sz="2400" dirty="0">
                <a:latin typeface="Times New Roman" pitchFamily="18" charset="0"/>
              </a:rPr>
              <a:t>- d</a:t>
            </a:r>
            <a:r>
              <a:rPr lang="en-US" altLang="vi-VN" sz="2400" baseline="-25000" dirty="0">
                <a:latin typeface="Times New Roman" pitchFamily="18" charset="0"/>
              </a:rPr>
              <a:t>1  </a:t>
            </a:r>
            <a:r>
              <a:rPr lang="en-US" altLang="vi-VN" sz="2400" dirty="0" err="1">
                <a:latin typeface="Times New Roman" pitchFamily="18" charset="0"/>
              </a:rPr>
              <a:t>mà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khi</a:t>
            </a:r>
            <a:r>
              <a:rPr lang="en-US" altLang="vi-VN" sz="2400" dirty="0">
                <a:latin typeface="Times New Roman" pitchFamily="18" charset="0"/>
              </a:rPr>
              <a:t> 2 </a:t>
            </a:r>
            <a:r>
              <a:rPr lang="en-US" altLang="vi-VN" sz="2400" dirty="0" err="1">
                <a:latin typeface="Times New Roman" pitchFamily="18" charset="0"/>
              </a:rPr>
              <a:t>sóng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đến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gặp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nhau</a:t>
            </a:r>
            <a:endParaRPr lang="en-US" altLang="vi-VN" sz="2400" dirty="0">
              <a:latin typeface="Times New Roman" pitchFamily="18" charset="0"/>
            </a:endParaRPr>
          </a:p>
          <a:p>
            <a:r>
              <a:rPr lang="en-US" altLang="vi-VN" sz="2400" dirty="0" err="1">
                <a:latin typeface="Times New Roman" pitchFamily="18" charset="0"/>
              </a:rPr>
              <a:t>tại</a:t>
            </a:r>
            <a:r>
              <a:rPr lang="en-US" altLang="vi-VN" sz="2400" dirty="0">
                <a:latin typeface="Times New Roman" pitchFamily="18" charset="0"/>
              </a:rPr>
              <a:t> M </a:t>
            </a:r>
            <a:r>
              <a:rPr lang="en-US" altLang="vi-VN" sz="2400" dirty="0" err="1">
                <a:latin typeface="Times New Roman" pitchFamily="18" charset="0"/>
              </a:rPr>
              <a:t>có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thể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luôn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luôn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tăng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cường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nhau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cho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phần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tử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tại</a:t>
            </a:r>
            <a:r>
              <a:rPr lang="en-US" altLang="vi-VN" sz="2400" dirty="0">
                <a:latin typeface="Times New Roman" pitchFamily="18" charset="0"/>
              </a:rPr>
              <a:t> M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dao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động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mạnh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lên</a:t>
            </a:r>
            <a:r>
              <a:rPr lang="en-US" altLang="vi-VN" sz="2400" dirty="0">
                <a:latin typeface="Times New Roman" pitchFamily="18" charset="0"/>
              </a:rPr>
              <a:t>, </a:t>
            </a:r>
            <a:r>
              <a:rPr lang="en-US" altLang="vi-VN" sz="2400" dirty="0" err="1">
                <a:latin typeface="Times New Roman" pitchFamily="18" charset="0"/>
              </a:rPr>
              <a:t>hoặc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triệt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tiêu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nhau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làm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cho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phần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tử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>
                <a:latin typeface="Times New Roman" pitchFamily="18" charset="0"/>
              </a:rPr>
              <a:t>tại</a:t>
            </a:r>
            <a:r>
              <a:rPr lang="en-US" altLang="vi-VN" sz="2400" dirty="0">
                <a:latin typeface="Times New Roman" pitchFamily="18" charset="0"/>
              </a:rPr>
              <a:t> M </a:t>
            </a:r>
          </a:p>
          <a:p>
            <a:r>
              <a:rPr lang="en-US" altLang="vi-VN" sz="2400" dirty="0" err="1">
                <a:latin typeface="Times New Roman" pitchFamily="18" charset="0"/>
              </a:rPr>
              <a:t>đứng</a:t>
            </a:r>
            <a:r>
              <a:rPr lang="en-US" altLang="vi-VN" sz="2400" dirty="0">
                <a:latin typeface="Times New Roman" pitchFamily="18" charset="0"/>
              </a:rPr>
              <a:t> </a:t>
            </a:r>
            <a:r>
              <a:rPr lang="en-US" altLang="vi-VN" sz="2400" dirty="0" err="1" smtClean="0">
                <a:latin typeface="Times New Roman" pitchFamily="18" charset="0"/>
              </a:rPr>
              <a:t>yên</a:t>
            </a:r>
            <a:r>
              <a:rPr lang="en-US" altLang="vi-VN" sz="2400" dirty="0">
                <a:latin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81024" y="819274"/>
                <a:ext cx="7391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Trường </a:t>
                </a:r>
                <a:r>
                  <a:rPr lang="en-US" dirty="0" err="1" smtClean="0"/>
                  <a:t>hợp</a:t>
                </a:r>
                <a:r>
                  <a:rPr lang="en-US" dirty="0" smtClean="0"/>
                  <a:t>: 2 </a:t>
                </a:r>
                <a:r>
                  <a:rPr lang="en-US" dirty="0" err="1" smtClean="0"/>
                  <a:t>nguồn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cùng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biên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độ</a:t>
                </a:r>
                <a:r>
                  <a:rPr lang="en-US" dirty="0" smtClean="0"/>
                  <a:t>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</m:t>
                        </m:r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𝐴𝑐𝑜𝑠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)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                                                                           </m:t>
                        </m:r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𝐴𝑐𝑜𝑠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4" y="819274"/>
                <a:ext cx="73914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6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33424" y="1401128"/>
                <a:ext cx="7070725" cy="1461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Phương </a:t>
                </a:r>
                <a:r>
                  <a:rPr lang="en-US" dirty="0" err="1" smtClean="0"/>
                  <a:t>trình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sóng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tại</a:t>
                </a:r>
                <a:r>
                  <a:rPr lang="en-US" dirty="0" smtClean="0"/>
                  <a:t> M do 2 </a:t>
                </a:r>
                <a:r>
                  <a:rPr lang="en-US" dirty="0" err="1" smtClean="0"/>
                  <a:t>nguồn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truyền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đến</a:t>
                </a:r>
                <a:r>
                  <a:rPr lang="en-US" dirty="0" smtClean="0"/>
                  <a:t>: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𝐴𝑐𝑜𝑠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)</a:t>
                </a: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𝐴𝑐𝑜𝑠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𝜔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24" y="1401128"/>
                <a:ext cx="7070725" cy="1461490"/>
              </a:xfrm>
              <a:prstGeom prst="rect">
                <a:avLst/>
              </a:prstGeom>
              <a:blipFill rotWithShape="1">
                <a:blip r:embed="rId3"/>
                <a:stretch>
                  <a:fillRect l="-690" t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81024" y="2527785"/>
                <a:ext cx="7921625" cy="794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Phương </a:t>
                </a:r>
                <a:r>
                  <a:rPr lang="en-US" dirty="0" err="1" smtClean="0"/>
                  <a:t>trình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sóng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tại</a:t>
                </a:r>
                <a:r>
                  <a:rPr lang="en-US" dirty="0" smtClean="0"/>
                  <a:t> M </a:t>
                </a:r>
                <a:r>
                  <a:rPr lang="en-US" dirty="0" err="1" smtClean="0"/>
                  <a:t>là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tổng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hợp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của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 smtClean="0"/>
                  <a:t> và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𝐴𝑐𝑜𝑠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f>
                      <m:fPr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1)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cos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l-GR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ω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𝑡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1)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dirty="0" smtClean="0"/>
                  <a:t>)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4" y="2527785"/>
                <a:ext cx="7921625" cy="794000"/>
              </a:xfrm>
              <a:prstGeom prst="rect">
                <a:avLst/>
              </a:prstGeom>
              <a:blipFill rotWithShape="1">
                <a:blip r:embed="rId4"/>
                <a:stretch>
                  <a:fillRect l="-615" t="-3846"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41160" y="3567766"/>
                <a:ext cx="8109194" cy="941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Biên </a:t>
                </a:r>
                <a:r>
                  <a:rPr lang="en-US" dirty="0" err="1" smtClean="0"/>
                  <a:t>độ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sóng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tổng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hợp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tại</a:t>
                </a:r>
                <a:r>
                  <a:rPr lang="en-US" dirty="0" smtClean="0"/>
                  <a:t> M: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2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|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𝑐𝑜𝑠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(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1)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r>
                  <a:rPr lang="en-US" dirty="0" smtClean="0"/>
                  <a:t>)|</a:t>
                </a:r>
              </a:p>
              <a:p>
                <a:r>
                  <a:rPr lang="en-US" dirty="0" err="1" smtClean="0"/>
                  <a:t>Pha</a:t>
                </a:r>
                <a:r>
                  <a:rPr lang="en-US" dirty="0" smtClean="0"/>
                  <a:t> ban </a:t>
                </a:r>
                <a:r>
                  <a:rPr lang="en-US" dirty="0" err="1" smtClean="0"/>
                  <a:t>đầu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sóng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tổng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hợp</a:t>
                </a:r>
                <a:r>
                  <a:rPr lang="en-US" dirty="0" smtClean="0"/>
                  <a:t> tai M: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1)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60" y="3567766"/>
                <a:ext cx="8109194" cy="941668"/>
              </a:xfrm>
              <a:prstGeom prst="rect">
                <a:avLst/>
              </a:prstGeom>
              <a:blipFill rotWithShape="1">
                <a:blip r:embed="rId5"/>
                <a:stretch>
                  <a:fillRect l="-677" b="-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64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9" dur="20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9" grpId="0"/>
      <p:bldP spid="164869" grpId="1"/>
      <p:bldP spid="9221" grpId="0"/>
      <p:bldP spid="164872" grpId="0"/>
      <p:bldP spid="164872" grpId="1"/>
      <p:bldP spid="164873" grpId="0"/>
      <p:bldP spid="164873" grpId="1"/>
      <p:bldP spid="164874" grpId="0"/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1049</Words>
  <PresentationFormat>On-screen Show (4:3)</PresentationFormat>
  <Paragraphs>163</Paragraphs>
  <Slides>17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Times New Roman</vt:lpstr>
      <vt:lpstr>Verdana</vt:lpstr>
      <vt:lpstr>VNI-Times</vt:lpstr>
      <vt:lpstr>Office Theme</vt:lpstr>
      <vt:lpstr>1_Office Theme</vt:lpstr>
      <vt:lpstr>2_Office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2006-06-06T12:46:58Z</dcterms:created>
  <dcterms:modified xsi:type="dcterms:W3CDTF">2019-10-01T16:20:20Z</dcterms:modified>
</cp:coreProperties>
</file>