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6" r:id="rId5"/>
    <p:sldId id="259" r:id="rId6"/>
    <p:sldId id="271" r:id="rId7"/>
    <p:sldId id="272" r:id="rId8"/>
    <p:sldId id="270" r:id="rId9"/>
    <p:sldId id="260" r:id="rId10"/>
    <p:sldId id="273" r:id="rId11"/>
    <p:sldId id="261" r:id="rId12"/>
    <p:sldId id="275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08F"/>
    <a:srgbClr val="E9EBF5"/>
    <a:srgbClr val="CFD5EA"/>
    <a:srgbClr val="30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90" y="78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E8E814D-44AF-8B7F-EDFA-E99EFC08CF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5852"/>
          <a:stretch/>
        </p:blipFill>
        <p:spPr>
          <a:xfrm>
            <a:off x="9978495" y="5468471"/>
            <a:ext cx="2213506" cy="138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6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975D9-F178-7979-FD6B-9169202F1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CF5A7F-221D-0F5E-A9A1-EB11B3138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D4FF-DD9A-5097-F557-B63EB83FB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4BD91-1F71-9881-1E3B-16654B5CA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2E686-170A-3146-E475-24CF2027E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774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82C5C-2855-7B08-0E58-592648A611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E371F-EC0D-CC11-7D56-650AA23DB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EBE50-6B96-CE3F-FC06-CD8E46BF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35899-53E5-7902-FE4A-371FD3748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A2AE6-FF59-496A-3843-549A5A908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650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7402783-EE52-E097-B945-1C843365CC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108552" cy="126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99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6FEC-7FE6-2817-F35C-62466439F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21177-81E3-6FFC-EB88-F34AAEEC1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51193-C624-700C-5823-FE8F9406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FE38F-96AB-128D-8AA0-76F42C37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4808E-7A92-8B93-2433-51B3A4B57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305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EEF64-819B-F23A-AF18-D6DAEA20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6476F-015C-0CF8-9695-85E196928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44B6A-1762-0DB4-6622-EAECB2225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717F9-4CB6-981C-DA7E-27AA2CD37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CD1A8-0DFB-4C0D-81C5-97CCEADE2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1B4F2-4945-BDD6-5126-CD8540B3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800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C299F-2336-64C5-CE88-BE561A7DD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A82F8-B9CB-FDE4-411B-E0605F1A8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65E7A-D328-C9A8-82D8-3EE4CB73C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E9DF3-6F07-E33B-039B-418681BB8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1CE841-8713-E665-ED0B-A0DBF926D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B43989-AE7C-0378-A624-714066780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638F0D-D9B3-7F3C-FCBF-AACD176F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C73DB8-B0DB-52C8-EDA6-D66F8A9CB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888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D3D1E-6627-ABD1-4971-FF30A07B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2D4680-3F35-37E4-F73B-CF672C84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B3FD6-831A-B486-42BF-7F45E0B14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ACDC73-FECF-2A18-0764-99C4A606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272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F5265B-0733-6886-C099-5B584B64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41FFC9-6BFB-3E63-23CC-D968DDA5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A720F-2A0F-BC99-09CB-986E821B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20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E9B00-71CB-8453-00A4-7706C78F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3068A-732C-43A9-7285-1D42EC231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C4DE9-219B-1349-8AE7-3DCA2D183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80056-1439-C316-CBFA-0D3A9337C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D9F5D-D5CD-E2EC-75B6-578A836B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226F3-D376-0A4F-C684-8E0B536A8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431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4AC8-587D-D509-1314-637D8CE5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69DD90-0B20-6032-BB27-4659987677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C22096-B298-9C67-175E-9F5761624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AE871-3624-138C-52D9-CC52A1574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2B375-F27F-ABC5-FF3C-A19053C2D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C2329-AB82-D7EE-C047-1FD492A84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450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644C9-4537-1D1F-FEB2-7C6273CA4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F815B-B879-F595-4593-3AE6E5DAC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BB6AE-D96B-86A4-022F-393D15623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4CF9F-6968-443B-9135-831C608C720F}" type="datetimeFigureOut">
              <a:rPr lang="vi-VN" smtClean="0"/>
              <a:t>16/06/2023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9BBD5-9611-CE94-7A64-35D69462C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B4216-2F90-87EF-BBEF-1F89DF714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3C03F-5139-44F0-A8B0-A9EB75485C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884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6.sv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emf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CE9652FB-DB66-0652-6F32-2A601AA94614}"/>
              </a:ext>
            </a:extLst>
          </p:cNvPr>
          <p:cNvSpPr/>
          <p:nvPr/>
        </p:nvSpPr>
        <p:spPr>
          <a:xfrm>
            <a:off x="6968426" y="0"/>
            <a:ext cx="5223575" cy="6858000"/>
          </a:xfrm>
          <a:custGeom>
            <a:avLst/>
            <a:gdLst>
              <a:gd name="connsiteX0" fmla="*/ 3653855 w 5223575"/>
              <a:gd name="connsiteY0" fmla="*/ 0 h 6858000"/>
              <a:gd name="connsiteX1" fmla="*/ 5223575 w 5223575"/>
              <a:gd name="connsiteY1" fmla="*/ 0 h 6858000"/>
              <a:gd name="connsiteX2" fmla="*/ 5223575 w 5223575"/>
              <a:gd name="connsiteY2" fmla="*/ 6858000 h 6858000"/>
              <a:gd name="connsiteX3" fmla="*/ 0 w 5223575"/>
              <a:gd name="connsiteY3" fmla="*/ 6858000 h 6858000"/>
              <a:gd name="connsiteX4" fmla="*/ 3653855 w 522357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3575" h="6858000">
                <a:moveTo>
                  <a:pt x="3653855" y="0"/>
                </a:moveTo>
                <a:lnTo>
                  <a:pt x="5223575" y="0"/>
                </a:lnTo>
                <a:lnTo>
                  <a:pt x="5223575" y="6858000"/>
                </a:lnTo>
                <a:lnTo>
                  <a:pt x="0" y="6858000"/>
                </a:lnTo>
                <a:lnTo>
                  <a:pt x="3653855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vi-VN">
              <a:effectLst>
                <a:reflection stA="45000" endPos="45000" dist="50800" dir="5400000" sy="-100000" algn="bl" rotWithShape="0"/>
              </a:effectLst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722E8D8F-1892-1021-D3A9-845CF44992E3}"/>
              </a:ext>
            </a:extLst>
          </p:cNvPr>
          <p:cNvSpPr/>
          <p:nvPr/>
        </p:nvSpPr>
        <p:spPr>
          <a:xfrm>
            <a:off x="16464" y="-8973"/>
            <a:ext cx="10622280" cy="6858000"/>
          </a:xfrm>
          <a:custGeom>
            <a:avLst/>
            <a:gdLst>
              <a:gd name="connsiteX0" fmla="*/ 0 w 6202680"/>
              <a:gd name="connsiteY0" fmla="*/ 0 h 3169920"/>
              <a:gd name="connsiteX1" fmla="*/ 6202680 w 6202680"/>
              <a:gd name="connsiteY1" fmla="*/ 0 h 3169920"/>
              <a:gd name="connsiteX2" fmla="*/ 4069080 w 6202680"/>
              <a:gd name="connsiteY2" fmla="*/ 3169920 h 3169920"/>
              <a:gd name="connsiteX3" fmla="*/ 0 w 6202680"/>
              <a:gd name="connsiteY3" fmla="*/ 3169920 h 3169920"/>
              <a:gd name="connsiteX4" fmla="*/ 0 w 6202680"/>
              <a:gd name="connsiteY4" fmla="*/ 0 h 3169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02680" h="3169920">
                <a:moveTo>
                  <a:pt x="0" y="0"/>
                </a:moveTo>
                <a:lnTo>
                  <a:pt x="6202680" y="0"/>
                </a:lnTo>
                <a:lnTo>
                  <a:pt x="4069080" y="3169920"/>
                </a:lnTo>
                <a:lnTo>
                  <a:pt x="0" y="31699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vi-VN" b="1" i="0" cap="all">
              <a:solidFill>
                <a:srgbClr val="1D80C3"/>
              </a:solidFill>
              <a:effectLst/>
              <a:latin typeface="Open Sans" panose="020B0606030504020204" pitchFamily="34" charset="0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8340E7C-C90C-25E0-10B2-37BD9340B051}"/>
              </a:ext>
            </a:extLst>
          </p:cNvPr>
          <p:cNvGrpSpPr/>
          <p:nvPr/>
        </p:nvGrpSpPr>
        <p:grpSpPr>
          <a:xfrm>
            <a:off x="-53787" y="1446554"/>
            <a:ext cx="10332720" cy="3325010"/>
            <a:chOff x="0" y="1378645"/>
            <a:chExt cx="10332720" cy="3325010"/>
          </a:xfrm>
        </p:grpSpPr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64BEC656-9AD3-3D96-69FE-BD85D6270FA1}"/>
                </a:ext>
              </a:extLst>
            </p:cNvPr>
            <p:cNvSpPr/>
            <p:nvPr/>
          </p:nvSpPr>
          <p:spPr>
            <a:xfrm>
              <a:off x="9427285" y="1378645"/>
              <a:ext cx="899160" cy="88392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rgbClr val="2D508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0DA6A44-839E-5E7D-1DFA-370AFA41DEC5}"/>
                </a:ext>
              </a:extLst>
            </p:cNvPr>
            <p:cNvSpPr/>
            <p:nvPr/>
          </p:nvSpPr>
          <p:spPr>
            <a:xfrm>
              <a:off x="0" y="2265255"/>
              <a:ext cx="10332720" cy="2438400"/>
            </a:xfrm>
            <a:custGeom>
              <a:avLst/>
              <a:gdLst>
                <a:gd name="connsiteX0" fmla="*/ 0 w 10109652"/>
                <a:gd name="connsiteY0" fmla="*/ 0 h 2438400"/>
                <a:gd name="connsiteX1" fmla="*/ 10109652 w 10109652"/>
                <a:gd name="connsiteY1" fmla="*/ 0 h 2438400"/>
                <a:gd name="connsiteX2" fmla="*/ 8740073 w 10109652"/>
                <a:gd name="connsiteY2" fmla="*/ 2438400 h 2438400"/>
                <a:gd name="connsiteX3" fmla="*/ 0 w 10109652"/>
                <a:gd name="connsiteY3" fmla="*/ 2438400 h 2438400"/>
                <a:gd name="connsiteX4" fmla="*/ 0 w 10109652"/>
                <a:gd name="connsiteY4" fmla="*/ 0 h 2438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09652" h="2438400">
                  <a:moveTo>
                    <a:pt x="0" y="0"/>
                  </a:moveTo>
                  <a:lnTo>
                    <a:pt x="10109652" y="0"/>
                  </a:lnTo>
                  <a:lnTo>
                    <a:pt x="8740073" y="2438400"/>
                  </a:lnTo>
                  <a:lnTo>
                    <a:pt x="0" y="24384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549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vi-VN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174795E-A903-E2EE-1F4F-510746875AF4}"/>
              </a:ext>
            </a:extLst>
          </p:cNvPr>
          <p:cNvGrpSpPr/>
          <p:nvPr/>
        </p:nvGrpSpPr>
        <p:grpSpPr>
          <a:xfrm>
            <a:off x="6775556" y="4110725"/>
            <a:ext cx="5201882" cy="3282574"/>
            <a:chOff x="6775556" y="4058474"/>
            <a:chExt cx="5201882" cy="3282574"/>
          </a:xfrm>
        </p:grpSpPr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3EF59637-8B58-1CA8-21A9-5F6203AB9350}"/>
                </a:ext>
              </a:extLst>
            </p:cNvPr>
            <p:cNvSpPr/>
            <p:nvPr/>
          </p:nvSpPr>
          <p:spPr>
            <a:xfrm flipV="1">
              <a:off x="6775556" y="5951640"/>
              <a:ext cx="655169" cy="670560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D5976C7-000E-7B37-979B-CE776E0D1391}"/>
                </a:ext>
              </a:extLst>
            </p:cNvPr>
            <p:cNvSpPr/>
            <p:nvPr/>
          </p:nvSpPr>
          <p:spPr>
            <a:xfrm rot="1792373">
              <a:off x="7289458" y="4058474"/>
              <a:ext cx="4687980" cy="3282574"/>
            </a:xfrm>
            <a:custGeom>
              <a:avLst/>
              <a:gdLst>
                <a:gd name="connsiteX0" fmla="*/ 1 w 4687980"/>
                <a:gd name="connsiteY0" fmla="*/ 2438966 h 3282574"/>
                <a:gd name="connsiteX1" fmla="*/ 4217904 w 4687980"/>
                <a:gd name="connsiteY1" fmla="*/ 16219 h 3282574"/>
                <a:gd name="connsiteX2" fmla="*/ 4384353 w 4687980"/>
                <a:gd name="connsiteY2" fmla="*/ 61215 h 3282574"/>
                <a:gd name="connsiteX3" fmla="*/ 4687980 w 4687980"/>
                <a:gd name="connsiteY3" fmla="*/ 589818 h 3282574"/>
                <a:gd name="connsiteX4" fmla="*/ 0 w 4687980"/>
                <a:gd name="connsiteY4" fmla="*/ 3282574 h 3282574"/>
                <a:gd name="connsiteX5" fmla="*/ 1 w 4687980"/>
                <a:gd name="connsiteY5" fmla="*/ 2438966 h 3282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87980" h="3282574">
                  <a:moveTo>
                    <a:pt x="1" y="2438966"/>
                  </a:moveTo>
                  <a:lnTo>
                    <a:pt x="4217904" y="16219"/>
                  </a:lnTo>
                  <a:cubicBezTo>
                    <a:pt x="4276294" y="-17319"/>
                    <a:pt x="4350815" y="2826"/>
                    <a:pt x="4384353" y="61215"/>
                  </a:cubicBezTo>
                  <a:lnTo>
                    <a:pt x="4687980" y="589818"/>
                  </a:lnTo>
                  <a:lnTo>
                    <a:pt x="0" y="3282574"/>
                  </a:lnTo>
                  <a:lnTo>
                    <a:pt x="1" y="243896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vi-VN"/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58B3F31D-E296-2FB6-8BD6-553BB0E9BAD9}"/>
              </a:ext>
            </a:extLst>
          </p:cNvPr>
          <p:cNvSpPr txBox="1"/>
          <p:nvPr/>
        </p:nvSpPr>
        <p:spPr>
          <a:xfrm>
            <a:off x="227001" y="3512350"/>
            <a:ext cx="9269696" cy="92333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vi-VN"/>
            </a:defPPr>
            <a:lvl1pPr algn="ctr">
              <a:defRPr sz="4800" b="1" i="0" cap="all">
                <a:solidFill>
                  <a:schemeClr val="bg1"/>
                </a:solidFill>
                <a:effectLst>
                  <a:reflection stA="45000" endPos="57000" dist="12700" dir="5400000" sy="-100000" algn="bl" rotWithShape="0"/>
                </a:effectLst>
                <a:latin typeface="Open Sans" panose="020B0606030504020204" pitchFamily="34" charset="0"/>
              </a:defRPr>
            </a:lvl1pPr>
          </a:lstStyle>
          <a:p>
            <a:r>
              <a:rPr lang="en-US" sz="5400" spc="-150" dirty="0"/>
              <a:t>ĐÒN BẨY VÀ ỨNG DỤNG</a:t>
            </a:r>
            <a:endParaRPr lang="vi-VN" sz="5400" spc="-150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24C371C-77AA-A298-C2B1-D295EEB15D37}"/>
              </a:ext>
            </a:extLst>
          </p:cNvPr>
          <p:cNvSpPr txBox="1"/>
          <p:nvPr/>
        </p:nvSpPr>
        <p:spPr>
          <a:xfrm>
            <a:off x="372744" y="2693560"/>
            <a:ext cx="8293768" cy="830997"/>
          </a:xfrm>
          <a:prstGeom prst="rect">
            <a:avLst/>
          </a:prstGeom>
          <a:noFill/>
          <a:effectLst>
            <a:reflection stA="50000" endA="300" endPos="540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vi-VN"/>
            </a:defPPr>
            <a:lvl1pPr algn="ctr">
              <a:defRPr sz="4800" b="1" i="0" cap="all">
                <a:solidFill>
                  <a:schemeClr val="bg1"/>
                </a:solidFill>
                <a:effectLst>
                  <a:reflection stA="45000" endPos="57000" dist="12700" dir="5400000" sy="-100000" algn="bl" rotWithShape="0"/>
                </a:effectLst>
                <a:latin typeface="Open Sans" panose="020B0606030504020204" pitchFamily="34" charset="0"/>
              </a:defRPr>
            </a:lvl1pPr>
          </a:lstStyle>
          <a:p>
            <a:r>
              <a:rPr lang="en-US" dirty="0"/>
              <a:t>BÀI 19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068937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6D6C662-2A71-B4F1-A03C-06635FEF727D}"/>
              </a:ext>
            </a:extLst>
          </p:cNvPr>
          <p:cNvSpPr/>
          <p:nvPr/>
        </p:nvSpPr>
        <p:spPr>
          <a:xfrm>
            <a:off x="441940" y="1188221"/>
            <a:ext cx="2804160" cy="546592"/>
          </a:xfrm>
          <a:custGeom>
            <a:avLst/>
            <a:gdLst>
              <a:gd name="connsiteX0" fmla="*/ 480060 w 2156460"/>
              <a:gd name="connsiteY0" fmla="*/ 0 h 548640"/>
              <a:gd name="connsiteX1" fmla="*/ 1882140 w 2156460"/>
              <a:gd name="connsiteY1" fmla="*/ 0 h 548640"/>
              <a:gd name="connsiteX2" fmla="*/ 2156460 w 2156460"/>
              <a:gd name="connsiteY2" fmla="*/ 274320 h 548640"/>
              <a:gd name="connsiteX3" fmla="*/ 1882140 w 2156460"/>
              <a:gd name="connsiteY3" fmla="*/ 548640 h 548640"/>
              <a:gd name="connsiteX4" fmla="*/ 480060 w 2156460"/>
              <a:gd name="connsiteY4" fmla="*/ 548640 h 548640"/>
              <a:gd name="connsiteX5" fmla="*/ 424775 w 2156460"/>
              <a:gd name="connsiteY5" fmla="*/ 543067 h 548640"/>
              <a:gd name="connsiteX6" fmla="*/ 411480 w 2156460"/>
              <a:gd name="connsiteY6" fmla="*/ 538940 h 548640"/>
              <a:gd name="connsiteX7" fmla="*/ 411480 w 2156460"/>
              <a:gd name="connsiteY7" fmla="*/ 547616 h 548640"/>
              <a:gd name="connsiteX8" fmla="*/ 0 w 2156460"/>
              <a:gd name="connsiteY8" fmla="*/ 547616 h 548640"/>
              <a:gd name="connsiteX9" fmla="*/ 0 w 2156460"/>
              <a:gd name="connsiteY9" fmla="*/ 1024 h 548640"/>
              <a:gd name="connsiteX10" fmla="*/ 411480 w 2156460"/>
              <a:gd name="connsiteY10" fmla="*/ 1024 h 548640"/>
              <a:gd name="connsiteX11" fmla="*/ 411480 w 2156460"/>
              <a:gd name="connsiteY11" fmla="*/ 9700 h 548640"/>
              <a:gd name="connsiteX12" fmla="*/ 424775 w 2156460"/>
              <a:gd name="connsiteY12" fmla="*/ 5573 h 548640"/>
              <a:gd name="connsiteX13" fmla="*/ 480060 w 2156460"/>
              <a:gd name="connsiteY1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56460" h="548640">
                <a:moveTo>
                  <a:pt x="480060" y="0"/>
                </a:moveTo>
                <a:lnTo>
                  <a:pt x="1882140" y="0"/>
                </a:lnTo>
                <a:cubicBezTo>
                  <a:pt x="2033643" y="0"/>
                  <a:pt x="2156460" y="122817"/>
                  <a:pt x="2156460" y="274320"/>
                </a:cubicBezTo>
                <a:cubicBezTo>
                  <a:pt x="2156460" y="425823"/>
                  <a:pt x="2033643" y="548640"/>
                  <a:pt x="1882140" y="548640"/>
                </a:cubicBezTo>
                <a:lnTo>
                  <a:pt x="480060" y="548640"/>
                </a:lnTo>
                <a:cubicBezTo>
                  <a:pt x="461122" y="548640"/>
                  <a:pt x="442633" y="546721"/>
                  <a:pt x="424775" y="543067"/>
                </a:cubicBezTo>
                <a:lnTo>
                  <a:pt x="411480" y="538940"/>
                </a:lnTo>
                <a:lnTo>
                  <a:pt x="411480" y="547616"/>
                </a:lnTo>
                <a:lnTo>
                  <a:pt x="0" y="547616"/>
                </a:lnTo>
                <a:lnTo>
                  <a:pt x="0" y="1024"/>
                </a:lnTo>
                <a:lnTo>
                  <a:pt x="411480" y="1024"/>
                </a:lnTo>
                <a:lnTo>
                  <a:pt x="411480" y="9700"/>
                </a:lnTo>
                <a:lnTo>
                  <a:pt x="424775" y="5573"/>
                </a:lnTo>
                <a:cubicBezTo>
                  <a:pt x="442633" y="1919"/>
                  <a:pt x="461122" y="0"/>
                  <a:pt x="480060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0" y="-15240"/>
            <a:ext cx="7162800" cy="899160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57CAAF7-9A94-1D0B-E358-BFA2ABCFAD5F}"/>
              </a:ext>
            </a:extLst>
          </p:cNvPr>
          <p:cNvSpPr txBox="1"/>
          <p:nvPr/>
        </p:nvSpPr>
        <p:spPr>
          <a:xfrm>
            <a:off x="805927" y="259727"/>
            <a:ext cx="574548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effectLst/>
                <a:latin typeface="Tomaho"/>
                <a:ea typeface="Times New Roman" panose="02020603050405020304" pitchFamily="18" charset="0"/>
                <a:cs typeface="Arial" panose="020B0604020202020204" pitchFamily="34" charset="0"/>
              </a:rPr>
              <a:t>III. LUYỆN TẬP</a:t>
            </a:r>
            <a:endParaRPr lang="vi-VN" dirty="0">
              <a:solidFill>
                <a:schemeClr val="bg1"/>
              </a:solidFill>
              <a:effectLst/>
              <a:latin typeface="Tomaho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39114"/>
            <a:ext cx="506954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đòn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bẩy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 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5177118" y="1069617"/>
            <a:ext cx="66437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Ví dụ: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Đòn bẩy loại 1: cái bập bênh, cái cân đòn, cái búa kẹp để nhổ đinh. Hiệu quả cơ học là bất kỳ, có thể ít hơn, bằng hoặc nhỏ hơn 1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Đòn bẩy loại 2 lợi về lực: xe rùa, cái kìm tách hạt, cái mở nắp chai hay bàn đạp phanh ô tô, trong đó cánh tay đòn của tải nhỏ hơn cánh tay đòn của lực đầu vào, và hiệu quả cơ học luôn lớn hơn 1.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Đòn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bẩy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cặp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nhíp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búa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cặp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đũa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gắp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xương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hộp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đòn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đòn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luôn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bé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717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0" y="-15240"/>
            <a:ext cx="7162800" cy="1282566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FE605D3-FFB2-D5C6-A790-CFDC74438AB7}"/>
              </a:ext>
            </a:extLst>
          </p:cNvPr>
          <p:cNvSpPr txBox="1"/>
          <p:nvPr/>
        </p:nvSpPr>
        <p:spPr>
          <a:xfrm>
            <a:off x="776204" y="279371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22ACF28-172C-7116-6FB9-7110AF845F01}"/>
              </a:ext>
            </a:extLst>
          </p:cNvPr>
          <p:cNvSpPr/>
          <p:nvPr/>
        </p:nvSpPr>
        <p:spPr>
          <a:xfrm>
            <a:off x="7540732" y="529403"/>
            <a:ext cx="2156460" cy="546592"/>
          </a:xfrm>
          <a:custGeom>
            <a:avLst/>
            <a:gdLst>
              <a:gd name="connsiteX0" fmla="*/ 480060 w 2156460"/>
              <a:gd name="connsiteY0" fmla="*/ 0 h 548640"/>
              <a:gd name="connsiteX1" fmla="*/ 1882140 w 2156460"/>
              <a:gd name="connsiteY1" fmla="*/ 0 h 548640"/>
              <a:gd name="connsiteX2" fmla="*/ 2156460 w 2156460"/>
              <a:gd name="connsiteY2" fmla="*/ 274320 h 548640"/>
              <a:gd name="connsiteX3" fmla="*/ 1882140 w 2156460"/>
              <a:gd name="connsiteY3" fmla="*/ 548640 h 548640"/>
              <a:gd name="connsiteX4" fmla="*/ 480060 w 2156460"/>
              <a:gd name="connsiteY4" fmla="*/ 548640 h 548640"/>
              <a:gd name="connsiteX5" fmla="*/ 424775 w 2156460"/>
              <a:gd name="connsiteY5" fmla="*/ 543067 h 548640"/>
              <a:gd name="connsiteX6" fmla="*/ 411480 w 2156460"/>
              <a:gd name="connsiteY6" fmla="*/ 538940 h 548640"/>
              <a:gd name="connsiteX7" fmla="*/ 411480 w 2156460"/>
              <a:gd name="connsiteY7" fmla="*/ 547616 h 548640"/>
              <a:gd name="connsiteX8" fmla="*/ 0 w 2156460"/>
              <a:gd name="connsiteY8" fmla="*/ 547616 h 548640"/>
              <a:gd name="connsiteX9" fmla="*/ 0 w 2156460"/>
              <a:gd name="connsiteY9" fmla="*/ 1024 h 548640"/>
              <a:gd name="connsiteX10" fmla="*/ 411480 w 2156460"/>
              <a:gd name="connsiteY10" fmla="*/ 1024 h 548640"/>
              <a:gd name="connsiteX11" fmla="*/ 411480 w 2156460"/>
              <a:gd name="connsiteY11" fmla="*/ 9700 h 548640"/>
              <a:gd name="connsiteX12" fmla="*/ 424775 w 2156460"/>
              <a:gd name="connsiteY12" fmla="*/ 5573 h 548640"/>
              <a:gd name="connsiteX13" fmla="*/ 480060 w 2156460"/>
              <a:gd name="connsiteY1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56460" h="548640">
                <a:moveTo>
                  <a:pt x="480060" y="0"/>
                </a:moveTo>
                <a:lnTo>
                  <a:pt x="1882140" y="0"/>
                </a:lnTo>
                <a:cubicBezTo>
                  <a:pt x="2033643" y="0"/>
                  <a:pt x="2156460" y="122817"/>
                  <a:pt x="2156460" y="274320"/>
                </a:cubicBezTo>
                <a:cubicBezTo>
                  <a:pt x="2156460" y="425823"/>
                  <a:pt x="2033643" y="548640"/>
                  <a:pt x="1882140" y="548640"/>
                </a:cubicBezTo>
                <a:lnTo>
                  <a:pt x="480060" y="548640"/>
                </a:lnTo>
                <a:cubicBezTo>
                  <a:pt x="461122" y="548640"/>
                  <a:pt x="442633" y="546721"/>
                  <a:pt x="424775" y="543067"/>
                </a:cubicBezTo>
                <a:lnTo>
                  <a:pt x="411480" y="538940"/>
                </a:lnTo>
                <a:lnTo>
                  <a:pt x="411480" y="547616"/>
                </a:lnTo>
                <a:lnTo>
                  <a:pt x="0" y="547616"/>
                </a:lnTo>
                <a:lnTo>
                  <a:pt x="0" y="1024"/>
                </a:lnTo>
                <a:lnTo>
                  <a:pt x="411480" y="1024"/>
                </a:lnTo>
                <a:lnTo>
                  <a:pt x="411480" y="9700"/>
                </a:lnTo>
                <a:lnTo>
                  <a:pt x="424775" y="5573"/>
                </a:lnTo>
                <a:cubicBezTo>
                  <a:pt x="442633" y="1919"/>
                  <a:pt x="461122" y="0"/>
                  <a:pt x="480060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vi-V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E972A-BB17-7765-35B4-AD1AF7E0C3B5}"/>
              </a:ext>
            </a:extLst>
          </p:cNvPr>
          <p:cNvSpPr txBox="1"/>
          <p:nvPr/>
        </p:nvSpPr>
        <p:spPr>
          <a:xfrm>
            <a:off x="7727412" y="576739"/>
            <a:ext cx="1783100" cy="451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400" b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Thảo luận</a:t>
            </a:r>
            <a:endParaRPr lang="vi-VN" b="1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Graphic 10" descr="Users with solid fill">
            <a:extLst>
              <a:ext uri="{FF2B5EF4-FFF2-40B4-BE49-F238E27FC236}">
                <a16:creationId xmlns:a16="http://schemas.microsoft.com/office/drawing/2014/main" id="{45281179-618E-B0DE-E16A-D5F5809031C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t="14342" b="23984"/>
          <a:stretch/>
        </p:blipFill>
        <p:spPr>
          <a:xfrm>
            <a:off x="9933392" y="401053"/>
            <a:ext cx="1219200" cy="8662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123697D-BA7C-5EB6-A14D-74E069DA5CBD}"/>
              </a:ext>
            </a:extLst>
          </p:cNvPr>
          <p:cNvSpPr txBox="1"/>
          <p:nvPr/>
        </p:nvSpPr>
        <p:spPr>
          <a:xfrm>
            <a:off x="441940" y="1800246"/>
            <a:ext cx="11381092" cy="1978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</a:pP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NHÓM 1: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Bơm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tay</a:t>
            </a:r>
            <a:endParaRPr lang="vi-VN" sz="2800" b="1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vi-VN" sz="2800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 hỏi: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nào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FED521-6357-4D64-A96B-28924DD0AA6A}"/>
              </a:ext>
            </a:extLst>
          </p:cNvPr>
          <p:cNvSpPr txBox="1"/>
          <p:nvPr/>
        </p:nvSpPr>
        <p:spPr>
          <a:xfrm>
            <a:off x="329644" y="3747362"/>
            <a:ext cx="11381093" cy="243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</a:pP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NHÓM 2: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người</a:t>
            </a:r>
            <a:endParaRPr lang="vi-VN" sz="2800" b="1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r>
              <a:rPr lang="vi-VN" sz="2800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 hỏi: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mỏi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cổ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gập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bắp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884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0" y="-15240"/>
            <a:ext cx="7162800" cy="1282566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FE605D3-FFB2-D5C6-A790-CFDC74438AB7}"/>
              </a:ext>
            </a:extLst>
          </p:cNvPr>
          <p:cNvSpPr txBox="1"/>
          <p:nvPr/>
        </p:nvSpPr>
        <p:spPr>
          <a:xfrm>
            <a:off x="776204" y="279371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22ACF28-172C-7116-6FB9-7110AF845F01}"/>
              </a:ext>
            </a:extLst>
          </p:cNvPr>
          <p:cNvSpPr/>
          <p:nvPr/>
        </p:nvSpPr>
        <p:spPr>
          <a:xfrm>
            <a:off x="6854374" y="596796"/>
            <a:ext cx="3280324" cy="750314"/>
          </a:xfrm>
          <a:custGeom>
            <a:avLst/>
            <a:gdLst>
              <a:gd name="connsiteX0" fmla="*/ 480060 w 2156460"/>
              <a:gd name="connsiteY0" fmla="*/ 0 h 548640"/>
              <a:gd name="connsiteX1" fmla="*/ 1882140 w 2156460"/>
              <a:gd name="connsiteY1" fmla="*/ 0 h 548640"/>
              <a:gd name="connsiteX2" fmla="*/ 2156460 w 2156460"/>
              <a:gd name="connsiteY2" fmla="*/ 274320 h 548640"/>
              <a:gd name="connsiteX3" fmla="*/ 1882140 w 2156460"/>
              <a:gd name="connsiteY3" fmla="*/ 548640 h 548640"/>
              <a:gd name="connsiteX4" fmla="*/ 480060 w 2156460"/>
              <a:gd name="connsiteY4" fmla="*/ 548640 h 548640"/>
              <a:gd name="connsiteX5" fmla="*/ 424775 w 2156460"/>
              <a:gd name="connsiteY5" fmla="*/ 543067 h 548640"/>
              <a:gd name="connsiteX6" fmla="*/ 411480 w 2156460"/>
              <a:gd name="connsiteY6" fmla="*/ 538940 h 548640"/>
              <a:gd name="connsiteX7" fmla="*/ 411480 w 2156460"/>
              <a:gd name="connsiteY7" fmla="*/ 547616 h 548640"/>
              <a:gd name="connsiteX8" fmla="*/ 0 w 2156460"/>
              <a:gd name="connsiteY8" fmla="*/ 547616 h 548640"/>
              <a:gd name="connsiteX9" fmla="*/ 0 w 2156460"/>
              <a:gd name="connsiteY9" fmla="*/ 1024 h 548640"/>
              <a:gd name="connsiteX10" fmla="*/ 411480 w 2156460"/>
              <a:gd name="connsiteY10" fmla="*/ 1024 h 548640"/>
              <a:gd name="connsiteX11" fmla="*/ 411480 w 2156460"/>
              <a:gd name="connsiteY11" fmla="*/ 9700 h 548640"/>
              <a:gd name="connsiteX12" fmla="*/ 424775 w 2156460"/>
              <a:gd name="connsiteY12" fmla="*/ 5573 h 548640"/>
              <a:gd name="connsiteX13" fmla="*/ 480060 w 2156460"/>
              <a:gd name="connsiteY1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56460" h="548640">
                <a:moveTo>
                  <a:pt x="480060" y="0"/>
                </a:moveTo>
                <a:lnTo>
                  <a:pt x="1882140" y="0"/>
                </a:lnTo>
                <a:cubicBezTo>
                  <a:pt x="2033643" y="0"/>
                  <a:pt x="2156460" y="122817"/>
                  <a:pt x="2156460" y="274320"/>
                </a:cubicBezTo>
                <a:cubicBezTo>
                  <a:pt x="2156460" y="425823"/>
                  <a:pt x="2033643" y="548640"/>
                  <a:pt x="1882140" y="548640"/>
                </a:cubicBezTo>
                <a:lnTo>
                  <a:pt x="480060" y="548640"/>
                </a:lnTo>
                <a:cubicBezTo>
                  <a:pt x="461122" y="548640"/>
                  <a:pt x="442633" y="546721"/>
                  <a:pt x="424775" y="543067"/>
                </a:cubicBezTo>
                <a:lnTo>
                  <a:pt x="411480" y="538940"/>
                </a:lnTo>
                <a:lnTo>
                  <a:pt x="411480" y="547616"/>
                </a:lnTo>
                <a:lnTo>
                  <a:pt x="0" y="547616"/>
                </a:lnTo>
                <a:lnTo>
                  <a:pt x="0" y="1024"/>
                </a:lnTo>
                <a:lnTo>
                  <a:pt x="411480" y="1024"/>
                </a:lnTo>
                <a:lnTo>
                  <a:pt x="411480" y="9700"/>
                </a:lnTo>
                <a:lnTo>
                  <a:pt x="424775" y="5573"/>
                </a:lnTo>
                <a:cubicBezTo>
                  <a:pt x="442633" y="1919"/>
                  <a:pt x="461122" y="0"/>
                  <a:pt x="480060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vi-V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E972A-BB17-7765-35B4-AD1AF7E0C3B5}"/>
              </a:ext>
            </a:extLst>
          </p:cNvPr>
          <p:cNvSpPr txBox="1"/>
          <p:nvPr/>
        </p:nvSpPr>
        <p:spPr>
          <a:xfrm>
            <a:off x="6872204" y="576739"/>
            <a:ext cx="3061188" cy="48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Dạy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Dự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</a:t>
            </a:r>
            <a:endParaRPr lang="vi-VN" b="1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Graphic 10" descr="Users with solid fill">
            <a:extLst>
              <a:ext uri="{FF2B5EF4-FFF2-40B4-BE49-F238E27FC236}">
                <a16:creationId xmlns:a16="http://schemas.microsoft.com/office/drawing/2014/main" id="{45281179-618E-B0DE-E16A-D5F5809031C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t="14342" b="23984"/>
          <a:stretch/>
        </p:blipFill>
        <p:spPr>
          <a:xfrm>
            <a:off x="9933392" y="401053"/>
            <a:ext cx="1219200" cy="86627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82C3F20-1E86-8EA6-3729-A429C3517C0C}"/>
              </a:ext>
            </a:extLst>
          </p:cNvPr>
          <p:cNvSpPr txBox="1"/>
          <p:nvPr/>
        </p:nvSpPr>
        <p:spPr>
          <a:xfrm>
            <a:off x="954841" y="2247737"/>
            <a:ext cx="8377417" cy="243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</a:pP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xe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đạp</a:t>
            </a:r>
            <a:endParaRPr lang="vi-VN" sz="2800" b="1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spcBef>
                <a:spcPts val="0"/>
              </a:spcBef>
              <a:tabLst>
                <a:tab pos="457200" algn="l"/>
              </a:tabLst>
            </a:pPr>
            <a:r>
              <a:rPr lang="vi-VN" sz="2800" u="sng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 hỏi: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quay,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ứng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1962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31A3CF2-5F86-1A84-25BA-0A8DFC8FAF3F}"/>
              </a:ext>
            </a:extLst>
          </p:cNvPr>
          <p:cNvSpPr/>
          <p:nvPr/>
        </p:nvSpPr>
        <p:spPr>
          <a:xfrm>
            <a:off x="224100" y="5550991"/>
            <a:ext cx="9829802" cy="120032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B8ECD7-4D97-F81B-2548-0ED08947D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"/>
            <a:ext cx="5292780" cy="8991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C2259BE-F8BE-AA0A-EB3B-8F84FD28C8DA}"/>
              </a:ext>
            </a:extLst>
          </p:cNvPr>
          <p:cNvSpPr txBox="1"/>
          <p:nvPr/>
        </p:nvSpPr>
        <p:spPr>
          <a:xfrm>
            <a:off x="224100" y="1527765"/>
            <a:ext cx="4896540" cy="3081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vi-V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C921E3-9CC1-7EEA-C360-BA9BA92D0883}"/>
              </a:ext>
            </a:extLst>
          </p:cNvPr>
          <p:cNvSpPr txBox="1"/>
          <p:nvPr/>
        </p:nvSpPr>
        <p:spPr>
          <a:xfrm>
            <a:off x="1350990" y="183060"/>
            <a:ext cx="2590800" cy="532903"/>
          </a:xfrm>
          <a:prstGeom prst="rect">
            <a:avLst/>
          </a:prstGeom>
          <a:noFill/>
          <a:effectLst>
            <a:reflection blurRad="1092200" stA="50000" endA="300" endPos="0" dist="50800" dir="5400000" sy="-100000" algn="bl" rotWithShape="0"/>
          </a:effectLst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800" b="1">
                <a:solidFill>
                  <a:schemeClr val="bg1">
                    <a:lumMod val="95000"/>
                  </a:schemeClr>
                </a:solidFill>
                <a:effectLst/>
                <a:latin typeface="Tomaho"/>
                <a:ea typeface="Times New Roman" panose="02020603050405020304" pitchFamily="18" charset="0"/>
                <a:cs typeface="Arial" panose="020B0604020202020204" pitchFamily="34" charset="0"/>
              </a:rPr>
              <a:t>KH</a:t>
            </a:r>
            <a:r>
              <a:rPr lang="vi-VN" sz="2800" b="1">
                <a:solidFill>
                  <a:schemeClr val="bg1">
                    <a:lumMod val="95000"/>
                  </a:schemeClr>
                </a:solidFill>
                <a:effectLst/>
                <a:latin typeface="Tomaho"/>
                <a:ea typeface="Times New Roman" panose="02020603050405020304" pitchFamily="18" charset="0"/>
                <a:cs typeface="Calibri" panose="020F0502020204030204" pitchFamily="34" charset="0"/>
              </a:rPr>
              <a:t>Ở</a:t>
            </a:r>
            <a:r>
              <a:rPr lang="vi-VN" sz="2800" b="1">
                <a:solidFill>
                  <a:schemeClr val="bg1">
                    <a:lumMod val="95000"/>
                  </a:schemeClr>
                </a:solidFill>
                <a:effectLst/>
                <a:latin typeface="Tomaho"/>
                <a:ea typeface="Times New Roman" panose="02020603050405020304" pitchFamily="18" charset="0"/>
                <a:cs typeface="Arial" panose="020B0604020202020204" pitchFamily="34" charset="0"/>
              </a:rPr>
              <a:t>I </a:t>
            </a:r>
            <a:r>
              <a:rPr lang="vi-VN" sz="2800" b="1">
                <a:solidFill>
                  <a:schemeClr val="bg1">
                    <a:lumMod val="95000"/>
                  </a:schemeClr>
                </a:solidFill>
                <a:effectLst/>
                <a:latin typeface="Tomaho"/>
                <a:ea typeface="Times New Roman" panose="02020603050405020304" pitchFamily="18" charset="0"/>
                <a:cs typeface="Calibri" panose="020F0502020204030204" pitchFamily="34" charset="0"/>
              </a:rPr>
              <a:t>ĐỘ</a:t>
            </a:r>
            <a:r>
              <a:rPr lang="vi-VN" sz="2800" b="1">
                <a:solidFill>
                  <a:schemeClr val="bg1">
                    <a:lumMod val="95000"/>
                  </a:schemeClr>
                </a:solidFill>
                <a:effectLst/>
                <a:latin typeface="Tomaho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endParaRPr lang="vi-VN" sz="2000">
              <a:solidFill>
                <a:schemeClr val="bg1">
                  <a:lumMod val="95000"/>
                </a:schemeClr>
              </a:solidFill>
              <a:effectLst/>
              <a:latin typeface="Tomaho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E69F35-6F7D-77CD-3CEB-07F7226EE99E}"/>
              </a:ext>
            </a:extLst>
          </p:cNvPr>
          <p:cNvSpPr txBox="1"/>
          <p:nvPr/>
        </p:nvSpPr>
        <p:spPr>
          <a:xfrm>
            <a:off x="6899222" y="261955"/>
            <a:ext cx="315468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800" b="1">
                <a:solidFill>
                  <a:srgbClr val="000000"/>
                </a:solidFill>
                <a:effectLst/>
                <a:latin typeface="Tomaho"/>
                <a:ea typeface="Times New Roman" panose="02020603050405020304" pitchFamily="18" charset="0"/>
                <a:cs typeface="Arial" panose="020B0604020202020204" pitchFamily="34" charset="0"/>
              </a:rPr>
              <a:t>AI NHANH H</a:t>
            </a:r>
            <a:r>
              <a:rPr lang="vi-VN" sz="2800" b="1">
                <a:solidFill>
                  <a:srgbClr val="000000"/>
                </a:solidFill>
                <a:effectLst/>
                <a:latin typeface="Tomaho"/>
                <a:ea typeface="Times New Roman" panose="02020603050405020304" pitchFamily="18" charset="0"/>
                <a:cs typeface="Calibri" panose="020F0502020204030204" pitchFamily="34" charset="0"/>
              </a:rPr>
              <a:t>Ơ</a:t>
            </a:r>
            <a:r>
              <a:rPr lang="vi-VN" sz="2800" b="1">
                <a:solidFill>
                  <a:srgbClr val="000000"/>
                </a:solidFill>
                <a:effectLst/>
                <a:latin typeface="Tomaho"/>
                <a:ea typeface="Times New Roman" panose="02020603050405020304" pitchFamily="18" charset="0"/>
                <a:cs typeface="Arial" panose="020B0604020202020204" pitchFamily="34" charset="0"/>
              </a:rPr>
              <a:t>N?</a:t>
            </a:r>
            <a:endParaRPr lang="vi-VN" sz="2000">
              <a:effectLst/>
              <a:latin typeface="Tomaho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1D440A-FE8E-23C7-5FB8-1C0206EA71F8}"/>
              </a:ext>
            </a:extLst>
          </p:cNvPr>
          <p:cNvSpPr txBox="1"/>
          <p:nvPr/>
        </p:nvSpPr>
        <p:spPr>
          <a:xfrm>
            <a:off x="445081" y="5612546"/>
            <a:ext cx="93878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/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gậy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đòn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bẩy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gạch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đẩy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gậy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nâng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vi-VN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154" y="966433"/>
            <a:ext cx="5162815" cy="326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1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grpId="1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5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25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0" y="-15240"/>
            <a:ext cx="7162800" cy="899160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57CAAF7-9A94-1D0B-E358-BFA2ABCFAD5F}"/>
              </a:ext>
            </a:extLst>
          </p:cNvPr>
          <p:cNvSpPr txBox="1"/>
          <p:nvPr/>
        </p:nvSpPr>
        <p:spPr>
          <a:xfrm>
            <a:off x="805927" y="259727"/>
            <a:ext cx="5745480" cy="1248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vi-VN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DE81E19-D019-1FC8-2629-BE14EBC23522}"/>
              </a:ext>
            </a:extLst>
          </p:cNvPr>
          <p:cNvGrpSpPr/>
          <p:nvPr/>
        </p:nvGrpSpPr>
        <p:grpSpPr>
          <a:xfrm>
            <a:off x="661477" y="996651"/>
            <a:ext cx="10961448" cy="856109"/>
            <a:chOff x="538594" y="1105329"/>
            <a:chExt cx="10961448" cy="85610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5CB1228-BFD8-0EEB-3C9B-F682EF18AD17}"/>
                </a:ext>
              </a:extLst>
            </p:cNvPr>
            <p:cNvSpPr txBox="1"/>
            <p:nvPr/>
          </p:nvSpPr>
          <p:spPr>
            <a:xfrm>
              <a:off x="691957" y="1198063"/>
              <a:ext cx="10808085" cy="5170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579438" marR="0" algn="just">
                <a:lnSpc>
                  <a:spcPct val="11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Làm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thí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nghiệm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để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tìm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hiểu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về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công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cấu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tạo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đòn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bẩy</a:t>
              </a:r>
              <a:r>
                <a:rPr lang="en-US" sz="2000" dirty="0"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?</a:t>
              </a:r>
              <a:endParaRPr lang="vi-VN" sz="16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1" name="Picture 10" descr="A close-up of a toy&#10;&#10;Description automatically generated with medium confidence">
              <a:extLst>
                <a:ext uri="{FF2B5EF4-FFF2-40B4-BE49-F238E27FC236}">
                  <a16:creationId xmlns:a16="http://schemas.microsoft.com/office/drawing/2014/main" id="{6CBAC5E2-E7DC-24F0-0FF0-4D28485241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594" y="1105329"/>
              <a:ext cx="665366" cy="856109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A9E12E3-0409-3465-3F9D-0A5A97351A7F}"/>
              </a:ext>
            </a:extLst>
          </p:cNvPr>
          <p:cNvSpPr txBox="1"/>
          <p:nvPr/>
        </p:nvSpPr>
        <p:spPr>
          <a:xfrm>
            <a:off x="558029" y="1852760"/>
            <a:ext cx="805978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7812" y="1743105"/>
            <a:ext cx="3520290" cy="391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4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0" y="-15240"/>
            <a:ext cx="7162800" cy="899160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57CAAF7-9A94-1D0B-E358-BFA2ABCFAD5F}"/>
              </a:ext>
            </a:extLst>
          </p:cNvPr>
          <p:cNvSpPr txBox="1"/>
          <p:nvPr/>
        </p:nvSpPr>
        <p:spPr>
          <a:xfrm>
            <a:off x="805927" y="259727"/>
            <a:ext cx="5745480" cy="1248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vi-V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vi-VN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8A7855-5731-D483-9166-7502368CA161}"/>
              </a:ext>
            </a:extLst>
          </p:cNvPr>
          <p:cNvSpPr txBox="1"/>
          <p:nvPr/>
        </p:nvSpPr>
        <p:spPr>
          <a:xfrm>
            <a:off x="107676" y="2214613"/>
            <a:ext cx="513889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19.2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endParaRPr lang="vi-VN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D2A7CCE-B276-A6A1-B531-06E925DD7B61}"/>
              </a:ext>
            </a:extLst>
          </p:cNvPr>
          <p:cNvGrpSpPr/>
          <p:nvPr/>
        </p:nvGrpSpPr>
        <p:grpSpPr>
          <a:xfrm>
            <a:off x="183449" y="1158887"/>
            <a:ext cx="2493673" cy="780760"/>
            <a:chOff x="367974" y="4206471"/>
            <a:chExt cx="2493673" cy="780760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77D83B1-1674-E692-FF6E-4497054444A3}"/>
                </a:ext>
              </a:extLst>
            </p:cNvPr>
            <p:cNvGrpSpPr/>
            <p:nvPr/>
          </p:nvGrpSpPr>
          <p:grpSpPr>
            <a:xfrm>
              <a:off x="367974" y="4206471"/>
              <a:ext cx="2493673" cy="780760"/>
              <a:chOff x="213400" y="4206471"/>
              <a:chExt cx="2493673" cy="780760"/>
            </a:xfrm>
          </p:grpSpPr>
          <p:pic>
            <p:nvPicPr>
              <p:cNvPr id="25" name="Graphic 24" descr="Magnifying glass with solid fill">
                <a:extLst>
                  <a:ext uri="{FF2B5EF4-FFF2-40B4-BE49-F238E27FC236}">
                    <a16:creationId xmlns:a16="http://schemas.microsoft.com/office/drawing/2014/main" id="{E30A0782-8748-8E41-7319-1236614BFA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6200000" flipH="1">
                <a:off x="213400" y="4206471"/>
                <a:ext cx="780760" cy="780760"/>
              </a:xfrm>
              <a:prstGeom prst="rect">
                <a:avLst/>
              </a:prstGeom>
            </p:spPr>
          </p:pic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2D2AF4C9-E8E8-79F6-A0BC-8E7C488C26EF}"/>
                  </a:ext>
                </a:extLst>
              </p:cNvPr>
              <p:cNvSpPr/>
              <p:nvPr/>
            </p:nvSpPr>
            <p:spPr>
              <a:xfrm>
                <a:off x="994160" y="4328143"/>
                <a:ext cx="1712913" cy="461665"/>
              </a:xfrm>
              <a:prstGeom prst="roundRect">
                <a:avLst>
                  <a:gd name="adj" fmla="val 50000"/>
                </a:avLst>
              </a:prstGeom>
              <a:solidFill>
                <a:srgbClr val="305494"/>
              </a:solidFill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C38F432-9C55-CBF2-8D03-5ABF70095410}"/>
                </a:ext>
              </a:extLst>
            </p:cNvPr>
            <p:cNvSpPr txBox="1"/>
            <p:nvPr/>
          </p:nvSpPr>
          <p:spPr>
            <a:xfrm>
              <a:off x="1220303" y="4328143"/>
              <a:ext cx="126062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Find</a:t>
              </a:r>
              <a:endParaRPr lang="vi-VN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22" name="Picture 2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276" y="1549266"/>
            <a:ext cx="6357724" cy="2905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732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6D6C662-2A71-B4F1-A03C-06635FEF727D}"/>
              </a:ext>
            </a:extLst>
          </p:cNvPr>
          <p:cNvSpPr/>
          <p:nvPr/>
        </p:nvSpPr>
        <p:spPr>
          <a:xfrm>
            <a:off x="1097280" y="1158887"/>
            <a:ext cx="2156460" cy="546592"/>
          </a:xfrm>
          <a:custGeom>
            <a:avLst/>
            <a:gdLst>
              <a:gd name="connsiteX0" fmla="*/ 480060 w 2156460"/>
              <a:gd name="connsiteY0" fmla="*/ 0 h 548640"/>
              <a:gd name="connsiteX1" fmla="*/ 1882140 w 2156460"/>
              <a:gd name="connsiteY1" fmla="*/ 0 h 548640"/>
              <a:gd name="connsiteX2" fmla="*/ 2156460 w 2156460"/>
              <a:gd name="connsiteY2" fmla="*/ 274320 h 548640"/>
              <a:gd name="connsiteX3" fmla="*/ 1882140 w 2156460"/>
              <a:gd name="connsiteY3" fmla="*/ 548640 h 548640"/>
              <a:gd name="connsiteX4" fmla="*/ 480060 w 2156460"/>
              <a:gd name="connsiteY4" fmla="*/ 548640 h 548640"/>
              <a:gd name="connsiteX5" fmla="*/ 424775 w 2156460"/>
              <a:gd name="connsiteY5" fmla="*/ 543067 h 548640"/>
              <a:gd name="connsiteX6" fmla="*/ 411480 w 2156460"/>
              <a:gd name="connsiteY6" fmla="*/ 538940 h 548640"/>
              <a:gd name="connsiteX7" fmla="*/ 411480 w 2156460"/>
              <a:gd name="connsiteY7" fmla="*/ 547616 h 548640"/>
              <a:gd name="connsiteX8" fmla="*/ 0 w 2156460"/>
              <a:gd name="connsiteY8" fmla="*/ 547616 h 548640"/>
              <a:gd name="connsiteX9" fmla="*/ 0 w 2156460"/>
              <a:gd name="connsiteY9" fmla="*/ 1024 h 548640"/>
              <a:gd name="connsiteX10" fmla="*/ 411480 w 2156460"/>
              <a:gd name="connsiteY10" fmla="*/ 1024 h 548640"/>
              <a:gd name="connsiteX11" fmla="*/ 411480 w 2156460"/>
              <a:gd name="connsiteY11" fmla="*/ 9700 h 548640"/>
              <a:gd name="connsiteX12" fmla="*/ 424775 w 2156460"/>
              <a:gd name="connsiteY12" fmla="*/ 5573 h 548640"/>
              <a:gd name="connsiteX13" fmla="*/ 480060 w 2156460"/>
              <a:gd name="connsiteY1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56460" h="548640">
                <a:moveTo>
                  <a:pt x="480060" y="0"/>
                </a:moveTo>
                <a:lnTo>
                  <a:pt x="1882140" y="0"/>
                </a:lnTo>
                <a:cubicBezTo>
                  <a:pt x="2033643" y="0"/>
                  <a:pt x="2156460" y="122817"/>
                  <a:pt x="2156460" y="274320"/>
                </a:cubicBezTo>
                <a:cubicBezTo>
                  <a:pt x="2156460" y="425823"/>
                  <a:pt x="2033643" y="548640"/>
                  <a:pt x="1882140" y="548640"/>
                </a:cubicBezTo>
                <a:lnTo>
                  <a:pt x="480060" y="548640"/>
                </a:lnTo>
                <a:cubicBezTo>
                  <a:pt x="461122" y="548640"/>
                  <a:pt x="442633" y="546721"/>
                  <a:pt x="424775" y="543067"/>
                </a:cubicBezTo>
                <a:lnTo>
                  <a:pt x="411480" y="538940"/>
                </a:lnTo>
                <a:lnTo>
                  <a:pt x="411480" y="547616"/>
                </a:lnTo>
                <a:lnTo>
                  <a:pt x="0" y="547616"/>
                </a:lnTo>
                <a:lnTo>
                  <a:pt x="0" y="1024"/>
                </a:lnTo>
                <a:lnTo>
                  <a:pt x="411480" y="1024"/>
                </a:lnTo>
                <a:lnTo>
                  <a:pt x="411480" y="9700"/>
                </a:lnTo>
                <a:lnTo>
                  <a:pt x="424775" y="5573"/>
                </a:lnTo>
                <a:cubicBezTo>
                  <a:pt x="442633" y="1919"/>
                  <a:pt x="461122" y="0"/>
                  <a:pt x="480060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vi-VN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107676" y="271230"/>
            <a:ext cx="7162800" cy="899160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57CAAF7-9A94-1D0B-E358-BFA2ABCFAD5F}"/>
              </a:ext>
            </a:extLst>
          </p:cNvPr>
          <p:cNvSpPr txBox="1"/>
          <p:nvPr/>
        </p:nvSpPr>
        <p:spPr>
          <a:xfrm>
            <a:off x="991556" y="515804"/>
            <a:ext cx="4561242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17F839-7CB2-70C1-9F26-1E79A22E28CF}"/>
              </a:ext>
            </a:extLst>
          </p:cNvPr>
          <p:cNvSpPr txBox="1"/>
          <p:nvPr/>
        </p:nvSpPr>
        <p:spPr>
          <a:xfrm>
            <a:off x="1470640" y="1206223"/>
            <a:ext cx="1783100" cy="451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4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Thảo luận</a:t>
            </a:r>
            <a:endParaRPr lang="vi-VN" b="1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83B85F-F1E7-ED71-2E55-3A0DF8DEFC77}"/>
              </a:ext>
            </a:extLst>
          </p:cNvPr>
          <p:cNvSpPr txBox="1"/>
          <p:nvPr/>
        </p:nvSpPr>
        <p:spPr>
          <a:xfrm>
            <a:off x="107676" y="1994461"/>
            <a:ext cx="6096000" cy="1014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Graphic 29" descr="Users with solid fill">
            <a:extLst>
              <a:ext uri="{FF2B5EF4-FFF2-40B4-BE49-F238E27FC236}">
                <a16:creationId xmlns:a16="http://schemas.microsoft.com/office/drawing/2014/main" id="{CF5EC545-DA8F-F420-6009-26E8C9258F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89940" y="829071"/>
            <a:ext cx="1219200" cy="1219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3280" y="1206223"/>
            <a:ext cx="4565089" cy="20705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7280" y="3276728"/>
            <a:ext cx="4068261" cy="22431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93280" y="3276728"/>
            <a:ext cx="4480948" cy="256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743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6" grpId="0"/>
      <p:bldP spid="19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107676" y="271230"/>
            <a:ext cx="7162800" cy="899160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57CAAF7-9A94-1D0B-E358-BFA2ABCFAD5F}"/>
              </a:ext>
            </a:extLst>
          </p:cNvPr>
          <p:cNvSpPr txBox="1"/>
          <p:nvPr/>
        </p:nvSpPr>
        <p:spPr>
          <a:xfrm>
            <a:off x="991556" y="515804"/>
            <a:ext cx="4561242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17F839-7CB2-70C1-9F26-1E79A22E28CF}"/>
              </a:ext>
            </a:extLst>
          </p:cNvPr>
          <p:cNvSpPr txBox="1"/>
          <p:nvPr/>
        </p:nvSpPr>
        <p:spPr>
          <a:xfrm>
            <a:off x="1470640" y="1206223"/>
            <a:ext cx="1783100" cy="451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4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Thảo luận</a:t>
            </a:r>
            <a:endParaRPr lang="vi-VN" b="1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9817" y="1658142"/>
            <a:ext cx="6472183" cy="293547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112059" y="1822728"/>
            <a:ext cx="58318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 marR="0" algn="just">
              <a:spcBef>
                <a:spcPts val="0"/>
              </a:spcBef>
              <a:spcAft>
                <a:spcPts val="0"/>
              </a:spcAft>
              <a:tabLst>
                <a:tab pos="291465" algn="l"/>
              </a:tabLs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Đòn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bẩy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O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173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107676" y="271230"/>
            <a:ext cx="7162800" cy="899160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57CAAF7-9A94-1D0B-E358-BFA2ABCFAD5F}"/>
              </a:ext>
            </a:extLst>
          </p:cNvPr>
          <p:cNvSpPr txBox="1"/>
          <p:nvPr/>
        </p:nvSpPr>
        <p:spPr>
          <a:xfrm>
            <a:off x="991556" y="515804"/>
            <a:ext cx="4561242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9268" y="1658142"/>
            <a:ext cx="5918755" cy="326348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7676" y="1658142"/>
            <a:ext cx="60015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760" marR="0" algn="just">
              <a:spcBef>
                <a:spcPts val="0"/>
              </a:spcBef>
              <a:spcAft>
                <a:spcPts val="0"/>
              </a:spcAft>
              <a:tabLst>
                <a:tab pos="291465" algn="l"/>
              </a:tabLs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Đòn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bẩy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O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bẩy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Cho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0441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107676" y="271230"/>
            <a:ext cx="7162800" cy="899160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57CAAF7-9A94-1D0B-E358-BFA2ABCFAD5F}"/>
              </a:ext>
            </a:extLst>
          </p:cNvPr>
          <p:cNvSpPr txBox="1"/>
          <p:nvPr/>
        </p:nvSpPr>
        <p:spPr>
          <a:xfrm>
            <a:off x="991556" y="515804"/>
            <a:ext cx="4561242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17F839-7CB2-70C1-9F26-1E79A22E28CF}"/>
              </a:ext>
            </a:extLst>
          </p:cNvPr>
          <p:cNvSpPr txBox="1"/>
          <p:nvPr/>
        </p:nvSpPr>
        <p:spPr>
          <a:xfrm>
            <a:off x="1470640" y="1206223"/>
            <a:ext cx="1783100" cy="451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400" b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Thảo luận</a:t>
            </a:r>
            <a:endParaRPr lang="vi-VN" b="1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6686" y="1705479"/>
            <a:ext cx="4482871" cy="25706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55624" y="2067492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Đòn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bẩy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O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bẩy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</a:t>
            </a:r>
            <a:r>
              <a:rPr lang="en-US" sz="28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03746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6D6C662-2A71-B4F1-A03C-06635FEF727D}"/>
              </a:ext>
            </a:extLst>
          </p:cNvPr>
          <p:cNvSpPr/>
          <p:nvPr/>
        </p:nvSpPr>
        <p:spPr>
          <a:xfrm>
            <a:off x="441940" y="1188221"/>
            <a:ext cx="2804160" cy="546592"/>
          </a:xfrm>
          <a:custGeom>
            <a:avLst/>
            <a:gdLst>
              <a:gd name="connsiteX0" fmla="*/ 480060 w 2156460"/>
              <a:gd name="connsiteY0" fmla="*/ 0 h 548640"/>
              <a:gd name="connsiteX1" fmla="*/ 1882140 w 2156460"/>
              <a:gd name="connsiteY1" fmla="*/ 0 h 548640"/>
              <a:gd name="connsiteX2" fmla="*/ 2156460 w 2156460"/>
              <a:gd name="connsiteY2" fmla="*/ 274320 h 548640"/>
              <a:gd name="connsiteX3" fmla="*/ 1882140 w 2156460"/>
              <a:gd name="connsiteY3" fmla="*/ 548640 h 548640"/>
              <a:gd name="connsiteX4" fmla="*/ 480060 w 2156460"/>
              <a:gd name="connsiteY4" fmla="*/ 548640 h 548640"/>
              <a:gd name="connsiteX5" fmla="*/ 424775 w 2156460"/>
              <a:gd name="connsiteY5" fmla="*/ 543067 h 548640"/>
              <a:gd name="connsiteX6" fmla="*/ 411480 w 2156460"/>
              <a:gd name="connsiteY6" fmla="*/ 538940 h 548640"/>
              <a:gd name="connsiteX7" fmla="*/ 411480 w 2156460"/>
              <a:gd name="connsiteY7" fmla="*/ 547616 h 548640"/>
              <a:gd name="connsiteX8" fmla="*/ 0 w 2156460"/>
              <a:gd name="connsiteY8" fmla="*/ 547616 h 548640"/>
              <a:gd name="connsiteX9" fmla="*/ 0 w 2156460"/>
              <a:gd name="connsiteY9" fmla="*/ 1024 h 548640"/>
              <a:gd name="connsiteX10" fmla="*/ 411480 w 2156460"/>
              <a:gd name="connsiteY10" fmla="*/ 1024 h 548640"/>
              <a:gd name="connsiteX11" fmla="*/ 411480 w 2156460"/>
              <a:gd name="connsiteY11" fmla="*/ 9700 h 548640"/>
              <a:gd name="connsiteX12" fmla="*/ 424775 w 2156460"/>
              <a:gd name="connsiteY12" fmla="*/ 5573 h 548640"/>
              <a:gd name="connsiteX13" fmla="*/ 480060 w 2156460"/>
              <a:gd name="connsiteY13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56460" h="548640">
                <a:moveTo>
                  <a:pt x="480060" y="0"/>
                </a:moveTo>
                <a:lnTo>
                  <a:pt x="1882140" y="0"/>
                </a:lnTo>
                <a:cubicBezTo>
                  <a:pt x="2033643" y="0"/>
                  <a:pt x="2156460" y="122817"/>
                  <a:pt x="2156460" y="274320"/>
                </a:cubicBezTo>
                <a:cubicBezTo>
                  <a:pt x="2156460" y="425823"/>
                  <a:pt x="2033643" y="548640"/>
                  <a:pt x="1882140" y="548640"/>
                </a:cubicBezTo>
                <a:lnTo>
                  <a:pt x="480060" y="548640"/>
                </a:lnTo>
                <a:cubicBezTo>
                  <a:pt x="461122" y="548640"/>
                  <a:pt x="442633" y="546721"/>
                  <a:pt x="424775" y="543067"/>
                </a:cubicBezTo>
                <a:lnTo>
                  <a:pt x="411480" y="538940"/>
                </a:lnTo>
                <a:lnTo>
                  <a:pt x="411480" y="547616"/>
                </a:lnTo>
                <a:lnTo>
                  <a:pt x="0" y="547616"/>
                </a:lnTo>
                <a:lnTo>
                  <a:pt x="0" y="1024"/>
                </a:lnTo>
                <a:lnTo>
                  <a:pt x="411480" y="1024"/>
                </a:lnTo>
                <a:lnTo>
                  <a:pt x="411480" y="9700"/>
                </a:lnTo>
                <a:lnTo>
                  <a:pt x="424775" y="5573"/>
                </a:lnTo>
                <a:cubicBezTo>
                  <a:pt x="442633" y="1919"/>
                  <a:pt x="461122" y="0"/>
                  <a:pt x="480060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CC46B8-949E-7BF4-A279-C7EF1C51A6BC}"/>
              </a:ext>
            </a:extLst>
          </p:cNvPr>
          <p:cNvGrpSpPr/>
          <p:nvPr/>
        </p:nvGrpSpPr>
        <p:grpSpPr>
          <a:xfrm>
            <a:off x="0" y="-15240"/>
            <a:ext cx="7162800" cy="899160"/>
            <a:chOff x="0" y="-15240"/>
            <a:chExt cx="6858000" cy="89916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7816324-A841-5A3B-64EF-B6E85925B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5240"/>
              <a:ext cx="6858000" cy="899160"/>
            </a:xfrm>
            <a:prstGeom prst="rect">
              <a:avLst/>
            </a:prstGeom>
          </p:spPr>
        </p:pic>
        <p:pic>
          <p:nvPicPr>
            <p:cNvPr id="4" name="Graphic 3" descr="Clipboard with solid fill">
              <a:extLst>
                <a:ext uri="{FF2B5EF4-FFF2-40B4-BE49-F238E27FC236}">
                  <a16:creationId xmlns:a16="http://schemas.microsoft.com/office/drawing/2014/main" id="{018CA646-9705-6595-8B05-5731CC6AD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094" y="135367"/>
              <a:ext cx="640080" cy="64008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57CAAF7-9A94-1D0B-E358-BFA2ABCFAD5F}"/>
              </a:ext>
            </a:extLst>
          </p:cNvPr>
          <p:cNvSpPr txBox="1"/>
          <p:nvPr/>
        </p:nvSpPr>
        <p:spPr>
          <a:xfrm>
            <a:off x="805927" y="259727"/>
            <a:ext cx="574548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effectLst/>
                <a:latin typeface="Tomaho"/>
                <a:ea typeface="Times New Roman" panose="02020603050405020304" pitchFamily="18" charset="0"/>
                <a:cs typeface="Arial" panose="020B0604020202020204" pitchFamily="34" charset="0"/>
              </a:rPr>
              <a:t>III. LUYỆN TẬP</a:t>
            </a:r>
            <a:endParaRPr lang="vi-VN" dirty="0">
              <a:solidFill>
                <a:schemeClr val="bg1"/>
              </a:solidFill>
              <a:effectLst/>
              <a:latin typeface="Tomaho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09" y="1432183"/>
            <a:ext cx="5934075" cy="35528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07676" y="2459849"/>
            <a:ext cx="6096000" cy="27379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19.6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đòn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bẩy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đem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84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774</Words>
  <PresentationFormat>Màn hình rộng</PresentationFormat>
  <Paragraphs>57</Paragraphs>
  <Slides>12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8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Symbol</vt:lpstr>
      <vt:lpstr>Tahoma</vt:lpstr>
      <vt:lpstr>Times New Roman</vt:lpstr>
      <vt:lpstr>Tomaho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2022-08-25T11:07:24Z</dcterms:created>
  <dcterms:modified xsi:type="dcterms:W3CDTF">2023-06-16T01:39:19Z</dcterms:modified>
</cp:coreProperties>
</file>