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0" r:id="rId2"/>
    <p:sldId id="259" r:id="rId3"/>
    <p:sldId id="293" r:id="rId4"/>
    <p:sldId id="339" r:id="rId5"/>
    <p:sldId id="332" r:id="rId6"/>
    <p:sldId id="334" r:id="rId7"/>
    <p:sldId id="335" r:id="rId8"/>
    <p:sldId id="336" r:id="rId9"/>
    <p:sldId id="337" r:id="rId10"/>
    <p:sldId id="338" r:id="rId11"/>
    <p:sldId id="297" r:id="rId12"/>
    <p:sldId id="298" r:id="rId13"/>
    <p:sldId id="299" r:id="rId14"/>
    <p:sldId id="340" r:id="rId15"/>
    <p:sldId id="301" r:id="rId16"/>
    <p:sldId id="292" r:id="rId17"/>
    <p:sldId id="341" r:id="rId18"/>
    <p:sldId id="305" r:id="rId19"/>
    <p:sldId id="306" r:id="rId20"/>
    <p:sldId id="302" r:id="rId21"/>
    <p:sldId id="343" r:id="rId22"/>
    <p:sldId id="329" r:id="rId23"/>
    <p:sldId id="295" r:id="rId24"/>
    <p:sldId id="342" r:id="rId2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33"/>
    <a:srgbClr val="1615C0"/>
    <a:srgbClr val="DB77D6"/>
    <a:srgbClr val="149C1A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364" autoAdjust="0"/>
  </p:normalViewPr>
  <p:slideViewPr>
    <p:cSldViewPr snapToGrid="0" snapToObjects="1">
      <p:cViewPr varScale="1">
        <p:scale>
          <a:sx n="68" d="100"/>
          <a:sy n="68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FFB9F-E6DB-430C-894D-13EA00326300}" type="slidenum">
              <a:rPr lang="vi-VN" altLang="vi-VN">
                <a:latin typeface="Arial" panose="020B0604020202020204" pitchFamily="34" charset="0"/>
              </a:rPr>
              <a:pPr/>
              <a:t>9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en-V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 2 câu chuyện các em hãy chỉ ra các yếu tố mang tình chất lịch sử thông qua mỗi câu chuyện truyền thuyết đó?</a:t>
            </a:r>
            <a:endParaRPr lang="en-V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489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172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D97B-C6E8-5F46-95A9-630B11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DC91-6F4F-DE4F-B34A-4D1D3BCF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9262-A068-5848-A4EB-3747C20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E970-C4D6-1740-95BA-A6D9EFA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0092-1EFA-AF44-8E55-1203960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71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93FF0-024F-5D4B-B0E6-B6524BC7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11AD-CAA0-6640-9B8C-200E4214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21E20-DB3C-9D43-A2FF-96414D8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209F-0C8C-E44D-B481-3D07532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BEA7-BC47-5843-9296-5E4EA40F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601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0A7E-960E-4DCE-8C7D-B35DFE092B00}" type="datetimeFigureOut">
              <a:rPr lang="LID4096"/>
              <a:pPr>
                <a:defRPr/>
              </a:pPr>
              <a:t>08/07/2022</a:t>
            </a:fld>
            <a:endParaRPr lang="en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AFE5-5CE2-4502-AEAE-034FCFA141C6}" type="slidenum">
              <a:rPr lang="LID4096" altLang="en-US"/>
              <a:pPr/>
              <a:t>‹#›</a:t>
            </a:fld>
            <a:endParaRPr lang="LID4096" altLang="en-US"/>
          </a:p>
        </p:txBody>
      </p:sp>
    </p:spTree>
    <p:extLst>
      <p:ext uri="{BB962C8B-B14F-4D97-AF65-F5344CB8AC3E}">
        <p14:creationId xmlns:p14="http://schemas.microsoft.com/office/powerpoint/2010/main" val="27730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177C-6E7B-DB4A-9C51-912D15F5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BD302-8ACB-FA40-AB64-E0940B45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21F0-8C54-F640-A3F6-BDCE649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77C0-9C8F-784E-BE8C-3327B7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F793-CC02-D747-BBAB-5B9FFD7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6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5C-F2AF-4143-BE09-C4070F66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0B84-4595-1144-8095-0C52541B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9B5D-F2E6-FE47-858D-62AAB520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0E497-E7C3-294B-BE3B-FA6FF2E7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9E6F5-D2D8-8243-97B1-550F176E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969A-DFE1-3844-9707-C0BB0FE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1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5BBA-EF41-6D49-8703-3749377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09772-3FF7-8B4E-99C5-3DAF61B5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D9B79-58F8-6F41-9375-04288F95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C1E09-E1E6-2749-B7D7-3A046658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BD4FC-BE30-4F44-B047-164D466F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D75FC-0362-3B40-9A54-18E2400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B0AB7-EA22-B545-A2F5-48090D8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C03E1-D3F9-E34E-96F8-5F6BC06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50A0-9088-FB4C-BFC2-7E5E244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745AE-2BB6-614A-8B3D-0B3F73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5C63-F604-7B42-B8EC-E0BA34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FB972-6FBF-8847-9963-0DFD510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47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DA459-8247-264A-8C0E-9B26E03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A35C5-E226-374A-B5AA-9B2D74F1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96F4E-B396-4745-AE62-5FB4F9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46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B30-DF2F-7448-AF07-F1334D55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0585-B448-8543-8961-6ACF76B3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66AF7-B004-E840-9B95-7C6B980D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CAFCB-7E44-874A-B8A6-102BF1D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64540-469A-0741-935C-0248230B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9F4C6-C89D-D04D-AC4F-F9513ED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2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69DB-798C-4445-9071-D2F7072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FF23F-4645-3F45-841B-8D5B3F99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F732E-A022-A441-8920-82E5F78E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F7BD3-1AF5-0443-8392-575839AA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47B9-AA3F-4043-BA43-CBE632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9E4AB-2613-6E42-99C1-DB2047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82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en-VN" smtClean="0"/>
              <a:t>08/07/2022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33.sv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4" y="2272265"/>
            <a:ext cx="7001852" cy="3458058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39.png">
            <a:extLst>
              <a:ext uri="{FF2B5EF4-FFF2-40B4-BE49-F238E27FC236}">
                <a16:creationId xmlns:a16="http://schemas.microsoft.com/office/drawing/2014/main" id="{950D4D31-11A1-CB49-90A5-1D12E096EB2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92156" y="1482555"/>
            <a:ext cx="5247901" cy="3892889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6483-47E8-7042-996B-1D75342DD0F4}"/>
              </a:ext>
            </a:extLst>
          </p:cNvPr>
          <p:cNvSpPr txBox="1"/>
          <p:nvPr/>
        </p:nvSpPr>
        <p:spPr>
          <a:xfrm>
            <a:off x="2037216" y="838327"/>
            <a:ext cx="920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 Ngọc Lũ hiện vật tiêu biểu của nền văn minh Việt cổ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" y="1499445"/>
            <a:ext cx="6488271" cy="3859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76381" y="5504886"/>
            <a:ext cx="913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380" y="6032739"/>
            <a:ext cx="877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sát hình ảnh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12192000" cy="13255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vi-VN" alt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Tư liệu chữ viết là:</a:t>
            </a:r>
          </a:p>
        </p:txBody>
      </p:sp>
      <p:sp>
        <p:nvSpPr>
          <p:cNvPr id="13315" name="Title 1"/>
          <p:cNvSpPr txBox="1">
            <a:spLocks noChangeArrowheads="1"/>
          </p:cNvSpPr>
          <p:nvPr/>
        </p:nvSpPr>
        <p:spPr bwMode="auto">
          <a:xfrm>
            <a:off x="26988" y="1377950"/>
            <a:ext cx="12192000" cy="545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A. Những hình khắc trên bia đá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B. Những bản ghi: sách được in, khắc bằng chữ viết, vở chép tay, ... từ quá khứ còn được lưu lại đến ngày nay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C. Những hình vẽ trên vách hang đá của người nguyên thủy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D. Những câu chuyện cổ tích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-17463" y="2867025"/>
            <a:ext cx="654051" cy="741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03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685800" y="1680323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5043-EEC3-6446-ADBE-2E54DD1992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943" r="-1"/>
          <a:stretch/>
        </p:blipFill>
        <p:spPr>
          <a:xfrm>
            <a:off x="413925" y="2455761"/>
            <a:ext cx="7401007" cy="43620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685800" y="115336"/>
            <a:ext cx="1101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2455761"/>
            <a:ext cx="3921536" cy="41163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02690" y="2574964"/>
            <a:ext cx="409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1615C0"/>
                </a:solidFill>
              </a:rPr>
              <a:t>THẢO LUẬN NHÓM 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r>
              <a:rPr lang="vi-VN" sz="2000" dirty="0" smtClean="0">
                <a:solidFill>
                  <a:srgbClr val="1615C0"/>
                </a:solidFill>
              </a:rPr>
              <a:t>TÓM </a:t>
            </a:r>
            <a:r>
              <a:rPr lang="vi-VN" sz="2000" dirty="0">
                <a:solidFill>
                  <a:srgbClr val="1615C0"/>
                </a:solidFill>
              </a:rPr>
              <a:t>TẮT </a:t>
            </a:r>
            <a:r>
              <a:rPr lang="vi-VN" sz="2000" dirty="0" smtClean="0">
                <a:solidFill>
                  <a:srgbClr val="1615C0"/>
                </a:solidFill>
              </a:rPr>
              <a:t>TRUYỆN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endParaRPr lang="en-US" sz="2000" dirty="0" smtClean="0">
              <a:solidFill>
                <a:srgbClr val="1615C0"/>
              </a:solidFill>
            </a:endParaRPr>
          </a:p>
          <a:p>
            <a:pPr algn="just"/>
            <a:r>
              <a:rPr lang="en-US" sz="2000" dirty="0" smtClean="0"/>
              <a:t>- </a:t>
            </a:r>
            <a:r>
              <a:rPr lang="vi-VN" sz="2000" dirty="0" smtClean="0"/>
              <a:t>Nhóm 1,2</a:t>
            </a:r>
            <a:r>
              <a:rPr lang="en-US" sz="2000" dirty="0" smtClean="0"/>
              <a:t>:</a:t>
            </a:r>
            <a:r>
              <a:rPr lang="vi-VN" sz="2000" dirty="0" smtClean="0"/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000" dirty="0"/>
              <a:t>uyện Con </a:t>
            </a:r>
            <a:r>
              <a:rPr lang="en-US" sz="2000" dirty="0"/>
              <a:t>R</a:t>
            </a:r>
            <a:r>
              <a:rPr lang="vi-VN" sz="2000" dirty="0"/>
              <a:t>ồng cháu </a:t>
            </a:r>
            <a:r>
              <a:rPr lang="en-US" sz="2000" dirty="0"/>
              <a:t>T</a:t>
            </a:r>
            <a:r>
              <a:rPr lang="vi-VN" sz="2000" dirty="0"/>
              <a:t>iên)</a:t>
            </a:r>
            <a:r>
              <a:rPr lang="en-VN" sz="2000" dirty="0"/>
              <a:t> </a:t>
            </a:r>
            <a:endParaRPr lang="en-VN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- N</a:t>
            </a:r>
            <a:r>
              <a:rPr lang="vi-VN" sz="2000" dirty="0" smtClean="0"/>
              <a:t>hóm 3,4</a:t>
            </a:r>
            <a:r>
              <a:rPr lang="en-US" sz="2000" dirty="0" smtClean="0"/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000" dirty="0"/>
              <a:t>uyện Thánh Gióng</a:t>
            </a:r>
            <a:endParaRPr lang="en-US" sz="2000" dirty="0"/>
          </a:p>
          <a:p>
            <a:pPr algn="just"/>
            <a:endParaRPr lang="en-VN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" y="617491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1184052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6412" y="2564076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183" y="3703041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" y="243435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F8C15-11CD-3746-9146-F9D3926E4B38}"/>
              </a:ext>
            </a:extLst>
          </p:cNvPr>
          <p:cNvSpPr txBox="1">
            <a:spLocks/>
          </p:cNvSpPr>
          <p:nvPr/>
        </p:nvSpPr>
        <p:spPr>
          <a:xfrm>
            <a:off x="2405710" y="334010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:a16="http://schemas.microsoft.com/office/drawing/2014/main" id="{5CA30E13-F453-2649-B2E1-9EBA10C222D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  <a:ln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7" y="2369673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073112" y="2521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0365899-A379-0F44-BDA4-C5082A481AB5}"/>
              </a:ext>
            </a:extLst>
          </p:cNvPr>
          <p:cNvSpPr/>
          <p:nvPr/>
        </p:nvSpPr>
        <p:spPr>
          <a:xfrm>
            <a:off x="572633" y="4771712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sử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hay </a:t>
            </a:r>
            <a:r>
              <a:rPr lang="en-GB" sz="2400" dirty="0" err="1">
                <a:solidFill>
                  <a:srgbClr val="002060"/>
                </a:solidFill>
              </a:rPr>
              <a:t>còn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tư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thứ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cấp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được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tạo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sau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kiện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xảy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57" y="2570798"/>
            <a:ext cx="1131861" cy="15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4CC00AB-04B7-2646-9E05-C55265C04422}"/>
              </a:ext>
            </a:extLst>
          </p:cNvPr>
          <p:cNvSpPr/>
          <p:nvPr/>
        </p:nvSpPr>
        <p:spPr>
          <a:xfrm>
            <a:off x="5107313" y="2496876"/>
            <a:ext cx="6929941" cy="1232776"/>
          </a:xfrm>
          <a:prstGeom prst="wedgeRoundRectCallout">
            <a:avLst>
              <a:gd name="adj1" fmla="val -66371"/>
              <a:gd name="adj2" fmla="val 661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76D77-401C-1C4F-874C-2C0BFD071A64}"/>
              </a:ext>
            </a:extLst>
          </p:cNvPr>
          <p:cNvSpPr/>
          <p:nvPr/>
        </p:nvSpPr>
        <p:spPr>
          <a:xfrm>
            <a:off x="1073112" y="785865"/>
            <a:ext cx="10545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chứng</a:t>
            </a:r>
            <a:r>
              <a:rPr lang="en-GB" sz="2600" dirty="0">
                <a:solidFill>
                  <a:srgbClr val="002060"/>
                </a:solidFill>
              </a:rPr>
              <a:t>/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chúng</a:t>
            </a:r>
            <a:r>
              <a:rPr lang="en-GB" sz="2600" dirty="0">
                <a:solidFill>
                  <a:srgbClr val="002060"/>
                </a:solidFill>
              </a:rPr>
              <a:t> ta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trong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học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nghiên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cứu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lịch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cũng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được</a:t>
            </a:r>
            <a:r>
              <a:rPr lang="en-GB" sz="2600" dirty="0">
                <a:solidFill>
                  <a:srgbClr val="002060"/>
                </a:solidFill>
              </a:rPr>
              <a:t> chia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loại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dưới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đây</a:t>
            </a:r>
            <a:r>
              <a:rPr lang="en-GB" sz="26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679" y="4360985"/>
            <a:ext cx="1675103" cy="18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910" y="743155"/>
            <a:ext cx="33955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199" y="1295873"/>
            <a:ext cx="409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5954" y="4808720"/>
            <a:ext cx="99860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7" y="4753508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694730-F479-C24B-AF71-FA8CE106D836}"/>
              </a:ext>
            </a:extLst>
          </p:cNvPr>
          <p:cNvSpPr/>
          <p:nvPr/>
        </p:nvSpPr>
        <p:spPr>
          <a:xfrm>
            <a:off x="838200" y="1982934"/>
            <a:ext cx="110912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_ _______</a:t>
            </a:r>
          </a:p>
          <a:p>
            <a:pPr lvl="0">
              <a:lnSpc>
                <a:spcPct val="150000"/>
              </a:lnSpc>
            </a:pP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03DE0-D416-EE47-9C1B-0E385540A607}"/>
              </a:ext>
            </a:extLst>
          </p:cNvPr>
          <p:cNvSpPr/>
          <p:nvPr/>
        </p:nvSpPr>
        <p:spPr>
          <a:xfrm>
            <a:off x="1711109" y="813755"/>
            <a:ext cx="7196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u="sng" dirty="0" err="1">
                <a:solidFill>
                  <a:srgbClr val="FF0000"/>
                </a:solidFill>
              </a:rPr>
              <a:t>Hãy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điền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vào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chỗ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trống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dưới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đây</a:t>
            </a:r>
            <a:r>
              <a:rPr lang="en-GB" sz="28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8B73C-1816-B448-8C4E-5037138F6119}"/>
              </a:ext>
            </a:extLst>
          </p:cNvPr>
          <p:cNvSpPr txBox="1"/>
          <p:nvPr/>
        </p:nvSpPr>
        <p:spPr>
          <a:xfrm>
            <a:off x="8175969" y="3905133"/>
            <a:ext cx="22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Tài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lịch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999F5-5660-9C42-BEAF-FB0D2F3249FE}"/>
              </a:ext>
            </a:extLst>
          </p:cNvPr>
          <p:cNvSpPr txBox="1"/>
          <p:nvPr/>
        </p:nvSpPr>
        <p:spPr>
          <a:xfrm>
            <a:off x="9854122" y="3321102"/>
            <a:ext cx="175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E8F96-71F6-3547-B09E-0B783BB1EBAC}"/>
              </a:ext>
            </a:extLst>
          </p:cNvPr>
          <p:cNvSpPr txBox="1"/>
          <p:nvPr/>
        </p:nvSpPr>
        <p:spPr>
          <a:xfrm>
            <a:off x="1207789" y="1286376"/>
            <a:ext cx="357813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GB" sz="2600" b="1" i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7A40-CD77-6C43-9343-1041F4AE2CE8}"/>
              </a:ext>
            </a:extLst>
          </p:cNvPr>
          <p:cNvSpPr txBox="1"/>
          <p:nvPr/>
        </p:nvSpPr>
        <p:spPr>
          <a:xfrm>
            <a:off x="7313259" y="1252538"/>
            <a:ext cx="3691537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575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99CC19-C256-2B4A-A598-4A6E62DF1F2A}"/>
              </a:ext>
            </a:extLst>
          </p:cNvPr>
          <p:cNvSpPr/>
          <p:nvPr/>
        </p:nvSpPr>
        <p:spPr>
          <a:xfrm>
            <a:off x="5541675" y="3813599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1282337" y="650215"/>
            <a:ext cx="9627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2,3 - </a:t>
            </a:r>
            <a:r>
              <a:rPr lang="en-GB" sz="4000" b="1" dirty="0" err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ĐÂU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DỰNG LẠI LỊCH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en-VN" sz="4000" dirty="0">
              <a:solidFill>
                <a:srgbClr val="F5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FABB30-9A3E-CE41-9910-E3063DCDB169}"/>
              </a:ext>
            </a:extLst>
          </p:cNvPr>
          <p:cNvSpPr txBox="1">
            <a:spLocks/>
          </p:cNvSpPr>
          <p:nvPr/>
        </p:nvSpPr>
        <p:spPr>
          <a:xfrm>
            <a:off x="966359" y="3156015"/>
            <a:ext cx="10528954" cy="25643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GB" b="1" u="sng" dirty="0" err="1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b="1" u="sng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GB" b="1" i="1" u="sng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được các nguồn sử liệu cơ 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tư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vi-VN" b="1" dirty="0">
                <a:solidFill>
                  <a:srgbClr val="1615C0"/>
                </a:solidFill>
                <a:cs typeface="Arial" panose="020B0604020202020204" pitchFamily="34" charset="0"/>
              </a:rPr>
              <a:t>hiện vật, chữ </a:t>
            </a:r>
            <a:r>
              <a:rPr lang="vi-VN" b="1" dirty="0" smtClean="0">
                <a:solidFill>
                  <a:srgbClr val="1615C0"/>
                </a:solidFill>
                <a:cs typeface="Arial" panose="020B0604020202020204" pitchFamily="34" charset="0"/>
              </a:rPr>
              <a:t>viết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miệng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solidFill>
                  <a:srgbClr val="1615C0"/>
                </a:solidFill>
                <a:cs typeface="Arial" panose="020B0604020202020204" pitchFamily="34" charset="0"/>
              </a:rPr>
              <a:t>gốc</a:t>
            </a:r>
            <a:r>
              <a:rPr lang="en-US" b="1" dirty="0" smtClean="0">
                <a:solidFill>
                  <a:srgbClr val="1615C0"/>
                </a:solidFill>
                <a:cs typeface="Arial" panose="020B0604020202020204" pitchFamily="34" charset="0"/>
              </a:rPr>
              <a:t>,..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0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352232" y="1260081"/>
            <a:ext cx="7417759" cy="830997"/>
          </a:xfrm>
          <a:prstGeom prst="rect">
            <a:avLst/>
          </a:prstGeom>
          <a:solidFill>
            <a:srgbClr val="DB77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348297" y="2128067"/>
            <a:ext cx="742169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352232" y="3012220"/>
            <a:ext cx="74216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c, Những câu chuyện, những lời mô tả được truyền từ đời này sang đời khác bằng nhiều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thức khác nhau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348297" y="3895479"/>
            <a:ext cx="7421694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338486" y="4778871"/>
            <a:ext cx="7431505" cy="1200329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348297" y="6029499"/>
            <a:ext cx="7431505" cy="830997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,</a:t>
            </a:r>
            <a:r>
              <a:rPr lang="vi-VN" sz="24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Cho biết tương đối đầy đủ về các mặt của cuộc sống, nhưng thường mang ý thức chủ quan của tác giả tư liệu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2421643" y="57247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132347" y="2154382"/>
            <a:ext cx="2243740" cy="966126"/>
          </a:xfrm>
          <a:prstGeom prst="rect">
            <a:avLst/>
          </a:prstGeom>
          <a:solidFill>
            <a:srgbClr val="66FF33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132348" y="3444014"/>
            <a:ext cx="2289296" cy="1003873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155126" y="4728523"/>
            <a:ext cx="2243739" cy="1010540"/>
          </a:xfrm>
          <a:prstGeom prst="rect">
            <a:avLst/>
          </a:prstGeom>
          <a:solidFill>
            <a:srgbClr val="FF66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 liệu chữ viết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2395558" y="2603109"/>
            <a:ext cx="1939419" cy="798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398865" y="2667305"/>
            <a:ext cx="1906763" cy="2566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2434653" y="3931656"/>
            <a:ext cx="1842904" cy="1756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</p:cNvCxnSpPr>
          <p:nvPr/>
        </p:nvCxnSpPr>
        <p:spPr>
          <a:xfrm>
            <a:off x="2431723" y="5287808"/>
            <a:ext cx="1887221" cy="1413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</p:cNvCxnSpPr>
          <p:nvPr/>
        </p:nvCxnSpPr>
        <p:spPr>
          <a:xfrm>
            <a:off x="2364856" y="2603109"/>
            <a:ext cx="1873165" cy="1844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 flipV="1">
            <a:off x="2421644" y="1675580"/>
            <a:ext cx="1930588" cy="227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55397" y="163472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7831" y="83100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96122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3541863" y="75256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" y="2485069"/>
            <a:ext cx="2047112" cy="128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6" y="931714"/>
            <a:ext cx="2047112" cy="140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8" y="5405089"/>
            <a:ext cx="2101890" cy="133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0" y="3904735"/>
            <a:ext cx="2016166" cy="126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809478" y="1057120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792638" y="2579970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809477" y="3979492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3792638" y="5411717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046056"/>
            <a:ext cx="4892434" cy="9144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513356"/>
            <a:ext cx="481025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09995" y="5570806"/>
            <a:ext cx="4892434" cy="755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068907" y="3850561"/>
            <a:ext cx="4892434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587454" y="44868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3962266" y="45586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44868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998" y="1019319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9293" y="2535483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5998" y="3959802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4644" y="540228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31493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>
          <a:xfrm>
            <a:off x="2569087" y="1544595"/>
            <a:ext cx="1223551" cy="1492576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2499355" y="1514321"/>
            <a:ext cx="1310123" cy="1612618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  <a:endCxn id="14" idx="1"/>
          </p:cNvCxnSpPr>
          <p:nvPr/>
        </p:nvCxnSpPr>
        <p:spPr>
          <a:xfrm flipV="1">
            <a:off x="2483708" y="4436693"/>
            <a:ext cx="1325769" cy="1638054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2491411" y="4433069"/>
            <a:ext cx="1301227" cy="1435849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92969" y="1058832"/>
            <a:ext cx="4892435" cy="1015663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0014" y="5567930"/>
            <a:ext cx="4909273" cy="79874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7068906" y="3863955"/>
            <a:ext cx="488521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sz="2000" b="1" dirty="0">
                <a:latin typeface="+mj-lt"/>
                <a:ea typeface="Times New Roman" panose="02020603050405020304" pitchFamily="18" charset="0"/>
              </a:rPr>
              <a:t>biết tương đối đầy đủ về các mặt của cuộc sống, nhưng thường mang ý thức chủ quan của tác giả tư liệu</a:t>
            </a:r>
            <a:r>
              <a:rPr lang="en-VN" sz="2000" b="1" dirty="0">
                <a:effectLst/>
                <a:latin typeface="+mj-lt"/>
              </a:rPr>
              <a:t> </a:t>
            </a:r>
            <a:endParaRPr lang="en-VN" sz="2000" b="1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7175186" y="2530242"/>
            <a:ext cx="4778930" cy="101566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khá cụ thể và trung thực về đời sống vật chất và phần nào về đời sống tinh thần của người xưa</a:t>
            </a:r>
            <a:r>
              <a:rPr lang="en-V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5.png">
            <a:extLst>
              <a:ext uri="{FF2B5EF4-FFF2-40B4-BE49-F238E27FC236}">
                <a16:creationId xmlns:a16="http://schemas.microsoft.com/office/drawing/2014/main" id="{F050CDE7-2064-0646-ACB6-3D0F82F41D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6721" y="1380250"/>
            <a:ext cx="5501640" cy="5181600"/>
          </a:xfrm>
          <a:prstGeom prst="rect">
            <a:avLst/>
          </a:prstGeom>
          <a:ln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41AA73-3247-F34C-9BAB-ACF1CC2350A6}"/>
              </a:ext>
            </a:extLst>
          </p:cNvPr>
          <p:cNvSpPr txBox="1">
            <a:spLocks/>
          </p:cNvSpPr>
          <p:nvPr/>
        </p:nvSpPr>
        <p:spPr>
          <a:xfrm>
            <a:off x="4765589" y="12357"/>
            <a:ext cx="5638800" cy="1760220"/>
          </a:xfrm>
          <a:prstGeom prst="cloudCallout">
            <a:avLst/>
          </a:prstGeom>
          <a:solidFill>
            <a:srgbClr val="FF66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None/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6263639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dấu tích cổ xưa, được công nhận là di tích lịch sử cấp quốc gia.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96" y="553078"/>
            <a:ext cx="7686891" cy="9047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00" y="1518045"/>
            <a:ext cx="10373048" cy="435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“</a:t>
            </a:r>
            <a:r>
              <a:rPr lang="en-VN" sz="2800" b="1" dirty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TRONG LỊCH </a:t>
            </a:r>
            <a:r>
              <a:rPr lang="en-VN" sz="2800" b="1" dirty="0" smtClean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 </a:t>
            </a:r>
            <a:r>
              <a:rPr lang="en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 tờ lịch và nghiên cứu các thông tin trên t</a:t>
            </a:r>
            <a:r>
              <a:rPr lang="vi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</a:t>
            </a:r>
            <a:r>
              <a:rPr lang="en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en-VN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VN" sz="2800" b="1" dirty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92596"/>
            <a:ext cx="12192000" cy="6765404"/>
            <a:chOff x="1985" y="1418"/>
            <a:chExt cx="8820" cy="1409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985" y="1418"/>
              <a:ext cx="1905" cy="1920"/>
              <a:chOff x="1985" y="1418"/>
              <a:chExt cx="1905" cy="1920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1544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5400000">
              <a:off x="8892" y="1418"/>
              <a:ext cx="1905" cy="1920"/>
              <a:chOff x="1985" y="1418"/>
              <a:chExt cx="1905" cy="1920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 rot="-5400000">
              <a:off x="1992" y="13595"/>
              <a:ext cx="1905" cy="1920"/>
              <a:chOff x="1985" y="1418"/>
              <a:chExt cx="1905" cy="1920"/>
            </a:xfrm>
          </p:grpSpPr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 rot="10800000">
              <a:off x="8899" y="13595"/>
              <a:ext cx="1905" cy="1920"/>
              <a:chOff x="1985" y="1418"/>
              <a:chExt cx="1905" cy="1920"/>
            </a:xfrm>
          </p:grpSpPr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" y="3323"/>
              <a:ext cx="140" cy="1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323"/>
              <a:ext cx="140" cy="103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5149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7" y="-230188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0" y="5123497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109" y="649089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071" y="4552984"/>
            <a:ext cx="8410021" cy="2308324"/>
          </a:xfrm>
          <a:prstGeom prst="rect">
            <a:avLst/>
          </a:prstGeom>
          <a:solidFill>
            <a:srgbClr val="1615C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9965" y="5210109"/>
            <a:ext cx="1270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7" y="1258486"/>
            <a:ext cx="8736270" cy="32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638" y="925642"/>
            <a:ext cx="1055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638" y="2135165"/>
            <a:ext cx="1055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638" y="3593044"/>
            <a:ext cx="1044291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638" y="5708358"/>
            <a:ext cx="1044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221" y="278688"/>
            <a:ext cx="742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221" y="1572596"/>
            <a:ext cx="1044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221" y="3063419"/>
            <a:ext cx="7292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21" y="5009066"/>
            <a:ext cx="6242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785150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485" y="2853479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3795" y="3757407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8" y="173499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9" y="274319"/>
            <a:ext cx="11358018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5841" y="5891679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vdoc.vn/data/image/2021/05/31/lich-su-6-bai-2-ket-noi-tri-thuc-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11016"/>
            <a:ext cx="10213145" cy="632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2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660919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402" y="3522706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7759" y="4140106"/>
            <a:ext cx="100431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485" y="5222009"/>
            <a:ext cx="1015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402" y="2640122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9" y="404592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1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"/>
            <a:ext cx="11957538" cy="65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308698" y="1923323"/>
            <a:ext cx="758103" cy="6635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200" b="1" dirty="0"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1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2267</Words>
  <PresentationFormat>Widescreen</PresentationFormat>
  <Paragraphs>192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liệu chữ viết là: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2021-07-10T01:00:13Z</dcterms:created>
  <dcterms:modified xsi:type="dcterms:W3CDTF">2022-08-07T03:09:30Z</dcterms:modified>
</cp:coreProperties>
</file>