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6" r:id="rId3"/>
    <p:sldId id="266" r:id="rId4"/>
    <p:sldId id="268" r:id="rId5"/>
    <p:sldId id="277" r:id="rId6"/>
    <p:sldId id="274" r:id="rId7"/>
    <p:sldId id="280" r:id="rId8"/>
    <p:sldId id="273" r:id="rId9"/>
    <p:sldId id="278" r:id="rId10"/>
    <p:sldId id="279" r:id="rId11"/>
    <p:sldId id="281" r:id="rId12"/>
    <p:sldId id="282"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21" autoAdjust="0"/>
    <p:restoredTop sz="94660"/>
  </p:normalViewPr>
  <p:slideViewPr>
    <p:cSldViewPr>
      <p:cViewPr varScale="1">
        <p:scale>
          <a:sx n="42" d="100"/>
          <a:sy n="42" d="100"/>
        </p:scale>
        <p:origin x="-684"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FAC7FD-DC29-4599-9005-574209F0DAC3}"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2299098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FAC7FD-DC29-4599-9005-574209F0DAC3}"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3423821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FAC7FD-DC29-4599-9005-574209F0DAC3}"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3999567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FAC7FD-DC29-4599-9005-574209F0DAC3}"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3471507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FAC7FD-DC29-4599-9005-574209F0DAC3}"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418817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FAC7FD-DC29-4599-9005-574209F0DAC3}"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589568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FAC7FD-DC29-4599-9005-574209F0DAC3}" type="datetimeFigureOut">
              <a:rPr lang="en-US" smtClean="0"/>
              <a:pPr/>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2753624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FAC7FD-DC29-4599-9005-574209F0DAC3}"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4173361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FAC7FD-DC29-4599-9005-574209F0DAC3}"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60310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FAC7FD-DC29-4599-9005-574209F0DAC3}"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1726930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FAC7FD-DC29-4599-9005-574209F0DAC3}"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4281190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AC7FD-DC29-4599-9005-574209F0DAC3}" type="datetimeFigureOut">
              <a:rPr lang="en-US" smtClean="0"/>
              <a:pPr/>
              <a:t>1/16/2018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99B27-43E7-4840-8C85-955E2AF83542}" type="slidenum">
              <a:rPr lang="en-US" smtClean="0"/>
              <a:pPr/>
              <a:t>‹#›</a:t>
            </a:fld>
            <a:endParaRPr lang="en-US"/>
          </a:p>
        </p:txBody>
      </p:sp>
    </p:spTree>
    <p:extLst>
      <p:ext uri="{BB962C8B-B14F-4D97-AF65-F5344CB8AC3E}">
        <p14:creationId xmlns:p14="http://schemas.microsoft.com/office/powerpoint/2010/main" xmlns="" val="318448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0" name="Picture 2" descr="39631224720098"/>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2051" name="Picture 2" descr="Picture16"/>
          <p:cNvPicPr>
            <a:picLocks noChangeAspect="1" noChangeArrowheads="1"/>
          </p:cNvPicPr>
          <p:nvPr/>
        </p:nvPicPr>
        <p:blipFill>
          <a:blip r:embed="rId3"/>
          <a:srcRect/>
          <a:stretch>
            <a:fillRect/>
          </a:stretch>
        </p:blipFill>
        <p:spPr bwMode="auto">
          <a:xfrm>
            <a:off x="838200" y="614365"/>
            <a:ext cx="7543800" cy="5557837"/>
          </a:xfrm>
          <a:prstGeom prst="rect">
            <a:avLst/>
          </a:prstGeom>
          <a:noFill/>
          <a:ln w="9525">
            <a:noFill/>
            <a:miter lim="800000"/>
            <a:headEnd/>
            <a:tailEnd/>
          </a:ln>
        </p:spPr>
      </p:pic>
      <p:sp>
        <p:nvSpPr>
          <p:cNvPr id="14340" name="Text Box 3"/>
          <p:cNvSpPr txBox="1">
            <a:spLocks noChangeArrowheads="1"/>
          </p:cNvSpPr>
          <p:nvPr/>
        </p:nvSpPr>
        <p:spPr bwMode="auto">
          <a:xfrm>
            <a:off x="0" y="1161633"/>
            <a:ext cx="9144000" cy="2800767"/>
          </a:xfrm>
          <a:prstGeom prst="rect">
            <a:avLst/>
          </a:prstGeom>
          <a:noFill/>
          <a:ln w="9525" algn="ctr">
            <a:noFill/>
            <a:miter lim="800000"/>
            <a:headEnd/>
            <a:tailEnd/>
          </a:ln>
        </p:spPr>
        <p:txBody>
          <a:bodyPr>
            <a:spAutoFit/>
          </a:bodyPr>
          <a:lstStyle/>
          <a:p>
            <a:pPr algn="ctr" eaLnBrk="0" hangingPunct="0">
              <a:spcBef>
                <a:spcPct val="50000"/>
              </a:spcBef>
              <a:defRPr/>
            </a:pPr>
            <a:r>
              <a:rPr lang="en-US" sz="3200" b="1" dirty="0">
                <a:latin typeface="Times New Roman" pitchFamily="18" charset="0"/>
              </a:rPr>
              <a:t>English </a:t>
            </a:r>
            <a:r>
              <a:rPr lang="en-US" sz="3200" b="1" dirty="0" smtClean="0">
                <a:latin typeface="Times New Roman" pitchFamily="18" charset="0"/>
              </a:rPr>
              <a:t>8</a:t>
            </a:r>
            <a:endParaRPr lang="en-US" sz="3200" b="1" dirty="0">
              <a:latin typeface="Times New Roman" pitchFamily="18" charset="0"/>
            </a:endParaRPr>
          </a:p>
          <a:p>
            <a:pPr algn="ctr">
              <a:spcBef>
                <a:spcPct val="50000"/>
              </a:spcBef>
              <a:defRPr/>
            </a:pPr>
            <a:r>
              <a:rPr lang="en-US" sz="3200" b="1" dirty="0">
                <a:latin typeface="Times New Roman" pitchFamily="18" charset="0"/>
              </a:rPr>
              <a:t>UNIT </a:t>
            </a:r>
            <a:r>
              <a:rPr lang="en-US" sz="3200" b="1" dirty="0" smtClean="0">
                <a:latin typeface="Times New Roman" pitchFamily="18" charset="0"/>
              </a:rPr>
              <a:t>7 </a:t>
            </a:r>
            <a:r>
              <a:rPr lang="en-US" sz="3200" b="1" dirty="0">
                <a:latin typeface="Times New Roman" pitchFamily="18" charset="0"/>
              </a:rPr>
              <a:t>.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rPr>
              <a:t>POLLUTION</a:t>
            </a:r>
            <a:endPar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fontAlgn="auto">
              <a:spcBef>
                <a:spcPts val="0"/>
              </a:spcBef>
              <a:spcAft>
                <a:spcPts val="0"/>
              </a:spcAft>
              <a:defRPr/>
            </a:pPr>
            <a:endParaRPr lang="en-US" sz="3200" b="1" dirty="0" smtClean="0">
              <a:latin typeface="Times New Roman" pitchFamily="18" charset="0"/>
            </a:endParaRPr>
          </a:p>
          <a:p>
            <a:pPr algn="ctr" fontAlgn="auto">
              <a:spcBef>
                <a:spcPts val="0"/>
              </a:spcBef>
              <a:spcAft>
                <a:spcPts val="0"/>
              </a:spcAft>
              <a:defRPr/>
            </a:pPr>
            <a:r>
              <a:rPr lang="en-US" sz="3200" b="1" dirty="0" smtClean="0">
                <a:latin typeface="Times New Roman" pitchFamily="18" charset="0"/>
              </a:rPr>
              <a:t>PERIOD  58</a:t>
            </a:r>
            <a:r>
              <a:rPr lang="en-US" sz="3200" b="1" smtClean="0">
                <a:latin typeface="Times New Roman" pitchFamily="18" charset="0"/>
              </a:rPr>
              <a:t>:  </a:t>
            </a:r>
            <a:r>
              <a:rPr lang="en-US" sz="3200" b="1" smtClean="0">
                <a:latin typeface="Times New Roman" pitchFamily="18" charset="0"/>
              </a:rPr>
              <a:t>SKILLS  </a:t>
            </a:r>
            <a:r>
              <a:rPr lang="en-US" sz="3200" b="1" dirty="0" smtClean="0">
                <a:latin typeface="Times New Roman" pitchFamily="18" charset="0"/>
              </a:rPr>
              <a:t>1</a:t>
            </a:r>
          </a:p>
          <a:p>
            <a:pPr algn="ctr" fontAlgn="auto">
              <a:spcBef>
                <a:spcPts val="0"/>
              </a:spcBef>
              <a:spcAft>
                <a:spcPts val="0"/>
              </a:spcAft>
              <a:defRPr/>
            </a:pPr>
            <a:endParaRPr lang="en-US" sz="3200" b="1" dirty="0" smtClean="0">
              <a:latin typeface="Times New Roman" pitchFamily="18" charset="0"/>
            </a:endParaRPr>
          </a:p>
        </p:txBody>
      </p:sp>
      <p:sp>
        <p:nvSpPr>
          <p:cNvPr id="16388" name="WordArt 4"/>
          <p:cNvSpPr>
            <a:spLocks noChangeArrowheads="1" noChangeShapeType="1" noTextEdit="1"/>
          </p:cNvSpPr>
          <p:nvPr/>
        </p:nvSpPr>
        <p:spPr bwMode="auto">
          <a:xfrm>
            <a:off x="1905000" y="4419600"/>
            <a:ext cx="5105400" cy="1676400"/>
          </a:xfrm>
          <a:prstGeom prst="rect">
            <a:avLst/>
          </a:prstGeom>
        </p:spPr>
        <p:txBody>
          <a:bodyPr wrap="none" fromWordArt="1">
            <a:prstTxWarp prst="textWave1">
              <a:avLst>
                <a:gd name="adj1" fmla="val 13005"/>
                <a:gd name="adj2" fmla="val -463"/>
              </a:avLst>
            </a:prstTxWarp>
          </a:bodyPr>
          <a:lstStyle/>
          <a:p>
            <a:pPr algn="ctr"/>
            <a:r>
              <a:rPr lang="en-US" sz="3600" kern="10">
                <a:ln w="9525">
                  <a:noFill/>
                  <a:round/>
                  <a:headEnd/>
                  <a:tailEnd/>
                </a:ln>
                <a:solidFill>
                  <a:srgbClr val="FF00FF"/>
                </a:solidFill>
                <a:effectLst>
                  <a:outerShdw dist="53882" dir="2700000" algn="ctr" rotWithShape="0">
                    <a:srgbClr val="C0C0C0">
                      <a:alpha val="79999"/>
                    </a:srgbClr>
                  </a:outerShdw>
                </a:effectLst>
                <a:latin typeface="Times New Roman"/>
                <a:cs typeface="Times New Roman"/>
              </a:rPr>
              <a:t>Welcome to our class</a:t>
            </a:r>
          </a:p>
        </p:txBody>
      </p:sp>
      <p:sp>
        <p:nvSpPr>
          <p:cNvPr id="2054" name="Text Box 3"/>
          <p:cNvSpPr txBox="1">
            <a:spLocks noChangeArrowheads="1"/>
          </p:cNvSpPr>
          <p:nvPr/>
        </p:nvSpPr>
        <p:spPr bwMode="auto">
          <a:xfrm>
            <a:off x="2057400" y="4572002"/>
            <a:ext cx="4283075" cy="461963"/>
          </a:xfrm>
          <a:prstGeom prst="rect">
            <a:avLst/>
          </a:prstGeom>
          <a:noFill/>
          <a:ln w="9525" algn="ctr">
            <a:noFill/>
            <a:miter lim="800000"/>
            <a:headEnd/>
            <a:tailEnd/>
          </a:ln>
        </p:spPr>
        <p:txBody>
          <a:bodyPr>
            <a:spAutoFit/>
          </a:bodyPr>
          <a:lstStyle/>
          <a:p>
            <a:pPr algn="ctr" eaLnBrk="0" hangingPunct="0">
              <a:spcBef>
                <a:spcPct val="50000"/>
              </a:spcBef>
            </a:pPr>
            <a:endParaRPr lang="en-US" sz="2400" b="1">
              <a:solidFill>
                <a:srgbClr val="FF00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p:cTn id="6" dur="2000" fill="hold"/>
                                        <p:tgtEl>
                                          <p:spTgt spid="16388"/>
                                        </p:tgtEl>
                                        <p:attrNameLst>
                                          <p:attrName>style.color</p:attrName>
                                        </p:attrNameLst>
                                      </p:cBhvr>
                                      <p:to>
                                        <a:srgbClr val="FF3300"/>
                                      </p:to>
                                    </p:animClr>
                                    <p:set>
                                      <p:cBhvr>
                                        <p:cTn id="7" dur="2000" fill="hold"/>
                                        <p:tgtEl>
                                          <p:spTgt spid="16388"/>
                                        </p:tgtEl>
                                        <p:attrNameLst>
                                          <p:attrName>fill.type</p:attrName>
                                        </p:attrNameLst>
                                      </p:cBhvr>
                                      <p:to>
                                        <p:strVal val="solid"/>
                                      </p:to>
                                    </p:set>
                                    <p:set>
                                      <p:cBhvr>
                                        <p:cTn id="8" dur="2000" fill="hold"/>
                                        <p:tgtEl>
                                          <p:spTgt spid="1638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219200"/>
          </a:xfrm>
        </p:spPr>
        <p:txBody>
          <a:bodyPr>
            <a:normAutofit/>
          </a:bodyPr>
          <a:lstStyle/>
          <a:p>
            <a:pPr algn="l"/>
            <a:r>
              <a:rPr lang="en-US" sz="2800" dirty="0" smtClean="0">
                <a:solidFill>
                  <a:srgbClr val="FF0000"/>
                </a:solidFill>
                <a:latin typeface="Times New Roman" pitchFamily="18" charset="0"/>
                <a:cs typeface="Times New Roman" pitchFamily="18" charset="0"/>
              </a:rPr>
              <a:t>4. Work in groups  and discuss the solutions to water pollution. Make notes of your answers.</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3992563"/>
          </a:xfrm>
        </p:spPr>
        <p:txBody>
          <a:bodyPr>
            <a:normAutofit/>
          </a:bodyPr>
          <a:lstStyle/>
          <a:p>
            <a:pPr marL="514350" indent="-514350">
              <a:buAutoNum type="arabicPeriod"/>
            </a:pPr>
            <a:r>
              <a:rPr lang="en-US" sz="2800" dirty="0" smtClean="0">
                <a:latin typeface="Times New Roman" pitchFamily="18" charset="0"/>
                <a:cs typeface="Times New Roman" pitchFamily="18" charset="0"/>
              </a:rPr>
              <a:t>Give heavy fines to companies that are found doing this.</a:t>
            </a:r>
          </a:p>
          <a:p>
            <a:pPr marL="514350" indent="-514350">
              <a:buNone/>
            </a:pPr>
            <a:r>
              <a:rPr lang="en-US" sz="2800" dirty="0" smtClean="0">
                <a:latin typeface="Times New Roman" pitchFamily="18" charset="0"/>
                <a:cs typeface="Times New Roman" pitchFamily="18" charset="0"/>
              </a:rPr>
              <a:t>2. Educate companies about the environment.</a:t>
            </a:r>
          </a:p>
          <a:p>
            <a:pPr marL="514350" indent="-514350">
              <a:buNone/>
            </a:pPr>
            <a:r>
              <a:rPr lang="en-US" sz="2800" dirty="0" smtClean="0">
                <a:latin typeface="Times New Roman" pitchFamily="18" charset="0"/>
                <a:cs typeface="Times New Roman" pitchFamily="18" charset="0"/>
              </a:rPr>
              <a:t>3. Give tax breaks to companies that find “clean” ways to dispose of their  waste.</a:t>
            </a:r>
            <a:endParaRPr lang="en-US" sz="2800" dirty="0">
              <a:latin typeface="Times New Roman" pitchFamily="18" charset="0"/>
              <a:cs typeface="Times New Roman" pitchFamily="18" charset="0"/>
            </a:endParaRPr>
          </a:p>
        </p:txBody>
      </p:sp>
      <p:sp>
        <p:nvSpPr>
          <p:cNvPr id="4" name="TextBox 3"/>
          <p:cNvSpPr txBox="1"/>
          <p:nvPr/>
        </p:nvSpPr>
        <p:spPr>
          <a:xfrm>
            <a:off x="1295400" y="152400"/>
            <a:ext cx="2658100" cy="523220"/>
          </a:xfrm>
          <a:prstGeom prst="rect">
            <a:avLst/>
          </a:prstGeom>
          <a:noFill/>
        </p:spPr>
        <p:txBody>
          <a:bodyPr wrap="none" rtlCol="0">
            <a:sp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B. SPEAKING. </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6362"/>
            <a:ext cx="8763000" cy="1706562"/>
          </a:xfrm>
        </p:spPr>
        <p:txBody>
          <a:bodyPr>
            <a:normAutofit/>
          </a:bodyPr>
          <a:lstStyle/>
          <a:p>
            <a:pPr algn="l"/>
            <a:r>
              <a:rPr lang="en-US" sz="2800" dirty="0" smtClean="0">
                <a:solidFill>
                  <a:srgbClr val="FF0000"/>
                </a:solidFill>
                <a:latin typeface="Times New Roman" pitchFamily="18" charset="0"/>
                <a:cs typeface="Times New Roman" pitchFamily="18" charset="0"/>
              </a:rPr>
              <a:t>5. Now complete the diagram of water pollution. Use the information from the text for the causes and effects and your group’s ideas for the solutions.</a:t>
            </a:r>
            <a:endParaRPr lang="en-US" sz="2800" dirty="0">
              <a:solidFill>
                <a:srgbClr val="FF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52400" y="1600200"/>
          <a:ext cx="8839200" cy="5284470"/>
        </p:xfrm>
        <a:graphic>
          <a:graphicData uri="http://schemas.openxmlformats.org/drawingml/2006/table">
            <a:tbl>
              <a:tblPr firstRow="1" bandRow="1">
                <a:tableStyleId>{5C22544A-7EE6-4342-B048-85BDC9FD1C3A}</a:tableStyleId>
              </a:tblPr>
              <a:tblGrid>
                <a:gridCol w="1687484"/>
                <a:gridCol w="7151716"/>
              </a:tblGrid>
              <a:tr h="1162050">
                <a:tc>
                  <a:txBody>
                    <a:bodyPr/>
                    <a:lstStyle/>
                    <a:p>
                      <a:r>
                        <a:rPr lang="en-US" sz="2800" dirty="0" smtClean="0">
                          <a:solidFill>
                            <a:schemeClr val="tx1"/>
                          </a:solidFill>
                          <a:latin typeface="Times New Roman" pitchFamily="18" charset="0"/>
                          <a:cs typeface="Times New Roman" pitchFamily="18" charset="0"/>
                        </a:rPr>
                        <a:t>Water pollution</a:t>
                      </a:r>
                      <a:endParaRPr lang="en-US" sz="2800" dirty="0">
                        <a:solidFill>
                          <a:schemeClr val="tx1"/>
                        </a:solidFill>
                        <a:latin typeface="Times New Roman" pitchFamily="18" charset="0"/>
                        <a:cs typeface="Times New Roman" pitchFamily="18" charset="0"/>
                      </a:endParaRPr>
                    </a:p>
                  </a:txBody>
                  <a:tcPr/>
                </a:tc>
                <a:tc>
                  <a:txBody>
                    <a:bodyPr/>
                    <a:lstStyle/>
                    <a:p>
                      <a:r>
                        <a:rPr lang="en-US" sz="2800" dirty="0" smtClean="0">
                          <a:solidFill>
                            <a:schemeClr val="tx1"/>
                          </a:solidFill>
                          <a:latin typeface="Times New Roman" pitchFamily="18" charset="0"/>
                          <a:cs typeface="Times New Roman" pitchFamily="18" charset="0"/>
                        </a:rPr>
                        <a:t>The contamination of bodies of water such as lakes, oceans</a:t>
                      </a:r>
                      <a:r>
                        <a:rPr lang="en-US" sz="2800" baseline="0" dirty="0" smtClean="0">
                          <a:solidFill>
                            <a:schemeClr val="tx1"/>
                          </a:solidFill>
                          <a:latin typeface="Times New Roman" pitchFamily="18" charset="0"/>
                          <a:cs typeface="Times New Roman" pitchFamily="18" charset="0"/>
                        </a:rPr>
                        <a:t> and groundwater.</a:t>
                      </a:r>
                      <a:endParaRPr lang="en-US" sz="2800" dirty="0">
                        <a:solidFill>
                          <a:schemeClr val="tx1"/>
                        </a:solidFill>
                        <a:latin typeface="Times New Roman" pitchFamily="18" charset="0"/>
                        <a:cs typeface="Times New Roman" pitchFamily="18" charset="0"/>
                      </a:endParaRPr>
                    </a:p>
                  </a:txBody>
                  <a:tcPr/>
                </a:tc>
              </a:tr>
              <a:tr h="1162050">
                <a:tc>
                  <a:txBody>
                    <a:bodyPr/>
                    <a:lstStyle/>
                    <a:p>
                      <a:r>
                        <a:rPr lang="en-US" sz="2800" dirty="0" smtClean="0">
                          <a:solidFill>
                            <a:schemeClr val="tx1"/>
                          </a:solidFill>
                          <a:latin typeface="Times New Roman" pitchFamily="18" charset="0"/>
                          <a:cs typeface="Times New Roman" pitchFamily="18" charset="0"/>
                        </a:rPr>
                        <a:t>Cause</a:t>
                      </a:r>
                      <a:endParaRPr lang="en-US" sz="2800" dirty="0">
                        <a:solidFill>
                          <a:schemeClr val="tx1"/>
                        </a:solidFill>
                        <a:latin typeface="Times New Roman" pitchFamily="18" charset="0"/>
                        <a:cs typeface="Times New Roman" pitchFamily="18" charset="0"/>
                      </a:endParaRPr>
                    </a:p>
                  </a:txBody>
                  <a:tcPr/>
                </a:tc>
                <a:tc>
                  <a:txBody>
                    <a:bodyPr/>
                    <a:lstStyle/>
                    <a:p>
                      <a:pPr>
                        <a:buFontTx/>
                        <a:buChar char="-"/>
                      </a:pPr>
                      <a:r>
                        <a:rPr lang="en-US" sz="2800" dirty="0" smtClean="0">
                          <a:solidFill>
                            <a:schemeClr val="tx1"/>
                          </a:solidFill>
                          <a:latin typeface="Times New Roman" pitchFamily="18" charset="0"/>
                          <a:cs typeface="Times New Roman" pitchFamily="18" charset="0"/>
                        </a:rPr>
                        <a:t>Point source pollutants: industrial waste, sewage, pesticides, herbicides.</a:t>
                      </a:r>
                    </a:p>
                    <a:p>
                      <a:pPr>
                        <a:buFontTx/>
                        <a:buNone/>
                      </a:pPr>
                      <a:r>
                        <a:rPr lang="en-US" sz="2800" dirty="0" smtClean="0">
                          <a:solidFill>
                            <a:schemeClr val="tx1"/>
                          </a:solidFill>
                          <a:latin typeface="Times New Roman" pitchFamily="18" charset="0"/>
                          <a:cs typeface="Times New Roman" pitchFamily="18" charset="0"/>
                        </a:rPr>
                        <a:t>-</a:t>
                      </a:r>
                      <a:r>
                        <a:rPr lang="en-US" sz="2800" baseline="0" dirty="0" smtClean="0">
                          <a:solidFill>
                            <a:schemeClr val="tx1"/>
                          </a:solidFill>
                          <a:latin typeface="Times New Roman" pitchFamily="18" charset="0"/>
                          <a:cs typeface="Times New Roman" pitchFamily="18" charset="0"/>
                        </a:rPr>
                        <a:t> non-point pollutants: pollutants from storm water and atmosphere.</a:t>
                      </a:r>
                      <a:endParaRPr lang="en-US" sz="2800" dirty="0">
                        <a:solidFill>
                          <a:schemeClr val="tx1"/>
                        </a:solidFill>
                        <a:latin typeface="Times New Roman" pitchFamily="18" charset="0"/>
                        <a:cs typeface="Times New Roman" pitchFamily="18" charset="0"/>
                      </a:endParaRPr>
                    </a:p>
                  </a:txBody>
                  <a:tcPr/>
                </a:tc>
              </a:tr>
              <a:tr h="1162050">
                <a:tc>
                  <a:txBody>
                    <a:bodyPr/>
                    <a:lstStyle/>
                    <a:p>
                      <a:r>
                        <a:rPr lang="en-US" sz="2800" dirty="0" smtClean="0">
                          <a:solidFill>
                            <a:schemeClr val="tx1"/>
                          </a:solidFill>
                          <a:latin typeface="Times New Roman" pitchFamily="18" charset="0"/>
                          <a:cs typeface="Times New Roman" pitchFamily="18" charset="0"/>
                        </a:rPr>
                        <a:t>Effect</a:t>
                      </a:r>
                      <a:endParaRPr lang="en-US" sz="2800" dirty="0">
                        <a:solidFill>
                          <a:schemeClr val="tx1"/>
                        </a:solidFill>
                        <a:latin typeface="Times New Roman" pitchFamily="18" charset="0"/>
                        <a:cs typeface="Times New Roman" pitchFamily="18" charset="0"/>
                      </a:endParaRPr>
                    </a:p>
                  </a:txBody>
                  <a:tcPr/>
                </a:tc>
                <a:tc>
                  <a:txBody>
                    <a:bodyPr/>
                    <a:lstStyle/>
                    <a:p>
                      <a:pPr>
                        <a:buFontTx/>
                        <a:buChar char="-"/>
                      </a:pPr>
                      <a:r>
                        <a:rPr lang="en-US" sz="2800" dirty="0" smtClean="0">
                          <a:solidFill>
                            <a:schemeClr val="tx1"/>
                          </a:solidFill>
                          <a:latin typeface="Times New Roman" pitchFamily="18" charset="0"/>
                          <a:cs typeface="Times New Roman" pitchFamily="18" charset="0"/>
                        </a:rPr>
                        <a:t>Human: die if they drink contaminated water.</a:t>
                      </a:r>
                    </a:p>
                    <a:p>
                      <a:pPr>
                        <a:buFontTx/>
                        <a:buChar char="-"/>
                      </a:pPr>
                      <a:r>
                        <a:rPr lang="en-US" sz="2800" dirty="0" smtClean="0">
                          <a:solidFill>
                            <a:schemeClr val="tx1"/>
                          </a:solidFill>
                          <a:latin typeface="Times New Roman" pitchFamily="18" charset="0"/>
                          <a:cs typeface="Times New Roman" pitchFamily="18" charset="0"/>
                        </a:rPr>
                        <a:t>Animals: die            -  plants: killed.</a:t>
                      </a:r>
                      <a:endParaRPr lang="en-US" sz="2800" dirty="0">
                        <a:solidFill>
                          <a:schemeClr val="tx1"/>
                        </a:solidFill>
                        <a:latin typeface="Times New Roman" pitchFamily="18" charset="0"/>
                        <a:cs typeface="Times New Roman" pitchFamily="18" charset="0"/>
                      </a:endParaRPr>
                    </a:p>
                  </a:txBody>
                  <a:tcPr/>
                </a:tc>
              </a:tr>
              <a:tr h="1162050">
                <a:tc>
                  <a:txBody>
                    <a:bodyPr/>
                    <a:lstStyle/>
                    <a:p>
                      <a:r>
                        <a:rPr lang="en-US" sz="2800" dirty="0" err="1" smtClean="0">
                          <a:solidFill>
                            <a:schemeClr val="tx1"/>
                          </a:solidFill>
                          <a:latin typeface="Times New Roman" pitchFamily="18" charset="0"/>
                          <a:cs typeface="Times New Roman" pitchFamily="18" charset="0"/>
                        </a:rPr>
                        <a:t>Sollution</a:t>
                      </a:r>
                      <a:endParaRPr lang="en-US" sz="2800" dirty="0">
                        <a:solidFill>
                          <a:schemeClr val="tx1"/>
                        </a:solidFill>
                        <a:latin typeface="Times New Roman" pitchFamily="18" charset="0"/>
                        <a:cs typeface="Times New Roman" pitchFamily="18" charset="0"/>
                      </a:endParaRPr>
                    </a:p>
                  </a:txBody>
                  <a:tcPr/>
                </a:tc>
                <a:tc>
                  <a:txBody>
                    <a:bodyPr/>
                    <a:lstStyle/>
                    <a:p>
                      <a:r>
                        <a:rPr lang="en-US" sz="2800" dirty="0" smtClean="0">
                          <a:solidFill>
                            <a:schemeClr val="tx1"/>
                          </a:solidFill>
                          <a:latin typeface="Times New Roman" pitchFamily="18" charset="0"/>
                          <a:cs typeface="Times New Roman" pitchFamily="18" charset="0"/>
                        </a:rPr>
                        <a:t>- Give heavy fines to companies that are found doing this.</a:t>
                      </a:r>
                      <a:endParaRPr lang="en-US" sz="2800" dirty="0">
                        <a:solidFill>
                          <a:schemeClr val="tx1"/>
                        </a:solidFill>
                        <a:latin typeface="Times New Roman" pitchFamily="18" charset="0"/>
                        <a:cs typeface="Times New Roman" pitchFamily="18" charset="0"/>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C00000"/>
                </a:solidFill>
                <a:latin typeface="Times New Roman" pitchFamily="18" charset="0"/>
                <a:cs typeface="Times New Roman" pitchFamily="18" charset="0"/>
              </a:rPr>
              <a:t>6. Make a presentation about water pollution based on the diagram.</a:t>
            </a:r>
            <a:endParaRPr lang="en-US"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52800" y="838200"/>
            <a:ext cx="2890535" cy="584775"/>
          </a:xfrm>
          <a:prstGeom prst="rect">
            <a:avLst/>
          </a:prstGeom>
          <a:noFill/>
        </p:spPr>
        <p:txBody>
          <a:bodyPr wrap="none" rtlCol="0">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IV. Homework:</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944881" y="1859281"/>
            <a:ext cx="7894319" cy="1815882"/>
          </a:xfrm>
          <a:prstGeom prst="rect">
            <a:avLst/>
          </a:prstGeom>
          <a:noFill/>
        </p:spPr>
        <p:txBody>
          <a:bodyPr wrap="square" rtlCol="0">
            <a:spAutoFit/>
          </a:bodyPr>
          <a:lstStyle/>
          <a:p>
            <a:pPr marL="342900" indent="-342900">
              <a:buFontTx/>
              <a:buChar char="-"/>
            </a:pPr>
            <a:r>
              <a:rPr lang="en-US" sz="2800" b="1" dirty="0" smtClean="0">
                <a:solidFill>
                  <a:srgbClr val="002060"/>
                </a:solidFill>
                <a:latin typeface="Times New Roman" panose="02020603050405020304" pitchFamily="18" charset="0"/>
                <a:cs typeface="Times New Roman" panose="02020603050405020304" pitchFamily="18" charset="0"/>
              </a:rPr>
              <a:t>Learn by heart the vocabulary.</a:t>
            </a:r>
          </a:p>
          <a:p>
            <a:pPr marL="342900" indent="-342900">
              <a:buFontTx/>
              <a:buChar char="-"/>
            </a:pPr>
            <a:r>
              <a:rPr lang="en-US" sz="2800" b="1" dirty="0" smtClean="0">
                <a:solidFill>
                  <a:srgbClr val="002060"/>
                </a:solidFill>
                <a:latin typeface="Times New Roman" panose="02020603050405020304" pitchFamily="18" charset="0"/>
                <a:cs typeface="Times New Roman" panose="02020603050405020304" pitchFamily="18" charset="0"/>
              </a:rPr>
              <a:t>Do the exercises D1,2- </a:t>
            </a:r>
            <a:r>
              <a:rPr lang="en-US" sz="2800" b="1" dirty="0">
                <a:solidFill>
                  <a:srgbClr val="002060"/>
                </a:solidFill>
                <a:latin typeface="Times New Roman" panose="02020603050405020304" pitchFamily="18" charset="0"/>
                <a:cs typeface="Times New Roman" panose="02020603050405020304" pitchFamily="18" charset="0"/>
              </a:rPr>
              <a:t>7</a:t>
            </a:r>
            <a:r>
              <a:rPr lang="en-US" sz="2800" b="1" dirty="0" smtClean="0">
                <a:solidFill>
                  <a:srgbClr val="002060"/>
                </a:solidFill>
                <a:latin typeface="Times New Roman" panose="02020603050405020304" pitchFamily="18" charset="0"/>
                <a:cs typeface="Times New Roman" panose="02020603050405020304" pitchFamily="18" charset="0"/>
              </a:rPr>
              <a:t> (Workbook)</a:t>
            </a:r>
          </a:p>
          <a:p>
            <a:pPr marL="342900" indent="-342900">
              <a:buFontTx/>
              <a:buChar char="-"/>
            </a:pP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smtClean="0">
                <a:solidFill>
                  <a:srgbClr val="002060"/>
                </a:solidFill>
                <a:latin typeface="Times New Roman" panose="02020603050405020304" pitchFamily="18" charset="0"/>
                <a:cs typeface="Times New Roman" panose="02020603050405020304" pitchFamily="18" charset="0"/>
              </a:rPr>
              <a:t>                         C2,3- 7 (Exercise notebook)</a:t>
            </a:r>
          </a:p>
          <a:p>
            <a:pPr marL="342900" indent="-342900">
              <a:buFontTx/>
              <a:buChar char="-"/>
            </a:pPr>
            <a:r>
              <a:rPr lang="en-US" sz="2800" b="1" dirty="0" smtClean="0">
                <a:solidFill>
                  <a:srgbClr val="002060"/>
                </a:solidFill>
                <a:latin typeface="Times New Roman" panose="02020603050405020304" pitchFamily="18" charset="0"/>
                <a:cs typeface="Times New Roman" panose="02020603050405020304" pitchFamily="18" charset="0"/>
              </a:rPr>
              <a:t>Prepare: Unit </a:t>
            </a:r>
            <a:r>
              <a:rPr lang="en-US" sz="2800" b="1" smtClean="0">
                <a:solidFill>
                  <a:srgbClr val="002060"/>
                </a:solidFill>
                <a:latin typeface="Times New Roman" panose="02020603050405020304" pitchFamily="18" charset="0"/>
                <a:cs typeface="Times New Roman" panose="02020603050405020304" pitchFamily="18" charset="0"/>
              </a:rPr>
              <a:t>7 (Skills 2)</a:t>
            </a:r>
            <a:endParaRPr lang="en-US" sz="2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06333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earth day"/>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228600"/>
            <a:ext cx="9144000" cy="646314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71993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152400"/>
            <a:ext cx="2499402" cy="523220"/>
          </a:xfrm>
          <a:prstGeom prst="rect">
            <a:avLst/>
          </a:prstGeom>
          <a:noFill/>
        </p:spPr>
        <p:txBody>
          <a:bodyPr wrap="none" rtlCol="0">
            <a:sp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A. READING. </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281143" y="842664"/>
            <a:ext cx="7567457" cy="528935"/>
          </a:xfrm>
          <a:prstGeom prst="rect">
            <a:avLst/>
          </a:prstGeom>
          <a:noFill/>
        </p:spPr>
        <p:txBody>
          <a:bodyPr wrap="square" rtlCol="0">
            <a:spAutoFit/>
          </a:bodyPr>
          <a:lstStyle/>
          <a:p>
            <a:r>
              <a:rPr lang="en-US" sz="2800" b="1" dirty="0">
                <a:solidFill>
                  <a:srgbClr val="002060"/>
                </a:solidFill>
                <a:latin typeface="Times New Roman" panose="02020603050405020304" pitchFamily="18" charset="0"/>
                <a:cs typeface="Times New Roman" panose="02020603050405020304" pitchFamily="18" charset="0"/>
              </a:rPr>
              <a:t>- s</a:t>
            </a:r>
            <a:r>
              <a:rPr lang="en-US" sz="2800" b="1" dirty="0">
                <a:solidFill>
                  <a:srgbClr val="FF0000"/>
                </a:solidFill>
                <a:latin typeface="Times New Roman" panose="02020603050405020304" pitchFamily="18" charset="0"/>
                <a:cs typeface="Times New Roman" panose="02020603050405020304" pitchFamily="18" charset="0"/>
              </a:rPr>
              <a:t>e</a:t>
            </a:r>
            <a:r>
              <a:rPr lang="en-US" sz="2800" b="1" dirty="0">
                <a:solidFill>
                  <a:srgbClr val="002060"/>
                </a:solidFill>
                <a:latin typeface="Times New Roman" panose="02020603050405020304" pitchFamily="18" charset="0"/>
                <a:cs typeface="Times New Roman" panose="02020603050405020304" pitchFamily="18" charset="0"/>
              </a:rPr>
              <a:t>wage (n): nước thải sống, nước cống </a:t>
            </a:r>
          </a:p>
        </p:txBody>
      </p:sp>
      <p:sp>
        <p:nvSpPr>
          <p:cNvPr id="6" name="TextBox 5"/>
          <p:cNvSpPr txBox="1"/>
          <p:nvPr/>
        </p:nvSpPr>
        <p:spPr>
          <a:xfrm>
            <a:off x="281143" y="1370818"/>
            <a:ext cx="4501553" cy="523220"/>
          </a:xfrm>
          <a:prstGeom prst="rect">
            <a:avLst/>
          </a:prstGeom>
          <a:noFill/>
        </p:spPr>
        <p:txBody>
          <a:bodyPr wrap="none" rtlCol="0">
            <a:spAutoFit/>
          </a:bodyPr>
          <a:lstStyle/>
          <a:p>
            <a:r>
              <a:rPr lang="en-US" sz="2800" b="1" dirty="0">
                <a:solidFill>
                  <a:srgbClr val="002060"/>
                </a:solidFill>
                <a:latin typeface="Times New Roman" panose="02020603050405020304" pitchFamily="18" charset="0"/>
                <a:cs typeface="Times New Roman" panose="02020603050405020304" pitchFamily="18" charset="0"/>
              </a:rPr>
              <a:t>- h</a:t>
            </a:r>
            <a:r>
              <a:rPr lang="en-US" sz="2800" b="1" dirty="0">
                <a:solidFill>
                  <a:srgbClr val="FF0000"/>
                </a:solidFill>
                <a:latin typeface="Times New Roman" panose="02020603050405020304" pitchFamily="18" charset="0"/>
                <a:cs typeface="Times New Roman" panose="02020603050405020304" pitchFamily="18" charset="0"/>
              </a:rPr>
              <a:t>ou</a:t>
            </a:r>
            <a:r>
              <a:rPr lang="en-US" sz="2800" b="1" dirty="0">
                <a:solidFill>
                  <a:srgbClr val="002060"/>
                </a:solidFill>
                <a:latin typeface="Times New Roman" panose="02020603050405020304" pitchFamily="18" charset="0"/>
                <a:cs typeface="Times New Roman" panose="02020603050405020304" pitchFamily="18" charset="0"/>
              </a:rPr>
              <a:t>sehold (n): hộ gia đình </a:t>
            </a:r>
          </a:p>
        </p:txBody>
      </p:sp>
      <p:sp>
        <p:nvSpPr>
          <p:cNvPr id="7" name="TextBox 6"/>
          <p:cNvSpPr txBox="1"/>
          <p:nvPr/>
        </p:nvSpPr>
        <p:spPr>
          <a:xfrm>
            <a:off x="281143" y="1981200"/>
            <a:ext cx="4612160" cy="523220"/>
          </a:xfrm>
          <a:prstGeom prst="rect">
            <a:avLst/>
          </a:prstGeom>
          <a:noFill/>
        </p:spPr>
        <p:txBody>
          <a:bodyPr wrap="none" rtlCol="0">
            <a:spAutoFit/>
          </a:bodyPr>
          <a:lstStyle/>
          <a:p>
            <a:r>
              <a:rPr lang="en-US" sz="2800" b="1" dirty="0">
                <a:solidFill>
                  <a:srgbClr val="002060"/>
                </a:solidFill>
                <a:latin typeface="Times New Roman" panose="02020603050405020304" pitchFamily="18" charset="0"/>
                <a:cs typeface="Times New Roman" panose="02020603050405020304" pitchFamily="18" charset="0"/>
              </a:rPr>
              <a:t>- p</a:t>
            </a:r>
            <a:r>
              <a:rPr lang="en-US" sz="2800" b="1" dirty="0">
                <a:solidFill>
                  <a:srgbClr val="FF0000"/>
                </a:solidFill>
                <a:latin typeface="Times New Roman" panose="02020603050405020304" pitchFamily="18" charset="0"/>
                <a:cs typeface="Times New Roman" panose="02020603050405020304" pitchFamily="18" charset="0"/>
              </a:rPr>
              <a:t>e</a:t>
            </a:r>
            <a:r>
              <a:rPr lang="en-US" sz="2800" b="1" dirty="0">
                <a:solidFill>
                  <a:srgbClr val="002060"/>
                </a:solidFill>
                <a:latin typeface="Times New Roman" panose="02020603050405020304" pitchFamily="18" charset="0"/>
                <a:cs typeface="Times New Roman" panose="02020603050405020304" pitchFamily="18" charset="0"/>
              </a:rPr>
              <a:t>sticide (n): thuốc trừ sâu </a:t>
            </a:r>
          </a:p>
        </p:txBody>
      </p:sp>
      <p:sp>
        <p:nvSpPr>
          <p:cNvPr id="8" name="TextBox 7"/>
          <p:cNvSpPr txBox="1"/>
          <p:nvPr/>
        </p:nvSpPr>
        <p:spPr>
          <a:xfrm>
            <a:off x="302914" y="2591582"/>
            <a:ext cx="4615366" cy="523220"/>
          </a:xfrm>
          <a:prstGeom prst="rect">
            <a:avLst/>
          </a:prstGeom>
          <a:noFill/>
        </p:spPr>
        <p:txBody>
          <a:bodyPr wrap="none" rtlCol="0">
            <a:spAutoFit/>
          </a:bodyPr>
          <a:lstStyle/>
          <a:p>
            <a:r>
              <a:rPr lang="en-US" sz="2800" b="1" dirty="0">
                <a:solidFill>
                  <a:srgbClr val="002060"/>
                </a:solidFill>
                <a:latin typeface="Times New Roman" panose="02020603050405020304" pitchFamily="18" charset="0"/>
                <a:cs typeface="Times New Roman" panose="02020603050405020304" pitchFamily="18" charset="0"/>
              </a:rPr>
              <a:t>- h</a:t>
            </a:r>
            <a:r>
              <a:rPr lang="en-US" sz="2800" b="1" dirty="0">
                <a:solidFill>
                  <a:srgbClr val="FF0000"/>
                </a:solidFill>
                <a:latin typeface="Times New Roman" panose="02020603050405020304" pitchFamily="18" charset="0"/>
                <a:cs typeface="Times New Roman" panose="02020603050405020304" pitchFamily="18" charset="0"/>
              </a:rPr>
              <a:t>e</a:t>
            </a:r>
            <a:r>
              <a:rPr lang="en-US" sz="2800" b="1" dirty="0">
                <a:solidFill>
                  <a:srgbClr val="002060"/>
                </a:solidFill>
                <a:latin typeface="Times New Roman" panose="02020603050405020304" pitchFamily="18" charset="0"/>
                <a:cs typeface="Times New Roman" panose="02020603050405020304" pitchFamily="18" charset="0"/>
              </a:rPr>
              <a:t>rbicide (n): thuốc diệt cỏ </a:t>
            </a:r>
          </a:p>
        </p:txBody>
      </p:sp>
      <p:sp>
        <p:nvSpPr>
          <p:cNvPr id="9" name="TextBox 8"/>
          <p:cNvSpPr txBox="1"/>
          <p:nvPr/>
        </p:nvSpPr>
        <p:spPr>
          <a:xfrm>
            <a:off x="335571" y="3227998"/>
            <a:ext cx="3305649" cy="523220"/>
          </a:xfrm>
          <a:prstGeom prst="rect">
            <a:avLst/>
          </a:prstGeom>
          <a:noFill/>
        </p:spPr>
        <p:txBody>
          <a:bodyPr wrap="none" rtlCol="0">
            <a:spAutoFit/>
          </a:bodyPr>
          <a:lstStyle/>
          <a:p>
            <a:r>
              <a:rPr lang="en-US" sz="2800" b="1" dirty="0">
                <a:solidFill>
                  <a:srgbClr val="002060"/>
                </a:solidFill>
                <a:latin typeface="Times New Roman" panose="02020603050405020304" pitchFamily="18" charset="0"/>
                <a:cs typeface="Times New Roman" panose="02020603050405020304" pitchFamily="18" charset="0"/>
              </a:rPr>
              <a:t>- f</a:t>
            </a:r>
            <a:r>
              <a:rPr lang="en-US" sz="2800" b="1" dirty="0">
                <a:solidFill>
                  <a:srgbClr val="FF0000"/>
                </a:solidFill>
                <a:latin typeface="Times New Roman" panose="02020603050405020304" pitchFamily="18" charset="0"/>
                <a:cs typeface="Times New Roman" panose="02020603050405020304" pitchFamily="18" charset="0"/>
              </a:rPr>
              <a:t>a</a:t>
            </a:r>
            <a:r>
              <a:rPr lang="en-US" sz="2800" b="1" dirty="0">
                <a:solidFill>
                  <a:srgbClr val="002060"/>
                </a:solidFill>
                <a:latin typeface="Times New Roman" panose="02020603050405020304" pitchFamily="18" charset="0"/>
                <a:cs typeface="Times New Roman" panose="02020603050405020304" pitchFamily="18" charset="0"/>
              </a:rPr>
              <a:t>ctor (n): nhân tố </a:t>
            </a:r>
          </a:p>
        </p:txBody>
      </p:sp>
      <p:sp>
        <p:nvSpPr>
          <p:cNvPr id="10" name="TextBox 9"/>
          <p:cNvSpPr txBox="1"/>
          <p:nvPr/>
        </p:nvSpPr>
        <p:spPr>
          <a:xfrm>
            <a:off x="302914" y="3879576"/>
            <a:ext cx="5466561" cy="523220"/>
          </a:xfrm>
          <a:prstGeom prst="rect">
            <a:avLst/>
          </a:prstGeom>
          <a:noFill/>
        </p:spPr>
        <p:txBody>
          <a:bodyPr wrap="none" rtlCol="0">
            <a:spAutoFit/>
          </a:bodyPr>
          <a:lstStyle/>
          <a:p>
            <a:r>
              <a:rPr lang="en-US" sz="2800" b="1" dirty="0">
                <a:solidFill>
                  <a:srgbClr val="002060"/>
                </a:solidFill>
                <a:latin typeface="Times New Roman" panose="02020603050405020304" pitchFamily="18" charset="0"/>
                <a:cs typeface="Times New Roman" panose="02020603050405020304" pitchFamily="18" charset="0"/>
              </a:rPr>
              <a:t>- dram</a:t>
            </a:r>
            <a:r>
              <a:rPr lang="en-US" sz="2800" b="1" dirty="0">
                <a:solidFill>
                  <a:srgbClr val="FF0000"/>
                </a:solidFill>
                <a:latin typeface="Times New Roman" panose="02020603050405020304" pitchFamily="18" charset="0"/>
                <a:cs typeface="Times New Roman" panose="02020603050405020304" pitchFamily="18" charset="0"/>
              </a:rPr>
              <a:t>a</a:t>
            </a:r>
            <a:r>
              <a:rPr lang="en-US" sz="2800" b="1" dirty="0">
                <a:solidFill>
                  <a:srgbClr val="002060"/>
                </a:solidFill>
                <a:latin typeface="Times New Roman" panose="02020603050405020304" pitchFamily="18" charset="0"/>
                <a:cs typeface="Times New Roman" panose="02020603050405020304" pitchFamily="18" charset="0"/>
              </a:rPr>
              <a:t>tic (adj): kịch tính, sâu sắc</a:t>
            </a:r>
          </a:p>
        </p:txBody>
      </p:sp>
      <p:sp>
        <p:nvSpPr>
          <p:cNvPr id="11" name="TextBox 10"/>
          <p:cNvSpPr txBox="1"/>
          <p:nvPr/>
        </p:nvSpPr>
        <p:spPr>
          <a:xfrm>
            <a:off x="302914" y="4493240"/>
            <a:ext cx="6394636" cy="523220"/>
          </a:xfrm>
          <a:prstGeom prst="rect">
            <a:avLst/>
          </a:prstGeom>
          <a:noFill/>
        </p:spPr>
        <p:txBody>
          <a:bodyPr wrap="none" rtlCol="0">
            <a:spAutoFit/>
          </a:bodyPr>
          <a:lstStyle/>
          <a:p>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cs typeface="Times New Roman" panose="02020603050405020304" pitchFamily="18" charset="0"/>
              </a:rPr>
              <a:t>ou</a:t>
            </a:r>
            <a:r>
              <a:rPr lang="en-US" sz="2800" b="1" dirty="0">
                <a:solidFill>
                  <a:srgbClr val="002060"/>
                </a:solidFill>
                <a:latin typeface="Times New Roman" panose="02020603050405020304" pitchFamily="18" charset="0"/>
                <a:cs typeface="Times New Roman" panose="02020603050405020304" pitchFamily="18" charset="0"/>
              </a:rPr>
              <a:t>tbreak (n): sự phun ra, sự bùng phát</a:t>
            </a:r>
          </a:p>
        </p:txBody>
      </p:sp>
      <p:sp>
        <p:nvSpPr>
          <p:cNvPr id="12" name="TextBox 11"/>
          <p:cNvSpPr txBox="1"/>
          <p:nvPr/>
        </p:nvSpPr>
        <p:spPr>
          <a:xfrm>
            <a:off x="302914" y="5175458"/>
            <a:ext cx="3509294" cy="523220"/>
          </a:xfrm>
          <a:prstGeom prst="rect">
            <a:avLst/>
          </a:prstGeom>
          <a:noFill/>
        </p:spPr>
        <p:txBody>
          <a:bodyPr wrap="none" rtlCol="0">
            <a:spAutoFit/>
          </a:bodyPr>
          <a:lstStyle/>
          <a:p>
            <a:r>
              <a:rPr lang="en-US" sz="2800" b="1" dirty="0">
                <a:solidFill>
                  <a:srgbClr val="002060"/>
                </a:solidFill>
                <a:latin typeface="Times New Roman" panose="02020603050405020304" pitchFamily="18" charset="0"/>
                <a:cs typeface="Times New Roman" panose="02020603050405020304" pitchFamily="18" charset="0"/>
              </a:rPr>
              <a:t>- ch</a:t>
            </a:r>
            <a:r>
              <a:rPr lang="en-US" sz="2800" b="1" dirty="0">
                <a:solidFill>
                  <a:srgbClr val="FF0000"/>
                </a:solidFill>
                <a:latin typeface="Times New Roman" panose="02020603050405020304" pitchFamily="18" charset="0"/>
                <a:cs typeface="Times New Roman" panose="02020603050405020304" pitchFamily="18" charset="0"/>
              </a:rPr>
              <a:t>o</a:t>
            </a:r>
            <a:r>
              <a:rPr lang="en-US" sz="2800" b="1" dirty="0">
                <a:solidFill>
                  <a:srgbClr val="002060"/>
                </a:solidFill>
                <a:latin typeface="Times New Roman" panose="02020603050405020304" pitchFamily="18" charset="0"/>
                <a:cs typeface="Times New Roman" panose="02020603050405020304" pitchFamily="18" charset="0"/>
              </a:rPr>
              <a:t>lera (n): bệnh tả </a:t>
            </a:r>
          </a:p>
        </p:txBody>
      </p:sp>
      <p:sp>
        <p:nvSpPr>
          <p:cNvPr id="13" name="TextBox 12"/>
          <p:cNvSpPr txBox="1"/>
          <p:nvPr/>
        </p:nvSpPr>
        <p:spPr>
          <a:xfrm>
            <a:off x="335571" y="5814130"/>
            <a:ext cx="4828501" cy="523220"/>
          </a:xfrm>
          <a:prstGeom prst="rect">
            <a:avLst/>
          </a:prstGeom>
          <a:noFill/>
        </p:spPr>
        <p:txBody>
          <a:bodyPr wrap="none" rtlCol="0">
            <a:spAutoFit/>
          </a:bodyPr>
          <a:lstStyle/>
          <a:p>
            <a:r>
              <a:rPr lang="en-US" sz="2800" b="1" dirty="0">
                <a:solidFill>
                  <a:srgbClr val="002060"/>
                </a:solidFill>
                <a:latin typeface="Times New Roman" panose="02020603050405020304" pitchFamily="18" charset="0"/>
                <a:cs typeface="Times New Roman" panose="02020603050405020304" pitchFamily="18" charset="0"/>
              </a:rPr>
              <a:t>- untr</a:t>
            </a:r>
            <a:r>
              <a:rPr lang="en-US" sz="2800" b="1" dirty="0">
                <a:solidFill>
                  <a:srgbClr val="FF0000"/>
                </a:solidFill>
                <a:latin typeface="Times New Roman" panose="02020603050405020304" pitchFamily="18" charset="0"/>
                <a:cs typeface="Times New Roman" panose="02020603050405020304" pitchFamily="18" charset="0"/>
              </a:rPr>
              <a:t>ea</a:t>
            </a:r>
            <a:r>
              <a:rPr lang="en-US" sz="2800" b="1" dirty="0">
                <a:solidFill>
                  <a:srgbClr val="002060"/>
                </a:solidFill>
                <a:latin typeface="Times New Roman" panose="02020603050405020304" pitchFamily="18" charset="0"/>
                <a:cs typeface="Times New Roman" panose="02020603050405020304" pitchFamily="18" charset="0"/>
              </a:rPr>
              <a:t>ted (adj): không xử lý </a:t>
            </a:r>
          </a:p>
        </p:txBody>
      </p:sp>
      <p:sp>
        <p:nvSpPr>
          <p:cNvPr id="14" name="TextBox 13"/>
          <p:cNvSpPr txBox="1"/>
          <p:nvPr/>
        </p:nvSpPr>
        <p:spPr>
          <a:xfrm>
            <a:off x="4648200" y="152400"/>
            <a:ext cx="3276600" cy="523220"/>
          </a:xfrm>
          <a:prstGeom prst="rect">
            <a:avLst/>
          </a:prstGeom>
          <a:noFill/>
        </p:spPr>
        <p:txBody>
          <a:bodyPr wrap="square" rtlCol="0">
            <a:spAutoFit/>
          </a:bodyPr>
          <a:lstStyle/>
          <a:p>
            <a:r>
              <a:rPr lang="en-US" sz="2800" b="1" dirty="0" smtClean="0">
                <a:solidFill>
                  <a:srgbClr val="002060"/>
                </a:solidFill>
                <a:latin typeface="Times New Roman" panose="02020603050405020304" pitchFamily="18" charset="0"/>
                <a:cs typeface="Times New Roman" panose="02020603050405020304" pitchFamily="18" charset="0"/>
              </a:rPr>
              <a:t>I. VOCABULARY:</a:t>
            </a:r>
            <a:endParaRPr lang="en-US" sz="2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14102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0"/>
            <a:ext cx="1776448" cy="461665"/>
          </a:xfrm>
          <a:prstGeom prst="rect">
            <a:avLst/>
          </a:prstGeom>
          <a:noFill/>
        </p:spPr>
        <p:txBody>
          <a:bodyPr wrap="none" rtlCol="0">
            <a:spAutoFit/>
          </a:bodyPr>
          <a:lstStyle/>
          <a:p>
            <a:r>
              <a:rPr lang="en-US" sz="2400" b="1" u="sng" dirty="0" smtClean="0">
                <a:solidFill>
                  <a:srgbClr val="FF0000"/>
                </a:solidFill>
                <a:latin typeface="Times New Roman" panose="02020603050405020304" pitchFamily="18" charset="0"/>
                <a:cs typeface="Times New Roman" panose="02020603050405020304" pitchFamily="18" charset="0"/>
              </a:rPr>
              <a:t>II. Reading:</a:t>
            </a:r>
            <a:endParaRPr lang="en-US" sz="2400" b="1" u="sng" dirty="0">
              <a:solidFill>
                <a:srgbClr val="FF0000"/>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148030"/>
            <a:ext cx="4633948" cy="563443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495800" y="1464112"/>
            <a:ext cx="4648200" cy="4327087"/>
          </a:xfrm>
          <a:prstGeom prst="rect">
            <a:avLst/>
          </a:prstGeom>
        </p:spPr>
      </p:pic>
      <p:sp>
        <p:nvSpPr>
          <p:cNvPr id="9" name="TextBox 8"/>
          <p:cNvSpPr txBox="1"/>
          <p:nvPr/>
        </p:nvSpPr>
        <p:spPr>
          <a:xfrm>
            <a:off x="2386048" y="58674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xmlns="" val="103289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1752600"/>
          </a:xfrm>
        </p:spPr>
        <p:txBody>
          <a:bodyPr>
            <a:noAutofit/>
          </a:bodyPr>
          <a:lstStyle/>
          <a:p>
            <a:pPr algn="l"/>
            <a:r>
              <a:rPr lang="en-US" sz="2800" dirty="0" smtClean="0">
                <a:solidFill>
                  <a:srgbClr val="C00000"/>
                </a:solidFill>
                <a:latin typeface="Times New Roman" pitchFamily="18" charset="0"/>
                <a:cs typeface="Times New Roman" pitchFamily="18" charset="0"/>
              </a:rPr>
              <a:t>1. Work in pair. One of you looks at picture A, and the other looks at picture B on page 15, Ask each other questions to find out the differences between your pictures</a:t>
            </a:r>
            <a:endParaRPr lang="en-US" sz="2800" dirty="0">
              <a:solidFill>
                <a:srgbClr val="C00000"/>
              </a:solidFill>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304800" y="3505200"/>
          <a:ext cx="8534400" cy="3017520"/>
        </p:xfrm>
        <a:graphic>
          <a:graphicData uri="http://schemas.openxmlformats.org/drawingml/2006/table">
            <a:tbl>
              <a:tblPr firstRow="1" bandRow="1">
                <a:tableStyleId>{5C22544A-7EE6-4342-B048-85BDC9FD1C3A}</a:tableStyleId>
              </a:tblPr>
              <a:tblGrid>
                <a:gridCol w="4267200"/>
                <a:gridCol w="4267200"/>
              </a:tblGrid>
              <a:tr h="370840">
                <a:tc>
                  <a:txBody>
                    <a:bodyPr/>
                    <a:lstStyle/>
                    <a:p>
                      <a:pPr algn="ctr"/>
                      <a:r>
                        <a:rPr lang="en-US" sz="2800" dirty="0" smtClean="0">
                          <a:solidFill>
                            <a:schemeClr val="tx1"/>
                          </a:solidFill>
                          <a:latin typeface="Times New Roman" pitchFamily="18" charset="0"/>
                          <a:cs typeface="Times New Roman" pitchFamily="18" charset="0"/>
                        </a:rPr>
                        <a:t>PICTURE A</a:t>
                      </a:r>
                      <a:endParaRPr lang="en-US" sz="2800" dirty="0">
                        <a:solidFill>
                          <a:schemeClr val="tx1"/>
                        </a:solidFill>
                        <a:latin typeface="Times New Roman" pitchFamily="18" charset="0"/>
                        <a:cs typeface="Times New Roman" pitchFamily="18" charset="0"/>
                      </a:endParaRPr>
                    </a:p>
                  </a:txBody>
                  <a:tcPr/>
                </a:tc>
                <a:tc>
                  <a:txBody>
                    <a:bodyPr/>
                    <a:lstStyle/>
                    <a:p>
                      <a:pPr algn="ctr"/>
                      <a:r>
                        <a:rPr lang="en-US" sz="2800" dirty="0" smtClean="0">
                          <a:solidFill>
                            <a:schemeClr val="tx1"/>
                          </a:solidFill>
                          <a:latin typeface="Times New Roman" pitchFamily="18" charset="0"/>
                          <a:cs typeface="Times New Roman" pitchFamily="18" charset="0"/>
                        </a:rPr>
                        <a:t>PICTURE B</a:t>
                      </a:r>
                      <a:endParaRPr lang="en-US" sz="2800" dirty="0">
                        <a:solidFill>
                          <a:schemeClr val="tx1"/>
                        </a:solidFill>
                        <a:latin typeface="Times New Roman" pitchFamily="18" charset="0"/>
                        <a:cs typeface="Times New Roman" pitchFamily="18" charset="0"/>
                      </a:endParaRPr>
                    </a:p>
                  </a:txBody>
                  <a:tcPr/>
                </a:tc>
              </a:tr>
              <a:tr h="370840">
                <a:tc>
                  <a:txBody>
                    <a:bodyPr/>
                    <a:lstStyle/>
                    <a:p>
                      <a:pPr algn="l"/>
                      <a:r>
                        <a:rPr lang="en-US" sz="2800" dirty="0" smtClean="0">
                          <a:latin typeface="Times New Roman" pitchFamily="18" charset="0"/>
                          <a:cs typeface="Times New Roman" pitchFamily="18" charset="0"/>
                        </a:rPr>
                        <a:t>The ducks are white</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The ducks are black</a:t>
                      </a:r>
                      <a:endParaRPr lang="en-US" sz="2800" dirty="0">
                        <a:latin typeface="Times New Roman" pitchFamily="18" charset="0"/>
                        <a:cs typeface="Times New Roman" pitchFamily="18" charset="0"/>
                      </a:endParaRPr>
                    </a:p>
                  </a:txBody>
                  <a:tcPr/>
                </a:tc>
              </a:tr>
              <a:tr h="370840">
                <a:tc>
                  <a:txBody>
                    <a:bodyPr/>
                    <a:lstStyle/>
                    <a:p>
                      <a:pPr algn="l"/>
                      <a:r>
                        <a:rPr lang="en-US" sz="2800" dirty="0" smtClean="0">
                          <a:latin typeface="Times New Roman" pitchFamily="18" charset="0"/>
                          <a:cs typeface="Times New Roman" pitchFamily="18" charset="0"/>
                        </a:rPr>
                        <a:t>They’re going to the lake</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They’re going from the lake</a:t>
                      </a:r>
                      <a:endParaRPr lang="en-US" sz="2800" dirty="0">
                        <a:latin typeface="Times New Roman" pitchFamily="18" charset="0"/>
                        <a:cs typeface="Times New Roman" pitchFamily="18" charset="0"/>
                      </a:endParaRPr>
                    </a:p>
                  </a:txBody>
                  <a:tcPr/>
                </a:tc>
              </a:tr>
              <a:tr h="370840">
                <a:tc>
                  <a:txBody>
                    <a:bodyPr/>
                    <a:lstStyle/>
                    <a:p>
                      <a:pPr algn="l"/>
                      <a:r>
                        <a:rPr lang="en-US" sz="2800" dirty="0" smtClean="0">
                          <a:latin typeface="Times New Roman" pitchFamily="18" charset="0"/>
                          <a:cs typeface="Times New Roman" pitchFamily="18" charset="0"/>
                        </a:rPr>
                        <a:t>There</a:t>
                      </a:r>
                      <a:r>
                        <a:rPr lang="en-US" sz="2800" baseline="0" dirty="0" smtClean="0">
                          <a:latin typeface="Times New Roman" pitchFamily="18" charset="0"/>
                          <a:cs typeface="Times New Roman" pitchFamily="18" charset="0"/>
                        </a:rPr>
                        <a:t> aren’t any factories near the lake</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There are some factories</a:t>
                      </a:r>
                      <a:r>
                        <a:rPr lang="en-US" sz="2800" baseline="0" dirty="0" smtClean="0">
                          <a:latin typeface="Times New Roman" pitchFamily="18" charset="0"/>
                          <a:cs typeface="Times New Roman" pitchFamily="18" charset="0"/>
                        </a:rPr>
                        <a:t> near the lake</a:t>
                      </a:r>
                      <a:endParaRPr lang="en-US" sz="2800" dirty="0">
                        <a:latin typeface="Times New Roman" pitchFamily="18" charset="0"/>
                        <a:cs typeface="Times New Roman" pitchFamily="18" charset="0"/>
                      </a:endParaRPr>
                    </a:p>
                  </a:txBody>
                  <a:tcPr/>
                </a:tc>
              </a:tr>
              <a:tr h="370840">
                <a:tc>
                  <a:txBody>
                    <a:bodyPr/>
                    <a:lstStyle/>
                    <a:p>
                      <a:pPr algn="l"/>
                      <a:r>
                        <a:rPr lang="en-US" sz="2800" dirty="0" smtClean="0">
                          <a:latin typeface="Times New Roman" pitchFamily="18" charset="0"/>
                          <a:cs typeface="Times New Roman" pitchFamily="18" charset="0"/>
                        </a:rPr>
                        <a:t>The lake water is clean</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The lake water is dirty</a:t>
                      </a:r>
                      <a:endParaRPr lang="en-US" sz="2800" dirty="0">
                        <a:latin typeface="Times New Roman" pitchFamily="18" charset="0"/>
                        <a:cs typeface="Times New Roman" pitchFamily="18" charset="0"/>
                      </a:endParaRPr>
                    </a:p>
                  </a:txBody>
                  <a:tcPr/>
                </a:tc>
              </a:tr>
            </a:tbl>
          </a:graphicData>
        </a:graphic>
      </p:graphicFrame>
      <p:sp>
        <p:nvSpPr>
          <p:cNvPr id="5" name="TextBox 4"/>
          <p:cNvSpPr txBox="1"/>
          <p:nvPr/>
        </p:nvSpPr>
        <p:spPr>
          <a:xfrm>
            <a:off x="1295400" y="152400"/>
            <a:ext cx="3276600" cy="523220"/>
          </a:xfrm>
          <a:prstGeom prst="rect">
            <a:avLst/>
          </a:prstGeom>
          <a:noFill/>
        </p:spPr>
        <p:txBody>
          <a:bodyPr wrap="square" rtlCol="0">
            <a:spAutoFit/>
          </a:bodyPr>
          <a:lstStyle/>
          <a:p>
            <a:r>
              <a:rPr lang="en-US" sz="2800" b="1" dirty="0" smtClean="0">
                <a:solidFill>
                  <a:srgbClr val="002060"/>
                </a:solidFill>
                <a:latin typeface="Times New Roman" panose="02020603050405020304" pitchFamily="18" charset="0"/>
                <a:cs typeface="Times New Roman" panose="02020603050405020304" pitchFamily="18" charset="0"/>
              </a:rPr>
              <a:t>II. READING</a:t>
            </a:r>
            <a:endParaRPr lang="en-US" sz="28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304800" y="152399"/>
            <a:ext cx="8382000" cy="1143000"/>
          </a:xfrm>
        </p:spPr>
        <p:txBody>
          <a:bodyPr>
            <a:normAutofit fontScale="90000"/>
          </a:bodyPr>
          <a:lstStyle/>
          <a:p>
            <a:pPr algn="l"/>
            <a:r>
              <a:rPr lang="en-US" sz="3100" b="1" dirty="0" smtClean="0">
                <a:solidFill>
                  <a:srgbClr val="FF0000"/>
                </a:solidFill>
                <a:latin typeface="Times New Roman" pitchFamily="18" charset="0"/>
                <a:cs typeface="Times New Roman" pitchFamily="18" charset="0"/>
              </a:rPr>
              <a:t>2. Mi and Nick have decided to give a presentation on water pollution to the class. Read what they have prepared and answer the questions.</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pPr>
              <a:buNone/>
            </a:pPr>
            <a:r>
              <a:rPr lang="en-US" dirty="0" smtClean="0"/>
              <a:t>  </a:t>
            </a:r>
            <a:endParaRPr lang="en-US" sz="2200" b="1" dirty="0" smtClean="0">
              <a:solidFill>
                <a:srgbClr val="FF0000"/>
              </a:solidFill>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Water pollution is the contamination of bodies of water such as lakes, rivers, oceans and groundwater (the water beneath the Earth’s surface). It is one of the most serious types of pollution.</a:t>
            </a:r>
          </a:p>
          <a:p>
            <a:pPr>
              <a:buNone/>
            </a:pPr>
            <a:r>
              <a:rPr lang="en-US" dirty="0" smtClean="0">
                <a:latin typeface="Times New Roman" pitchFamily="18" charset="0"/>
                <a:cs typeface="Times New Roman" pitchFamily="18" charset="0"/>
              </a:rPr>
              <a:t>    Water pollution can have many different causes. Factories dump industrial waste into lakes and rivers. Sewage from households is another cause. Farms using pesticides to kill insects and herbicides to kill weeds can also lead to water pollution. These factors cause ‘point source’ pollution while pollutants from storm water and the atmosphere result in ‘non-point source’ pollution. </a:t>
            </a:r>
          </a:p>
          <a:p>
            <a:pPr>
              <a:buNone/>
            </a:pPr>
            <a:r>
              <a:rPr lang="en-US" sz="3000" dirty="0" smtClean="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a:buNone/>
            </a:pPr>
            <a:r>
              <a:rPr lang="en-US" sz="2200" dirty="0" smtClean="0">
                <a:latin typeface="Times New Roman" pitchFamily="18" charset="0"/>
                <a:cs typeface="Times New Roman" pitchFamily="18" charset="0"/>
              </a:rPr>
              <a:t> </a:t>
            </a:r>
          </a:p>
          <a:p>
            <a:pPr>
              <a:buNone/>
            </a:pPr>
            <a:r>
              <a:rPr lang="en-US" sz="22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Water pollution can have dramatic effects. In many poor nations, there are frequent outbreaks of cholera and other diseases because of people drinking untreated water. Humans can even die if they drink contaminated water. Polluted water also causes the death of aquatic animals such as fishes, crabs, or birds. Other animals eat these dead animals and may also get sick. In addition, herbicides in water can kill aquatic plants and cause further damage to the environment.</a:t>
            </a:r>
          </a:p>
          <a:p>
            <a:pPr>
              <a:buNone/>
            </a:pPr>
            <a:r>
              <a:rPr lang="en-US" sz="3000" dirty="0" smtClean="0">
                <a:latin typeface="Times New Roman" pitchFamily="18" charset="0"/>
                <a:cs typeface="Times New Roman" pitchFamily="18" charset="0"/>
              </a:rPr>
              <a:t>      So what should we do to reduce water pollution?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11162"/>
          </a:xfrm>
        </p:spPr>
        <p:txBody>
          <a:bodyPr>
            <a:noAutofit/>
          </a:bodyPr>
          <a:lstStyle/>
          <a:p>
            <a:pPr algn="l"/>
            <a:r>
              <a:rPr lang="en-US" sz="2800" dirty="0" smtClean="0">
                <a:solidFill>
                  <a:srgbClr val="C00000"/>
                </a:solidFill>
                <a:latin typeface="Times New Roman" pitchFamily="18" charset="0"/>
                <a:cs typeface="Times New Roman" pitchFamily="18" charset="0"/>
              </a:rPr>
              <a:t>* Answer the questions: </a:t>
            </a:r>
            <a:endParaRPr lang="en-US"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rot="10800000" flipV="1">
            <a:off x="0" y="609599"/>
            <a:ext cx="9144000" cy="6248400"/>
          </a:xfrm>
        </p:spPr>
        <p:txBody>
          <a:bodyPr>
            <a:normAutofit/>
          </a:bodyPr>
          <a:lstStyle/>
          <a:p>
            <a:pPr marL="514350" indent="-514350">
              <a:buNone/>
            </a:pPr>
            <a:r>
              <a:rPr lang="en-US" sz="2800" dirty="0" smtClean="0">
                <a:latin typeface="Times New Roman" pitchFamily="18" charset="0"/>
                <a:cs typeface="Times New Roman" pitchFamily="18" charset="0"/>
              </a:rPr>
              <a:t>1. What does the second paragraph tell you about?</a:t>
            </a:r>
          </a:p>
          <a:p>
            <a:pPr marL="514350" indent="-514350">
              <a:buNone/>
            </a:pPr>
            <a:r>
              <a:rPr lang="en-US" sz="2800" dirty="0" smtClean="0">
                <a:latin typeface="Times New Roman" pitchFamily="18" charset="0"/>
                <a:cs typeface="Times New Roman" pitchFamily="18" charset="0"/>
                <a:sym typeface="Wingdings" pitchFamily="2" charset="2"/>
              </a:rPr>
              <a:t></a:t>
            </a:r>
          </a:p>
          <a:p>
            <a:pPr marL="514350" indent="-514350">
              <a:buNone/>
            </a:pPr>
            <a:r>
              <a:rPr lang="en-US" sz="2800" dirty="0" smtClean="0">
                <a:latin typeface="Times New Roman" pitchFamily="18" charset="0"/>
                <a:cs typeface="Times New Roman" pitchFamily="18" charset="0"/>
                <a:sym typeface="Wingdings" pitchFamily="2" charset="2"/>
              </a:rPr>
              <a:t>2. What does the third paragraph tell you about?</a:t>
            </a:r>
          </a:p>
          <a:p>
            <a:pPr marL="514350" indent="-514350">
              <a:buNone/>
            </a:pPr>
            <a:r>
              <a:rPr lang="en-US" sz="2800" dirty="0" smtClean="0">
                <a:latin typeface="Times New Roman" pitchFamily="18" charset="0"/>
                <a:cs typeface="Times New Roman" pitchFamily="18" charset="0"/>
                <a:sym typeface="Wingdings" pitchFamily="2" charset="2"/>
              </a:rPr>
              <a:t></a:t>
            </a:r>
          </a:p>
          <a:p>
            <a:pPr marL="514350" indent="-514350">
              <a:buNone/>
            </a:pPr>
            <a:r>
              <a:rPr lang="en-US" sz="2800" dirty="0" smtClean="0">
                <a:latin typeface="Times New Roman" pitchFamily="18" charset="0"/>
                <a:cs typeface="Times New Roman" pitchFamily="18" charset="0"/>
                <a:sym typeface="Wingdings" pitchFamily="2" charset="2"/>
              </a:rPr>
              <a:t>3. What is groundwater?</a:t>
            </a:r>
          </a:p>
          <a:p>
            <a:pPr marL="514350" indent="-514350">
              <a:buNone/>
            </a:pPr>
            <a:r>
              <a:rPr lang="en-US" sz="2800" dirty="0" smtClean="0">
                <a:latin typeface="Times New Roman" pitchFamily="18" charset="0"/>
                <a:cs typeface="Times New Roman" pitchFamily="18" charset="0"/>
                <a:sym typeface="Wingdings" pitchFamily="2" charset="2"/>
              </a:rPr>
              <a:t></a:t>
            </a:r>
          </a:p>
          <a:p>
            <a:pPr marL="514350" indent="-514350">
              <a:buNone/>
            </a:pPr>
            <a:r>
              <a:rPr lang="en-US" sz="2800" dirty="0" smtClean="0">
                <a:latin typeface="Times New Roman" pitchFamily="18" charset="0"/>
                <a:cs typeface="Times New Roman" pitchFamily="18" charset="0"/>
                <a:sym typeface="Wingdings" pitchFamily="2" charset="2"/>
              </a:rPr>
              <a:t>4. What are point source pollutants?</a:t>
            </a:r>
          </a:p>
          <a:p>
            <a:pPr marL="514350" indent="-514350">
              <a:buNone/>
            </a:pPr>
            <a:r>
              <a:rPr lang="en-US" sz="2800" dirty="0" smtClean="0">
                <a:latin typeface="Times New Roman" pitchFamily="18" charset="0"/>
                <a:cs typeface="Times New Roman" pitchFamily="18" charset="0"/>
                <a:sym typeface="Wingdings" pitchFamily="2" charset="2"/>
              </a:rPr>
              <a:t></a:t>
            </a:r>
          </a:p>
          <a:p>
            <a:pPr marL="514350" indent="-514350">
              <a:buNone/>
            </a:pPr>
            <a:r>
              <a:rPr lang="en-US" sz="2800" dirty="0" smtClean="0">
                <a:latin typeface="Times New Roman" pitchFamily="18" charset="0"/>
                <a:cs typeface="Times New Roman" pitchFamily="18" charset="0"/>
                <a:sym typeface="Wingdings" pitchFamily="2" charset="2"/>
              </a:rPr>
              <a:t>5. What are non-point source pollutants?</a:t>
            </a:r>
          </a:p>
          <a:p>
            <a:pPr marL="514350" indent="-514350">
              <a:buNone/>
            </a:pPr>
            <a:r>
              <a:rPr lang="en-US" sz="2800" dirty="0" smtClean="0">
                <a:latin typeface="Times New Roman" pitchFamily="18" charset="0"/>
                <a:cs typeface="Times New Roman" pitchFamily="18" charset="0"/>
                <a:sym typeface="Wingdings" pitchFamily="2" charset="2"/>
              </a:rPr>
              <a:t></a:t>
            </a:r>
          </a:p>
          <a:p>
            <a:pPr marL="514350" indent="-514350">
              <a:buNone/>
            </a:pPr>
            <a:r>
              <a:rPr lang="en-US" sz="2800" dirty="0" smtClean="0">
                <a:latin typeface="Times New Roman" pitchFamily="18" charset="0"/>
                <a:cs typeface="Times New Roman" pitchFamily="18" charset="0"/>
                <a:sym typeface="Wingdings" pitchFamily="2" charset="2"/>
              </a:rPr>
              <a:t>6. Why do people use herbicides?</a:t>
            </a:r>
          </a:p>
          <a:p>
            <a:pPr marL="514350" indent="-514350">
              <a:buNone/>
            </a:pPr>
            <a:r>
              <a:rPr lang="en-US" sz="2800" dirty="0" smtClean="0">
                <a:sym typeface="Wingdings" pitchFamily="2" charset="2"/>
              </a:rPr>
              <a:t></a:t>
            </a:r>
            <a:endParaRPr lang="en-US" sz="2800" dirty="0"/>
          </a:p>
        </p:txBody>
      </p:sp>
      <p:sp>
        <p:nvSpPr>
          <p:cNvPr id="4" name="TextBox 3"/>
          <p:cNvSpPr txBox="1"/>
          <p:nvPr/>
        </p:nvSpPr>
        <p:spPr>
          <a:xfrm>
            <a:off x="76200" y="1143000"/>
            <a:ext cx="9677400" cy="492443"/>
          </a:xfrm>
          <a:prstGeom prst="rect">
            <a:avLst/>
          </a:prstGeom>
          <a:noFill/>
        </p:spPr>
        <p:txBody>
          <a:bodyPr wrap="square" rtlCol="0">
            <a:spAutoFit/>
          </a:bodyPr>
          <a:lstStyle/>
          <a:p>
            <a:r>
              <a:rPr lang="en-US" sz="2400" b="1" dirty="0" smtClean="0">
                <a:solidFill>
                  <a:srgbClr val="002060"/>
                </a:solidFill>
                <a:latin typeface="Times New Roman" panose="02020603050405020304" pitchFamily="18" charset="0"/>
                <a:cs typeface="Times New Roman" panose="02020603050405020304" pitchFamily="18" charset="0"/>
              </a:rPr>
              <a:t>  </a:t>
            </a:r>
            <a:r>
              <a:rPr lang="en-US" sz="2600" b="1" i="1" dirty="0" smtClean="0">
                <a:solidFill>
                  <a:srgbClr val="C00000"/>
                </a:solidFill>
                <a:latin typeface="Times New Roman" panose="02020603050405020304" pitchFamily="18" charset="0"/>
                <a:cs typeface="Times New Roman" panose="02020603050405020304" pitchFamily="18" charset="0"/>
              </a:rPr>
              <a:t>The </a:t>
            </a:r>
            <a:r>
              <a:rPr lang="en-US" sz="2600" b="1" i="1" dirty="0">
                <a:solidFill>
                  <a:srgbClr val="C00000"/>
                </a:solidFill>
                <a:latin typeface="Times New Roman" panose="02020603050405020304" pitchFamily="18" charset="0"/>
                <a:cs typeface="Times New Roman" panose="02020603050405020304" pitchFamily="18" charset="0"/>
              </a:rPr>
              <a:t>second paragrah </a:t>
            </a:r>
            <a:r>
              <a:rPr lang="en-US" sz="2600" b="1" i="1" dirty="0" smtClean="0">
                <a:solidFill>
                  <a:srgbClr val="C00000"/>
                </a:solidFill>
                <a:latin typeface="Times New Roman" panose="02020603050405020304" pitchFamily="18" charset="0"/>
                <a:cs typeface="Times New Roman" panose="02020603050405020304" pitchFamily="18" charset="0"/>
              </a:rPr>
              <a:t>tells </a:t>
            </a:r>
            <a:r>
              <a:rPr lang="en-US" sz="2600" b="1" i="1" dirty="0">
                <a:solidFill>
                  <a:srgbClr val="C00000"/>
                </a:solidFill>
                <a:latin typeface="Times New Roman" panose="02020603050405020304" pitchFamily="18" charset="0"/>
                <a:cs typeface="Times New Roman" panose="02020603050405020304" pitchFamily="18" charset="0"/>
              </a:rPr>
              <a:t>us about the causes of water pollution.</a:t>
            </a:r>
          </a:p>
        </p:txBody>
      </p:sp>
      <p:sp>
        <p:nvSpPr>
          <p:cNvPr id="5" name="TextBox 4"/>
          <p:cNvSpPr txBox="1"/>
          <p:nvPr/>
        </p:nvSpPr>
        <p:spPr>
          <a:xfrm>
            <a:off x="0" y="2233136"/>
            <a:ext cx="9187543" cy="800219"/>
          </a:xfrm>
          <a:prstGeom prst="rect">
            <a:avLst/>
          </a:prstGeom>
          <a:noFill/>
        </p:spPr>
        <p:txBody>
          <a:bodyPr wrap="square" rtlCol="0">
            <a:spAutoFit/>
          </a:bodyPr>
          <a:lstStyle/>
          <a:p>
            <a:r>
              <a:rPr lang="en-US" sz="2800" b="1" i="1" dirty="0" smtClean="0">
                <a:solidFill>
                  <a:srgbClr val="FF0000"/>
                </a:solidFill>
                <a:latin typeface="Times New Roman" panose="02020603050405020304" pitchFamily="18" charset="0"/>
                <a:cs typeface="Times New Roman" panose="02020603050405020304" pitchFamily="18" charset="0"/>
              </a:rPr>
              <a:t>The </a:t>
            </a:r>
            <a:r>
              <a:rPr lang="en-US" sz="2800" b="1" i="1" dirty="0">
                <a:solidFill>
                  <a:srgbClr val="FF0000"/>
                </a:solidFill>
                <a:latin typeface="Times New Roman" panose="02020603050405020304" pitchFamily="18" charset="0"/>
                <a:cs typeface="Times New Roman" panose="02020603050405020304" pitchFamily="18" charset="0"/>
              </a:rPr>
              <a:t>third paragraph tells about the effects of water pollution.</a:t>
            </a:r>
          </a:p>
          <a:p>
            <a:endParaRPr lang="en-US" dirty="0"/>
          </a:p>
        </p:txBody>
      </p:sp>
      <p:sp>
        <p:nvSpPr>
          <p:cNvPr id="6" name="TextBox 5"/>
          <p:cNvSpPr txBox="1"/>
          <p:nvPr/>
        </p:nvSpPr>
        <p:spPr>
          <a:xfrm>
            <a:off x="304799" y="3200400"/>
            <a:ext cx="8186057" cy="800219"/>
          </a:xfrm>
          <a:prstGeom prst="rect">
            <a:avLst/>
          </a:prstGeom>
          <a:noFill/>
        </p:spPr>
        <p:txBody>
          <a:bodyPr wrap="square" rtlCol="0">
            <a:spAutoFit/>
          </a:bodyPr>
          <a:lstStyle/>
          <a:p>
            <a:r>
              <a:rPr lang="en-US" sz="2400" b="1" dirty="0" smtClean="0">
                <a:solidFill>
                  <a:srgbClr val="002060"/>
                </a:solidFill>
                <a:latin typeface="Times New Roman" panose="02020603050405020304" pitchFamily="18" charset="0"/>
                <a:cs typeface="Times New Roman" panose="02020603050405020304" pitchFamily="18" charset="0"/>
              </a:rPr>
              <a:t>  </a:t>
            </a:r>
            <a:r>
              <a:rPr lang="en-US" sz="2800" b="1" i="1" dirty="0">
                <a:solidFill>
                  <a:srgbClr val="C00000"/>
                </a:solidFill>
                <a:latin typeface="Times New Roman" panose="02020603050405020304" pitchFamily="18" charset="0"/>
                <a:cs typeface="Times New Roman" panose="02020603050405020304" pitchFamily="18" charset="0"/>
              </a:rPr>
              <a:t>It’s the water beneath the </a:t>
            </a:r>
            <a:r>
              <a:rPr lang="en-US" sz="2800" b="1" i="1" dirty="0" smtClean="0">
                <a:solidFill>
                  <a:srgbClr val="C00000"/>
                </a:solidFill>
                <a:latin typeface="Times New Roman" panose="02020603050405020304" pitchFamily="18" charset="0"/>
                <a:cs typeface="Times New Roman" panose="02020603050405020304" pitchFamily="18" charset="0"/>
              </a:rPr>
              <a:t>earth’s </a:t>
            </a:r>
            <a:r>
              <a:rPr lang="en-US" sz="2800" b="1" i="1" dirty="0">
                <a:solidFill>
                  <a:srgbClr val="C00000"/>
                </a:solidFill>
                <a:latin typeface="Times New Roman" panose="02020603050405020304" pitchFamily="18" charset="0"/>
                <a:cs typeface="Times New Roman" panose="02020603050405020304" pitchFamily="18" charset="0"/>
              </a:rPr>
              <a:t>surface.</a:t>
            </a:r>
          </a:p>
          <a:p>
            <a:endParaRPr lang="en-US" dirty="0"/>
          </a:p>
        </p:txBody>
      </p:sp>
      <p:sp>
        <p:nvSpPr>
          <p:cNvPr id="7" name="Rectangle 2"/>
          <p:cNvSpPr>
            <a:spLocks noChangeArrowheads="1"/>
          </p:cNvSpPr>
          <p:nvPr/>
        </p:nvSpPr>
        <p:spPr bwMode="auto">
          <a:xfrm>
            <a:off x="76200" y="4186535"/>
            <a:ext cx="924323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1"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They are industrial waste, sewage, pesticides and herbicides.</a:t>
            </a:r>
            <a:endParaRPr kumimoji="0" lang="en-US" sz="2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
        <p:nvSpPr>
          <p:cNvPr id="8" name="TextBox 7"/>
          <p:cNvSpPr txBox="1"/>
          <p:nvPr/>
        </p:nvSpPr>
        <p:spPr>
          <a:xfrm>
            <a:off x="304800" y="5257800"/>
            <a:ext cx="9144000" cy="523220"/>
          </a:xfrm>
          <a:prstGeom prst="rect">
            <a:avLst/>
          </a:prstGeom>
          <a:noFill/>
        </p:spPr>
        <p:txBody>
          <a:bodyPr wrap="square" rtlCol="0">
            <a:spAutoFit/>
          </a:bodyPr>
          <a:lstStyle/>
          <a:p>
            <a:r>
              <a:rPr lang="en-US" sz="2400" b="1" dirty="0" smtClean="0">
                <a:solidFill>
                  <a:srgbClr val="002060"/>
                </a:solidFill>
                <a:latin typeface="Times New Roman" panose="02020603050405020304" pitchFamily="18" charset="0"/>
                <a:cs typeface="Times New Roman" panose="02020603050405020304" pitchFamily="18" charset="0"/>
              </a:rPr>
              <a:t> </a:t>
            </a:r>
            <a:r>
              <a:rPr lang="en-US" sz="2800" b="1" i="1" dirty="0">
                <a:solidFill>
                  <a:srgbClr val="C00000"/>
                </a:solidFill>
                <a:latin typeface="Times New Roman" panose="02020603050405020304" pitchFamily="18" charset="0"/>
                <a:cs typeface="Times New Roman" panose="02020603050405020304" pitchFamily="18" charset="0"/>
              </a:rPr>
              <a:t>They are pollutants from storm water and the atmostphere.</a:t>
            </a:r>
          </a:p>
        </p:txBody>
      </p:sp>
      <p:sp>
        <p:nvSpPr>
          <p:cNvPr id="9" name="TextBox 8"/>
          <p:cNvSpPr txBox="1"/>
          <p:nvPr/>
        </p:nvSpPr>
        <p:spPr>
          <a:xfrm>
            <a:off x="457200" y="6172200"/>
            <a:ext cx="8229600" cy="523220"/>
          </a:xfrm>
          <a:prstGeom prst="rect">
            <a:avLst/>
          </a:prstGeom>
          <a:noFill/>
        </p:spPr>
        <p:txBody>
          <a:bodyPr wrap="square" rtlCol="0">
            <a:spAutoFit/>
          </a:bodyPr>
          <a:lstStyle/>
          <a:p>
            <a:r>
              <a:rPr lang="en-US" sz="2800" b="1" i="1" dirty="0" smtClean="0">
                <a:solidFill>
                  <a:srgbClr val="FF0000"/>
                </a:solidFill>
                <a:latin typeface="Times New Roman" panose="02020603050405020304" pitchFamily="18" charset="0"/>
                <a:cs typeface="Times New Roman" panose="02020603050405020304" pitchFamily="18" charset="0"/>
              </a:rPr>
              <a:t>They </a:t>
            </a:r>
            <a:r>
              <a:rPr lang="en-US" sz="2800" b="1" i="1" dirty="0">
                <a:solidFill>
                  <a:srgbClr val="FF0000"/>
                </a:solidFill>
                <a:latin typeface="Times New Roman" panose="02020603050405020304" pitchFamily="18" charset="0"/>
                <a:cs typeface="Times New Roman" panose="02020603050405020304" pitchFamily="18" charset="0"/>
              </a:rPr>
              <a:t>use herbicides to kill weeds.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pPr algn="l"/>
            <a:r>
              <a:rPr lang="en-US" sz="2800" b="1" dirty="0" smtClean="0">
                <a:solidFill>
                  <a:srgbClr val="C00000"/>
                </a:solidFill>
                <a:latin typeface="Times New Roman" pitchFamily="18" charset="0"/>
                <a:cs typeface="Times New Roman" pitchFamily="18" charset="0"/>
              </a:rPr>
              <a:t>3. Read the text again and complete the notes about the effects of water pollution. Fill each blank with no more than three words.</a:t>
            </a:r>
            <a:endParaRPr lang="en-US"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646237"/>
            <a:ext cx="9144000" cy="4830763"/>
          </a:xfrm>
        </p:spPr>
        <p:txBody>
          <a:bodyPr>
            <a:normAutofit/>
          </a:bodyPr>
          <a:lstStyle/>
          <a:p>
            <a:pPr marL="514350" indent="-514350">
              <a:buAutoNum type="arabicPeriod"/>
            </a:pPr>
            <a:r>
              <a:rPr lang="en-US" sz="2800" dirty="0" smtClean="0">
                <a:latin typeface="Times New Roman" pitchFamily="18" charset="0"/>
                <a:cs typeface="Times New Roman" pitchFamily="18" charset="0"/>
              </a:rPr>
              <a:t>If the drinking water is untreated, an outbreak of ……………may happen.</a:t>
            </a:r>
          </a:p>
          <a:p>
            <a:pPr marL="514350" indent="-514350">
              <a:buNone/>
            </a:pPr>
            <a:r>
              <a:rPr lang="en-US" sz="2800" dirty="0" smtClean="0">
                <a:latin typeface="Times New Roman" pitchFamily="18" charset="0"/>
                <a:cs typeface="Times New Roman" pitchFamily="18" charset="0"/>
              </a:rPr>
              <a:t>2. People drinking contaminated water may ……………</a:t>
            </a:r>
          </a:p>
          <a:p>
            <a:pPr marL="514350" indent="-514350">
              <a:buNone/>
            </a:pPr>
            <a:r>
              <a:rPr lang="en-US" sz="2800" dirty="0" smtClean="0">
                <a:latin typeface="Times New Roman" pitchFamily="18" charset="0"/>
                <a:cs typeface="Times New Roman" pitchFamily="18" charset="0"/>
              </a:rPr>
              <a:t>3. Fish, crabs or birds, may also die because of ……………</a:t>
            </a:r>
          </a:p>
          <a:p>
            <a:pPr marL="514350" indent="-514350">
              <a:buNone/>
            </a:pPr>
            <a:r>
              <a:rPr lang="en-US" sz="2800" dirty="0" smtClean="0">
                <a:latin typeface="Times New Roman" pitchFamily="18" charset="0"/>
                <a:cs typeface="Times New Roman" pitchFamily="18" charset="0"/>
              </a:rPr>
              <a:t>4. Other animals may become ill if they eat the ………..... animals.</a:t>
            </a:r>
          </a:p>
          <a:p>
            <a:pPr marL="514350" indent="-514350">
              <a:buNone/>
            </a:pPr>
            <a:r>
              <a:rPr lang="en-US" sz="2800" dirty="0" smtClean="0">
                <a:latin typeface="Times New Roman" pitchFamily="18" charset="0"/>
                <a:cs typeface="Times New Roman" pitchFamily="18" charset="0"/>
              </a:rPr>
              <a:t>5. Herbicides kill both weeds and ………………...</a:t>
            </a:r>
            <a:endParaRPr lang="en-US" sz="2800" dirty="0">
              <a:latin typeface="Times New Roman" pitchFamily="18" charset="0"/>
              <a:cs typeface="Times New Roman" pitchFamily="18" charset="0"/>
            </a:endParaRPr>
          </a:p>
        </p:txBody>
      </p:sp>
      <p:sp>
        <p:nvSpPr>
          <p:cNvPr id="4" name="TextBox 3"/>
          <p:cNvSpPr txBox="1"/>
          <p:nvPr/>
        </p:nvSpPr>
        <p:spPr>
          <a:xfrm>
            <a:off x="838200" y="2067580"/>
            <a:ext cx="1722119" cy="523220"/>
          </a:xfrm>
          <a:prstGeom prst="rect">
            <a:avLst/>
          </a:prstGeom>
          <a:noFill/>
        </p:spPr>
        <p:txBody>
          <a:bodyPr wrap="square" rtlCol="0">
            <a:spAutoFit/>
          </a:bodyPr>
          <a:lstStyle/>
          <a:p>
            <a:r>
              <a:rPr lang="en-US" sz="2800" b="1" i="1" dirty="0" smtClean="0">
                <a:solidFill>
                  <a:srgbClr val="FF0000"/>
                </a:solidFill>
                <a:latin typeface="Times New Roman" panose="02020603050405020304" pitchFamily="18" charset="0"/>
                <a:cs typeface="Times New Roman" panose="02020603050405020304" pitchFamily="18" charset="0"/>
              </a:rPr>
              <a:t>cholera</a:t>
            </a:r>
            <a:endParaRPr lang="en-US" sz="2800" b="1" i="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6591136" y="2600980"/>
            <a:ext cx="1105064" cy="523220"/>
          </a:xfrm>
          <a:prstGeom prst="rect">
            <a:avLst/>
          </a:prstGeom>
          <a:noFill/>
        </p:spPr>
        <p:txBody>
          <a:bodyPr wrap="square" rtlCol="0">
            <a:spAutoFit/>
          </a:bodyPr>
          <a:lstStyle/>
          <a:p>
            <a:r>
              <a:rPr lang="en-US" sz="2800" b="1" i="1" dirty="0" smtClean="0">
                <a:solidFill>
                  <a:srgbClr val="FF0000"/>
                </a:solidFill>
                <a:latin typeface="Times New Roman" panose="02020603050405020304" pitchFamily="18" charset="0"/>
                <a:cs typeface="Times New Roman" panose="02020603050405020304" pitchFamily="18" charset="0"/>
              </a:rPr>
              <a:t>die</a:t>
            </a:r>
            <a:endParaRPr lang="en-US" sz="2800" b="1" i="1" dirty="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6727371" y="3058180"/>
            <a:ext cx="2645229" cy="523220"/>
          </a:xfrm>
          <a:prstGeom prst="rect">
            <a:avLst/>
          </a:prstGeom>
          <a:noFill/>
        </p:spPr>
        <p:txBody>
          <a:bodyPr wrap="square" rtlCol="0">
            <a:spAutoFit/>
          </a:bodyPr>
          <a:lstStyle/>
          <a:p>
            <a:r>
              <a:rPr lang="en-US" sz="2800" b="1" i="1" dirty="0">
                <a:solidFill>
                  <a:srgbClr val="FF0000"/>
                </a:solidFill>
                <a:latin typeface="Times New Roman" panose="02020603050405020304" pitchFamily="18" charset="0"/>
                <a:cs typeface="Times New Roman" panose="02020603050405020304" pitchFamily="18" charset="0"/>
              </a:rPr>
              <a:t>p</a:t>
            </a:r>
            <a:r>
              <a:rPr lang="en-US" sz="2800" b="1" i="1" dirty="0" smtClean="0">
                <a:solidFill>
                  <a:srgbClr val="FF0000"/>
                </a:solidFill>
                <a:latin typeface="Times New Roman" panose="02020603050405020304" pitchFamily="18" charset="0"/>
                <a:cs typeface="Times New Roman" panose="02020603050405020304" pitchFamily="18" charset="0"/>
              </a:rPr>
              <a:t>olluted water</a:t>
            </a:r>
            <a:endParaRPr lang="en-US" sz="2800" b="1" i="1"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6964681" y="3591580"/>
            <a:ext cx="1722119" cy="523220"/>
          </a:xfrm>
          <a:prstGeom prst="rect">
            <a:avLst/>
          </a:prstGeom>
          <a:noFill/>
        </p:spPr>
        <p:txBody>
          <a:bodyPr wrap="square" rtlCol="0">
            <a:spAutoFit/>
          </a:bodyPr>
          <a:lstStyle/>
          <a:p>
            <a:r>
              <a:rPr lang="en-US" sz="2800" b="1" i="1" dirty="0" smtClean="0">
                <a:solidFill>
                  <a:srgbClr val="FF0000"/>
                </a:solidFill>
                <a:latin typeface="Times New Roman" panose="02020603050405020304" pitchFamily="18" charset="0"/>
                <a:cs typeface="Times New Roman" panose="02020603050405020304" pitchFamily="18" charset="0"/>
              </a:rPr>
              <a:t>dead</a:t>
            </a:r>
            <a:endParaRPr lang="en-US" sz="2800" b="1" i="1" dirty="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5029200" y="4495800"/>
            <a:ext cx="2590800" cy="523220"/>
          </a:xfrm>
          <a:prstGeom prst="rect">
            <a:avLst/>
          </a:prstGeom>
          <a:noFill/>
        </p:spPr>
        <p:txBody>
          <a:bodyPr wrap="square" rtlCol="0">
            <a:spAutoFit/>
          </a:bodyPr>
          <a:lstStyle/>
          <a:p>
            <a:r>
              <a:rPr lang="en-US" sz="2800" b="1" i="1" dirty="0">
                <a:solidFill>
                  <a:srgbClr val="FF0000"/>
                </a:solidFill>
                <a:latin typeface="Times New Roman" panose="02020603050405020304" pitchFamily="18" charset="0"/>
                <a:cs typeface="Times New Roman" panose="02020603050405020304" pitchFamily="18" charset="0"/>
              </a:rPr>
              <a:t>aquatic plants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TotalTime>
  <Words>852</Words>
  <Application>Microsoft Office PowerPoint</Application>
  <PresentationFormat>On-screen Show (4:3)</PresentationFormat>
  <Paragraphs>89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1. Work in pair. One of you looks at picture A, and the other looks at picture B on page 15, Ask each other questions to find out the differences between your pictures</vt:lpstr>
      <vt:lpstr>2. Mi and Nick have decided to give a presentation on water pollution to the class. Read what they have prepared and answer the questions.</vt:lpstr>
      <vt:lpstr>Slide 7</vt:lpstr>
      <vt:lpstr>* Answer the questions: </vt:lpstr>
      <vt:lpstr>3. Read the text again and complete the notes about the effects of water pollution. Fill each blank with no more than three words.</vt:lpstr>
      <vt:lpstr>4. Work in groups  and discuss the solutions to water pollution. Make notes of your answers.</vt:lpstr>
      <vt:lpstr>5. Now complete the diagram of water pollution. Use the information from the text for the causes and effects and your group’s ideas for the solutions.</vt:lpstr>
      <vt:lpstr>6. Make a presentation about water pollution based on the diagram.</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7: Pollution Period 57: A Closer Look 2</dc:title>
  <dc:creator>AIC</dc:creator>
  <cp:lastModifiedBy>Admin</cp:lastModifiedBy>
  <cp:revision>57</cp:revision>
  <dcterms:created xsi:type="dcterms:W3CDTF">2017-01-13T13:15:35Z</dcterms:created>
  <dcterms:modified xsi:type="dcterms:W3CDTF">2018-01-16T15:18:09Z</dcterms:modified>
</cp:coreProperties>
</file>