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75" r:id="rId3"/>
    <p:sldId id="268" r:id="rId4"/>
    <p:sldId id="276" r:id="rId5"/>
    <p:sldId id="277" r:id="rId6"/>
    <p:sldId id="291" r:id="rId7"/>
    <p:sldId id="292" r:id="rId8"/>
    <p:sldId id="293" r:id="rId9"/>
    <p:sldId id="294" r:id="rId10"/>
    <p:sldId id="296" r:id="rId11"/>
    <p:sldId id="297" r:id="rId12"/>
    <p:sldId id="278" r:id="rId13"/>
    <p:sldId id="281" r:id="rId14"/>
    <p:sldId id="298" r:id="rId15"/>
    <p:sldId id="301" r:id="rId16"/>
    <p:sldId id="299" r:id="rId17"/>
    <p:sldId id="302" r:id="rId18"/>
    <p:sldId id="300" r:id="rId19"/>
    <p:sldId id="303" r:id="rId20"/>
    <p:sldId id="304" r:id="rId21"/>
    <p:sldId id="269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285" r:id="rId30"/>
    <p:sldId id="312" r:id="rId31"/>
    <p:sldId id="286" r:id="rId32"/>
    <p:sldId id="287" r:id="rId33"/>
    <p:sldId id="288" r:id="rId34"/>
    <p:sldId id="28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336"/>
    <a:srgbClr val="B13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>
        <p:scale>
          <a:sx n="15" d="100"/>
          <a:sy n="15" d="100"/>
        </p:scale>
        <p:origin x="46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213E702B-566F-6620-9E3E-AEE95B681F50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6B2468E-272C-8B1F-F552-B1DFDBC704A9}"/>
              </a:ext>
            </a:extLst>
          </p:cNvPr>
          <p:cNvSpPr txBox="1"/>
          <p:nvPr userDrawn="1"/>
        </p:nvSpPr>
        <p:spPr>
          <a:xfrm>
            <a:off x="11018746" y="-1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5d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D91CABB-76AE-DAB1-3B17-51D8340EB45F}"/>
              </a:ext>
            </a:extLst>
          </p:cNvPr>
          <p:cNvSpPr txBox="1"/>
          <p:nvPr userDrawn="1"/>
        </p:nvSpPr>
        <p:spPr>
          <a:xfrm>
            <a:off x="11018746" y="-1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5d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A15701-A5A7-49BC-9449-C5C23784A3A1}"/>
              </a:ext>
            </a:extLst>
          </p:cNvPr>
          <p:cNvSpPr/>
          <p:nvPr/>
        </p:nvSpPr>
        <p:spPr>
          <a:xfrm>
            <a:off x="5570193" y="153617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5: London Was Great!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 5d: Everyday English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93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C2C4F6-B11A-4FF4-89AA-6C283CF1B88D}"/>
              </a:ext>
            </a:extLst>
          </p:cNvPr>
          <p:cNvSpPr txBox="1"/>
          <p:nvPr/>
        </p:nvSpPr>
        <p:spPr>
          <a:xfrm>
            <a:off x="1812758" y="946484"/>
            <a:ext cx="8566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Work with a partner. List down famous places for holiday in Vietnam.</a:t>
            </a:r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B3A528DB-2675-4163-9B77-0219F349B581}"/>
              </a:ext>
            </a:extLst>
          </p:cNvPr>
          <p:cNvSpPr/>
          <p:nvPr/>
        </p:nvSpPr>
        <p:spPr>
          <a:xfrm>
            <a:off x="1395663" y="2807368"/>
            <a:ext cx="8598569" cy="27111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is your </a:t>
            </a:r>
            <a:r>
              <a:rPr lang="en-US" sz="3600" dirty="0" err="1"/>
              <a:t>favourite</a:t>
            </a:r>
            <a:r>
              <a:rPr lang="en-US" sz="3600" dirty="0"/>
              <a:t> place?</a:t>
            </a:r>
          </a:p>
        </p:txBody>
      </p:sp>
    </p:spTree>
    <p:extLst>
      <p:ext uri="{BB962C8B-B14F-4D97-AF65-F5344CB8AC3E}">
        <p14:creationId xmlns:p14="http://schemas.microsoft.com/office/powerpoint/2010/main" val="42590703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6" y="606287"/>
            <a:ext cx="10352994" cy="5645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1573" y="3076246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02566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B1B043-230B-4407-BE1B-669AE8280D72}"/>
              </a:ext>
            </a:extLst>
          </p:cNvPr>
          <p:cNvSpPr/>
          <p:nvPr/>
        </p:nvSpPr>
        <p:spPr>
          <a:xfrm>
            <a:off x="368968" y="593558"/>
            <a:ext cx="2390274" cy="5454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A58AB-B6DA-4B04-B179-9F60EFF5B93B}"/>
              </a:ext>
            </a:extLst>
          </p:cNvPr>
          <p:cNvSpPr txBox="1"/>
          <p:nvPr/>
        </p:nvSpPr>
        <p:spPr>
          <a:xfrm>
            <a:off x="3400926" y="593558"/>
            <a:ext cx="8791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Activities people can do on holiday. </a:t>
            </a:r>
          </a:p>
          <a:p>
            <a:r>
              <a:rPr lang="en-US" sz="3200" dirty="0"/>
              <a:t>Match the verbs with the appropriate phrases.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6E23E-B12A-4D02-8E46-809C4D7BBA06}"/>
              </a:ext>
            </a:extLst>
          </p:cNvPr>
          <p:cNvSpPr txBox="1"/>
          <p:nvPr/>
        </p:nvSpPr>
        <p:spPr>
          <a:xfrm>
            <a:off x="762000" y="2330769"/>
            <a:ext cx="279132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visit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B3BE8-5480-4C04-932A-C2C7BC00CBBF}"/>
              </a:ext>
            </a:extLst>
          </p:cNvPr>
          <p:cNvSpPr txBox="1"/>
          <p:nvPr/>
        </p:nvSpPr>
        <p:spPr>
          <a:xfrm>
            <a:off x="762000" y="1670776"/>
            <a:ext cx="279132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6832F-8D9A-4061-9ED7-94E2231571F2}"/>
              </a:ext>
            </a:extLst>
          </p:cNvPr>
          <p:cNvSpPr txBox="1"/>
          <p:nvPr/>
        </p:nvSpPr>
        <p:spPr>
          <a:xfrm>
            <a:off x="762000" y="3023623"/>
            <a:ext cx="279132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take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BB871-102F-4C4E-8BB0-6E429E020C1F}"/>
              </a:ext>
            </a:extLst>
          </p:cNvPr>
          <p:cNvSpPr txBox="1"/>
          <p:nvPr/>
        </p:nvSpPr>
        <p:spPr>
          <a:xfrm>
            <a:off x="770021" y="3726506"/>
            <a:ext cx="279132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play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BC5DF-0352-47FA-B130-03834063A6BA}"/>
              </a:ext>
            </a:extLst>
          </p:cNvPr>
          <p:cNvSpPr txBox="1"/>
          <p:nvPr/>
        </p:nvSpPr>
        <p:spPr>
          <a:xfrm>
            <a:off x="770021" y="4418583"/>
            <a:ext cx="279132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stay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9953F-E3E3-41A4-A498-066848F7C4DD}"/>
              </a:ext>
            </a:extLst>
          </p:cNvPr>
          <p:cNvSpPr txBox="1"/>
          <p:nvPr/>
        </p:nvSpPr>
        <p:spPr>
          <a:xfrm>
            <a:off x="762000" y="5110660"/>
            <a:ext cx="279132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0719A-D063-4925-A679-A6D75A4C0D3C}"/>
              </a:ext>
            </a:extLst>
          </p:cNvPr>
          <p:cNvSpPr txBox="1"/>
          <p:nvPr/>
        </p:nvSpPr>
        <p:spPr>
          <a:xfrm>
            <a:off x="770021" y="5776208"/>
            <a:ext cx="279132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0766B8-455A-41BB-BCB5-159A2AE1E53B}"/>
              </a:ext>
            </a:extLst>
          </p:cNvPr>
          <p:cNvSpPr/>
          <p:nvPr/>
        </p:nvSpPr>
        <p:spPr>
          <a:xfrm>
            <a:off x="4973053" y="1638692"/>
            <a:ext cx="3649579" cy="55399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sightseeing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90F57C-ACB0-4CC7-A1A2-17A2D1397EAE}"/>
              </a:ext>
            </a:extLst>
          </p:cNvPr>
          <p:cNvSpPr/>
          <p:nvPr/>
        </p:nvSpPr>
        <p:spPr>
          <a:xfrm>
            <a:off x="4957009" y="2303348"/>
            <a:ext cx="3665623" cy="55399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in a hotel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CD11A-9A72-4C28-8F1E-52CA6164FBDD}"/>
              </a:ext>
            </a:extLst>
          </p:cNvPr>
          <p:cNvSpPr/>
          <p:nvPr/>
        </p:nvSpPr>
        <p:spPr>
          <a:xfrm>
            <a:off x="4957009" y="2971850"/>
            <a:ext cx="3665623" cy="55399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football on the beach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52B46-1EAF-4F7A-B09D-4E9488154CE9}"/>
              </a:ext>
            </a:extLst>
          </p:cNvPr>
          <p:cNvSpPr/>
          <p:nvPr/>
        </p:nvSpPr>
        <p:spPr>
          <a:xfrm>
            <a:off x="4973053" y="3626713"/>
            <a:ext cx="3665623" cy="55399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a boat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BE5C9F-B4FA-4FDB-9D6C-64C26055CC45}"/>
              </a:ext>
            </a:extLst>
          </p:cNvPr>
          <p:cNvSpPr/>
          <p:nvPr/>
        </p:nvSpPr>
        <p:spPr>
          <a:xfrm>
            <a:off x="4973051" y="4271864"/>
            <a:ext cx="3649581" cy="55399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photos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14A33-72FF-4787-BC7C-966AF5DA884E}"/>
              </a:ext>
            </a:extLst>
          </p:cNvPr>
          <p:cNvSpPr/>
          <p:nvPr/>
        </p:nvSpPr>
        <p:spPr>
          <a:xfrm>
            <a:off x="4973051" y="5018099"/>
            <a:ext cx="3649581" cy="55399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swimming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0F9B1A-9E38-4F8A-A95D-A05D60F68BE4}"/>
              </a:ext>
            </a:extLst>
          </p:cNvPr>
          <p:cNvSpPr/>
          <p:nvPr/>
        </p:nvSpPr>
        <p:spPr>
          <a:xfrm>
            <a:off x="4973051" y="5745990"/>
            <a:ext cx="3665623" cy="55399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a museum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8BED0B-1E71-44E3-864B-596675C14A3F}"/>
              </a:ext>
            </a:extLst>
          </p:cNvPr>
          <p:cNvSpPr/>
          <p:nvPr/>
        </p:nvSpPr>
        <p:spPr>
          <a:xfrm>
            <a:off x="8831182" y="2013628"/>
            <a:ext cx="30560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</a:rPr>
              <a:t>What activities do you like doing when you are on holiday?</a:t>
            </a:r>
            <a:endParaRPr lang="en-US" sz="32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FF36F2-9F0C-41EC-A119-3422DB76F3CD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3553326" y="1947775"/>
            <a:ext cx="1419725" cy="33473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32251B-81B5-4FC8-8CBB-E0EA812C4DAE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3561347" y="2607768"/>
            <a:ext cx="1411704" cy="34152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427A69B-015F-4D61-8601-20907CB5CC5B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565357" y="3252060"/>
            <a:ext cx="1407694" cy="12968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4FE314-69A4-45E3-8948-00EF861D45CC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3561347" y="3248849"/>
            <a:ext cx="1395662" cy="7546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788B27-1239-4FEB-A526-25106ED31A24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3561347" y="2580347"/>
            <a:ext cx="1395662" cy="21152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EE7A225-D655-442E-963D-3892A0155EA4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 flipV="1">
            <a:off x="3553326" y="3903712"/>
            <a:ext cx="1419727" cy="14839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6F76BCB-E69B-42FA-9FE3-DDB0A34EDDB4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561347" y="1915691"/>
            <a:ext cx="1411706" cy="41375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9788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B03319-3A64-416E-9F90-2D8BDC25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8" y="900486"/>
            <a:ext cx="10852108" cy="27549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6231A1-40B1-4690-B751-AB40476DCF78}"/>
              </a:ext>
            </a:extLst>
          </p:cNvPr>
          <p:cNvSpPr/>
          <p:nvPr/>
        </p:nvSpPr>
        <p:spPr>
          <a:xfrm>
            <a:off x="368968" y="593558"/>
            <a:ext cx="2390274" cy="5454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WB, P. 47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DB3F19-FF1D-41AB-9E9E-2440B13AF404}"/>
              </a:ext>
            </a:extLst>
          </p:cNvPr>
          <p:cNvSpPr/>
          <p:nvPr/>
        </p:nvSpPr>
        <p:spPr>
          <a:xfrm>
            <a:off x="9552028" y="474307"/>
            <a:ext cx="2390274" cy="5454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Pre-speaking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1CD677-748E-461C-8FED-B29F0145CFA0}"/>
              </a:ext>
            </a:extLst>
          </p:cNvPr>
          <p:cNvCxnSpPr>
            <a:cxnSpLocks/>
          </p:cNvCxnSpPr>
          <p:nvPr/>
        </p:nvCxnSpPr>
        <p:spPr>
          <a:xfrm>
            <a:off x="6252210" y="2205990"/>
            <a:ext cx="1159243" cy="6976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A60BBC-9DB3-4693-9F1C-219400D149E1}"/>
              </a:ext>
            </a:extLst>
          </p:cNvPr>
          <p:cNvCxnSpPr>
            <a:cxnSpLocks/>
          </p:cNvCxnSpPr>
          <p:nvPr/>
        </p:nvCxnSpPr>
        <p:spPr>
          <a:xfrm>
            <a:off x="6096000" y="2759242"/>
            <a:ext cx="1315453" cy="6697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512E6D-9D8D-43E7-B8AF-E2DEA5FC6C06}"/>
              </a:ext>
            </a:extLst>
          </p:cNvPr>
          <p:cNvCxnSpPr>
            <a:cxnSpLocks/>
          </p:cNvCxnSpPr>
          <p:nvPr/>
        </p:nvCxnSpPr>
        <p:spPr>
          <a:xfrm flipV="1">
            <a:off x="6096000" y="2092149"/>
            <a:ext cx="1315453" cy="1284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0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29AC17-3328-4E64-8E9E-7DD0C78B3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212"/>
            <a:ext cx="7953706" cy="5801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DAFBB3-BC9F-4F8C-A675-CF6479B40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099" y="2243080"/>
            <a:ext cx="5274595" cy="29092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3A9EE6-4ECC-4040-BFCB-D4E85E15F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517" y="565554"/>
            <a:ext cx="4842480" cy="976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712D75-BE4C-457B-ACC9-C7E363F21137}"/>
              </a:ext>
            </a:extLst>
          </p:cNvPr>
          <p:cNvSpPr/>
          <p:nvPr/>
        </p:nvSpPr>
        <p:spPr>
          <a:xfrm>
            <a:off x="3101357" y="1094137"/>
            <a:ext cx="3917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 How was your holiday?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178B3F-6F69-45AE-B417-84201D844291}"/>
              </a:ext>
            </a:extLst>
          </p:cNvPr>
          <p:cNvSpPr/>
          <p:nvPr/>
        </p:nvSpPr>
        <p:spPr>
          <a:xfrm>
            <a:off x="2349498" y="1996406"/>
            <a:ext cx="4593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dirty="0">
                <a:solidFill>
                  <a:srgbClr val="FF0000"/>
                </a:solidFill>
              </a:rPr>
              <a:t> What was the weather like?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5F6F0-6B6C-410C-93F0-6DAB6CAF8964}"/>
              </a:ext>
            </a:extLst>
          </p:cNvPr>
          <p:cNvSpPr/>
          <p:nvPr/>
        </p:nvSpPr>
        <p:spPr>
          <a:xfrm>
            <a:off x="1790430" y="2882637"/>
            <a:ext cx="4018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 What did you do there?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B06824-D88F-48C2-8467-240275CCB503}"/>
              </a:ext>
            </a:extLst>
          </p:cNvPr>
          <p:cNvSpPr/>
          <p:nvPr/>
        </p:nvSpPr>
        <p:spPr>
          <a:xfrm>
            <a:off x="2587837" y="4157698"/>
            <a:ext cx="3795262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en-US" sz="2800" dirty="0">
                <a:solidFill>
                  <a:srgbClr val="FF0000"/>
                </a:solidFill>
              </a:rPr>
              <a:t> It sounds like you had a great time.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89CBFA-ED62-4439-9DF0-B8D091CF211B}"/>
              </a:ext>
            </a:extLst>
          </p:cNvPr>
          <p:cNvSpPr/>
          <p:nvPr/>
        </p:nvSpPr>
        <p:spPr>
          <a:xfrm>
            <a:off x="1878668" y="5360174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0000"/>
                </a:solidFill>
              </a:rPr>
              <a:t> Can I see them?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D1AFAD-E340-4C68-87F3-2FE19B07E7AD}"/>
              </a:ext>
            </a:extLst>
          </p:cNvPr>
          <p:cNvSpPr/>
          <p:nvPr/>
        </p:nvSpPr>
        <p:spPr>
          <a:xfrm>
            <a:off x="4458218" y="413646"/>
            <a:ext cx="2390274" cy="5454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Pre-speaking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86DE6-8045-46B9-80C6-50F17A643AF9}"/>
              </a:ext>
            </a:extLst>
          </p:cNvPr>
          <p:cNvSpPr txBox="1"/>
          <p:nvPr/>
        </p:nvSpPr>
        <p:spPr>
          <a:xfrm>
            <a:off x="4815057" y="5579150"/>
            <a:ext cx="5120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Which tense do you use?</a:t>
            </a:r>
          </a:p>
        </p:txBody>
      </p:sp>
      <p:pic>
        <p:nvPicPr>
          <p:cNvPr id="9" name="CD3-7">
            <a:hlinkClick r:id="" action="ppaction://media"/>
            <a:extLst>
              <a:ext uri="{FF2B5EF4-FFF2-40B4-BE49-F238E27FC236}">
                <a16:creationId xmlns:a16="http://schemas.microsoft.com/office/drawing/2014/main" id="{3FA3E287-7027-4435-8F9F-F17D8DE2F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35793" y="5470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728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45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BC0C61-1DC9-4497-A75B-D724AEB4A5DF}"/>
              </a:ext>
            </a:extLst>
          </p:cNvPr>
          <p:cNvSpPr/>
          <p:nvPr/>
        </p:nvSpPr>
        <p:spPr>
          <a:xfrm>
            <a:off x="9519944" y="458070"/>
            <a:ext cx="2390274" cy="5454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While-speaking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FDFDB9-84E2-41D7-8284-DDE74BEA46F3}"/>
              </a:ext>
            </a:extLst>
          </p:cNvPr>
          <p:cNvSpPr/>
          <p:nvPr/>
        </p:nvSpPr>
        <p:spPr>
          <a:xfrm>
            <a:off x="368968" y="593558"/>
            <a:ext cx="2390274" cy="5454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WB, P. 47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82E3A-88F0-4BF4-BE4A-967BE6ED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32" y="1698369"/>
            <a:ext cx="10898502" cy="359552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5BBA088-B53F-47FC-B56F-8773AEA78FC5}"/>
              </a:ext>
            </a:extLst>
          </p:cNvPr>
          <p:cNvSpPr/>
          <p:nvPr/>
        </p:nvSpPr>
        <p:spPr>
          <a:xfrm>
            <a:off x="2853489" y="2679032"/>
            <a:ext cx="1315453" cy="5855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88E51C-82DA-461D-9AB5-D4CD6E665D0F}"/>
              </a:ext>
            </a:extLst>
          </p:cNvPr>
          <p:cNvSpPr/>
          <p:nvPr/>
        </p:nvSpPr>
        <p:spPr>
          <a:xfrm>
            <a:off x="7772399" y="3633537"/>
            <a:ext cx="4018549" cy="749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E930F1-18F9-4DD6-901C-7A27787C4C17}"/>
              </a:ext>
            </a:extLst>
          </p:cNvPr>
          <p:cNvSpPr/>
          <p:nvPr/>
        </p:nvSpPr>
        <p:spPr>
          <a:xfrm>
            <a:off x="2494547" y="4732420"/>
            <a:ext cx="2205790" cy="5855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870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D1DD44-E216-4E7E-8B3C-3F6495A797D8}"/>
              </a:ext>
            </a:extLst>
          </p:cNvPr>
          <p:cNvSpPr/>
          <p:nvPr/>
        </p:nvSpPr>
        <p:spPr>
          <a:xfrm>
            <a:off x="712670" y="1029984"/>
            <a:ext cx="88231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Andy: Hi, Emma. How was your holiday?</a:t>
            </a:r>
          </a:p>
          <a:p>
            <a:r>
              <a:rPr lang="en-US" sz="3200" dirty="0"/>
              <a:t>Emma: It was great, thanks. We went to London. </a:t>
            </a:r>
          </a:p>
          <a:p>
            <a:r>
              <a:rPr lang="en-US" sz="3200" dirty="0"/>
              <a:t>Andy: Oh! What was the weather like?</a:t>
            </a:r>
          </a:p>
          <a:p>
            <a:r>
              <a:rPr lang="en-US" sz="3200" dirty="0"/>
              <a:t>Emma: It was nice and sunny. </a:t>
            </a:r>
          </a:p>
          <a:p>
            <a:r>
              <a:rPr lang="en-US" sz="3200" dirty="0"/>
              <a:t>Andy: What did you do there?</a:t>
            </a:r>
          </a:p>
          <a:p>
            <a:r>
              <a:rPr lang="en-US" sz="3200" dirty="0"/>
              <a:t>Emma: We visited London Zoo. It was amazing! </a:t>
            </a:r>
          </a:p>
          <a:p>
            <a:r>
              <a:rPr lang="en-US" sz="3200" dirty="0"/>
              <a:t>Andy: Wow! It sounds like you had a great time.</a:t>
            </a:r>
          </a:p>
          <a:p>
            <a:r>
              <a:rPr lang="en-US" sz="3200" dirty="0"/>
              <a:t>Emma: Yes, it was perfect. I took lots of photos. </a:t>
            </a:r>
          </a:p>
          <a:p>
            <a:r>
              <a:rPr lang="en-US" sz="3200" dirty="0"/>
              <a:t>Andy: Can I see them?</a:t>
            </a:r>
          </a:p>
          <a:p>
            <a:r>
              <a:rPr lang="en-US" sz="3200" dirty="0"/>
              <a:t>Emma: Sure!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EAF37F-69D1-42AA-BF78-776795D44D7B}"/>
              </a:ext>
            </a:extLst>
          </p:cNvPr>
          <p:cNvSpPr txBox="1"/>
          <p:nvPr/>
        </p:nvSpPr>
        <p:spPr>
          <a:xfrm>
            <a:off x="2679032" y="433137"/>
            <a:ext cx="837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Practise</a:t>
            </a:r>
            <a:r>
              <a:rPr lang="en-US" sz="3200" dirty="0">
                <a:solidFill>
                  <a:srgbClr val="0070C0"/>
                </a:solidFill>
              </a:rPr>
              <a:t> the conversation with your friend.</a:t>
            </a:r>
          </a:p>
        </p:txBody>
      </p:sp>
    </p:spTree>
    <p:extLst>
      <p:ext uri="{BB962C8B-B14F-4D97-AF65-F5344CB8AC3E}">
        <p14:creationId xmlns:p14="http://schemas.microsoft.com/office/powerpoint/2010/main" val="1969981007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233C28-D4A3-4D10-B9FC-0C526D126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79" y="272715"/>
            <a:ext cx="11038675" cy="48874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27505C-780C-4504-BD3B-8A50DAD93CC5}"/>
              </a:ext>
            </a:extLst>
          </p:cNvPr>
          <p:cNvSpPr/>
          <p:nvPr/>
        </p:nvSpPr>
        <p:spPr>
          <a:xfrm>
            <a:off x="9405107" y="105298"/>
            <a:ext cx="2390274" cy="5454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While-speaking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588640-5D7F-45D4-8660-B73EE949009F}"/>
              </a:ext>
            </a:extLst>
          </p:cNvPr>
          <p:cNvSpPr/>
          <p:nvPr/>
        </p:nvSpPr>
        <p:spPr>
          <a:xfrm>
            <a:off x="5079471" y="1505694"/>
            <a:ext cx="36153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How was your holiday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5CE07E-4137-42C0-94E6-E25F4D3C7E29}"/>
              </a:ext>
            </a:extLst>
          </p:cNvPr>
          <p:cNvSpPr/>
          <p:nvPr/>
        </p:nvSpPr>
        <p:spPr>
          <a:xfrm>
            <a:off x="6114472" y="2008783"/>
            <a:ext cx="28007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Ho Chi Minh City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F7CD61-3411-4043-974C-837033CD3154}"/>
              </a:ext>
            </a:extLst>
          </p:cNvPr>
          <p:cNvSpPr/>
          <p:nvPr/>
        </p:nvSpPr>
        <p:spPr>
          <a:xfrm>
            <a:off x="1960721" y="2567486"/>
            <a:ext cx="43412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What was the weather like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46C374-DA02-4972-9C5D-7A94976FC9C3}"/>
              </a:ext>
            </a:extLst>
          </p:cNvPr>
          <p:cNvSpPr/>
          <p:nvPr/>
        </p:nvSpPr>
        <p:spPr>
          <a:xfrm>
            <a:off x="1324200" y="3578370"/>
            <a:ext cx="3699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What did you do there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9CA70-5CF9-46E9-B3AD-9FCA31B90343}"/>
              </a:ext>
            </a:extLst>
          </p:cNvPr>
          <p:cNvSpPr/>
          <p:nvPr/>
        </p:nvSpPr>
        <p:spPr>
          <a:xfrm>
            <a:off x="2686476" y="3920364"/>
            <a:ext cx="52912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to the Ho Chi Minh City Museum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A33898-1C19-4A9E-B031-E4F8A55E7467}"/>
              </a:ext>
            </a:extLst>
          </p:cNvPr>
          <p:cNvSpPr/>
          <p:nvPr/>
        </p:nvSpPr>
        <p:spPr>
          <a:xfrm>
            <a:off x="7725100" y="4132368"/>
            <a:ext cx="39299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 Reunification Palace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42F651-D274-4BDE-A5D1-55FB277A0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181" y="1697847"/>
            <a:ext cx="2800767" cy="20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165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164B2C-5300-4CDB-A78D-968F02334D53}"/>
              </a:ext>
            </a:extLst>
          </p:cNvPr>
          <p:cNvSpPr txBox="1"/>
          <p:nvPr/>
        </p:nvSpPr>
        <p:spPr>
          <a:xfrm>
            <a:off x="0" y="530671"/>
            <a:ext cx="224589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Extra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6B223-10C3-4C7B-9337-F8379A7E5CD6}"/>
              </a:ext>
            </a:extLst>
          </p:cNvPr>
          <p:cNvSpPr txBox="1"/>
          <p:nvPr/>
        </p:nvSpPr>
        <p:spPr>
          <a:xfrm>
            <a:off x="2582779" y="376808"/>
            <a:ext cx="936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Rearrange the sentences to make a complete conversation.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DB97C-6C8D-4E01-B5DF-9E452B41A9C6}"/>
              </a:ext>
            </a:extLst>
          </p:cNvPr>
          <p:cNvSpPr/>
          <p:nvPr/>
        </p:nvSpPr>
        <p:spPr>
          <a:xfrm>
            <a:off x="240632" y="1182926"/>
            <a:ext cx="5999745" cy="769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Hi Bob. Nice to see you. How was your holiday?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9C8DD-F124-4A6C-B4B1-7CF36E5950D3}"/>
              </a:ext>
            </a:extLst>
          </p:cNvPr>
          <p:cNvSpPr/>
          <p:nvPr/>
        </p:nvSpPr>
        <p:spPr>
          <a:xfrm>
            <a:off x="240629" y="2080919"/>
            <a:ext cx="5999748" cy="13236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We went sightseeing and visited </a:t>
            </a:r>
            <a:r>
              <a:rPr lang="en-US" sz="2800" dirty="0" err="1">
                <a:solidFill>
                  <a:schemeClr val="tx1"/>
                </a:solidFill>
              </a:rPr>
              <a:t>Bioparco</a:t>
            </a:r>
            <a:r>
              <a:rPr lang="en-US" sz="2800" dirty="0">
                <a:solidFill>
                  <a:schemeClr val="tx1"/>
                </a:solidFill>
              </a:rPr>
              <a:t>. We saw lots of animals at the local zoo.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176D7A-8AFD-4350-B44B-8A1C16E46565}"/>
              </a:ext>
            </a:extLst>
          </p:cNvPr>
          <p:cNvSpPr/>
          <p:nvPr/>
        </p:nvSpPr>
        <p:spPr>
          <a:xfrm>
            <a:off x="240627" y="3510659"/>
            <a:ext cx="5999750" cy="769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It was hot and sunny.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47DC2-07AC-4F96-A86C-968C5E83B576}"/>
              </a:ext>
            </a:extLst>
          </p:cNvPr>
          <p:cNvSpPr/>
          <p:nvPr/>
        </p:nvSpPr>
        <p:spPr>
          <a:xfrm>
            <a:off x="184479" y="4476830"/>
            <a:ext cx="6112045" cy="769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Yes, it was perfect. I took lots of photos.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3256B6-232D-4AE3-ACD9-793E3575B1ED}"/>
              </a:ext>
            </a:extLst>
          </p:cNvPr>
          <p:cNvSpPr/>
          <p:nvPr/>
        </p:nvSpPr>
        <p:spPr>
          <a:xfrm>
            <a:off x="6967283" y="4541925"/>
            <a:ext cx="4786558" cy="769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I’d love to.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2C20-0830-40AF-B0F6-BFE5B2FBB8FD}"/>
              </a:ext>
            </a:extLst>
          </p:cNvPr>
          <p:cNvSpPr/>
          <p:nvPr/>
        </p:nvSpPr>
        <p:spPr>
          <a:xfrm>
            <a:off x="6986331" y="989331"/>
            <a:ext cx="4748465" cy="769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What was the weather like?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2CE172-5E1F-44B1-9A51-6C1BF11E5826}"/>
              </a:ext>
            </a:extLst>
          </p:cNvPr>
          <p:cNvSpPr/>
          <p:nvPr/>
        </p:nvSpPr>
        <p:spPr>
          <a:xfrm>
            <a:off x="6986330" y="1927650"/>
            <a:ext cx="4748465" cy="769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It was  great, thanks. We went to Rome.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E04708-4456-4275-B71A-B250CF6D6EC4}"/>
              </a:ext>
            </a:extLst>
          </p:cNvPr>
          <p:cNvSpPr/>
          <p:nvPr/>
        </p:nvSpPr>
        <p:spPr>
          <a:xfrm>
            <a:off x="6986333" y="2826610"/>
            <a:ext cx="4748465" cy="769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Can I see them?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2BF38E-853B-4B28-B106-F85AD0A0E0A0}"/>
              </a:ext>
            </a:extLst>
          </p:cNvPr>
          <p:cNvSpPr/>
          <p:nvPr/>
        </p:nvSpPr>
        <p:spPr>
          <a:xfrm>
            <a:off x="6986332" y="3697140"/>
            <a:ext cx="4748465" cy="769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Wow! Lucky you.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CB6C88-8AD2-42BF-B39B-F99C87D1C34D}"/>
              </a:ext>
            </a:extLst>
          </p:cNvPr>
          <p:cNvSpPr/>
          <p:nvPr/>
        </p:nvSpPr>
        <p:spPr>
          <a:xfrm>
            <a:off x="6986332" y="5495779"/>
            <a:ext cx="4748465" cy="769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What did you do there? 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52A8BC-BEDC-4D73-912E-FF5CD88D9596}"/>
              </a:ext>
            </a:extLst>
          </p:cNvPr>
          <p:cNvSpPr/>
          <p:nvPr/>
        </p:nvSpPr>
        <p:spPr>
          <a:xfrm>
            <a:off x="184479" y="5408168"/>
            <a:ext cx="6083971" cy="769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Sure. Why don’t you come by this weekend?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542315-2CF1-4CFE-997C-0A1EB56F4169}"/>
              </a:ext>
            </a:extLst>
          </p:cNvPr>
          <p:cNvSpPr txBox="1"/>
          <p:nvPr/>
        </p:nvSpPr>
        <p:spPr>
          <a:xfrm>
            <a:off x="5747079" y="1374159"/>
            <a:ext cx="52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020CC2-49EE-45EA-9792-A52F1F8FBAC4}"/>
              </a:ext>
            </a:extLst>
          </p:cNvPr>
          <p:cNvSpPr txBox="1"/>
          <p:nvPr/>
        </p:nvSpPr>
        <p:spPr>
          <a:xfrm>
            <a:off x="10712111" y="2141639"/>
            <a:ext cx="52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DC1E1-0B80-4AC1-956E-BC4E7B36B71F}"/>
              </a:ext>
            </a:extLst>
          </p:cNvPr>
          <p:cNvSpPr txBox="1"/>
          <p:nvPr/>
        </p:nvSpPr>
        <p:spPr>
          <a:xfrm>
            <a:off x="11251517" y="956239"/>
            <a:ext cx="52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0DCCA3-EF68-407D-AE05-586B9B745503}"/>
              </a:ext>
            </a:extLst>
          </p:cNvPr>
          <p:cNvSpPr txBox="1"/>
          <p:nvPr/>
        </p:nvSpPr>
        <p:spPr>
          <a:xfrm>
            <a:off x="5542534" y="3559149"/>
            <a:ext cx="52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D0CB7B-9F94-4480-BB20-64550228212C}"/>
              </a:ext>
            </a:extLst>
          </p:cNvPr>
          <p:cNvSpPr txBox="1"/>
          <p:nvPr/>
        </p:nvSpPr>
        <p:spPr>
          <a:xfrm>
            <a:off x="11012897" y="5545503"/>
            <a:ext cx="52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886A9A-6FB3-4EC4-B367-8F80E3FE5913}"/>
              </a:ext>
            </a:extLst>
          </p:cNvPr>
          <p:cNvSpPr txBox="1"/>
          <p:nvPr/>
        </p:nvSpPr>
        <p:spPr>
          <a:xfrm>
            <a:off x="4977040" y="2864328"/>
            <a:ext cx="52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C6FE08-1796-47E4-8EDC-1CB3794C6730}"/>
              </a:ext>
            </a:extLst>
          </p:cNvPr>
          <p:cNvSpPr txBox="1"/>
          <p:nvPr/>
        </p:nvSpPr>
        <p:spPr>
          <a:xfrm>
            <a:off x="11105126" y="3772268"/>
            <a:ext cx="52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77F226-4D46-422D-9986-A735C1314B7F}"/>
              </a:ext>
            </a:extLst>
          </p:cNvPr>
          <p:cNvSpPr txBox="1"/>
          <p:nvPr/>
        </p:nvSpPr>
        <p:spPr>
          <a:xfrm>
            <a:off x="5859370" y="4369088"/>
            <a:ext cx="52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36B065-1337-4249-90EF-5B6497F7D43B}"/>
              </a:ext>
            </a:extLst>
          </p:cNvPr>
          <p:cNvSpPr txBox="1"/>
          <p:nvPr/>
        </p:nvSpPr>
        <p:spPr>
          <a:xfrm>
            <a:off x="11091085" y="2859484"/>
            <a:ext cx="52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6A7004-2B67-480E-A1A9-9013EE5444E7}"/>
              </a:ext>
            </a:extLst>
          </p:cNvPr>
          <p:cNvSpPr txBox="1"/>
          <p:nvPr/>
        </p:nvSpPr>
        <p:spPr>
          <a:xfrm>
            <a:off x="5381508" y="5431488"/>
            <a:ext cx="104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DE25B3-CDD4-4806-9FA5-505B81F10D6B}"/>
              </a:ext>
            </a:extLst>
          </p:cNvPr>
          <p:cNvSpPr txBox="1"/>
          <p:nvPr/>
        </p:nvSpPr>
        <p:spPr>
          <a:xfrm>
            <a:off x="10882553" y="4632588"/>
            <a:ext cx="782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1003742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3029" y="177496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6137" y="278578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89246" y="469235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75915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79913" y="374995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4799" y="6584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569" y="494145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571500"/>
            <a:ext cx="10287000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4009" y="3879100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3E8FE-F05A-4978-A5BE-8649E649E319}"/>
              </a:ext>
            </a:extLst>
          </p:cNvPr>
          <p:cNvSpPr txBox="1"/>
          <p:nvPr/>
        </p:nvSpPr>
        <p:spPr>
          <a:xfrm>
            <a:off x="748098" y="355488"/>
            <a:ext cx="10988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Work in pairs. Take turns to ask and answer about each other’s last holiday.</a:t>
            </a:r>
          </a:p>
        </p:txBody>
      </p:sp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3E3085CD-6253-497B-846F-71E65B2ACBEE}"/>
              </a:ext>
            </a:extLst>
          </p:cNvPr>
          <p:cNvSpPr/>
          <p:nvPr/>
        </p:nvSpPr>
        <p:spPr>
          <a:xfrm>
            <a:off x="455060" y="1566557"/>
            <a:ext cx="5139355" cy="884318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B050"/>
                </a:solidFill>
              </a:rPr>
              <a:t>A: Greeting. Ask about your friend’s holiday.</a:t>
            </a:r>
          </a:p>
        </p:txBody>
      </p:sp>
      <p:sp>
        <p:nvSpPr>
          <p:cNvPr id="4" name="Speech Bubble: Rectangle with Corners Rounded 8">
            <a:extLst>
              <a:ext uri="{FF2B5EF4-FFF2-40B4-BE49-F238E27FC236}">
                <a16:creationId xmlns:a16="http://schemas.microsoft.com/office/drawing/2014/main" id="{58C3DC81-25BE-49FB-92D2-15AAB131097F}"/>
              </a:ext>
            </a:extLst>
          </p:cNvPr>
          <p:cNvSpPr/>
          <p:nvPr/>
        </p:nvSpPr>
        <p:spPr>
          <a:xfrm>
            <a:off x="6096000" y="991932"/>
            <a:ext cx="5347902" cy="1458943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B: Answer your friend’s question about your holiday: feeling, where</a:t>
            </a:r>
          </a:p>
        </p:txBody>
      </p:sp>
      <p:sp>
        <p:nvSpPr>
          <p:cNvPr id="5" name="Speech Bubble: Rectangle with Corners Rounded 8">
            <a:extLst>
              <a:ext uri="{FF2B5EF4-FFF2-40B4-BE49-F238E27FC236}">
                <a16:creationId xmlns:a16="http://schemas.microsoft.com/office/drawing/2014/main" id="{43BB10F7-52A2-45DD-BDF1-70F1C1E3EAEA}"/>
              </a:ext>
            </a:extLst>
          </p:cNvPr>
          <p:cNvSpPr/>
          <p:nvPr/>
        </p:nvSpPr>
        <p:spPr>
          <a:xfrm>
            <a:off x="406935" y="3056612"/>
            <a:ext cx="4511831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A: Ask about the weather.</a:t>
            </a:r>
          </a:p>
        </p:txBody>
      </p:sp>
      <p:sp>
        <p:nvSpPr>
          <p:cNvPr id="6" name="Speech Bubble: Rectangle with Corners Rounded 8">
            <a:extLst>
              <a:ext uri="{FF2B5EF4-FFF2-40B4-BE49-F238E27FC236}">
                <a16:creationId xmlns:a16="http://schemas.microsoft.com/office/drawing/2014/main" id="{EE9E24C2-891C-46EC-BB88-851EC2470097}"/>
              </a:ext>
            </a:extLst>
          </p:cNvPr>
          <p:cNvSpPr/>
          <p:nvPr/>
        </p:nvSpPr>
        <p:spPr>
          <a:xfrm>
            <a:off x="6096000" y="2959000"/>
            <a:ext cx="5737191" cy="934730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B: Give information about the weather.</a:t>
            </a:r>
          </a:p>
        </p:txBody>
      </p:sp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781CF680-C647-4895-A0C5-7F9CDF974D8A}"/>
              </a:ext>
            </a:extLst>
          </p:cNvPr>
          <p:cNvSpPr/>
          <p:nvPr/>
        </p:nvSpPr>
        <p:spPr>
          <a:xfrm>
            <a:off x="748097" y="4123276"/>
            <a:ext cx="3755968" cy="921956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A: Ask about the activities.</a:t>
            </a:r>
          </a:p>
        </p:txBody>
      </p:sp>
      <p:sp>
        <p:nvSpPr>
          <p:cNvPr id="8" name="Speech Bubble: Rectangle with Corners Rounded 8">
            <a:extLst>
              <a:ext uri="{FF2B5EF4-FFF2-40B4-BE49-F238E27FC236}">
                <a16:creationId xmlns:a16="http://schemas.microsoft.com/office/drawing/2014/main" id="{8C306FBD-BFFB-4F8A-810F-629D6D0EE299}"/>
              </a:ext>
            </a:extLst>
          </p:cNvPr>
          <p:cNvSpPr/>
          <p:nvPr/>
        </p:nvSpPr>
        <p:spPr>
          <a:xfrm>
            <a:off x="5913656" y="4305725"/>
            <a:ext cx="5706710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B: Tell your friend what you did.</a:t>
            </a:r>
          </a:p>
        </p:txBody>
      </p:sp>
      <p:sp>
        <p:nvSpPr>
          <p:cNvPr id="13" name="Speech Bubble: Rectangle with Corners Rounded 8">
            <a:extLst>
              <a:ext uri="{FF2B5EF4-FFF2-40B4-BE49-F238E27FC236}">
                <a16:creationId xmlns:a16="http://schemas.microsoft.com/office/drawing/2014/main" id="{2813A515-B623-471D-909E-6759A5DEFAC4}"/>
              </a:ext>
            </a:extLst>
          </p:cNvPr>
          <p:cNvSpPr/>
          <p:nvPr/>
        </p:nvSpPr>
        <p:spPr>
          <a:xfrm>
            <a:off x="748097" y="5303220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A: ……..</a:t>
            </a:r>
          </a:p>
        </p:txBody>
      </p:sp>
      <p:sp>
        <p:nvSpPr>
          <p:cNvPr id="14" name="Speech Bubble: Rectangle with Corners Rounded 8">
            <a:extLst>
              <a:ext uri="{FF2B5EF4-FFF2-40B4-BE49-F238E27FC236}">
                <a16:creationId xmlns:a16="http://schemas.microsoft.com/office/drawing/2014/main" id="{31C6E9B1-D32D-4DE2-99EC-8501D7D711F5}"/>
              </a:ext>
            </a:extLst>
          </p:cNvPr>
          <p:cNvSpPr/>
          <p:nvPr/>
        </p:nvSpPr>
        <p:spPr>
          <a:xfrm>
            <a:off x="7026441" y="5345248"/>
            <a:ext cx="4989095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B: Answer the question.</a:t>
            </a:r>
          </a:p>
        </p:txBody>
      </p:sp>
    </p:spTree>
    <p:extLst>
      <p:ext uri="{BB962C8B-B14F-4D97-AF65-F5344CB8AC3E}">
        <p14:creationId xmlns:p14="http://schemas.microsoft.com/office/powerpoint/2010/main" val="17709837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3FCD86-1DA1-4968-8CA9-786140743888}"/>
              </a:ext>
            </a:extLst>
          </p:cNvPr>
          <p:cNvSpPr txBox="1"/>
          <p:nvPr/>
        </p:nvSpPr>
        <p:spPr>
          <a:xfrm>
            <a:off x="433136" y="834189"/>
            <a:ext cx="111813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Report about your friend’s holiday.</a:t>
            </a:r>
          </a:p>
          <a:p>
            <a:endParaRPr lang="en-US" sz="3600" i="1" dirty="0"/>
          </a:p>
          <a:p>
            <a:r>
              <a:rPr lang="en-US" sz="3600" i="1" dirty="0"/>
              <a:t>My partner is …….. </a:t>
            </a:r>
            <a:r>
              <a:rPr lang="en-US" sz="3600" i="1" dirty="0" err="1"/>
              <a:t>He/She</a:t>
            </a:r>
            <a:r>
              <a:rPr lang="en-US" sz="3600" i="1" dirty="0"/>
              <a:t> went to ……… last holiday. It was …….... The weather was ……….. during his/her holiday. She/ He ……</a:t>
            </a:r>
          </a:p>
        </p:txBody>
      </p:sp>
    </p:spTree>
    <p:extLst>
      <p:ext uri="{BB962C8B-B14F-4D97-AF65-F5344CB8AC3E}">
        <p14:creationId xmlns:p14="http://schemas.microsoft.com/office/powerpoint/2010/main" val="25734766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50E4A-21EA-4BE9-BD88-D39E45DAC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880"/>
            <a:ext cx="3257550" cy="638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F57ED3-A655-4B82-8360-55241DB33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87" y="463790"/>
            <a:ext cx="4238625" cy="628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7E9A4B-9489-4BF4-A2F6-070C4DB92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05" y="1306930"/>
            <a:ext cx="10821254" cy="334528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A30D247-7ABF-4C4F-9F68-06536C78BDC9}"/>
              </a:ext>
            </a:extLst>
          </p:cNvPr>
          <p:cNvSpPr/>
          <p:nvPr/>
        </p:nvSpPr>
        <p:spPr>
          <a:xfrm>
            <a:off x="609600" y="1556084"/>
            <a:ext cx="561474" cy="63817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00F79C-4885-4A2A-BA00-1B415D545BF9}"/>
              </a:ext>
            </a:extLst>
          </p:cNvPr>
          <p:cNvSpPr/>
          <p:nvPr/>
        </p:nvSpPr>
        <p:spPr>
          <a:xfrm>
            <a:off x="4195011" y="1556083"/>
            <a:ext cx="561474" cy="63817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50AD9F-4050-411E-8D00-EB462D4B1180}"/>
              </a:ext>
            </a:extLst>
          </p:cNvPr>
          <p:cNvSpPr/>
          <p:nvPr/>
        </p:nvSpPr>
        <p:spPr>
          <a:xfrm>
            <a:off x="7499685" y="1556082"/>
            <a:ext cx="561474" cy="63817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988DB6-B463-442C-AC81-224E7DB0B196}"/>
              </a:ext>
            </a:extLst>
          </p:cNvPr>
          <p:cNvCxnSpPr/>
          <p:nvPr/>
        </p:nvCxnSpPr>
        <p:spPr>
          <a:xfrm>
            <a:off x="890337" y="2566737"/>
            <a:ext cx="294372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EB803E-B113-4EA4-8F9C-7874A641BE54}"/>
              </a:ext>
            </a:extLst>
          </p:cNvPr>
          <p:cNvCxnSpPr>
            <a:cxnSpLocks/>
          </p:cNvCxnSpPr>
          <p:nvPr/>
        </p:nvCxnSpPr>
        <p:spPr>
          <a:xfrm>
            <a:off x="4756485" y="2590800"/>
            <a:ext cx="249454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C5757F-32E7-43D8-9FA6-E3608A953434}"/>
              </a:ext>
            </a:extLst>
          </p:cNvPr>
          <p:cNvCxnSpPr>
            <a:cxnSpLocks/>
          </p:cNvCxnSpPr>
          <p:nvPr/>
        </p:nvCxnSpPr>
        <p:spPr>
          <a:xfrm>
            <a:off x="7910512" y="2566737"/>
            <a:ext cx="2757488" cy="2406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6EFB44-9C3B-4513-A8F6-E9868D3A9D47}"/>
              </a:ext>
            </a:extLst>
          </p:cNvPr>
          <p:cNvSpPr txBox="1"/>
          <p:nvPr/>
        </p:nvSpPr>
        <p:spPr>
          <a:xfrm>
            <a:off x="721895" y="3238181"/>
            <a:ext cx="210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helped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0AFDB6-EAF2-4542-B1CA-CCDC85F1022A}"/>
              </a:ext>
            </a:extLst>
          </p:cNvPr>
          <p:cNvSpPr txBox="1"/>
          <p:nvPr/>
        </p:nvSpPr>
        <p:spPr>
          <a:xfrm>
            <a:off x="4195011" y="3228340"/>
            <a:ext cx="210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called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901798-284A-4299-B231-8F39D534267B}"/>
              </a:ext>
            </a:extLst>
          </p:cNvPr>
          <p:cNvSpPr txBox="1"/>
          <p:nvPr/>
        </p:nvSpPr>
        <p:spPr>
          <a:xfrm>
            <a:off x="7395610" y="3204276"/>
            <a:ext cx="210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needed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E6B5A-07DA-4123-973F-7F29D9F5392C}"/>
              </a:ext>
            </a:extLst>
          </p:cNvPr>
          <p:cNvSpPr/>
          <p:nvPr/>
        </p:nvSpPr>
        <p:spPr>
          <a:xfrm>
            <a:off x="495137" y="4879556"/>
            <a:ext cx="81219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Unvoiced sound: /p/, /f/, /s/, /ʃ/, /ʧ/, /k/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Voiced sound: all other sounds</a:t>
            </a:r>
          </a:p>
        </p:txBody>
      </p:sp>
    </p:spTree>
    <p:extLst>
      <p:ext uri="{BB962C8B-B14F-4D97-AF65-F5344CB8AC3E}">
        <p14:creationId xmlns:p14="http://schemas.microsoft.com/office/powerpoint/2010/main" val="30146136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9BCA6-1B33-4710-A0A6-B92B880C0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296" y="0"/>
            <a:ext cx="5670995" cy="31363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AB906D-F551-4F3B-867D-77C5BDA65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53" y="3136329"/>
            <a:ext cx="11208294" cy="33745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3158FF-8151-465F-A7DF-E69FD7FDC34D}"/>
              </a:ext>
            </a:extLst>
          </p:cNvPr>
          <p:cNvSpPr/>
          <p:nvPr/>
        </p:nvSpPr>
        <p:spPr>
          <a:xfrm>
            <a:off x="914400" y="5111098"/>
            <a:ext cx="34650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looked, kissed,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walked, hoped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556764-6E83-46C2-98AD-8538EC303F4F}"/>
              </a:ext>
            </a:extLst>
          </p:cNvPr>
          <p:cNvSpPr/>
          <p:nvPr/>
        </p:nvSpPr>
        <p:spPr>
          <a:xfrm>
            <a:off x="4507831" y="5043443"/>
            <a:ext cx="34650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borrowed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cleaned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015A1D-B29E-44EC-9AB8-1F9C0913671F}"/>
              </a:ext>
            </a:extLst>
          </p:cNvPr>
          <p:cNvSpPr/>
          <p:nvPr/>
        </p:nvSpPr>
        <p:spPr>
          <a:xfrm>
            <a:off x="7835766" y="5022471"/>
            <a:ext cx="3377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ended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sounded</a:t>
            </a:r>
          </a:p>
        </p:txBody>
      </p:sp>
      <p:pic>
        <p:nvPicPr>
          <p:cNvPr id="7" name="CD3-8">
            <a:hlinkClick r:id="" action="ppaction://media"/>
            <a:extLst>
              <a:ext uri="{FF2B5EF4-FFF2-40B4-BE49-F238E27FC236}">
                <a16:creationId xmlns:a16="http://schemas.microsoft.com/office/drawing/2014/main" id="{0E5B3BC8-5278-4CB3-9CDD-CB51B3814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9117" y="1034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86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0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ACBCA8-2508-4E8F-B2B2-C0315684905C}"/>
              </a:ext>
            </a:extLst>
          </p:cNvPr>
          <p:cNvSpPr txBox="1"/>
          <p:nvPr/>
        </p:nvSpPr>
        <p:spPr>
          <a:xfrm>
            <a:off x="1416317" y="557444"/>
            <a:ext cx="370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Odd one 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FFD29-7101-4E9B-98D2-8806279B2E59}"/>
              </a:ext>
            </a:extLst>
          </p:cNvPr>
          <p:cNvSpPr txBox="1"/>
          <p:nvPr/>
        </p:nvSpPr>
        <p:spPr>
          <a:xfrm>
            <a:off x="417095" y="1692441"/>
            <a:ext cx="11491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dirty="0"/>
              <a:t>a. promis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>
                <a:solidFill>
                  <a:srgbClr val="FF0000"/>
                </a:solidFill>
              </a:rPr>
              <a:t>		</a:t>
            </a:r>
            <a:r>
              <a:rPr lang="en-US" sz="3000" dirty="0"/>
              <a:t>b. work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>
                <a:solidFill>
                  <a:srgbClr val="FF0000"/>
                </a:solidFill>
              </a:rPr>
              <a:t>		</a:t>
            </a:r>
            <a:r>
              <a:rPr lang="en-US" sz="3000" dirty="0"/>
              <a:t>c. finish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        	d. start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</a:p>
          <a:p>
            <a:pPr marL="342900" indent="-342900">
              <a:buAutoNum type="arabicPeriod"/>
            </a:pPr>
            <a:r>
              <a:rPr lang="en-US" sz="3000" dirty="0"/>
              <a:t>a. stay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/>
              <a:t>                       b. walk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/>
              <a:t>          	c. turn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/>
              <a:t>            	d. lov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</a:p>
          <a:p>
            <a:pPr marL="342900" indent="-342900">
              <a:buAutoNum type="arabicPeriod"/>
            </a:pPr>
            <a:r>
              <a:rPr lang="en-US" sz="3000" dirty="0"/>
              <a:t>a. decid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                   b. end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/>
              <a:t>            	c. hop</a:t>
            </a:r>
            <a:r>
              <a:rPr lang="en-US" sz="3000" u="sng" dirty="0">
                <a:solidFill>
                  <a:srgbClr val="FF0000"/>
                </a:solidFill>
              </a:rPr>
              <a:t>ed </a:t>
            </a:r>
            <a:r>
              <a:rPr lang="en-US" sz="3000" dirty="0"/>
              <a:t>            	d. visit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</a:p>
          <a:p>
            <a:pPr marL="342900" indent="-342900">
              <a:buAutoNum type="arabicPeriod"/>
            </a:pPr>
            <a:r>
              <a:rPr lang="en-US" sz="3000" dirty="0"/>
              <a:t>a. di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>
                <a:solidFill>
                  <a:srgbClr val="FF0000"/>
                </a:solidFill>
              </a:rPr>
              <a:t>			</a:t>
            </a:r>
            <a:r>
              <a:rPr lang="en-US" sz="3000" dirty="0"/>
              <a:t>b. kiss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/>
              <a:t>            	c. clean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/>
              <a:t>           	d. perform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</a:p>
          <a:p>
            <a:pPr marL="342900" indent="-342900">
              <a:buAutoNum type="arabicPeriod"/>
            </a:pPr>
            <a:r>
              <a:rPr lang="en-US" sz="3000" dirty="0"/>
              <a:t>a. look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>
                <a:solidFill>
                  <a:srgbClr val="FF0000"/>
                </a:solidFill>
              </a:rPr>
              <a:t>			</a:t>
            </a:r>
            <a:r>
              <a:rPr lang="en-US" sz="3000" dirty="0"/>
              <a:t>b. stopp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        	c. wash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/>
              <a:t>          	d. need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</a:p>
          <a:p>
            <a:pPr marL="342900" indent="-342900">
              <a:buAutoNum type="arabicPeriod"/>
            </a:pPr>
            <a:r>
              <a:rPr lang="en-US" sz="3000" dirty="0"/>
              <a:t>a. borrow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>
                <a:solidFill>
                  <a:srgbClr val="FF0000"/>
                </a:solidFill>
              </a:rPr>
              <a:t>		</a:t>
            </a:r>
            <a:r>
              <a:rPr lang="en-US" sz="3000" dirty="0"/>
              <a:t>b. look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           	c. help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/>
              <a:t>            	d. walk</a:t>
            </a:r>
            <a:r>
              <a:rPr lang="en-US" sz="3000" u="sng" dirty="0">
                <a:solidFill>
                  <a:srgbClr val="FF0000"/>
                </a:solidFill>
              </a:rPr>
              <a:t>ed</a:t>
            </a:r>
            <a:r>
              <a:rPr lang="en-US" sz="30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785127826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8E56FC-ECEE-49C1-B6AE-1D9EA62CDAC5}"/>
              </a:ext>
            </a:extLst>
          </p:cNvPr>
          <p:cNvSpPr/>
          <p:nvPr/>
        </p:nvSpPr>
        <p:spPr>
          <a:xfrm>
            <a:off x="272717" y="1685564"/>
            <a:ext cx="1158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a. promis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/>
              <a:t>                   b. work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/>
              <a:t>           c. finish</a:t>
            </a:r>
            <a:r>
              <a:rPr lang="en-US" sz="3200" u="sng" dirty="0">
                <a:solidFill>
                  <a:srgbClr val="FF0000"/>
                </a:solidFill>
              </a:rPr>
              <a:t>ed </a:t>
            </a:r>
            <a:r>
              <a:rPr lang="en-US" sz="3200" dirty="0"/>
              <a:t>         d. start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</a:p>
          <a:p>
            <a:endParaRPr lang="en-US" sz="3200" u="sng" dirty="0">
              <a:solidFill>
                <a:srgbClr val="FF0000"/>
              </a:solidFill>
            </a:endParaRPr>
          </a:p>
          <a:p>
            <a:r>
              <a:rPr lang="en-US" sz="3200" dirty="0"/>
              <a:t>2. a. stay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/>
              <a:t>                         b. walk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/>
              <a:t>           c. turn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/>
              <a:t>            d. lov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</a:p>
          <a:p>
            <a:endParaRPr lang="en-US" sz="3200" u="sng" dirty="0">
              <a:solidFill>
                <a:srgbClr val="FF0000"/>
              </a:solidFill>
            </a:endParaRPr>
          </a:p>
          <a:p>
            <a:r>
              <a:rPr lang="en-US" sz="3200" dirty="0"/>
              <a:t>3. a. decid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                     b. end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/>
              <a:t>            c. hop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            d. visit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</a:p>
          <a:p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46467-200C-477A-BB0E-3106E6EAD8E6}"/>
              </a:ext>
            </a:extLst>
          </p:cNvPr>
          <p:cNvSpPr txBox="1"/>
          <p:nvPr/>
        </p:nvSpPr>
        <p:spPr>
          <a:xfrm>
            <a:off x="1427747" y="420284"/>
            <a:ext cx="370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Odd one 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E0168-23FF-4A1D-AF24-D1ECA9095633}"/>
              </a:ext>
            </a:extLst>
          </p:cNvPr>
          <p:cNvSpPr txBox="1"/>
          <p:nvPr/>
        </p:nvSpPr>
        <p:spPr>
          <a:xfrm>
            <a:off x="8005013" y="4237810"/>
            <a:ext cx="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4FC0A-D57B-438D-BF5A-FBEA0DCD92B8}"/>
              </a:ext>
            </a:extLst>
          </p:cNvPr>
          <p:cNvSpPr txBox="1"/>
          <p:nvPr/>
        </p:nvSpPr>
        <p:spPr>
          <a:xfrm>
            <a:off x="10555705" y="4089846"/>
            <a:ext cx="208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/id/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3716E7-35F3-4C16-B53A-FFD4BE599B99}"/>
              </a:ext>
            </a:extLst>
          </p:cNvPr>
          <p:cNvSpPr/>
          <p:nvPr/>
        </p:nvSpPr>
        <p:spPr>
          <a:xfrm>
            <a:off x="9593179" y="1685564"/>
            <a:ext cx="1925053" cy="608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4CE946-0B85-4EDC-BE4D-A7719FAAF793}"/>
              </a:ext>
            </a:extLst>
          </p:cNvPr>
          <p:cNvSpPr/>
          <p:nvPr/>
        </p:nvSpPr>
        <p:spPr>
          <a:xfrm>
            <a:off x="4170947" y="2600601"/>
            <a:ext cx="2277979" cy="608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DC2A63-9A79-4F42-BCEC-B4F701C255DE}"/>
              </a:ext>
            </a:extLst>
          </p:cNvPr>
          <p:cNvSpPr/>
          <p:nvPr/>
        </p:nvSpPr>
        <p:spPr>
          <a:xfrm>
            <a:off x="6825916" y="3618638"/>
            <a:ext cx="2023314" cy="608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DB61A-2FF1-415B-B60E-BB6F2685D204}"/>
              </a:ext>
            </a:extLst>
          </p:cNvPr>
          <p:cNvSpPr txBox="1"/>
          <p:nvPr/>
        </p:nvSpPr>
        <p:spPr>
          <a:xfrm>
            <a:off x="2145632" y="2157663"/>
            <a:ext cx="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232F7D-CAE4-4E3F-B8C1-2F72EB36630A}"/>
              </a:ext>
            </a:extLst>
          </p:cNvPr>
          <p:cNvSpPr txBox="1"/>
          <p:nvPr/>
        </p:nvSpPr>
        <p:spPr>
          <a:xfrm>
            <a:off x="5486400" y="2093494"/>
            <a:ext cx="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279411-C833-45A3-8B82-BD2D21B7DF86}"/>
              </a:ext>
            </a:extLst>
          </p:cNvPr>
          <p:cNvSpPr txBox="1"/>
          <p:nvPr/>
        </p:nvSpPr>
        <p:spPr>
          <a:xfrm>
            <a:off x="8245642" y="2093494"/>
            <a:ext cx="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41C4F1-F4D1-4A49-898D-488051F589B5}"/>
              </a:ext>
            </a:extLst>
          </p:cNvPr>
          <p:cNvSpPr txBox="1"/>
          <p:nvPr/>
        </p:nvSpPr>
        <p:spPr>
          <a:xfrm>
            <a:off x="10716126" y="2157662"/>
            <a:ext cx="1203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/id/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3179FF-0844-4C97-A6D0-F882CF4CAA92}"/>
              </a:ext>
            </a:extLst>
          </p:cNvPr>
          <p:cNvSpPr txBox="1"/>
          <p:nvPr/>
        </p:nvSpPr>
        <p:spPr>
          <a:xfrm>
            <a:off x="1584158" y="3194475"/>
            <a:ext cx="922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/d/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AFA01B-0485-4A62-98A8-BFB1DC947B0E}"/>
              </a:ext>
            </a:extLst>
          </p:cNvPr>
          <p:cNvSpPr txBox="1"/>
          <p:nvPr/>
        </p:nvSpPr>
        <p:spPr>
          <a:xfrm>
            <a:off x="8017041" y="3120570"/>
            <a:ext cx="208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/d/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A16337-ED1B-471D-BBDC-AC456C0FD54A}"/>
              </a:ext>
            </a:extLst>
          </p:cNvPr>
          <p:cNvSpPr txBox="1"/>
          <p:nvPr/>
        </p:nvSpPr>
        <p:spPr>
          <a:xfrm>
            <a:off x="10439400" y="3073903"/>
            <a:ext cx="107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/d/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FBE926-1541-4775-8B01-8DEB71253E0D}"/>
              </a:ext>
            </a:extLst>
          </p:cNvPr>
          <p:cNvSpPr txBox="1"/>
          <p:nvPr/>
        </p:nvSpPr>
        <p:spPr>
          <a:xfrm>
            <a:off x="5560596" y="3171457"/>
            <a:ext cx="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B4CA58-F326-4580-9F2A-D932C83A77B5}"/>
              </a:ext>
            </a:extLst>
          </p:cNvPr>
          <p:cNvSpPr txBox="1"/>
          <p:nvPr/>
        </p:nvSpPr>
        <p:spPr>
          <a:xfrm>
            <a:off x="1780675" y="4164864"/>
            <a:ext cx="208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/id/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1B446-455D-46C0-B5D5-D59FFF458766}"/>
              </a:ext>
            </a:extLst>
          </p:cNvPr>
          <p:cNvSpPr txBox="1"/>
          <p:nvPr/>
        </p:nvSpPr>
        <p:spPr>
          <a:xfrm>
            <a:off x="5374107" y="4164162"/>
            <a:ext cx="208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/id/</a:t>
            </a:r>
          </a:p>
        </p:txBody>
      </p:sp>
    </p:spTree>
    <p:extLst>
      <p:ext uri="{BB962C8B-B14F-4D97-AF65-F5344CB8AC3E}">
        <p14:creationId xmlns:p14="http://schemas.microsoft.com/office/powerpoint/2010/main" val="38243267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D9C32E-CAA3-440B-B4DE-55D8ED316F78}"/>
              </a:ext>
            </a:extLst>
          </p:cNvPr>
          <p:cNvSpPr/>
          <p:nvPr/>
        </p:nvSpPr>
        <p:spPr>
          <a:xfrm>
            <a:off x="160421" y="1300553"/>
            <a:ext cx="120315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4. a. di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                            b. kiss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/>
              <a:t>            c. clean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/>
              <a:t>           d. perform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</a:p>
          <a:p>
            <a:endParaRPr lang="en-US" sz="3200" u="sng" dirty="0">
              <a:solidFill>
                <a:srgbClr val="FF0000"/>
              </a:solidFill>
            </a:endParaRPr>
          </a:p>
          <a:p>
            <a:r>
              <a:rPr lang="en-US" sz="3200" dirty="0"/>
              <a:t>5. a. look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                        b. stopp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        d. wash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/>
              <a:t>          d. need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</a:p>
          <a:p>
            <a:endParaRPr lang="en-US" sz="3200" u="sng" dirty="0">
              <a:solidFill>
                <a:srgbClr val="FF0000"/>
              </a:solidFill>
            </a:endParaRPr>
          </a:p>
          <a:p>
            <a:r>
              <a:rPr lang="en-US" sz="3200" dirty="0"/>
              <a:t>6. a. borrow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                  b. look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           c. help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/>
              <a:t>            d. walk</a:t>
            </a:r>
            <a:r>
              <a:rPr lang="en-US" sz="3200" u="sng" dirty="0">
                <a:solidFill>
                  <a:srgbClr val="FF0000"/>
                </a:solidFill>
              </a:rPr>
              <a:t>ed</a:t>
            </a:r>
            <a:r>
              <a:rPr lang="en-US" sz="3200" dirty="0"/>
              <a:t>  </a:t>
            </a:r>
          </a:p>
          <a:p>
            <a:r>
              <a:rPr lang="en-US" sz="3200" dirty="0"/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6B0F7-72C1-429D-B265-6CA20B8D6EA8}"/>
              </a:ext>
            </a:extLst>
          </p:cNvPr>
          <p:cNvSpPr txBox="1"/>
          <p:nvPr/>
        </p:nvSpPr>
        <p:spPr>
          <a:xfrm>
            <a:off x="1427747" y="420284"/>
            <a:ext cx="370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Odd one 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F2E50-75A3-49E5-8F92-4ED500556AC3}"/>
              </a:ext>
            </a:extLst>
          </p:cNvPr>
          <p:cNvSpPr txBox="1"/>
          <p:nvPr/>
        </p:nvSpPr>
        <p:spPr>
          <a:xfrm>
            <a:off x="2123574" y="3895626"/>
            <a:ext cx="95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/d/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E5DE3-F969-497D-A5F3-6AF594C6B3F9}"/>
              </a:ext>
            </a:extLst>
          </p:cNvPr>
          <p:cNvSpPr txBox="1"/>
          <p:nvPr/>
        </p:nvSpPr>
        <p:spPr>
          <a:xfrm>
            <a:off x="5281862" y="3782056"/>
            <a:ext cx="95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97B620-660C-4923-8D33-9A1787141EDA}"/>
              </a:ext>
            </a:extLst>
          </p:cNvPr>
          <p:cNvSpPr/>
          <p:nvPr/>
        </p:nvSpPr>
        <p:spPr>
          <a:xfrm>
            <a:off x="4363453" y="1300553"/>
            <a:ext cx="1925053" cy="608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726A08-9DE1-49EB-B16F-893EE6D66D95}"/>
              </a:ext>
            </a:extLst>
          </p:cNvPr>
          <p:cNvSpPr/>
          <p:nvPr/>
        </p:nvSpPr>
        <p:spPr>
          <a:xfrm>
            <a:off x="9384631" y="2215590"/>
            <a:ext cx="2149643" cy="608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BC7E11-C6B3-454D-8562-93BC90A886CF}"/>
              </a:ext>
            </a:extLst>
          </p:cNvPr>
          <p:cNvSpPr/>
          <p:nvPr/>
        </p:nvSpPr>
        <p:spPr>
          <a:xfrm>
            <a:off x="609600" y="3257690"/>
            <a:ext cx="2358189" cy="608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500676-0D0C-439B-8211-7233BADA935C}"/>
              </a:ext>
            </a:extLst>
          </p:cNvPr>
          <p:cNvSpPr txBox="1"/>
          <p:nvPr/>
        </p:nvSpPr>
        <p:spPr>
          <a:xfrm>
            <a:off x="1173079" y="1694346"/>
            <a:ext cx="95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/d/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C0A412-0226-491E-A6E7-3BDD1C9CD06E}"/>
              </a:ext>
            </a:extLst>
          </p:cNvPr>
          <p:cNvSpPr txBox="1"/>
          <p:nvPr/>
        </p:nvSpPr>
        <p:spPr>
          <a:xfrm>
            <a:off x="8053137" y="1694346"/>
            <a:ext cx="95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/d/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F2878-8FBD-4E3F-A0E3-9C5CB20DC512}"/>
              </a:ext>
            </a:extLst>
          </p:cNvPr>
          <p:cNvSpPr txBox="1"/>
          <p:nvPr/>
        </p:nvSpPr>
        <p:spPr>
          <a:xfrm>
            <a:off x="11241505" y="1717902"/>
            <a:ext cx="95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/d/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AB5C3-D844-4E10-9B63-68E2888797E8}"/>
              </a:ext>
            </a:extLst>
          </p:cNvPr>
          <p:cNvSpPr txBox="1"/>
          <p:nvPr/>
        </p:nvSpPr>
        <p:spPr>
          <a:xfrm>
            <a:off x="5331995" y="1850560"/>
            <a:ext cx="95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35CFE0-E982-44AA-A98F-EB55C070E764}"/>
              </a:ext>
            </a:extLst>
          </p:cNvPr>
          <p:cNvSpPr txBox="1"/>
          <p:nvPr/>
        </p:nvSpPr>
        <p:spPr>
          <a:xfrm>
            <a:off x="10766257" y="2736960"/>
            <a:ext cx="95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/id/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B2DF8B-F744-4E6A-83CF-8B5CD9AEEDA7}"/>
              </a:ext>
            </a:extLst>
          </p:cNvPr>
          <p:cNvSpPr txBox="1"/>
          <p:nvPr/>
        </p:nvSpPr>
        <p:spPr>
          <a:xfrm>
            <a:off x="1633286" y="2672915"/>
            <a:ext cx="95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FDE21F-254D-4984-AF9B-43CE7A4AD4F8}"/>
              </a:ext>
            </a:extLst>
          </p:cNvPr>
          <p:cNvSpPr txBox="1"/>
          <p:nvPr/>
        </p:nvSpPr>
        <p:spPr>
          <a:xfrm>
            <a:off x="5594682" y="2669273"/>
            <a:ext cx="95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298ABF-99FD-42B2-898E-3598635D470E}"/>
              </a:ext>
            </a:extLst>
          </p:cNvPr>
          <p:cNvSpPr txBox="1"/>
          <p:nvPr/>
        </p:nvSpPr>
        <p:spPr>
          <a:xfrm>
            <a:off x="8156405" y="2698314"/>
            <a:ext cx="95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3D7C1E-BEAE-42BD-A9A8-057AC4AE2764}"/>
              </a:ext>
            </a:extLst>
          </p:cNvPr>
          <p:cNvSpPr txBox="1"/>
          <p:nvPr/>
        </p:nvSpPr>
        <p:spPr>
          <a:xfrm>
            <a:off x="7964902" y="3702282"/>
            <a:ext cx="95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1BBE2A-F6E5-428F-9EAC-DC62C89EFCC9}"/>
              </a:ext>
            </a:extLst>
          </p:cNvPr>
          <p:cNvSpPr txBox="1"/>
          <p:nvPr/>
        </p:nvSpPr>
        <p:spPr>
          <a:xfrm>
            <a:off x="10631900" y="3756018"/>
            <a:ext cx="95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/t/</a:t>
            </a:r>
          </a:p>
        </p:txBody>
      </p:sp>
    </p:spTree>
    <p:extLst>
      <p:ext uri="{BB962C8B-B14F-4D97-AF65-F5344CB8AC3E}">
        <p14:creationId xmlns:p14="http://schemas.microsoft.com/office/powerpoint/2010/main" val="22955270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035"/>
            <a:ext cx="9372600" cy="70450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DE12A7-95AD-4892-9F4D-ACBC4CE874ED}"/>
              </a:ext>
            </a:extLst>
          </p:cNvPr>
          <p:cNvSpPr txBox="1"/>
          <p:nvPr/>
        </p:nvSpPr>
        <p:spPr>
          <a:xfrm>
            <a:off x="888532" y="923424"/>
            <a:ext cx="97215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Write about 40 words to describe your last holiday. Remember to include information about the place, weather, activities, and feelings.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My last holiday was great/perfect … We travelled to…….</a:t>
            </a:r>
          </a:p>
        </p:txBody>
      </p:sp>
    </p:spTree>
    <p:extLst>
      <p:ext uri="{BB962C8B-B14F-4D97-AF65-F5344CB8AC3E}">
        <p14:creationId xmlns:p14="http://schemas.microsoft.com/office/powerpoint/2010/main" val="397721951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</a:t>
            </a: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a dialogue about holiday.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act out a dialogue about holiday.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</a:t>
            </a: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pronouncing the </a:t>
            </a:r>
            <a:r>
              <a:rPr lang="en-US" sz="3600" b="1" i="1" dirty="0">
                <a:solidFill>
                  <a:srgbClr val="0070C0"/>
                </a:solidFill>
              </a:rPr>
              <a:t>-ed</a:t>
            </a:r>
            <a:r>
              <a:rPr lang="en-US" sz="3600" i="1" dirty="0">
                <a:solidFill>
                  <a:srgbClr val="0070C0"/>
                </a:solidFill>
              </a:rPr>
              <a:t> ending (Past Simple). 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30837" y="1587575"/>
            <a:ext cx="434578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Speaking: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 err="1">
                <a:solidFill>
                  <a:srgbClr val="0070C0"/>
                </a:solidFill>
              </a:rPr>
              <a:t>Practise</a:t>
            </a:r>
            <a:r>
              <a:rPr lang="en-US" sz="3600" dirty="0">
                <a:solidFill>
                  <a:srgbClr val="0070C0"/>
                </a:solidFill>
              </a:rPr>
              <a:t> a dialogue about holiday.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Act out a dialogue about holiday.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Pronunciation 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 err="1">
                <a:solidFill>
                  <a:srgbClr val="0070C0"/>
                </a:solidFill>
              </a:rPr>
              <a:t>Practise</a:t>
            </a:r>
            <a:r>
              <a:rPr lang="en-US" sz="3600" dirty="0">
                <a:solidFill>
                  <a:srgbClr val="0070C0"/>
                </a:solidFill>
              </a:rPr>
              <a:t> pronouncing the </a:t>
            </a:r>
            <a:r>
              <a:rPr lang="en-US" sz="3600" i="1" dirty="0">
                <a:solidFill>
                  <a:srgbClr val="0070C0"/>
                </a:solidFill>
              </a:rPr>
              <a:t>-ed</a:t>
            </a:r>
            <a:r>
              <a:rPr lang="en-US" sz="3600" dirty="0">
                <a:solidFill>
                  <a:srgbClr val="0070C0"/>
                </a:solidFill>
              </a:rPr>
              <a:t> ending (Past Simple). 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5" y="1394107"/>
            <a:ext cx="1187202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vocabularies and grammar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</a:rPr>
              <a:t>(p. 47).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94 SB). 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1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EFB6F3-9956-4833-A69C-947C6E8EE839}"/>
              </a:ext>
            </a:extLst>
          </p:cNvPr>
          <p:cNvSpPr txBox="1"/>
          <p:nvPr/>
        </p:nvSpPr>
        <p:spPr>
          <a:xfrm>
            <a:off x="4491789" y="657727"/>
            <a:ext cx="572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Who am I?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07E7B-857E-450E-A893-5E15A3D3573E}"/>
              </a:ext>
            </a:extLst>
          </p:cNvPr>
          <p:cNvSpPr txBox="1"/>
          <p:nvPr/>
        </p:nvSpPr>
        <p:spPr>
          <a:xfrm>
            <a:off x="1219200" y="1804556"/>
            <a:ext cx="1047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am a wild animal. I am big. I have a thin mane.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C4D98-2389-4A7D-AF4D-D3AE3E01D1CA}"/>
              </a:ext>
            </a:extLst>
          </p:cNvPr>
          <p:cNvSpPr txBox="1"/>
          <p:nvPr/>
        </p:nvSpPr>
        <p:spPr>
          <a:xfrm>
            <a:off x="4154905" y="2782669"/>
            <a:ext cx="595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BE4336"/>
                </a:solidFill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BE4336"/>
                </a:solidFill>
              </a:rPr>
              <a:t> I am a lion.</a:t>
            </a:r>
          </a:p>
        </p:txBody>
      </p:sp>
    </p:spTree>
    <p:extLst>
      <p:ext uri="{BB962C8B-B14F-4D97-AF65-F5344CB8AC3E}">
        <p14:creationId xmlns:p14="http://schemas.microsoft.com/office/powerpoint/2010/main" val="25075292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07E7B-857E-450E-A893-5E15A3D3573E}"/>
              </a:ext>
            </a:extLst>
          </p:cNvPr>
          <p:cNvSpPr txBox="1"/>
          <p:nvPr/>
        </p:nvSpPr>
        <p:spPr>
          <a:xfrm>
            <a:off x="1219200" y="1804556"/>
            <a:ext cx="10475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am a pet. I have long wings, small eyes, and a sharp beak.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C4D98-2389-4A7D-AF4D-D3AE3E01D1CA}"/>
              </a:ext>
            </a:extLst>
          </p:cNvPr>
          <p:cNvSpPr txBox="1"/>
          <p:nvPr/>
        </p:nvSpPr>
        <p:spPr>
          <a:xfrm>
            <a:off x="4154905" y="2782669"/>
            <a:ext cx="595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BE4336"/>
                </a:solidFill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BE4336"/>
                </a:solidFill>
              </a:rPr>
              <a:t> I am a parrot.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AD7BF-7D64-B922-608D-914AD7357941}"/>
              </a:ext>
            </a:extLst>
          </p:cNvPr>
          <p:cNvSpPr txBox="1"/>
          <p:nvPr/>
        </p:nvSpPr>
        <p:spPr>
          <a:xfrm>
            <a:off x="4491789" y="657727"/>
            <a:ext cx="572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20397960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07E7B-857E-450E-A893-5E15A3D3573E}"/>
              </a:ext>
            </a:extLst>
          </p:cNvPr>
          <p:cNvSpPr txBox="1"/>
          <p:nvPr/>
        </p:nvSpPr>
        <p:spPr>
          <a:xfrm>
            <a:off x="1219200" y="1804556"/>
            <a:ext cx="1047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am a wild animal. I have long neck and 4 long legs.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C4D98-2389-4A7D-AF4D-D3AE3E01D1CA}"/>
              </a:ext>
            </a:extLst>
          </p:cNvPr>
          <p:cNvSpPr txBox="1"/>
          <p:nvPr/>
        </p:nvSpPr>
        <p:spPr>
          <a:xfrm>
            <a:off x="4154905" y="2782669"/>
            <a:ext cx="595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BE4336"/>
                </a:solidFill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BE4336"/>
                </a:solidFill>
              </a:rPr>
              <a:t> I am a giraffe.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BB5BE-F63E-9260-AF06-11392F374D3A}"/>
              </a:ext>
            </a:extLst>
          </p:cNvPr>
          <p:cNvSpPr txBox="1"/>
          <p:nvPr/>
        </p:nvSpPr>
        <p:spPr>
          <a:xfrm>
            <a:off x="4491789" y="657727"/>
            <a:ext cx="572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16877795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07E7B-857E-450E-A893-5E15A3D3573E}"/>
              </a:ext>
            </a:extLst>
          </p:cNvPr>
          <p:cNvSpPr txBox="1"/>
          <p:nvPr/>
        </p:nvSpPr>
        <p:spPr>
          <a:xfrm>
            <a:off x="1219200" y="1804556"/>
            <a:ext cx="10475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am a wild animal. I am very big. I have a big head, a long trunk, and big ears.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C4D98-2389-4A7D-AF4D-D3AE3E01D1CA}"/>
              </a:ext>
            </a:extLst>
          </p:cNvPr>
          <p:cNvSpPr txBox="1"/>
          <p:nvPr/>
        </p:nvSpPr>
        <p:spPr>
          <a:xfrm>
            <a:off x="4042610" y="3429000"/>
            <a:ext cx="595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BE4336"/>
                </a:solidFill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BE4336"/>
                </a:solidFill>
              </a:rPr>
              <a:t> I am an elephant.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E1E32-CFB6-6005-061E-CE985C9E83B9}"/>
              </a:ext>
            </a:extLst>
          </p:cNvPr>
          <p:cNvSpPr txBox="1"/>
          <p:nvPr/>
        </p:nvSpPr>
        <p:spPr>
          <a:xfrm>
            <a:off x="4491789" y="657727"/>
            <a:ext cx="572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6133375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07E7B-857E-450E-A893-5E15A3D3573E}"/>
              </a:ext>
            </a:extLst>
          </p:cNvPr>
          <p:cNvSpPr txBox="1"/>
          <p:nvPr/>
        </p:nvSpPr>
        <p:spPr>
          <a:xfrm>
            <a:off x="1219200" y="1804556"/>
            <a:ext cx="1047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am an animal with a long body and small eyes.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C4D98-2389-4A7D-AF4D-D3AE3E01D1CA}"/>
              </a:ext>
            </a:extLst>
          </p:cNvPr>
          <p:cNvSpPr txBox="1"/>
          <p:nvPr/>
        </p:nvSpPr>
        <p:spPr>
          <a:xfrm>
            <a:off x="4042610" y="3429000"/>
            <a:ext cx="595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BE4336"/>
                </a:solidFill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BE4336"/>
                </a:solidFill>
              </a:rPr>
              <a:t> I am a snake.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472D9-E8DC-435D-B71C-EB70863B4EC6}"/>
              </a:ext>
            </a:extLst>
          </p:cNvPr>
          <p:cNvSpPr txBox="1"/>
          <p:nvPr/>
        </p:nvSpPr>
        <p:spPr>
          <a:xfrm>
            <a:off x="4491789" y="657727"/>
            <a:ext cx="572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41950581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1107</Words>
  <Application>Microsoft Office PowerPoint</Application>
  <PresentationFormat>Widescreen</PresentationFormat>
  <Paragraphs>194</Paragraphs>
  <Slides>33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102</cp:revision>
  <dcterms:created xsi:type="dcterms:W3CDTF">2021-09-24T06:18:33Z</dcterms:created>
  <dcterms:modified xsi:type="dcterms:W3CDTF">2023-08-03T03:33:49Z</dcterms:modified>
</cp:coreProperties>
</file>