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76" r:id="rId3"/>
    <p:sldId id="278" r:id="rId4"/>
    <p:sldId id="279" r:id="rId5"/>
    <p:sldId id="332" r:id="rId6"/>
    <p:sldId id="274" r:id="rId7"/>
    <p:sldId id="318" r:id="rId8"/>
    <p:sldId id="339" r:id="rId9"/>
    <p:sldId id="333" r:id="rId10"/>
    <p:sldId id="322" r:id="rId11"/>
    <p:sldId id="324" r:id="rId12"/>
    <p:sldId id="340" r:id="rId13"/>
    <p:sldId id="341" r:id="rId14"/>
    <p:sldId id="334" r:id="rId15"/>
    <p:sldId id="335" r:id="rId16"/>
    <p:sldId id="342" r:id="rId17"/>
    <p:sldId id="325" r:id="rId18"/>
    <p:sldId id="336" r:id="rId19"/>
    <p:sldId id="338" r:id="rId20"/>
    <p:sldId id="292" r:id="rId21"/>
    <p:sldId id="293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A3DBE1"/>
    <a:srgbClr val="E26714"/>
    <a:srgbClr val="FCC197"/>
    <a:srgbClr val="EE8640"/>
    <a:srgbClr val="F26532"/>
    <a:srgbClr val="006673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187" autoAdjust="0"/>
  </p:normalViewPr>
  <p:slideViewPr>
    <p:cSldViewPr snapToGrid="0" showGuides="1">
      <p:cViewPr varScale="1">
        <p:scale>
          <a:sx n="40" d="100"/>
          <a:sy n="40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0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43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30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00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11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solidFill>
            <a:srgbClr val="F265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8389" y="1107630"/>
            <a:ext cx="10446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and tick the benefits of blended learning</a:t>
            </a:r>
            <a:endParaRPr lang="en-US" sz="32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9061" y="2239766"/>
            <a:ext cx="821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It helps students have more control over their own learning.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89061" y="2891401"/>
            <a:ext cx="821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It</a:t>
            </a:r>
            <a:r>
              <a:rPr lang="en-US" sz="2400" dirty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easier to get access to lesson materials.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9061" y="3543036"/>
            <a:ext cx="821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It may not prepare students well for tests.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9061" y="4194671"/>
            <a:ext cx="864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. </a:t>
            </a:r>
            <a:r>
              <a:rPr lang="en-US" sz="2400" dirty="0"/>
              <a:t>Students can develop better communication and teamwork skills.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9061" y="4846306"/>
            <a:ext cx="8219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It is not suitable for students who have no Internet connection or computers.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0763890" y="2940025"/>
            <a:ext cx="47261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745056" y="2299700"/>
            <a:ext cx="47261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755329" y="3580350"/>
            <a:ext cx="47261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763890" y="4220675"/>
            <a:ext cx="47261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755329" y="4861000"/>
            <a:ext cx="47261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117" y="2014207"/>
            <a:ext cx="836488" cy="8364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052" y="2695771"/>
            <a:ext cx="836488" cy="8364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079" y="3978945"/>
            <a:ext cx="836488" cy="8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65" y="2103297"/>
            <a:ext cx="11339472" cy="4294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solidFill>
            <a:srgbClr val="F265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8389" y="1107630"/>
            <a:ext cx="104466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benefits in Task 1 and your own ideas to complete the following outline.</a:t>
            </a:r>
            <a:endParaRPr lang="en-US" sz="25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4896" y="4258532"/>
            <a:ext cx="82307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C00000"/>
                </a:solidFill>
              </a:rPr>
              <a:t>students can develop better communication and teamwork skills.</a:t>
            </a:r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5219" y="4759893"/>
            <a:ext cx="79419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We can use different ways to communicate in class.</a:t>
            </a:r>
          </a:p>
          <a:p>
            <a:pPr lvl="0"/>
            <a:endParaRPr lang="en-US" sz="22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599" y="5633289"/>
            <a:ext cx="898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 think we should have more blended learning classes at school because they keep us engaged and </a:t>
            </a:r>
            <a:r>
              <a:rPr lang="en-US" sz="2400" dirty="0" smtClean="0">
                <a:solidFill>
                  <a:srgbClr val="C00000"/>
                </a:solidFill>
              </a:rPr>
              <a:t>help </a:t>
            </a:r>
            <a:r>
              <a:rPr lang="en-US" sz="2400" dirty="0">
                <a:solidFill>
                  <a:srgbClr val="C00000"/>
                </a:solidFill>
              </a:rPr>
              <a:t>us learn useful skills.</a:t>
            </a:r>
          </a:p>
        </p:txBody>
      </p:sp>
    </p:spTree>
    <p:extLst>
      <p:ext uri="{BB962C8B-B14F-4D97-AF65-F5344CB8AC3E}">
        <p14:creationId xmlns:p14="http://schemas.microsoft.com/office/powerpoint/2010/main" val="4387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6186" y="1139844"/>
            <a:ext cx="965805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 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phrases in the appropriate columns: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16693"/>
              </p:ext>
            </p:extLst>
          </p:nvPr>
        </p:nvGraphicFramePr>
        <p:xfrm>
          <a:off x="5645887" y="1860755"/>
          <a:ext cx="6081823" cy="4550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60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57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47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Linking words/structures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Expressions about the benefits of something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3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04599" y="1860755"/>
            <a:ext cx="4976036" cy="443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- </a:t>
            </a:r>
            <a:r>
              <a:rPr lang="en-US" sz="2200" dirty="0">
                <a:solidFill>
                  <a:srgbClr val="FF0000"/>
                </a:solidFill>
              </a:rPr>
              <a:t>First/Second,</a:t>
            </a:r>
          </a:p>
          <a:p>
            <a:pPr>
              <a:lnSpc>
                <a:spcPct val="107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- The </a:t>
            </a:r>
            <a:r>
              <a:rPr lang="en-US" sz="2200" dirty="0">
                <a:solidFill>
                  <a:srgbClr val="FF0000"/>
                </a:solidFill>
              </a:rPr>
              <a:t>first/second benefit of … </a:t>
            </a:r>
            <a:r>
              <a:rPr lang="en-US" sz="2200" dirty="0" smtClean="0">
                <a:solidFill>
                  <a:srgbClr val="FF0000"/>
                </a:solidFill>
              </a:rPr>
              <a:t>is + N/V-</a:t>
            </a:r>
            <a:r>
              <a:rPr lang="en-US" sz="2200" dirty="0" err="1" smtClean="0">
                <a:solidFill>
                  <a:srgbClr val="FF0000"/>
                </a:solidFill>
              </a:rPr>
              <a:t>ing</a:t>
            </a:r>
            <a:endParaRPr lang="en-US" sz="2200" dirty="0" smtClean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- </a:t>
            </a:r>
            <a:r>
              <a:rPr lang="en-US" sz="2200" dirty="0">
                <a:solidFill>
                  <a:srgbClr val="FF0000"/>
                </a:solidFill>
              </a:rPr>
              <a:t>This enables + us + to-V</a:t>
            </a:r>
          </a:p>
          <a:p>
            <a:pPr>
              <a:lnSpc>
                <a:spcPct val="107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- </a:t>
            </a:r>
            <a:r>
              <a:rPr lang="en-US" sz="2200" dirty="0">
                <a:solidFill>
                  <a:srgbClr val="FF0000"/>
                </a:solidFill>
              </a:rPr>
              <a:t>Firstly/Secondly/Finally,</a:t>
            </a:r>
          </a:p>
          <a:p>
            <a:pPr>
              <a:lnSpc>
                <a:spcPct val="107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- </a:t>
            </a:r>
            <a:r>
              <a:rPr lang="en-US" sz="2200" dirty="0">
                <a:solidFill>
                  <a:srgbClr val="FF0000"/>
                </a:solidFill>
              </a:rPr>
              <a:t>This allows students to +</a:t>
            </a:r>
            <a:r>
              <a:rPr lang="en-US" sz="2200" dirty="0" smtClean="0">
                <a:solidFill>
                  <a:srgbClr val="FF0000"/>
                </a:solidFill>
              </a:rPr>
              <a:t>V</a:t>
            </a:r>
            <a:endParaRPr lang="en-US" sz="2200" dirty="0">
              <a:solidFill>
                <a:srgbClr val="FF0000"/>
              </a:solidFill>
            </a:endParaRPr>
          </a:p>
          <a:p>
            <a:pPr marL="107950" marR="0" indent="-107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FF0000"/>
                </a:solidFill>
              </a:rPr>
              <a:t>- To conclude,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FF0000"/>
                </a:solidFill>
              </a:rPr>
              <a:t>- In </a:t>
            </a:r>
            <a:r>
              <a:rPr lang="en-US" sz="2200" dirty="0">
                <a:solidFill>
                  <a:srgbClr val="FF0000"/>
                </a:solidFill>
              </a:rPr>
              <a:t>conclusion</a:t>
            </a:r>
            <a:r>
              <a:rPr lang="en-US" sz="2200" dirty="0" smtClean="0">
                <a:solidFill>
                  <a:srgbClr val="FF0000"/>
                </a:solidFill>
              </a:rPr>
              <a:t>,</a:t>
            </a:r>
          </a:p>
          <a:p>
            <a:pPr>
              <a:lnSpc>
                <a:spcPct val="107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- It </a:t>
            </a:r>
            <a:r>
              <a:rPr lang="en-US" sz="2200" dirty="0">
                <a:solidFill>
                  <a:srgbClr val="FF0000"/>
                </a:solidFill>
              </a:rPr>
              <a:t>helps us + V</a:t>
            </a:r>
          </a:p>
          <a:p>
            <a:pPr>
              <a:lnSpc>
                <a:spcPct val="107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- </a:t>
            </a:r>
            <a:r>
              <a:rPr lang="en-US" sz="2200" dirty="0">
                <a:solidFill>
                  <a:srgbClr val="FF0000"/>
                </a:solidFill>
              </a:rPr>
              <a:t>We will be able + to-V</a:t>
            </a:r>
          </a:p>
          <a:p>
            <a:pPr marL="107950" marR="0" indent="-107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FF0000"/>
                </a:solidFill>
              </a:rPr>
              <a:t>- </a:t>
            </a:r>
            <a:r>
              <a:rPr lang="en-US" sz="2200" dirty="0">
                <a:solidFill>
                  <a:srgbClr val="FF0000"/>
                </a:solidFill>
              </a:rPr>
              <a:t>In brief,</a:t>
            </a:r>
          </a:p>
          <a:p>
            <a:pPr marL="107950" marR="0" indent="-107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FF0000"/>
                </a:solidFill>
              </a:rPr>
              <a:t>- First and foremost,</a:t>
            </a:r>
          </a:p>
          <a:p>
            <a:pPr marL="107950" marR="0" indent="-107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FF0000"/>
                </a:solidFill>
              </a:rPr>
              <a:t>- Last but not least,</a:t>
            </a:r>
            <a:endParaRPr lang="en-US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2" y="1094227"/>
            <a:ext cx="612701" cy="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414409"/>
              </p:ext>
            </p:extLst>
          </p:nvPr>
        </p:nvGraphicFramePr>
        <p:xfrm>
          <a:off x="1137685" y="2078997"/>
          <a:ext cx="10590026" cy="4024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32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67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17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Linking words/structures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Expressions about the benefits of something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9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Firstly/Secondly/Finally,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First/Second,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The first/second benefit of … is   +N/V-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ing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To conclude,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In conclusion,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In brief,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First and foremost,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Last but not least,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We will be able + to-V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This enables + us + to-V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It helps us + 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This allows students to +V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6186" y="1139844"/>
            <a:ext cx="965805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 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phrases in the appropriate columns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(KEY)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2" y="1094227"/>
            <a:ext cx="612701" cy="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6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6673"/>
                </a:solidFill>
              </a:rPr>
              <a:t>Menti</a:t>
            </a:r>
            <a:r>
              <a:rPr lang="en-US" dirty="0" smtClean="0">
                <a:solidFill>
                  <a:srgbClr val="006673"/>
                </a:solidFill>
              </a:rPr>
              <a:t>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918082"/>
            <a:ext cx="4599373" cy="1230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</a:t>
            </a:r>
            <a:r>
              <a:rPr lang="en-US" dirty="0" smtClean="0">
                <a:solidFill>
                  <a:srgbClr val="006673"/>
                </a:solidFill>
              </a:rPr>
              <a:t>Discuss </a:t>
            </a:r>
            <a:r>
              <a:rPr lang="en-US" dirty="0">
                <a:solidFill>
                  <a:srgbClr val="006673"/>
                </a:solidFill>
              </a:rPr>
              <a:t>and tick the benefits of blended learning. </a:t>
            </a:r>
            <a:endParaRPr lang="en-US" dirty="0" smtClean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Task 2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Use the benefits in Task 1 and your own ideas to complete the following outline.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358609"/>
            <a:ext cx="4602526" cy="922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Task 3: Write </a:t>
            </a:r>
            <a:r>
              <a:rPr lang="en-US" dirty="0">
                <a:solidFill>
                  <a:srgbClr val="006673"/>
                </a:solidFill>
              </a:rPr>
              <a:t>a paragraph about the benefits of blended learning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1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solidFill>
            <a:srgbClr val="F265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8389" y="1107630"/>
            <a:ext cx="104466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outline in Task 2 and expressions below to write a paragraph (120 – 150 words) about the benefits of blended learning.</a:t>
            </a:r>
            <a:endParaRPr lang="en-US" sz="32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37685" y="2078997"/>
          <a:ext cx="10590026" cy="4024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32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67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17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Linking words/structures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Expressions about the benefits of something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9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Firstly/Secondly/Finally,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First/Second,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The first/second benefit of … is   +N/V-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ing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To conclude,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In conclusion,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In brief,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First and foremost,</a:t>
                      </a:r>
                    </a:p>
                    <a:p>
                      <a:pPr marL="107950" marR="0" indent="-107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 Last but not least,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We will be able + to-V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This enables + us + to-V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It helps us + 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 This allows students to +V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7692" y="1139844"/>
            <a:ext cx="639654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Useful expressions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2" y="1094227"/>
            <a:ext cx="612701" cy="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078787" y="1199646"/>
            <a:ext cx="10459092" cy="5467159"/>
          </a:xfrm>
          <a:prstGeom prst="horizontalScroll">
            <a:avLst/>
          </a:prstGeom>
          <a:solidFill>
            <a:srgbClr val="FCC197"/>
          </a:solidFill>
          <a:ln>
            <a:solidFill>
              <a:srgbClr val="EE8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65106" y="2404153"/>
            <a:ext cx="89796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First, _________________________________________________________</a:t>
            </a:r>
          </a:p>
          <a:p>
            <a:r>
              <a:rPr lang="en-US" sz="2200" dirty="0" smtClean="0"/>
              <a:t>______________________________________________________________</a:t>
            </a:r>
          </a:p>
          <a:p>
            <a:r>
              <a:rPr lang="en-US" sz="2200" dirty="0" smtClean="0"/>
              <a:t>______________________________________________________________</a:t>
            </a:r>
          </a:p>
          <a:p>
            <a:r>
              <a:rPr lang="en-US" sz="2200" dirty="0" smtClean="0"/>
              <a:t>Second, _______________________________________________________</a:t>
            </a:r>
          </a:p>
          <a:p>
            <a:r>
              <a:rPr lang="en-US" sz="2200" dirty="0" smtClean="0"/>
              <a:t>____________________________________________________________________________________________________________________________</a:t>
            </a:r>
          </a:p>
          <a:p>
            <a:r>
              <a:rPr lang="en-US" sz="2200" dirty="0" smtClean="0"/>
              <a:t>Finally, ________________________________________________________</a:t>
            </a:r>
          </a:p>
          <a:p>
            <a:r>
              <a:rPr lang="en-US" sz="2200" dirty="0"/>
              <a:t>______________________________________________________________</a:t>
            </a:r>
          </a:p>
          <a:p>
            <a:r>
              <a:rPr lang="en-US" sz="2200" dirty="0"/>
              <a:t>______________________________________________________________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28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6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6673"/>
                </a:solidFill>
              </a:rPr>
              <a:t>Menti</a:t>
            </a:r>
            <a:r>
              <a:rPr lang="en-US" dirty="0" smtClean="0">
                <a:solidFill>
                  <a:srgbClr val="006673"/>
                </a:solidFill>
              </a:rPr>
              <a:t>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918082"/>
            <a:ext cx="4599373" cy="1230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</a:t>
            </a:r>
            <a:r>
              <a:rPr lang="en-US" dirty="0" smtClean="0">
                <a:solidFill>
                  <a:srgbClr val="006673"/>
                </a:solidFill>
              </a:rPr>
              <a:t>Discuss </a:t>
            </a:r>
            <a:r>
              <a:rPr lang="en-US" dirty="0">
                <a:solidFill>
                  <a:srgbClr val="006673"/>
                </a:solidFill>
              </a:rPr>
              <a:t>and tick the benefits of blended learning. </a:t>
            </a:r>
            <a:endParaRPr lang="en-US" dirty="0" smtClean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Task 2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Use the benefits in Task 1 and your own ideas to complete the following outline.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358609"/>
            <a:ext cx="4602526" cy="922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Task 3: Write </a:t>
            </a:r>
            <a:r>
              <a:rPr lang="en-US" dirty="0">
                <a:solidFill>
                  <a:srgbClr val="006673"/>
                </a:solidFill>
              </a:rPr>
              <a:t>a paragraph about the benefits of blended learning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959984" y="461868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POST-WRITING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49303" y="4574325"/>
            <a:ext cx="4602526" cy="6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Peer review and evaluation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6123" y="2219499"/>
            <a:ext cx="73900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Topic sentence: …/10</a:t>
            </a:r>
          </a:p>
          <a:p>
            <a:pPr marL="342900" indent="-342900">
              <a:buFontTx/>
              <a:buAutoNum type="arabicPeriod"/>
            </a:pPr>
            <a:r>
              <a:rPr lang="en-US" sz="3200" dirty="0" smtClean="0"/>
              <a:t>Supporting detail sentences: …/10</a:t>
            </a:r>
          </a:p>
          <a:p>
            <a:pPr marL="342900" indent="-342900">
              <a:buFontTx/>
              <a:buAutoNum type="arabicPeriod"/>
            </a:pPr>
            <a:r>
              <a:rPr lang="en-US" sz="3200" dirty="0" smtClean="0"/>
              <a:t>Elaborating detail sentences: </a:t>
            </a:r>
            <a:r>
              <a:rPr lang="en-US" sz="3200" dirty="0"/>
              <a:t>…/</a:t>
            </a:r>
            <a:r>
              <a:rPr lang="en-US" sz="3200" dirty="0" smtClean="0"/>
              <a:t>10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Legibility: …/10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Spelling and grammar: …/10</a:t>
            </a:r>
          </a:p>
          <a:p>
            <a:r>
              <a:rPr lang="en-US" sz="3200" dirty="0" smtClean="0"/>
              <a:t>TOTAL: …/50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466407" y="1338349"/>
            <a:ext cx="4887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26714"/>
                </a:solidFill>
                <a:latin typeface="UTM Facebook K&amp;T" panose="02040603050506020204"/>
              </a:rPr>
              <a:t>WRITING CRITERIA</a:t>
            </a:r>
            <a:endParaRPr lang="en-US" sz="3200" b="1" dirty="0">
              <a:solidFill>
                <a:srgbClr val="E26714"/>
              </a:solidFill>
              <a:latin typeface="UTM Facebook K&amp;T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7497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WAYS TO LEARN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834503" y="3803814"/>
            <a:ext cx="10351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Writing about the benefits of blended learning</a:t>
            </a:r>
            <a:endParaRPr lang="en-US" sz="40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1751" y="1772201"/>
            <a:ext cx="9188389" cy="437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Knowledge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Use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lexical items related to the topic 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ways to learn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write a paragraph about the benefits of blended learning.</a:t>
            </a:r>
          </a:p>
          <a:p>
            <a:pPr>
              <a:lnSpc>
                <a:spcPct val="107000"/>
              </a:lnSpc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Core competence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Develop communication skills and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creativity;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 collaborative and supportive in pair work and team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Actively join in class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Personal qualities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Recognize the benefits of blended learning so that students can make use of their time in class to study 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 more active in blended learning classrooms.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94869" y="2055511"/>
            <a:ext cx="99741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/>
              <a:t>Do exercises in the </a:t>
            </a:r>
            <a:r>
              <a:rPr lang="en-US" sz="2800" dirty="0" smtClean="0"/>
              <a:t>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Prepare </a:t>
            </a:r>
            <a:r>
              <a:rPr lang="en-US" sz="2800" dirty="0"/>
              <a:t>for the next </a:t>
            </a:r>
            <a:r>
              <a:rPr lang="en-US" sz="2800" dirty="0" smtClean="0"/>
              <a:t>lesson: Communication and Culture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5978873"/>
            <a:ext cx="5877636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: facebook.com/sachmem.vn/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251751" y="1772201"/>
            <a:ext cx="10081657" cy="437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Knowledge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Use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lexical items related to the topic 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ways to </a:t>
            </a:r>
            <a:r>
              <a:rPr lang="en-US" sz="2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write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paragraph about the benefits of blended learning.</a:t>
            </a:r>
          </a:p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Core competence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Develop communication skills and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creativity;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 collaborative and supportive in pair work and team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Actively join in class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Personal qualities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Recognize the benefits of blended learning so that students can make use of their time in class to study </a:t>
            </a:r>
            <a:r>
              <a:rPr lang="en-US" sz="240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 more active in blended learning classrooms.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6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6673"/>
                </a:solidFill>
              </a:rPr>
              <a:t>Menti</a:t>
            </a:r>
            <a:r>
              <a:rPr lang="en-US" dirty="0" smtClean="0">
                <a:solidFill>
                  <a:srgbClr val="006673"/>
                </a:solidFill>
              </a:rPr>
              <a:t>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918082"/>
            <a:ext cx="4599373" cy="1230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</a:t>
            </a:r>
            <a:r>
              <a:rPr lang="en-US" dirty="0" smtClean="0">
                <a:solidFill>
                  <a:srgbClr val="006673"/>
                </a:solidFill>
              </a:rPr>
              <a:t>Discuss </a:t>
            </a:r>
            <a:r>
              <a:rPr lang="en-US" dirty="0">
                <a:solidFill>
                  <a:srgbClr val="006673"/>
                </a:solidFill>
              </a:rPr>
              <a:t>and tick the benefits of blended learning. </a:t>
            </a:r>
            <a:endParaRPr lang="en-US" dirty="0" smtClean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Task 2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Use the benefits in Task 1 and your own ideas to complete the following outline.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358609"/>
            <a:ext cx="4602526" cy="922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Task 3: Write </a:t>
            </a:r>
            <a:r>
              <a:rPr lang="en-US" dirty="0">
                <a:solidFill>
                  <a:srgbClr val="006673"/>
                </a:solidFill>
              </a:rPr>
              <a:t>a paragraph about the benefits of blended learning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49303" y="5676710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959984" y="461868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POST-WRITING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316921" y="578680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8" name="Curved Connector 47"/>
          <p:cNvCxnSpPr/>
          <p:nvPr/>
        </p:nvCxnSpPr>
        <p:spPr>
          <a:xfrm rot="10800000" flipV="1">
            <a:off x="2351301" y="479648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49303" y="4574325"/>
            <a:ext cx="4602526" cy="6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Peer review and evaluation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6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6673"/>
                </a:solidFill>
              </a:rPr>
              <a:t>Menti</a:t>
            </a:r>
            <a:r>
              <a:rPr lang="en-US" dirty="0" smtClean="0">
                <a:solidFill>
                  <a:srgbClr val="006673"/>
                </a:solidFill>
              </a:rPr>
              <a:t>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Game rules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360" y="2883054"/>
            <a:ext cx="9869277" cy="3381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4001898" y="1805836"/>
            <a:ext cx="418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26532"/>
                </a:solidFill>
              </a:rPr>
              <a:t>Enter: menti.com</a:t>
            </a:r>
          </a:p>
          <a:p>
            <a:r>
              <a:rPr lang="en-US" sz="3200" b="1" dirty="0" smtClean="0">
                <a:solidFill>
                  <a:srgbClr val="F26532"/>
                </a:solidFill>
              </a:rPr>
              <a:t>Code: …</a:t>
            </a:r>
            <a:endParaRPr lang="en-US" sz="3200" b="1" dirty="0">
              <a:solidFill>
                <a:srgbClr val="F2653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8295" y="4847208"/>
            <a:ext cx="1065321" cy="301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7826" y="1783166"/>
            <a:ext cx="2172583" cy="254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Cloud 1"/>
          <p:cNvSpPr/>
          <p:nvPr/>
        </p:nvSpPr>
        <p:spPr>
          <a:xfrm>
            <a:off x="2315375" y="2214631"/>
            <a:ext cx="8400571" cy="2758062"/>
          </a:xfrm>
          <a:prstGeom prst="cloud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/>
              <a:t>Write down all types of learning that you have learnt.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50" y="1024842"/>
            <a:ext cx="6605702" cy="514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6673"/>
                </a:solidFill>
              </a:rPr>
              <a:t>Menti</a:t>
            </a:r>
            <a:r>
              <a:rPr lang="en-US" dirty="0" smtClean="0">
                <a:solidFill>
                  <a:srgbClr val="006673"/>
                </a:solidFill>
              </a:rPr>
              <a:t>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918082"/>
            <a:ext cx="4599373" cy="1230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</a:t>
            </a:r>
            <a:r>
              <a:rPr lang="en-US" dirty="0" smtClean="0">
                <a:solidFill>
                  <a:srgbClr val="006673"/>
                </a:solidFill>
              </a:rPr>
              <a:t>Discuss </a:t>
            </a:r>
            <a:r>
              <a:rPr lang="en-US" dirty="0">
                <a:solidFill>
                  <a:srgbClr val="006673"/>
                </a:solidFill>
              </a:rPr>
              <a:t>and tick the benefits of blended learning. </a:t>
            </a:r>
            <a:endParaRPr lang="en-US" dirty="0" smtClean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Task 2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Use the benefits in Task 1 and your own ideas to complete the following outline.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5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3760</TotalTime>
  <Words>951</Words>
  <PresentationFormat>Widescreen</PresentationFormat>
  <Paragraphs>197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Adobe Gothic Std B</vt:lpstr>
      <vt:lpstr>Arial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2022-04-06T09:52:17Z</dcterms:modified>
</cp:coreProperties>
</file>