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5" r:id="rId2"/>
    <p:sldId id="260" r:id="rId3"/>
    <p:sldId id="261" r:id="rId4"/>
    <p:sldId id="262" r:id="rId5"/>
    <p:sldId id="263" r:id="rId6"/>
    <p:sldId id="264" r:id="rId7"/>
    <p:sldId id="256" r:id="rId8"/>
    <p:sldId id="266" r:id="rId9"/>
    <p:sldId id="267" r:id="rId10"/>
    <p:sldId id="271" r:id="rId11"/>
    <p:sldId id="279" r:id="rId12"/>
    <p:sldId id="282" r:id="rId13"/>
    <p:sldId id="283" r:id="rId14"/>
    <p:sldId id="281" r:id="rId15"/>
    <p:sldId id="280" r:id="rId16"/>
    <p:sldId id="278" r:id="rId17"/>
    <p:sldId id="277" r:id="rId18"/>
    <p:sldId id="276" r:id="rId19"/>
    <p:sldId id="275" r:id="rId20"/>
    <p:sldId id="274"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2/15/2021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HD giọng</a:t>
            </a:r>
            <a:r>
              <a:rPr lang="en-US" baseline="0" dirty="0" smtClean="0"/>
              <a:t> đọc cho </a:t>
            </a:r>
            <a:r>
              <a:rPr lang="en-US" baseline="0" dirty="0" err="1" smtClean="0"/>
              <a:t>hs</a:t>
            </a:r>
            <a:r>
              <a:rPr lang="en-US" baseline="0" dirty="0" smtClean="0"/>
              <a:t> ghi nhớ cần nhấn giọng nhấn từ gợi tả.</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9</a:t>
            </a:fld>
            <a:endParaRPr lang="en-US"/>
          </a:p>
        </p:txBody>
      </p:sp>
    </p:spTree>
    <p:extLst>
      <p:ext uri="{BB962C8B-B14F-4D97-AF65-F5344CB8AC3E}">
        <p14:creationId xmlns:p14="http://schemas.microsoft.com/office/powerpoint/2010/main" val="377787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11</a:t>
            </a:fld>
            <a:endParaRPr lang="en-US"/>
          </a:p>
        </p:txBody>
      </p:sp>
    </p:spTree>
    <p:extLst>
      <p:ext uri="{BB962C8B-B14F-4D97-AF65-F5344CB8AC3E}">
        <p14:creationId xmlns:p14="http://schemas.microsoft.com/office/powerpoint/2010/main" val="183007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 đã</a:t>
            </a:r>
            <a:r>
              <a:rPr lang="en-US" baseline="0" dirty="0" smtClean="0"/>
              <a:t> có thể hiểu phân biệt khổ thơ và câu thơ nên không cần đánh dấu khổ và câu thơ nữa</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14</a:t>
            </a:fld>
            <a:endParaRPr lang="en-US"/>
          </a:p>
        </p:txBody>
      </p:sp>
    </p:spTree>
    <p:extLst>
      <p:ext uri="{BB962C8B-B14F-4D97-AF65-F5344CB8AC3E}">
        <p14:creationId xmlns:p14="http://schemas.microsoft.com/office/powerpoint/2010/main" val="381271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 </a:t>
            </a:r>
            <a:r>
              <a:rPr lang="en-US" dirty="0" err="1" smtClean="0"/>
              <a:t>hs</a:t>
            </a:r>
            <a:r>
              <a:rPr lang="en-US" dirty="0" smtClean="0"/>
              <a:t> thảo</a:t>
            </a:r>
            <a:r>
              <a:rPr lang="en-US" baseline="0" dirty="0" smtClean="0"/>
              <a:t> luận nhóm và TLCH theo ý các dòng thơ để các em có thể ghi nhớ bài tốt hơn để không bị động và học vẹt.</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17</a:t>
            </a:fld>
            <a:endParaRPr lang="en-US"/>
          </a:p>
        </p:txBody>
      </p:sp>
    </p:spTree>
    <p:extLst>
      <p:ext uri="{BB962C8B-B14F-4D97-AF65-F5344CB8AC3E}">
        <p14:creationId xmlns:p14="http://schemas.microsoft.com/office/powerpoint/2010/main" val="85467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linh động</a:t>
            </a:r>
            <a:r>
              <a:rPr lang="en-US" baseline="0" dirty="0" smtClean="0"/>
              <a:t> tổ chức sao cho phù hợp học sinh lớp mình nhất mà có hình thức hay</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20</a:t>
            </a:fld>
            <a:endParaRPr lang="en-US"/>
          </a:p>
        </p:txBody>
      </p:sp>
    </p:spTree>
    <p:extLst>
      <p:ext uri="{BB962C8B-B14F-4D97-AF65-F5344CB8AC3E}">
        <p14:creationId xmlns:p14="http://schemas.microsoft.com/office/powerpoint/2010/main" val="200396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 Target="slide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21.wdp"/><Relationship Id="rId3" Type="http://schemas.openxmlformats.org/officeDocument/2006/relationships/image" Target="../media/image37.png"/><Relationship Id="rId7" Type="http://schemas.microsoft.com/office/2007/relationships/hdphoto" Target="../media/hdphoto18.wdp"/><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9.wdp"/></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openxmlformats.org/officeDocument/2006/relationships/image" Target="../media/image16.png"/><Relationship Id="rId26" Type="http://schemas.openxmlformats.org/officeDocument/2006/relationships/slide" Target="slide4.xml"/><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3.png"/><Relationship Id="rId17" Type="http://schemas.microsoft.com/office/2007/relationships/hdphoto" Target="../media/hdphoto9.wdp"/><Relationship Id="rId25" Type="http://schemas.openxmlformats.org/officeDocument/2006/relationships/slide" Target="slide2.xml"/><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openxmlformats.org/officeDocument/2006/relationships/image" Target="../media/image19.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slide" Target="slide3.xml"/><Relationship Id="rId10" Type="http://schemas.openxmlformats.org/officeDocument/2006/relationships/image" Target="../media/image12.png"/><Relationship Id="rId19" Type="http://schemas.microsoft.com/office/2007/relationships/hdphoto" Target="../media/hdphoto10.wdp"/><Relationship Id="rId31" Type="http://schemas.openxmlformats.org/officeDocument/2006/relationships/slide" Target="slide6.xml"/><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slide" Target="slide5.xml"/><Relationship Id="rId30" Type="http://schemas.openxmlformats.org/officeDocument/2006/relationships/image" Target="../media/image2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chemeClr val="bg1"/>
          </a:solidFill>
          <a:ln>
            <a:solidFill>
              <a:schemeClr val="tx2">
                <a:lumMod val="20000"/>
                <a:lumOff val="80000"/>
              </a:schemeClr>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Khởi động ngày mới bằng cách cùng chúng mình trồng thêm cây xanh bảo vệ trái đấy thân yêu nhé các bạn ơi!</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63000" t="-4000" b="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43800" y="1295400"/>
            <a:ext cx="2819400" cy="634039"/>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7543800" y="1612419"/>
            <a:ext cx="2819400" cy="634039"/>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7620000" y="143064"/>
            <a:ext cx="2234424" cy="634039"/>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7620000" y="949072"/>
            <a:ext cx="2234424" cy="634039"/>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7620000" y="575376"/>
            <a:ext cx="2234424" cy="634039"/>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7637585" y="-73317"/>
            <a:ext cx="1963615" cy="634039"/>
          </a:xfrm>
          <a:prstGeom prst="rect">
            <a:avLst/>
          </a:prstGeom>
          <a:ln>
            <a:noFill/>
          </a:ln>
          <a:effectLst>
            <a:softEdge rad="112500"/>
          </a:effectLst>
        </p:spPr>
      </p:pic>
      <p:pic>
        <p:nvPicPr>
          <p:cNvPr id="11" name="Picture 10"/>
          <p:cNvPicPr>
            <a:picLocks noChangeAspect="1"/>
          </p:cNvPicPr>
          <p:nvPr/>
        </p:nvPicPr>
        <p:blipFill>
          <a:blip r:embed="rId3"/>
          <a:stretch>
            <a:fillRect/>
          </a:stretch>
        </p:blipFill>
        <p:spPr>
          <a:xfrm rot="2931448">
            <a:off x="9407601" y="1059423"/>
            <a:ext cx="1137016" cy="634039"/>
          </a:xfrm>
          <a:prstGeom prst="rect">
            <a:avLst/>
          </a:prstGeom>
          <a:ln>
            <a:noFill/>
          </a:ln>
          <a:effectLst>
            <a:softEdge rad="112500"/>
          </a:effectLst>
        </p:spPr>
      </p:pic>
      <p:sp>
        <p:nvSpPr>
          <p:cNvPr id="12" name="TextBox 11"/>
          <p:cNvSpPr txBox="1"/>
          <p:nvPr/>
        </p:nvSpPr>
        <p:spPr>
          <a:xfrm>
            <a:off x="3376691" y="5968008"/>
            <a:ext cx="3210185" cy="830960"/>
          </a:xfrm>
          <a:prstGeom prst="rect">
            <a:avLst/>
          </a:prstGeom>
          <a:solidFill>
            <a:schemeClr val="accent2">
              <a:lumMod val="20000"/>
              <a:lumOff val="80000"/>
            </a:schemeClr>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Em hãy tìm từ khó đọc, </a:t>
            </a:r>
            <a:endParaRPr lang="en-US" sz="2400" dirty="0" smtClean="0">
              <a:latin typeface="Arial-Rounded" pitchFamily="34" charset="0"/>
              <a:ea typeface="Arial-Rounded" pitchFamily="34" charset="0"/>
              <a:cs typeface="Arial-Rounded" pitchFamily="34" charset="0"/>
            </a:endParaRPr>
          </a:p>
          <a:p>
            <a:pPr algn="ctr"/>
            <a:r>
              <a:rPr lang="en-US" sz="2400" dirty="0" smtClean="0">
                <a:latin typeface="Arial-Rounded" pitchFamily="34" charset="0"/>
                <a:ea typeface="Arial-Rounded" pitchFamily="34" charset="0"/>
                <a:cs typeface="Arial-Rounded" pitchFamily="34" charset="0"/>
              </a:rPr>
              <a:t>khó </a:t>
            </a:r>
            <a:r>
              <a:rPr lang="en-US" sz="2400" dirty="0">
                <a:latin typeface="Arial-Rounded" pitchFamily="34" charset="0"/>
                <a:ea typeface="Arial-Rounded" pitchFamily="34" charset="0"/>
                <a:cs typeface="Arial-Rounded" pitchFamily="34" charset="0"/>
              </a:rPr>
              <a:t>hiểu trong bài.</a:t>
            </a:r>
          </a:p>
        </p:txBody>
      </p:sp>
      <p:sp>
        <p:nvSpPr>
          <p:cNvPr id="13" name="Oval 12"/>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4" name="TextBox 13"/>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5" name="TextBox 14"/>
          <p:cNvSpPr txBox="1"/>
          <p:nvPr/>
        </p:nvSpPr>
        <p:spPr>
          <a:xfrm>
            <a:off x="2111599" y="126529"/>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Câu chuyện của rễ</a:t>
            </a:r>
            <a:endParaRPr lang="en-US" sz="3600" b="1" dirty="0">
              <a:latin typeface="Arial Rounded MT Bold" pitchFamily="34" charset="0"/>
              <a:ea typeface="Arial-Rounded" pitchFamily="34" charset="0"/>
              <a:cs typeface="Arial-Rounded" pitchFamily="34" charset="0"/>
            </a:endParaRPr>
          </a:p>
        </p:txBody>
      </p:sp>
      <p:sp>
        <p:nvSpPr>
          <p:cNvPr id="16" name="Rectangle 15"/>
          <p:cNvSpPr/>
          <p:nvPr/>
        </p:nvSpPr>
        <p:spPr>
          <a:xfrm>
            <a:off x="470094" y="1085393"/>
            <a:ext cx="6096000" cy="5416868"/>
          </a:xfrm>
          <a:prstGeom prst="rect">
            <a:avLst/>
          </a:prstGeom>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Tỏa</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chìm trong đất…..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5905500" y="1205123"/>
            <a:ext cx="6096000" cy="6401753"/>
          </a:xfrm>
          <a:prstGeom prst="rect">
            <a:avLst/>
          </a:prstGeom>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Khiêm 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p:cNvCxnSpPr/>
          <p:nvPr/>
        </p:nvCxnSpPr>
        <p:spPr>
          <a:xfrm flipH="1">
            <a:off x="2727259" y="201315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60794" y="259080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2000" y="304800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905000" y="44958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953500" y="21336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019800" y="56388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737212" y="5638800"/>
            <a:ext cx="940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8732" y="5723155"/>
            <a:ext cx="3644641" cy="892516"/>
          </a:xfrm>
          <a:prstGeom prst="rect">
            <a:avLst/>
          </a:prstGeom>
          <a:solidFill>
            <a:schemeClr val="accent2">
              <a:lumMod val="20000"/>
              <a:lumOff val="80000"/>
            </a:schemeClr>
          </a:solidFill>
        </p:spPr>
        <p:txBody>
          <a:bodyPr wrap="square" lIns="91403" tIns="45702" rIns="91403" bIns="45702" rtlCol="0">
            <a:spAutoFit/>
          </a:bodyPr>
          <a:lstStyle/>
          <a:p>
            <a:pPr algn="ctr"/>
            <a:r>
              <a:rPr lang="en-US" sz="2800" dirty="0" smtClean="0">
                <a:latin typeface="Arial-Rounded" pitchFamily="34" charset="0"/>
                <a:ea typeface="Arial-Rounded" pitchFamily="34" charset="0"/>
                <a:cs typeface="Arial-Rounded" pitchFamily="34" charset="0"/>
              </a:rPr>
              <a:t>Đọc nối tiếp câu lần </a:t>
            </a:r>
            <a:r>
              <a:rPr lang="en-US" sz="2400" dirty="0" smtClean="0">
                <a:latin typeface="Arial-Rounded" pitchFamily="34" charset="0"/>
                <a:ea typeface="Arial-Rounded" pitchFamily="34" charset="0"/>
                <a:cs typeface="Arial-Rounded" pitchFamily="34" charset="0"/>
              </a:rPr>
              <a:t>1</a:t>
            </a:r>
          </a:p>
          <a:p>
            <a:pPr algn="ctr"/>
            <a:endParaRPr lang="en-US" sz="2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45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1+#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63000" r="-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772400" y="1676400"/>
            <a:ext cx="2386824" cy="63403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7772400" y="1359380"/>
            <a:ext cx="2386824" cy="634039"/>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rot="1173982">
            <a:off x="8571654" y="1359380"/>
            <a:ext cx="2386824" cy="634039"/>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7543800" y="1421349"/>
            <a:ext cx="2386824" cy="63403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543800" y="1042360"/>
            <a:ext cx="2386824" cy="63403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543800" y="711491"/>
            <a:ext cx="2386824" cy="634039"/>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7543800" y="330125"/>
            <a:ext cx="2133600" cy="634039"/>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7620000" y="153292"/>
            <a:ext cx="1981200" cy="634039"/>
          </a:xfrm>
          <a:prstGeom prst="rect">
            <a:avLst/>
          </a:prstGeom>
          <a:ln>
            <a:noFill/>
          </a:ln>
          <a:effectLst>
            <a:softEdge rad="112500"/>
          </a:effectLst>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547726">
            <a:off x="7516840" y="4730534"/>
            <a:ext cx="2944633" cy="782216"/>
          </a:xfrm>
          <a:prstGeom prst="ellipse">
            <a:avLst/>
          </a:prstGeom>
          <a:ln>
            <a:noFill/>
          </a:ln>
          <a:effectLst>
            <a:softEdge rad="112500"/>
          </a:effectLst>
        </p:spPr>
      </p:pic>
      <p:sp>
        <p:nvSpPr>
          <p:cNvPr id="13" name="TextBox 12"/>
          <p:cNvSpPr txBox="1"/>
          <p:nvPr/>
        </p:nvSpPr>
        <p:spPr>
          <a:xfrm>
            <a:off x="2620945" y="153292"/>
            <a:ext cx="3325776" cy="769405"/>
          </a:xfrm>
          <a:prstGeom prst="rect">
            <a:avLst/>
          </a:prstGeom>
          <a:solidFill>
            <a:schemeClr val="accent2">
              <a:lumMod val="20000"/>
              <a:lumOff val="80000"/>
            </a:schemeClr>
          </a:solidFill>
        </p:spPr>
        <p:txBody>
          <a:bodyPr wrap="square" lIns="91403" tIns="45702" rIns="91403" bIns="45702" rtlCol="0">
            <a:spAutoFit/>
          </a:bodyPr>
          <a:lstStyle/>
          <a:p>
            <a:pPr algn="ctr"/>
            <a:r>
              <a:rPr lang="en-US" sz="4400" dirty="0" smtClean="0">
                <a:latin typeface="Arial-Rounded" pitchFamily="34" charset="0"/>
                <a:ea typeface="Arial-Rounded" pitchFamily="34" charset="0"/>
                <a:cs typeface="Arial-Rounded" pitchFamily="34" charset="0"/>
              </a:rPr>
              <a:t>Giải nghĩa từ</a:t>
            </a:r>
            <a:endParaRPr lang="en-US" sz="4400" dirty="0">
              <a:latin typeface="Arial-Rounded" pitchFamily="34" charset="0"/>
              <a:ea typeface="Arial-Rounded" pitchFamily="34" charset="0"/>
              <a:cs typeface="Arial-Rounded" pitchFamily="34" charset="0"/>
            </a:endParaRPr>
          </a:p>
        </p:txBody>
      </p:sp>
      <p:sp>
        <p:nvSpPr>
          <p:cNvPr id="15" name="Rectangle 14"/>
          <p:cNvSpPr/>
          <p:nvPr/>
        </p:nvSpPr>
        <p:spPr>
          <a:xfrm>
            <a:off x="354485" y="3472644"/>
            <a:ext cx="11184472" cy="1200329"/>
          </a:xfrm>
          <a:prstGeom prst="rect">
            <a:avLst/>
          </a:prstGeom>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a:t>
            </a: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hiêm nhường</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khiêm tốn, không giành cái hay cho mình</a:t>
            </a:r>
          </a:p>
          <a:p>
            <a:pPr>
              <a:lnSpc>
                <a:spcPct val="100000"/>
              </a:lnSpc>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Mà sẵn sàng dành cho người khác.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449621" y="1664179"/>
            <a:ext cx="10309232" cy="646331"/>
          </a:xfrm>
          <a:prstGeom prst="rect">
            <a:avLst/>
          </a:prstGeom>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a:t>
            </a: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ắc thắm</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màu đậm và tươi (thường nói về màu đỏ).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0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381000"/>
            <a:ext cx="50292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858000" y="381000"/>
            <a:ext cx="4800600" cy="3505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609600" y="4800600"/>
            <a:ext cx="11780789" cy="120032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nSpc>
                <a:spcPct val="100000"/>
              </a:lnSpc>
            </a:pP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trĩu</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quả trĩu cành nghĩa là quả nhiều và nặng làm cho cành</a:t>
            </a:r>
          </a:p>
          <a:p>
            <a:pPr>
              <a:lnSpc>
                <a:spcPct val="100000"/>
              </a:lnSpc>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bị cong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suống</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Arrow Connector 7"/>
          <p:cNvCxnSpPr>
            <a:stCxn id="4" idx="2"/>
            <a:endCxn id="6" idx="0"/>
          </p:cNvCxnSpPr>
          <p:nvPr/>
        </p:nvCxnSpPr>
        <p:spPr>
          <a:xfrm>
            <a:off x="3276600" y="3886200"/>
            <a:ext cx="3223395"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a:endCxn id="5" idx="2"/>
          </p:cNvCxnSpPr>
          <p:nvPr/>
        </p:nvCxnSpPr>
        <p:spPr>
          <a:xfrm flipV="1">
            <a:off x="6499995" y="3886199"/>
            <a:ext cx="2758305" cy="91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800600"/>
            <a:ext cx="11674991" cy="1200329"/>
          </a:xfrm>
          <a:prstGeom prst="rect">
            <a:avLst/>
          </a:prstGeom>
          <a:ln>
            <a:solidFill>
              <a:srgbClr val="FF0066"/>
            </a:solidFill>
          </a:ln>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hồi</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phần ở đầu ngọn cây, cành hoặc mọc ra từ rễ, về sau </a:t>
            </a:r>
          </a:p>
          <a:p>
            <a:pPr>
              <a:lnSpc>
                <a:spcPct val="100000"/>
              </a:lnSpc>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phát triển thành cành hoặc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descr="Giai đoạn phát triển thực vật. Trồng cây infographic. Khái niệm tiến hóa. Sprout, thực vật, cây trồng các biểu tượng nông nghiệp trồng cây. Minh họa vector theo kiểu phẳ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459" b="88822" l="9667" r="94000">
                        <a14:foregroundMark x1="10500" y1="65861" x2="38833" y2="54079"/>
                        <a14:foregroundMark x1="10500" y1="66163" x2="49500" y2="87613"/>
                        <a14:foregroundMark x1="10167" y1="52266" x2="21500" y2="54985"/>
                        <a14:foregroundMark x1="36000" y1="56798" x2="49833" y2="58610"/>
                        <a14:foregroundMark x1="51667" y1="58006" x2="46000" y2="70695"/>
                        <a14:foregroundMark x1="45667" y1="74018" x2="69500" y2="78852"/>
                        <a14:foregroundMark x1="64333" y1="74622" x2="85833" y2="71299"/>
                        <a14:foregroundMark x1="52333" y1="43807" x2="68667" y2="35952"/>
                        <a14:foregroundMark x1="68667" y1="35952" x2="89333" y2="20846"/>
                        <a14:foregroundMark x1="88000" y1="23867" x2="88333" y2="75529"/>
                        <a14:foregroundMark x1="38167" y1="64955" x2="38167" y2="64955"/>
                        <a14:foregroundMark x1="31167" y1="63444" x2="40500" y2="77039"/>
                        <a14:foregroundMark x1="52333" y1="58912" x2="62833" y2="69486"/>
                        <a14:foregroundMark x1="63833" y1="64653" x2="84167" y2="68580"/>
                        <a14:foregroundMark x1="49333" y1="83384" x2="90333" y2="79758"/>
                        <a14:foregroundMark x1="88833" y1="25378" x2="93167" y2="42900"/>
                        <a14:foregroundMark x1="88500" y1="74320" x2="94000" y2="49849"/>
                        <a14:foregroundMark x1="11167" y1="67976" x2="9833" y2="77039"/>
                        <a14:foregroundMark x1="72167" y1="47734" x2="72167" y2="47734"/>
                      </a14:backgroundRemoval>
                    </a14:imgEffect>
                  </a14:imgLayer>
                </a14:imgProps>
              </a:ext>
              <a:ext uri="{28A0092B-C50C-407E-A947-70E740481C1C}">
                <a14:useLocalDpi xmlns:a14="http://schemas.microsoft.com/office/drawing/2010/main" val="0"/>
              </a:ext>
            </a:extLst>
          </a:blip>
          <a:srcRect l="7824" t="24765" r="5268" b="19207"/>
          <a:stretch/>
        </p:blipFill>
        <p:spPr bwMode="auto">
          <a:xfrm>
            <a:off x="685800" y="533400"/>
            <a:ext cx="4800600" cy="2833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8" l="0" r="97833">
                        <a14:foregroundMark x1="10667" y1="63636" x2="23667" y2="78469"/>
                        <a14:foregroundMark x1="10833" y1="70813" x2="14833" y2="78469"/>
                        <a14:foregroundMark x1="500" y1="22488" x2="16000" y2="64593"/>
                        <a14:foregroundMark x1="500" y1="54067" x2="10000" y2="86603"/>
                        <a14:foregroundMark x1="9500" y1="46411" x2="36500" y2="78947"/>
                        <a14:foregroundMark x1="20167" y1="57416" x2="46167" y2="8612"/>
                        <a14:foregroundMark x1="40500" y1="82775" x2="56167" y2="51196"/>
                        <a14:foregroundMark x1="54833" y1="79904" x2="82833" y2="50239"/>
                        <a14:foregroundMark x1="3833" y1="45933" x2="3833" y2="45933"/>
                        <a14:foregroundMark x1="5333" y1="47368" x2="5333" y2="47368"/>
                        <a14:foregroundMark x1="84000" y1="39234" x2="84000" y2="39234"/>
                        <a14:foregroundMark x1="80000" y1="31100" x2="80000" y2="31100"/>
                        <a14:foregroundMark x1="87333" y1="36364" x2="87333" y2="36364"/>
                        <a14:foregroundMark x1="88333" y1="47847" x2="88333" y2="47847"/>
                        <a14:foregroundMark x1="3500" y1="46411" x2="3500" y2="46411"/>
                        <a14:foregroundMark x1="4833" y1="44498" x2="4833" y2="44498"/>
                        <a14:foregroundMark x1="4833" y1="44498" x2="4833" y2="44498"/>
                        <a14:foregroundMark x1="4833" y1="53110" x2="4833" y2="53110"/>
                        <a14:foregroundMark x1="13500" y1="31579" x2="13500" y2="31579"/>
                        <a14:foregroundMark x1="8667" y1="42584" x2="0" y2="14833"/>
                        <a14:foregroundMark x1="93667" y1="74641" x2="93667" y2="74641"/>
                        <a14:foregroundMark x1="89500" y1="73684" x2="89500" y2="73684"/>
                        <a14:foregroundMark x1="79500" y1="47368" x2="79500" y2="47368"/>
                        <a14:foregroundMark x1="85667" y1="82775" x2="97833" y2="0"/>
                      </a14:backgroundRemoval>
                    </a14:imgEffect>
                  </a14:imgLayer>
                </a14:imgProps>
              </a:ext>
            </a:extLst>
          </a:blip>
          <a:srcRect b="9025"/>
          <a:stretch/>
        </p:blipFill>
        <p:spPr>
          <a:xfrm>
            <a:off x="6142295" y="609600"/>
            <a:ext cx="5837496" cy="2757054"/>
          </a:xfrm>
          <a:prstGeom prst="rect">
            <a:avLst/>
          </a:prstGeom>
        </p:spPr>
      </p:pic>
      <p:cxnSp>
        <p:nvCxnSpPr>
          <p:cNvPr id="8" name="Straight Arrow Connector 7"/>
          <p:cNvCxnSpPr>
            <a:stCxn id="5" idx="2"/>
            <a:endCxn id="4" idx="0"/>
          </p:cNvCxnSpPr>
          <p:nvPr/>
        </p:nvCxnSpPr>
        <p:spPr>
          <a:xfrm>
            <a:off x="3086100" y="3366654"/>
            <a:ext cx="3056196"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0"/>
            <a:endCxn id="6" idx="2"/>
          </p:cNvCxnSpPr>
          <p:nvPr/>
        </p:nvCxnSpPr>
        <p:spPr>
          <a:xfrm flipV="1">
            <a:off x="6142296" y="3366654"/>
            <a:ext cx="2918747"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90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1000" t="26000" r="79000"/>
          </a:stretch>
        </a:blipFill>
        <a:effectLst/>
      </p:bgPr>
    </p:bg>
    <p:spTree>
      <p:nvGrpSpPr>
        <p:cNvPr id="1" name=""/>
        <p:cNvGrpSpPr/>
        <p:nvPr/>
      </p:nvGrpSpPr>
      <p:grpSpPr>
        <a:xfrm>
          <a:off x="0" y="0"/>
          <a:ext cx="0" cy="0"/>
          <a:chOff x="0" y="0"/>
          <a:chExt cx="0" cy="0"/>
        </a:xfrm>
      </p:grpSpPr>
      <p:sp>
        <p:nvSpPr>
          <p:cNvPr id="4" name="Oval 3"/>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5" name="TextBox 4"/>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6" name="TextBox 5"/>
          <p:cNvSpPr txBox="1"/>
          <p:nvPr/>
        </p:nvSpPr>
        <p:spPr>
          <a:xfrm>
            <a:off x="2111599" y="126529"/>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Câu chuyện của rễ</a:t>
            </a:r>
            <a:endParaRPr lang="en-US" sz="3600" b="1" dirty="0">
              <a:latin typeface="Arial Rounded MT Bold" pitchFamily="34" charset="0"/>
              <a:ea typeface="Arial-Rounded" pitchFamily="34" charset="0"/>
              <a:cs typeface="Arial-Rounded" pitchFamily="34" charset="0"/>
            </a:endParaRPr>
          </a:p>
        </p:txBody>
      </p:sp>
      <p:pic>
        <p:nvPicPr>
          <p:cNvPr id="7" name="Picture 6"/>
          <p:cNvPicPr>
            <a:picLocks noChangeAspect="1"/>
          </p:cNvPicPr>
          <p:nvPr/>
        </p:nvPicPr>
        <p:blipFill>
          <a:blip r:embed="rId4"/>
          <a:stretch>
            <a:fillRect/>
          </a:stretch>
        </p:blipFill>
        <p:spPr>
          <a:xfrm>
            <a:off x="2209800" y="772811"/>
            <a:ext cx="5638800" cy="5499069"/>
          </a:xfrm>
          <a:prstGeom prst="rect">
            <a:avLst/>
          </a:prstGeom>
        </p:spPr>
      </p:pic>
      <p:pic>
        <p:nvPicPr>
          <p:cNvPr id="8" name="Picture 7"/>
          <p:cNvPicPr>
            <a:picLocks noChangeAspect="1"/>
          </p:cNvPicPr>
          <p:nvPr/>
        </p:nvPicPr>
        <p:blipFill>
          <a:blip r:embed="rId5"/>
          <a:stretch>
            <a:fillRect/>
          </a:stretch>
        </p:blipFill>
        <p:spPr>
          <a:xfrm>
            <a:off x="6629400" y="772811"/>
            <a:ext cx="5791200" cy="6480610"/>
          </a:xfrm>
          <a:prstGeom prst="rect">
            <a:avLst/>
          </a:prstGeom>
        </p:spPr>
      </p:pic>
      <p:sp>
        <p:nvSpPr>
          <p:cNvPr id="9" name="TextBox 8"/>
          <p:cNvSpPr txBox="1"/>
          <p:nvPr/>
        </p:nvSpPr>
        <p:spPr>
          <a:xfrm>
            <a:off x="3660101" y="5836902"/>
            <a:ext cx="4488266"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a:t>
            </a:r>
            <a:r>
              <a:rPr lang="en-US" sz="3200" dirty="0" smtClean="0">
                <a:latin typeface="Arial-Rounded" pitchFamily="34" charset="0"/>
                <a:ea typeface="Arial-Rounded" pitchFamily="34" charset="0"/>
                <a:cs typeface="Arial-Rounded" pitchFamily="34" charset="0"/>
              </a:rPr>
              <a:t>câu lần 2</a:t>
            </a:r>
            <a:endParaRPr lang="en-US" sz="3200" dirty="0">
              <a:latin typeface="Arial-Rounded" pitchFamily="34" charset="0"/>
              <a:ea typeface="Arial-Rounded" pitchFamily="34" charset="0"/>
              <a:cs typeface="Arial-Rounded" pitchFamily="34" charset="0"/>
            </a:endParaRPr>
          </a:p>
        </p:txBody>
      </p:sp>
      <p:sp>
        <p:nvSpPr>
          <p:cNvPr id="10" name="TextBox 9"/>
          <p:cNvSpPr txBox="1"/>
          <p:nvPr/>
        </p:nvSpPr>
        <p:spPr>
          <a:xfrm>
            <a:off x="2971800" y="5817588"/>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VB chia thành mấy khổ thơ?</a:t>
            </a:r>
            <a:endParaRPr lang="en-US" sz="3200" dirty="0">
              <a:latin typeface="Arial-Rounded" pitchFamily="34" charset="0"/>
              <a:ea typeface="Arial-Rounded" pitchFamily="34" charset="0"/>
              <a:cs typeface="Arial-Rounded" pitchFamily="34" charset="0"/>
            </a:endParaRPr>
          </a:p>
        </p:txBody>
      </p:sp>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1599" y="310104"/>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717716"/>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0417" y="345193"/>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7633" y="2717716"/>
            <a:ext cx="527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969414" y="3040570"/>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khổ thơ</a:t>
            </a:r>
            <a:endParaRPr lang="en-US" sz="3200" dirty="0">
              <a:latin typeface="Arial-Rounded" pitchFamily="34" charset="0"/>
              <a:ea typeface="Arial-Rounded" pitchFamily="34" charset="0"/>
              <a:cs typeface="Arial-Rounded" pitchFamily="34" charset="0"/>
            </a:endParaRPr>
          </a:p>
        </p:txBody>
      </p:sp>
      <p:sp>
        <p:nvSpPr>
          <p:cNvPr id="16" name="TextBox 15"/>
          <p:cNvSpPr txBox="1"/>
          <p:nvPr/>
        </p:nvSpPr>
        <p:spPr>
          <a:xfrm>
            <a:off x="2682651" y="5093068"/>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nhóm 4</a:t>
            </a:r>
            <a:endParaRPr lang="en-US" sz="3200" dirty="0">
              <a:latin typeface="Arial-Rounded" pitchFamily="34" charset="0"/>
              <a:ea typeface="Arial-Rounded" pitchFamily="34" charset="0"/>
              <a:cs typeface="Arial-Rounded" pitchFamily="34" charset="0"/>
            </a:endParaRPr>
          </a:p>
        </p:txBody>
      </p:sp>
      <p:sp>
        <p:nvSpPr>
          <p:cNvPr id="17" name="TextBox 16"/>
          <p:cNvSpPr txBox="1"/>
          <p:nvPr/>
        </p:nvSpPr>
        <p:spPr>
          <a:xfrm>
            <a:off x="2631722" y="4403752"/>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Thi Đọc nhóm 4</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506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1+#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79000" t="14000"/>
          </a:stretch>
        </a:blipFill>
        <a:effectLst/>
      </p:bgPr>
    </p:bg>
    <p:spTree>
      <p:nvGrpSpPr>
        <p:cNvPr id="1" name=""/>
        <p:cNvGrpSpPr/>
        <p:nvPr/>
      </p:nvGrpSpPr>
      <p:grpSpPr>
        <a:xfrm>
          <a:off x="0" y="0"/>
          <a:ext cx="0" cy="0"/>
          <a:chOff x="0" y="0"/>
          <a:chExt cx="0" cy="0"/>
        </a:xfrm>
      </p:grpSpPr>
      <p:sp>
        <p:nvSpPr>
          <p:cNvPr id="5" name="Oval 4"/>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6" name="TextBox 5"/>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3"/>
          <a:stretch>
            <a:fillRect/>
          </a:stretch>
        </p:blipFill>
        <p:spPr>
          <a:xfrm>
            <a:off x="609600" y="713712"/>
            <a:ext cx="6096000" cy="5814680"/>
          </a:xfrm>
          <a:prstGeom prst="rect">
            <a:avLst/>
          </a:prstGeom>
        </p:spPr>
      </p:pic>
      <p:pic>
        <p:nvPicPr>
          <p:cNvPr id="8" name="Picture 7"/>
          <p:cNvPicPr>
            <a:picLocks noChangeAspect="1"/>
          </p:cNvPicPr>
          <p:nvPr/>
        </p:nvPicPr>
        <p:blipFill>
          <a:blip r:embed="rId4"/>
          <a:stretch>
            <a:fillRect/>
          </a:stretch>
        </p:blipFill>
        <p:spPr>
          <a:xfrm>
            <a:off x="5313218" y="838200"/>
            <a:ext cx="6324600" cy="6780106"/>
          </a:xfrm>
          <a:prstGeom prst="rect">
            <a:avLst/>
          </a:prstGeom>
        </p:spPr>
      </p:pic>
      <p:sp>
        <p:nvSpPr>
          <p:cNvPr id="9" name="TextBox 8"/>
          <p:cNvSpPr txBox="1"/>
          <p:nvPr/>
        </p:nvSpPr>
        <p:spPr>
          <a:xfrm>
            <a:off x="2360468" y="-66014"/>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Câu chuyện của rễ</a:t>
            </a:r>
            <a:endParaRPr lang="en-US" sz="3600" b="1" dirty="0">
              <a:latin typeface="Arial Rounded MT Bold" pitchFamily="34" charset="0"/>
              <a:ea typeface="Arial-Rounded" pitchFamily="34" charset="0"/>
              <a:cs typeface="Arial-Rounded" pitchFamily="34" charset="0"/>
            </a:endParaRPr>
          </a:p>
        </p:txBody>
      </p:sp>
      <p:sp>
        <p:nvSpPr>
          <p:cNvPr id="10" name="TextBox 9"/>
          <p:cNvSpPr txBox="1"/>
          <p:nvPr/>
        </p:nvSpPr>
        <p:spPr>
          <a:xfrm>
            <a:off x="1905000" y="5943653"/>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35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69000" t="22000" r="-4000" b="-1000"/>
          </a:stretch>
        </a:blipFill>
        <a:effectLst/>
      </p:bgPr>
    </p:bg>
    <p:spTree>
      <p:nvGrpSpPr>
        <p:cNvPr id="1" name=""/>
        <p:cNvGrpSpPr/>
        <p:nvPr/>
      </p:nvGrpSpPr>
      <p:grpSpPr>
        <a:xfrm>
          <a:off x="0" y="0"/>
          <a:ext cx="0" cy="0"/>
          <a:chOff x="0" y="0"/>
          <a:chExt cx="0" cy="0"/>
        </a:xfrm>
      </p:grpSpPr>
      <p:sp>
        <p:nvSpPr>
          <p:cNvPr id="4" name="Oval 3"/>
          <p:cNvSpPr/>
          <p:nvPr/>
        </p:nvSpPr>
        <p:spPr>
          <a:xfrm>
            <a:off x="117764" y="11365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5" name="TextBox 4"/>
          <p:cNvSpPr txBox="1"/>
          <p:nvPr/>
        </p:nvSpPr>
        <p:spPr>
          <a:xfrm>
            <a:off x="842824" y="145977"/>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ở cuối các dòng thơ những tiếng cùng vần với nhau.</a:t>
            </a:r>
          </a:p>
        </p:txBody>
      </p:sp>
      <p:pic>
        <p:nvPicPr>
          <p:cNvPr id="1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5659237" y="4572000"/>
            <a:ext cx="363713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ular Callout 14"/>
          <p:cNvSpPr/>
          <p:nvPr/>
        </p:nvSpPr>
        <p:spPr>
          <a:xfrm>
            <a:off x="342346" y="1905000"/>
            <a:ext cx="5579189" cy="2893460"/>
          </a:xfrm>
          <a:prstGeom prst="wedgeRoundRectCallout">
            <a:avLst>
              <a:gd name="adj1" fmla="val 62107"/>
              <a:gd name="adj2" fmla="val 54254"/>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0437" y="2228403"/>
            <a:ext cx="160813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c</a:t>
            </a:r>
            <a:r>
              <a:rPr lang="en-US" sz="4800" b="1" dirty="0" smtClean="0">
                <a:latin typeface="Arial-Rounded" pitchFamily="34" charset="0"/>
                <a:ea typeface="Arial-Rounded" pitchFamily="34" charset="0"/>
                <a:cs typeface="Arial-Rounded" pitchFamily="34" charset="0"/>
              </a:rPr>
              <a:t>ành </a:t>
            </a:r>
            <a:endParaRPr lang="en-US" sz="4800" dirty="0"/>
          </a:p>
        </p:txBody>
      </p:sp>
      <p:sp>
        <p:nvSpPr>
          <p:cNvPr id="17" name="Rectangle 16"/>
          <p:cNvSpPr/>
          <p:nvPr/>
        </p:nvSpPr>
        <p:spPr>
          <a:xfrm>
            <a:off x="720437" y="3434992"/>
            <a:ext cx="1473480"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xanh</a:t>
            </a:r>
            <a:endParaRPr lang="en-US" sz="4800" dirty="0"/>
          </a:p>
        </p:txBody>
      </p:sp>
      <p:sp>
        <p:nvSpPr>
          <p:cNvPr id="18" name="Rectangle 17"/>
          <p:cNvSpPr/>
          <p:nvPr/>
        </p:nvSpPr>
        <p:spPr>
          <a:xfrm>
            <a:off x="2810224" y="2247528"/>
            <a:ext cx="764953"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lời</a:t>
            </a:r>
            <a:endParaRPr lang="en-US" sz="4800" dirty="0"/>
          </a:p>
        </p:txBody>
      </p:sp>
      <p:sp>
        <p:nvSpPr>
          <p:cNvPr id="19" name="Rectangle 18"/>
          <p:cNvSpPr/>
          <p:nvPr/>
        </p:nvSpPr>
        <p:spPr>
          <a:xfrm>
            <a:off x="2592216" y="3410149"/>
            <a:ext cx="98296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đ</a:t>
            </a:r>
            <a:r>
              <a:rPr lang="en-US" sz="4800" b="1" dirty="0" smtClean="0">
                <a:latin typeface="Arial-Rounded" pitchFamily="34" charset="0"/>
                <a:ea typeface="Arial-Rounded" pitchFamily="34" charset="0"/>
                <a:cs typeface="Arial-Rounded" pitchFamily="34" charset="0"/>
              </a:rPr>
              <a:t>ời</a:t>
            </a:r>
            <a:endParaRPr lang="en-US" sz="4800" dirty="0"/>
          </a:p>
        </p:txBody>
      </p:sp>
      <p:sp>
        <p:nvSpPr>
          <p:cNvPr id="20" name="Rectangle 19"/>
          <p:cNvSpPr/>
          <p:nvPr/>
        </p:nvSpPr>
        <p:spPr>
          <a:xfrm>
            <a:off x="4268730" y="2228402"/>
            <a:ext cx="848309"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bé</a:t>
            </a:r>
            <a:endParaRPr lang="en-US" sz="4800" dirty="0"/>
          </a:p>
        </p:txBody>
      </p:sp>
      <p:sp>
        <p:nvSpPr>
          <p:cNvPr id="21" name="Rectangle 20"/>
          <p:cNvSpPr/>
          <p:nvPr/>
        </p:nvSpPr>
        <p:spPr>
          <a:xfrm>
            <a:off x="4486738" y="3288635"/>
            <a:ext cx="63030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l</a:t>
            </a:r>
            <a:r>
              <a:rPr lang="en-US" sz="4800" b="1" dirty="0" smtClean="0">
                <a:latin typeface="Arial-Rounded" pitchFamily="34" charset="0"/>
                <a:ea typeface="Arial-Rounded" pitchFamily="34" charset="0"/>
                <a:cs typeface="Arial-Rounded" pitchFamily="34" charset="0"/>
              </a:rPr>
              <a:t>ẽ</a:t>
            </a:r>
            <a:endParaRPr lang="en-US" sz="4800" dirty="0"/>
          </a:p>
        </p:txBody>
      </p:sp>
    </p:spTree>
    <p:extLst>
      <p:ext uri="{BB962C8B-B14F-4D97-AF65-F5344CB8AC3E}">
        <p14:creationId xmlns:p14="http://schemas.microsoft.com/office/powerpoint/2010/main" val="35303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p:cTn id="31"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p:cTn id="4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t="-1000" r="79000"/>
          </a:stretch>
        </a:blipFill>
        <a:effectLst/>
      </p:bgPr>
    </p:bg>
    <p:spTree>
      <p:nvGrpSpPr>
        <p:cNvPr id="1" name=""/>
        <p:cNvGrpSpPr/>
        <p:nvPr/>
      </p:nvGrpSpPr>
      <p:grpSpPr>
        <a:xfrm>
          <a:off x="0" y="0"/>
          <a:ext cx="0" cy="0"/>
          <a:chOff x="0" y="0"/>
          <a:chExt cx="0" cy="0"/>
        </a:xfrm>
      </p:grpSpPr>
      <p:sp>
        <p:nvSpPr>
          <p:cNvPr id="3" name="Oval 2"/>
          <p:cNvSpPr/>
          <p:nvPr/>
        </p:nvSpPr>
        <p:spPr>
          <a:xfrm>
            <a:off x="0" y="27709"/>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4" name="TextBox 3"/>
          <p:cNvSpPr txBox="1"/>
          <p:nvPr/>
        </p:nvSpPr>
        <p:spPr>
          <a:xfrm>
            <a:off x="838200" y="-8973"/>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sp>
        <p:nvSpPr>
          <p:cNvPr id="8" name="TextBox 7"/>
          <p:cNvSpPr txBox="1"/>
          <p:nvPr/>
        </p:nvSpPr>
        <p:spPr>
          <a:xfrm>
            <a:off x="3200400" y="5626363"/>
            <a:ext cx="10053776" cy="584727"/>
          </a:xfrm>
          <a:prstGeom prst="rect">
            <a:avLst/>
          </a:prstGeom>
          <a:solidFill>
            <a:schemeClr val="accent2">
              <a:lumMod val="20000"/>
              <a:lumOff val="80000"/>
            </a:schemeClr>
          </a:solid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a. nhờ có rễ mà hoa, quả, lá như thế nào?.</a:t>
            </a:r>
            <a:endParaRPr lang="en-US" sz="3200" b="1" dirty="0">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4"/>
          <a:stretch>
            <a:fillRect/>
          </a:stretch>
        </p:blipFill>
        <p:spPr>
          <a:xfrm>
            <a:off x="5257800" y="104047"/>
            <a:ext cx="6096000" cy="5814680"/>
          </a:xfrm>
          <a:prstGeom prst="rect">
            <a:avLst/>
          </a:prstGeom>
        </p:spPr>
      </p:pic>
      <p:cxnSp>
        <p:nvCxnSpPr>
          <p:cNvPr id="10" name="Straight Connector 9"/>
          <p:cNvCxnSpPr/>
          <p:nvPr/>
        </p:nvCxnSpPr>
        <p:spPr>
          <a:xfrm flipH="1">
            <a:off x="5486400" y="32766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15000" y="38100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715000" y="43434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791200" y="48768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76000" t="-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220200" y="1447800"/>
            <a:ext cx="1853424" cy="634039"/>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9296400" y="1295400"/>
            <a:ext cx="1853424" cy="634039"/>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9206345" y="1023408"/>
            <a:ext cx="1853424" cy="634039"/>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9220200" y="599015"/>
            <a:ext cx="1624824" cy="634039"/>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9372600" y="205796"/>
            <a:ext cx="1396224" cy="634039"/>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9296400" y="-66197"/>
            <a:ext cx="1320024" cy="634039"/>
          </a:xfrm>
          <a:prstGeom prst="rect">
            <a:avLst/>
          </a:prstGeom>
          <a:ln>
            <a:noFill/>
          </a:ln>
          <a:effectLst>
            <a:softEdge rad="112500"/>
          </a:effectLst>
        </p:spPr>
      </p:pic>
      <p:sp>
        <p:nvSpPr>
          <p:cNvPr id="11" name="Oval 10"/>
          <p:cNvSpPr/>
          <p:nvPr/>
        </p:nvSpPr>
        <p:spPr>
          <a:xfrm>
            <a:off x="0" y="27709"/>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12" name="TextBox 11"/>
          <p:cNvSpPr txBox="1"/>
          <p:nvPr/>
        </p:nvSpPr>
        <p:spPr>
          <a:xfrm>
            <a:off x="838200" y="-8973"/>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13" name="Picture 12"/>
          <p:cNvPicPr>
            <a:picLocks noChangeAspect="1"/>
          </p:cNvPicPr>
          <p:nvPr/>
        </p:nvPicPr>
        <p:blipFill rotWithShape="1">
          <a:blip r:embed="rId4"/>
          <a:srcRect b="26747"/>
          <a:stretch/>
        </p:blipFill>
        <p:spPr>
          <a:xfrm>
            <a:off x="5393260" y="205796"/>
            <a:ext cx="5791200" cy="4747204"/>
          </a:xfrm>
          <a:prstGeom prst="rect">
            <a:avLst/>
          </a:prstGeom>
        </p:spPr>
      </p:pic>
      <p:sp>
        <p:nvSpPr>
          <p:cNvPr id="14" name="TextBox 13"/>
          <p:cNvSpPr txBox="1"/>
          <p:nvPr/>
        </p:nvSpPr>
        <p:spPr>
          <a:xfrm>
            <a:off x="197045" y="5450950"/>
            <a:ext cx="10053776" cy="584727"/>
          </a:xfrm>
          <a:prstGeom prst="rect">
            <a:avLst/>
          </a:prstGeom>
          <a:solidFill>
            <a:schemeClr val="accent2">
              <a:lumMod val="20000"/>
              <a:lumOff val="80000"/>
            </a:schemeClr>
          </a:solid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b. Cây sẽ thế nào nếu không có rễ?.</a:t>
            </a:r>
            <a:endParaRPr lang="en-US" sz="3200" b="1" dirty="0">
              <a:latin typeface="Arial-Rounded" pitchFamily="34" charset="0"/>
              <a:ea typeface="Arial-Rounded" pitchFamily="34" charset="0"/>
              <a:cs typeface="Arial-Rounded" pitchFamily="34" charset="0"/>
            </a:endParaRPr>
          </a:p>
        </p:txBody>
      </p:sp>
      <p:cxnSp>
        <p:nvCxnSpPr>
          <p:cNvPr id="15" name="Straight Connector 14"/>
          <p:cNvCxnSpPr/>
          <p:nvPr/>
        </p:nvCxnSpPr>
        <p:spPr>
          <a:xfrm flipH="1">
            <a:off x="6324600" y="1288473"/>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81800" y="182880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781800" y="2286000"/>
            <a:ext cx="1731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3972" y="5493326"/>
            <a:ext cx="10053776" cy="584727"/>
          </a:xfrm>
          <a:prstGeom prst="rect">
            <a:avLst/>
          </a:prstGeom>
          <a:solidFill>
            <a:schemeClr val="accent2">
              <a:lumMod val="20000"/>
              <a:lumOff val="80000"/>
            </a:schemeClr>
          </a:solid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c</a:t>
            </a:r>
            <a:r>
              <a:rPr lang="en-US" sz="3200" b="1" dirty="0" smtClean="0">
                <a:latin typeface="Arial-Rounded" pitchFamily="34" charset="0"/>
                <a:ea typeface="Arial-Rounded" pitchFamily="34" charset="0"/>
                <a:cs typeface="Arial-Rounded" pitchFamily="34" charset="0"/>
              </a:rPr>
              <a:t>. Những từ ngữ nào thể hiện sự đáng quý của rễ?.</a:t>
            </a:r>
            <a:endParaRPr lang="en-US" sz="3200" b="1" dirty="0">
              <a:latin typeface="Arial-Rounded" pitchFamily="34" charset="0"/>
              <a:ea typeface="Arial-Rounded" pitchFamily="34" charset="0"/>
              <a:cs typeface="Arial-Rounded" pitchFamily="34" charset="0"/>
            </a:endParaRPr>
          </a:p>
        </p:txBody>
      </p:sp>
      <p:cxnSp>
        <p:nvCxnSpPr>
          <p:cNvPr id="22" name="Straight Connector 21"/>
          <p:cNvCxnSpPr/>
          <p:nvPr/>
        </p:nvCxnSpPr>
        <p:spPr>
          <a:xfrm flipH="1">
            <a:off x="5943600" y="4648200"/>
            <a:ext cx="167640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056418" y="4668982"/>
            <a:ext cx="914400" cy="0"/>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anim calcmode="lin" valueType="num">
                                      <p:cBhvr>
                                        <p:cTn id="30" dur="2000" fill="hold"/>
                                        <p:tgtEl>
                                          <p:spTgt spid="21"/>
                                        </p:tgtEl>
                                        <p:attrNameLst>
                                          <p:attrName>ppt_w</p:attrName>
                                        </p:attrNameLst>
                                      </p:cBhvr>
                                      <p:tavLst>
                                        <p:tav tm="0" fmla="#ppt_w*sin(2.5*pi*$)">
                                          <p:val>
                                            <p:fltVal val="0"/>
                                          </p:val>
                                        </p:tav>
                                        <p:tav tm="100000">
                                          <p:val>
                                            <p:fltVal val="1"/>
                                          </p:val>
                                        </p:tav>
                                      </p:tavLst>
                                    </p:anim>
                                    <p:anim calcmode="lin" valueType="num">
                                      <p:cBhvr>
                                        <p:cTn id="3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78000" r="-3000"/>
          </a:stretch>
        </a:blipFill>
        <a:effectLst/>
      </p:bgPr>
    </p:bg>
    <p:spTree>
      <p:nvGrpSpPr>
        <p:cNvPr id="1" name=""/>
        <p:cNvGrpSpPr/>
        <p:nvPr/>
      </p:nvGrpSpPr>
      <p:grpSpPr>
        <a:xfrm>
          <a:off x="0" y="0"/>
          <a:ext cx="0" cy="0"/>
          <a:chOff x="0" y="0"/>
          <a:chExt cx="0" cy="0"/>
        </a:xfrm>
      </p:grpSpPr>
      <p:sp>
        <p:nvSpPr>
          <p:cNvPr id="4" name="Oval 3"/>
          <p:cNvSpPr/>
          <p:nvPr/>
        </p:nvSpPr>
        <p:spPr>
          <a:xfrm>
            <a:off x="117765" y="69005"/>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27798" y="142997"/>
            <a:ext cx="6622473"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lòng hai khổ thơ  </a:t>
            </a:r>
            <a:r>
              <a:rPr lang="en-US" sz="3200" b="1" dirty="0" smtClean="0">
                <a:latin typeface="Arial-Rounded" pitchFamily="34" charset="0"/>
                <a:ea typeface="Arial-Rounded" pitchFamily="34" charset="0"/>
                <a:cs typeface="Arial-Rounded" pitchFamily="34" charset="0"/>
              </a:rPr>
              <a:t>cuối</a:t>
            </a:r>
            <a:endParaRPr lang="en-US" sz="3200" b="1" dirty="0">
              <a:latin typeface="Arial Rounded MT Bold" pitchFamily="34" charset="0"/>
              <a:ea typeface="Arial-Rounded" pitchFamily="34" charset="0"/>
              <a:cs typeface="Arial-Rounded" pitchFamily="34" charset="0"/>
            </a:endParaRPr>
          </a:p>
        </p:txBody>
      </p:sp>
      <p:sp>
        <p:nvSpPr>
          <p:cNvPr id="6" name="Rectangle 5"/>
          <p:cNvSpPr/>
          <p:nvPr/>
        </p:nvSpPr>
        <p:spPr>
          <a:xfrm>
            <a:off x="727365" y="1143000"/>
            <a:ext cx="6096000" cy="6401753"/>
          </a:xfrm>
          <a:prstGeom prst="rect">
            <a:avLst/>
          </a:prstGeom>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Khiêm 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727365" y="1093881"/>
            <a:ext cx="6096000" cy="6401753"/>
          </a:xfrm>
          <a:prstGeom prst="rect">
            <a:avLst/>
          </a:prstGeom>
          <a:solidFill>
            <a:schemeClr val="bg1"/>
          </a:solidFill>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Nếu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 có rễ</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Cây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đâm chồi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ra trái ngọt</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nhiều lời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Âm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thầm nhỏ bé</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Làm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đẹp cho đời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Khiêm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727365" y="1102064"/>
            <a:ext cx="6096000" cy="6401753"/>
          </a:xfrm>
          <a:prstGeom prst="rect">
            <a:avLst/>
          </a:prstGeom>
          <a:solidFill>
            <a:schemeClr val="bg1"/>
          </a:solidFill>
        </p:spPr>
        <p:txBody>
          <a:bodyPr>
            <a:spAutoFit/>
          </a:bodyPr>
          <a:lstStyle/>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Khiêm 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98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04800" y="-259921"/>
            <a:ext cx="11887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 nhau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0237" y="5230583"/>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0" action="ppaction://hlinksldjump"/>
          </p:cNvPr>
          <p:cNvSpPr/>
          <p:nvPr/>
        </p:nvSpPr>
        <p:spPr>
          <a:xfrm>
            <a:off x="11148649" y="597217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837872" y="1104695"/>
            <a:ext cx="7372927" cy="1938992"/>
          </a:xfrm>
          <a:prstGeom prst="rect">
            <a:avLst/>
          </a:prstGeom>
          <a:noFill/>
        </p:spPr>
        <p:txBody>
          <a:bodyPr wrap="square" rtlCol="0">
            <a:spAutoFit/>
          </a:bodyPr>
          <a:lstStyle/>
          <a:p>
            <a:pPr algn="ctr"/>
            <a:r>
              <a:rPr lang="en-US" sz="32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Chọn từ ngữ và hoàn thiện câu sau: </a:t>
            </a:r>
          </a:p>
          <a:p>
            <a:pPr algn="ctr"/>
            <a:r>
              <a:rPr lang="en-US" sz="4400" b="1" dirty="0" smtClean="0">
                <a:latin typeface="Arial-Rounded" panose="020B0500000000000000" pitchFamily="34" charset="0"/>
                <a:ea typeface="Arial-Rounded" panose="020B0500000000000000" pitchFamily="34" charset="0"/>
                <a:cs typeface="Arial-Rounded" panose="020B0500000000000000" pitchFamily="34" charset="0"/>
              </a:rPr>
              <a:t>Nam(…..) nghĩ ngay ra lời giải cho câu đố.</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85000" r="-5000"/>
          </a:stretch>
        </a:blipFill>
        <a:effectLst/>
      </p:bgPr>
    </p:bg>
    <p:spTree>
      <p:nvGrpSpPr>
        <p:cNvPr id="1" name=""/>
        <p:cNvGrpSpPr/>
        <p:nvPr/>
      </p:nvGrpSpPr>
      <p:grpSpPr>
        <a:xfrm>
          <a:off x="0" y="0"/>
          <a:ext cx="0" cy="0"/>
          <a:chOff x="0" y="0"/>
          <a:chExt cx="0" cy="0"/>
        </a:xfrm>
      </p:grpSpPr>
      <p:sp>
        <p:nvSpPr>
          <p:cNvPr id="4" name="Oval 3"/>
          <p:cNvSpPr/>
          <p:nvPr/>
        </p:nvSpPr>
        <p:spPr>
          <a:xfrm>
            <a:off x="76200" y="0"/>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5" name="TextBox 4"/>
          <p:cNvSpPr txBox="1"/>
          <p:nvPr/>
        </p:nvSpPr>
        <p:spPr>
          <a:xfrm>
            <a:off x="990600" y="24873"/>
            <a:ext cx="7543800" cy="584727"/>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Nói về một đức tính em cho là đáng quý</a:t>
            </a:r>
            <a:endParaRPr lang="en-US" sz="3200" b="1" dirty="0">
              <a:latin typeface="Arial Rounded MT Bold" pitchFamily="34" charset="0"/>
              <a:ea typeface="Arial-Rounded" pitchFamily="34" charset="0"/>
              <a:cs typeface="Arial-Rounded"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72500" l="4500" r="90000">
                        <a14:foregroundMark x1="5125" y1="53500" x2="30875" y2="71500"/>
                        <a14:foregroundMark x1="21875" y1="69833" x2="21875" y2="69833"/>
                      </a14:backgroundRemoval>
                    </a14:imgEffect>
                  </a14:imgLayer>
                </a14:imgProps>
              </a:ext>
            </a:extLst>
          </a:blip>
          <a:srcRect b="19333"/>
          <a:stretch/>
        </p:blipFill>
        <p:spPr>
          <a:xfrm>
            <a:off x="311727" y="1043419"/>
            <a:ext cx="3269673" cy="177598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1000" b="98167" l="8625" r="95000">
                        <a14:foregroundMark x1="57625" y1="54500" x2="89625" y2="10333"/>
                        <a14:foregroundMark x1="73500" y1="35167" x2="89500" y2="88167"/>
                        <a14:foregroundMark x1="52250" y1="87500" x2="84250" y2="82833"/>
                        <a14:foregroundMark x1="63875" y1="86167" x2="88375" y2="88500"/>
                        <a14:foregroundMark x1="18000" y1="39333" x2="10375" y2="49167"/>
                        <a14:foregroundMark x1="20875" y1="51167" x2="9500" y2="83167"/>
                        <a14:foregroundMark x1="24375" y1="60667" x2="21250" y2="71500"/>
                        <a14:foregroundMark x1="9750" y1="85500" x2="41375" y2="87833"/>
                        <a14:foregroundMark x1="10125" y1="87167" x2="42750" y2="95667"/>
                        <a14:foregroundMark x1="88625" y1="16500" x2="88875" y2="79333"/>
                        <a14:foregroundMark x1="9500" y1="50833" x2="8625" y2="79333"/>
                        <a14:foregroundMark x1="9750" y1="89833" x2="15500" y2="98333"/>
                        <a14:foregroundMark x1="88625" y1="29000" x2="95000" y2="36833"/>
                      </a14:backgroundRemoval>
                    </a14:imgEffect>
                  </a14:imgLayer>
                </a14:imgProps>
              </a:ext>
            </a:extLst>
          </a:blip>
          <a:stretch>
            <a:fillRect/>
          </a:stretch>
        </p:blipFill>
        <p:spPr>
          <a:xfrm>
            <a:off x="381000" y="4027342"/>
            <a:ext cx="2667000" cy="238471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09" b="97472" l="2800" r="90000">
                        <a14:foregroundMark x1="12000" y1="21067" x2="90000" y2="38764"/>
                        <a14:foregroundMark x1="40800" y1="11517" x2="88800" y2="21629"/>
                        <a14:foregroundMark x1="27200" y1="11798" x2="11200" y2="40730"/>
                        <a14:foregroundMark x1="11200" y1="39888" x2="56000" y2="86236"/>
                        <a14:foregroundMark x1="15600" y1="45787" x2="16400" y2="88202"/>
                        <a14:foregroundMark x1="11600" y1="64607" x2="90000" y2="78371"/>
                        <a14:foregroundMark x1="16800" y1="77247" x2="86800" y2="89045"/>
                        <a14:foregroundMark x1="18000" y1="86236" x2="58000" y2="87079"/>
                        <a14:foregroundMark x1="15600" y1="12079" x2="15600" y2="12079"/>
                        <a14:foregroundMark x1="15600" y1="12079" x2="11200" y2="23315"/>
                      </a14:backgroundRemoval>
                    </a14:imgEffect>
                  </a14:imgLayer>
                </a14:imgProps>
              </a:ext>
            </a:extLst>
          </a:blip>
          <a:stretch>
            <a:fillRect/>
          </a:stretch>
        </p:blipFill>
        <p:spPr>
          <a:xfrm>
            <a:off x="6449290" y="642503"/>
            <a:ext cx="3255818" cy="2347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100000" l="7813" r="96094">
                        <a14:foregroundMark x1="12500" y1="71574" x2="89063" y2="53299"/>
                        <a14:foregroundMark x1="11328" y1="84264" x2="88672" y2="73096"/>
                        <a14:foregroundMark x1="24609" y1="82741" x2="47656" y2="89848"/>
                        <a14:foregroundMark x1="19922" y1="24365" x2="19922" y2="24365"/>
                        <a14:foregroundMark x1="12109" y1="51777" x2="23438" y2="0"/>
                        <a14:foregroundMark x1="35938" y1="4569" x2="86328" y2="24873"/>
                        <a14:foregroundMark x1="77344" y1="3553" x2="80078" y2="20812"/>
                        <a14:foregroundMark x1="68750" y1="4569" x2="72266" y2="21320"/>
                        <a14:foregroundMark x1="77734" y1="3553" x2="88672" y2="37056"/>
                        <a14:foregroundMark x1="83594" y1="43655" x2="83594" y2="43655"/>
                        <a14:foregroundMark x1="85938" y1="3553" x2="94922" y2="30457"/>
                        <a14:foregroundMark x1="17578" y1="5076" x2="7813" y2="26396"/>
                        <a14:foregroundMark x1="10156" y1="34010" x2="10156" y2="81726"/>
                      </a14:backgroundRemoval>
                    </a14:imgEffect>
                  </a14:imgLayer>
                </a14:imgProps>
              </a:ext>
            </a:extLst>
          </a:blip>
          <a:stretch>
            <a:fillRect/>
          </a:stretch>
        </p:blipFill>
        <p:spPr>
          <a:xfrm>
            <a:off x="6210299" y="4419600"/>
            <a:ext cx="3733800" cy="2030555"/>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9794" b="89691" l="0" r="52124">
                        <a14:foregroundMark x1="11969" y1="15979" x2="20077" y2="19588"/>
                        <a14:foregroundMark x1="19691" y1="24227" x2="49035" y2="45876"/>
                        <a14:foregroundMark x1="23552" y1="34536" x2="32046" y2="85567"/>
                        <a14:foregroundMark x1="13127" y1="21134" x2="1158" y2="30928"/>
                        <a14:foregroundMark x1="6178" y1="31443" x2="5019" y2="84021"/>
                        <a14:foregroundMark x1="8108" y1="83505" x2="49035" y2="82474"/>
                        <a14:foregroundMark x1="2317" y1="82474" x2="5019" y2="87113"/>
                        <a14:foregroundMark x1="46718" y1="63918" x2="46718" y2="63918"/>
                        <a14:foregroundMark x1="47104" y1="67526" x2="47490" y2="80412"/>
                        <a14:foregroundMark x1="32819" y1="43814" x2="32819" y2="43814"/>
                        <a14:foregroundMark x1="28571" y1="37113" x2="32046" y2="59278"/>
                        <a14:foregroundMark x1="2703" y1="37113" x2="3089" y2="75773"/>
                      </a14:backgroundRemoval>
                    </a14:imgEffect>
                  </a14:imgLayer>
                </a14:imgProps>
              </a:ext>
            </a:extLst>
          </a:blip>
          <a:srcRect t="19728" r="46667"/>
          <a:stretch/>
        </p:blipFill>
        <p:spPr>
          <a:xfrm>
            <a:off x="3434196" y="2577596"/>
            <a:ext cx="3162299" cy="2254392"/>
          </a:xfrm>
          <a:prstGeom prst="rect">
            <a:avLst/>
          </a:prstGeom>
        </p:spPr>
      </p:pic>
    </p:spTree>
    <p:extLst>
      <p:ext uri="{BB962C8B-B14F-4D97-AF65-F5344CB8AC3E}">
        <p14:creationId xmlns:p14="http://schemas.microsoft.com/office/powerpoint/2010/main" val="40890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2600" y="1676400"/>
            <a:ext cx="1755800" cy="3737172"/>
          </a:xfrm>
          <a:prstGeom prst="rect">
            <a:avLst/>
          </a:prstGeom>
        </p:spPr>
      </p:pic>
    </p:spTree>
    <p:extLst>
      <p:ext uri="{BB962C8B-B14F-4D97-AF65-F5344CB8AC3E}">
        <p14:creationId xmlns:p14="http://schemas.microsoft.com/office/powerpoint/2010/main" val="1894623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76200" y="-133317"/>
            <a:ext cx="12572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27867"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133600" y="1371202"/>
            <a:ext cx="8458200" cy="1692771"/>
          </a:xfrm>
          <a:prstGeom prst="rect">
            <a:avLst/>
          </a:prstGeom>
          <a:noFill/>
        </p:spPr>
        <p:txBody>
          <a:bodyPr wrap="square" rtlCol="0">
            <a:spAutoFit/>
          </a:bodyP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từ ngữ thích hợp và hoàn thiện câu sau: </a:t>
            </a:r>
          </a:p>
          <a:p>
            <a:pPr algn="ct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Ông kể cho em nghe một câu  chuyện(……..) </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95720" y="-332911"/>
            <a:ext cx="11506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phượng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bằng lăng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nhãn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10"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090829" y="1121308"/>
            <a:ext cx="8115979" cy="2616101"/>
          </a:xfrm>
          <a:prstGeom prst="rect">
            <a:avLst/>
          </a:prstGeom>
          <a:noFill/>
        </p:spPr>
        <p:txBody>
          <a:bodyPr wrap="square" rtlCol="0">
            <a:spAutoFit/>
          </a:bodyPr>
          <a:lstStyle/>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gì lá tựa tai voi</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Hà làm ô mát em chơi sân trường?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 về trơ trụi cành xương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Lá thành mảnh nắng nhẹ vương góc </a:t>
            </a:r>
            <a:r>
              <a:rPr lang="vi-VN"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chiều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Là cây gì?</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066800" y="-174567"/>
            <a:ext cx="10744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057401" y="4034802"/>
            <a:ext cx="39656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lá, rễ</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22093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057402" y="4835949"/>
            <a:ext cx="396565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 quả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424744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cành,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9400" y="49250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0763" y="4091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10"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048000" y="1520947"/>
            <a:ext cx="6858000" cy="1261884"/>
          </a:xfrm>
          <a:prstGeom prst="rect">
            <a:avLst/>
          </a:prstGeom>
          <a:noFill/>
        </p:spPr>
        <p:txBody>
          <a:bodyPr wrap="square" rtlCol="0">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a:t>
            </a:r>
          </a:p>
          <a:p>
            <a:pPr algn="ct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Cây có những bộ phận nào? </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169237"/>
            <a:ext cx="110490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1" y="4101063"/>
            <a:ext cx="5468440"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vì nó có nhiều lá không đếm được.</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33401" y="5435371"/>
            <a:ext cx="5468437" cy="12702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cây khó nhìn nhất, vì nó trồng dưới lòng đất khó quan sát.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830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smtClean="0">
                <a:solidFill>
                  <a:prstClr val="black"/>
                </a:solidFill>
              </a:rPr>
              <a:t>B.</a:t>
            </a:r>
            <a:r>
              <a:rPr lang="en-US" sz="3000" dirty="0" smtClean="0">
                <a:solidFill>
                  <a:prstClr val="black"/>
                </a:solidFill>
                <a:latin typeface="Arial" panose="020B0604020202020204" pitchFamily="34" charset="0"/>
              </a:rPr>
              <a:t>Cành khó nhìn vì rất nhiều cành lớn nhỏ khác nhau.</a:t>
            </a:r>
            <a:endParaRPr lang="vi-VN" sz="3000" dirty="0">
              <a:solidFill>
                <a:prstClr val="black"/>
              </a:solidFill>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4923" y="5334625"/>
            <a:ext cx="5105546" cy="137097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smtClean="0">
                <a:solidFill>
                  <a:prstClr val="black"/>
                </a:solidFill>
                <a:latin typeface="Arial" panose="020B0604020202020204" pitchFamily="34" charset="0"/>
              </a:rPr>
              <a:t>Hoa khó nhìn nhất, vì nó mọc trên cao. Không quan sát được</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8649" y="6070485"/>
            <a:ext cx="672129" cy="53992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9710" y="543537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8340" y="4346002"/>
            <a:ext cx="672129" cy="590658"/>
          </a:xfrm>
          <a:prstGeom prst="rect">
            <a:avLst/>
          </a:prstGeom>
        </p:spPr>
      </p:pic>
      <p:sp>
        <p:nvSpPr>
          <p:cNvPr id="24" name="Right Arrow 23">
            <a:hlinkClick r:id="rId10" action="ppaction://hlinksldjump"/>
          </p:cNvPr>
          <p:cNvSpPr/>
          <p:nvPr/>
        </p:nvSpPr>
        <p:spPr>
          <a:xfrm>
            <a:off x="11148649" y="-2078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114800" y="1288537"/>
            <a:ext cx="4800600" cy="1200329"/>
          </a:xfrm>
          <a:prstGeom prst="rect">
            <a:avLst/>
          </a:prstGeom>
          <a:noFill/>
        </p:spPr>
        <p:txBody>
          <a:bodyPr wrap="square" rtlCol="0">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 phận nào của cây khó nhìn nhất? Vì sao?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5</a:t>
            </a:r>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43199" y="-14642"/>
            <a:ext cx="123876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43199" y="10758"/>
            <a:ext cx="12387600"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4" name="TextBox 3"/>
          <p:cNvSpPr txBox="1"/>
          <p:nvPr/>
        </p:nvSpPr>
        <p:spPr>
          <a:xfrm>
            <a:off x="2655123" y="306548"/>
            <a:ext cx="8160417" cy="1015614"/>
          </a:xfrm>
          <a:prstGeom prst="rect">
            <a:avLst/>
          </a:prstGeom>
          <a:noFill/>
        </p:spPr>
        <p:txBody>
          <a:bodyPr wrap="square" lIns="91391" tIns="45696" rIns="91391" bIns="45696" rtlCol="0">
            <a:spAutoFit/>
          </a:bodyPr>
          <a:lstStyle/>
          <a:p>
            <a:pPr algn="ctr"/>
            <a:r>
              <a:rPr lang="en-US" sz="6000" b="1" dirty="0" smtClean="0">
                <a:ln w="3175">
                  <a:solidFill>
                    <a:schemeClr val="bg1"/>
                  </a:solidFill>
                </a:ln>
                <a:solidFill>
                  <a:schemeClr val="bg1"/>
                </a:solidFill>
                <a:latin typeface="Arial-Rounded" pitchFamily="34" charset="0"/>
                <a:ea typeface="Arial-Rounded" pitchFamily="34" charset="0"/>
                <a:cs typeface="Arial-Rounded" pitchFamily="34" charset="0"/>
              </a:rPr>
              <a:t>BÀI HỌC TỪ CUỘC SỐNG </a:t>
            </a:r>
            <a:endParaRPr lang="en-US" sz="6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5" name="Group 4"/>
          <p:cNvGrpSpPr/>
          <p:nvPr/>
        </p:nvGrpSpPr>
        <p:grpSpPr>
          <a:xfrm>
            <a:off x="-659635" y="-848744"/>
            <a:ext cx="2469633" cy="2296731"/>
            <a:chOff x="-2957976" y="-1125796"/>
            <a:chExt cx="2469633" cy="2296731"/>
          </a:xfrm>
        </p:grpSpPr>
        <p:sp>
          <p:nvSpPr>
            <p:cNvPr id="6" name="Oval 5"/>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dirty="0" smtClean="0">
                <a:solidFill>
                  <a:srgbClr val="FF0066"/>
                </a:solidFill>
                <a:latin typeface="Arial Rounded MT Bold" pitchFamily="34" charset="0"/>
                <a:ea typeface="Arial-Rounded" pitchFamily="34" charset="0"/>
                <a:cs typeface="Times New Roman" pitchFamily="18" charset="0"/>
              </a:rPr>
              <a:t>5</a:t>
            </a:r>
            <a:endParaRPr lang="en-US" sz="6600" b="1" dirty="0">
              <a:solidFill>
                <a:srgbClr val="FF0066"/>
              </a:solidFill>
              <a:latin typeface="Arial Rounded MT Bold" pitchFamily="34" charset="0"/>
              <a:ea typeface="Arial-Rounded" pitchFamily="34" charset="0"/>
              <a:cs typeface="Times New Roman" pitchFamily="18" charset="0"/>
            </a:endParaRPr>
          </a:p>
        </p:txBody>
      </p:sp>
      <p:grpSp>
        <p:nvGrpSpPr>
          <p:cNvPr id="10" name="Group 9"/>
          <p:cNvGrpSpPr/>
          <p:nvPr/>
        </p:nvGrpSpPr>
        <p:grpSpPr>
          <a:xfrm>
            <a:off x="3733800" y="2713803"/>
            <a:ext cx="6400800" cy="975143"/>
            <a:chOff x="9566064" y="964372"/>
            <a:chExt cx="5446164" cy="698253"/>
          </a:xfrm>
          <a:solidFill>
            <a:schemeClr val="tx2"/>
          </a:solidFill>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3" name="Rectangle 10"/>
          <p:cNvSpPr/>
          <p:nvPr/>
        </p:nvSpPr>
        <p:spPr>
          <a:xfrm>
            <a:off x="3761510" y="2778171"/>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TextBox 13"/>
          <p:cNvSpPr txBox="1"/>
          <p:nvPr/>
        </p:nvSpPr>
        <p:spPr>
          <a:xfrm>
            <a:off x="4391740" y="2834745"/>
            <a:ext cx="4599708" cy="646282"/>
          </a:xfrm>
          <a:prstGeom prst="rect">
            <a:avLst/>
          </a:prstGeom>
          <a:noFill/>
        </p:spPr>
        <p:txBody>
          <a:bodyPr wrap="square" lIns="91391" tIns="45696" rIns="91391" bIns="45696" rtlCol="0">
            <a:spAutoFit/>
          </a:bodyPr>
          <a:lstStyle/>
          <a:p>
            <a:pPr algn="ctr"/>
            <a:r>
              <a:rPr lang="en-US" sz="3600" b="1" dirty="0" smtClean="0">
                <a:solidFill>
                  <a:srgbClr val="D6687A"/>
                </a:solidFill>
                <a:latin typeface="Arial-Rounded" pitchFamily="34" charset="0"/>
                <a:ea typeface="Arial-Rounded" pitchFamily="34" charset="0"/>
                <a:cs typeface="Arial-Rounded" pitchFamily="34" charset="0"/>
              </a:rPr>
              <a:t>CÂU CHUYỆN CỦA RỄ</a:t>
            </a:r>
            <a:endParaRPr lang="en-US" sz="3600" b="1" dirty="0">
              <a:solidFill>
                <a:srgbClr val="D6687A"/>
              </a:solidFill>
              <a:latin typeface="Arial-Rounded" pitchFamily="34" charset="0"/>
              <a:ea typeface="Arial-Rounded" pitchFamily="34" charset="0"/>
              <a:cs typeface="Arial-Rounded" pitchFamily="34" charset="0"/>
            </a:endParaRPr>
          </a:p>
        </p:txBody>
      </p:sp>
      <p:sp>
        <p:nvSpPr>
          <p:cNvPr id="17" name="Rectangle 16"/>
          <p:cNvSpPr/>
          <p:nvPr/>
        </p:nvSpPr>
        <p:spPr>
          <a:xfrm rot="269291">
            <a:off x="2819400" y="2971800"/>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6"/>
          <p:cNvSpPr/>
          <p:nvPr/>
        </p:nvSpPr>
        <p:spPr>
          <a:xfrm rot="489815">
            <a:off x="3044050" y="3038732"/>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366982" y="2594267"/>
            <a:ext cx="1185783" cy="1138386"/>
            <a:chOff x="1148781" y="997763"/>
            <a:chExt cx="992332" cy="992332"/>
          </a:xfrm>
          <a:solidFill>
            <a:srgbClr val="E3667B"/>
          </a:solidFill>
        </p:grpSpPr>
        <p:sp>
          <p:nvSpPr>
            <p:cNvPr id="20" name="Oval 19"/>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3273821" y="2549396"/>
            <a:ext cx="1408638" cy="1138725"/>
          </a:xfrm>
          <a:prstGeom prst="rect">
            <a:avLst/>
          </a:prstGeom>
          <a:noFill/>
        </p:spPr>
        <p:txBody>
          <a:bodyPr wrap="square" lIns="91391" tIns="45696" rIns="91391" bIns="45696"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Bài</a:t>
            </a:r>
          </a:p>
          <a:p>
            <a:pPr algn="ctr"/>
            <a:r>
              <a:rPr lang="en-US" sz="4000" b="1" dirty="0">
                <a:solidFill>
                  <a:schemeClr val="bg1"/>
                </a:solidFill>
                <a:latin typeface="Arial Rounded MT Bold" pitchFamily="34" charset="0"/>
                <a:ea typeface="Arial-Rounded" pitchFamily="34" charset="0"/>
                <a:cs typeface="Times New Roman" pitchFamily="18" charset="0"/>
              </a:rPr>
              <a:t>2</a:t>
            </a:r>
          </a:p>
        </p:txBody>
      </p:sp>
    </p:spTree>
    <p:extLst>
      <p:ext uri="{BB962C8B-B14F-4D97-AF65-F5344CB8AC3E}">
        <p14:creationId xmlns:p14="http://schemas.microsoft.com/office/powerpoint/2010/main" val="3318017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63000" t="-3000" b="2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7620000" y="1118561"/>
            <a:ext cx="2920224" cy="63403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620000" y="825980"/>
            <a:ext cx="2767824" cy="63403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810500" y="484522"/>
            <a:ext cx="2386824" cy="63403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rot="16200000">
            <a:off x="6886240" y="655313"/>
            <a:ext cx="1944670" cy="634039"/>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7620000" y="143064"/>
            <a:ext cx="2234424" cy="634039"/>
          </a:xfrm>
          <a:prstGeom prst="rect">
            <a:avLst/>
          </a:prstGeom>
          <a:ln>
            <a:noFill/>
          </a:ln>
          <a:effectLst>
            <a:softEdge rad="112500"/>
          </a:effectLst>
        </p:spPr>
      </p:pic>
      <p:pic>
        <p:nvPicPr>
          <p:cNvPr id="12" name="Picture 11"/>
          <p:cNvPicPr>
            <a:picLocks noChangeAspect="1"/>
          </p:cNvPicPr>
          <p:nvPr/>
        </p:nvPicPr>
        <p:blipFill>
          <a:blip r:embed="rId4"/>
          <a:stretch>
            <a:fillRect/>
          </a:stretch>
        </p:blipFill>
        <p:spPr>
          <a:xfrm>
            <a:off x="7620000" y="-49004"/>
            <a:ext cx="2082024" cy="559213"/>
          </a:xfrm>
          <a:prstGeom prst="rect">
            <a:avLst/>
          </a:prstGeom>
          <a:ln>
            <a:noFill/>
          </a:ln>
          <a:effectLst>
            <a:softEdge rad="112500"/>
          </a:effectLst>
        </p:spPr>
      </p:pic>
      <p:sp>
        <p:nvSpPr>
          <p:cNvPr id="13" name="Oval 12"/>
          <p:cNvSpPr/>
          <p:nvPr/>
        </p:nvSpPr>
        <p:spPr>
          <a:xfrm>
            <a:off x="0" y="5304"/>
            <a:ext cx="609600" cy="609600"/>
          </a:xfrm>
          <a:prstGeom prst="ellipse">
            <a:avLst/>
          </a:prstGeom>
          <a:solidFill>
            <a:srgbClr val="E35B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4" name="TextBox 13"/>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5" name="TextBox 14"/>
          <p:cNvSpPr txBox="1"/>
          <p:nvPr/>
        </p:nvSpPr>
        <p:spPr>
          <a:xfrm>
            <a:off x="2111599" y="126529"/>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Câu chuyện của rễ</a:t>
            </a:r>
            <a:endParaRPr lang="en-US" sz="3600" b="1" dirty="0">
              <a:latin typeface="Arial Rounded MT Bold" pitchFamily="34" charset="0"/>
              <a:ea typeface="Arial-Rounded" pitchFamily="34" charset="0"/>
              <a:cs typeface="Arial-Rounded" pitchFamily="34" charset="0"/>
            </a:endParaRPr>
          </a:p>
        </p:txBody>
      </p:sp>
      <p:sp>
        <p:nvSpPr>
          <p:cNvPr id="16" name="Rectangle 15"/>
          <p:cNvSpPr/>
          <p:nvPr/>
        </p:nvSpPr>
        <p:spPr>
          <a:xfrm>
            <a:off x="470094" y="1085393"/>
            <a:ext cx="6096000" cy="5416868"/>
          </a:xfrm>
          <a:prstGeom prst="rect">
            <a:avLst/>
          </a:prstGeom>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Tỏa</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chìm trong đất…..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5613012" y="1411142"/>
            <a:ext cx="6096000" cy="6401753"/>
          </a:xfrm>
          <a:prstGeom prst="rect">
            <a:avLst/>
          </a:prstGeom>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Khiêm 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p:cNvSpPr/>
          <p:nvPr/>
        </p:nvSpPr>
        <p:spPr>
          <a:xfrm>
            <a:off x="1482917" y="5771992"/>
            <a:ext cx="30480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Rounded" pitchFamily="34" charset="0"/>
                <a:ea typeface="Arial-Rounded" pitchFamily="34" charset="0"/>
                <a:cs typeface="Arial-Rounded" pitchFamily="34" charset="0"/>
              </a:rPr>
              <a:t>Đọc mẫu</a:t>
            </a:r>
            <a:endParaRPr lang="en-US" sz="36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58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1570</TotalTime>
  <Words>878</Words>
  <PresentationFormat>Widescreen</PresentationFormat>
  <Paragraphs>179</Paragraphs>
  <Slides>21</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Rounded MT Bold</vt:lpstr>
      <vt:lpstr>Arial-Rounded</vt:lpstr>
      <vt:lpstr>Calibri</vt:lpstr>
      <vt:lpstr>Times New Roman</vt:lpstr>
      <vt:lpstr>Office Theme</vt:lpstr>
      <vt:lpstr>1. Khởi động ngày mới bằng cách cùng chúng mình trồng thêm cây xanh bảo vệ trái đấy thân yêu nhé các bạn 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2020-04-19T05:20:14Z</dcterms:created>
  <dcterms:modified xsi:type="dcterms:W3CDTF">2021-02-15T13:34:53Z</dcterms:modified>
</cp:coreProperties>
</file>