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8D409-A368-4568-B4E4-76B5F9BF3384}" type="datetimeFigureOut">
              <a:rPr lang="en-US" smtClean="0"/>
              <a:t>4/19/2022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6546C-0B7E-47D4-B03B-E8D795BB473B}" type="slidenum">
              <a:rPr lang="en-US" smtClean="0"/>
              <a:t>‹#›</a:t>
            </a:fld>
            <a:endParaRPr lang="en-US"/>
          </a:p>
        </p:txBody>
      </p:sp>
    </p:spTree>
    <p:extLst>
      <p:ext uri="{BB962C8B-B14F-4D97-AF65-F5344CB8AC3E}">
        <p14:creationId xmlns:p14="http://schemas.microsoft.com/office/powerpoint/2010/main" val="110597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0F2D6-46D4-4A48-9C96-ACD31FBE6F57}" type="slidenum">
              <a:rPr lang="en-US" smtClean="0"/>
              <a:pPr eaLnBrk="1" hangingPunct="1"/>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93378-469A-4E0B-8411-AC894CA9944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87114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93378-469A-4E0B-8411-AC894CA9944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21452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93378-469A-4E0B-8411-AC894CA9944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367658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93378-469A-4E0B-8411-AC894CA9944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255329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93378-469A-4E0B-8411-AC894CA9944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17388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93378-469A-4E0B-8411-AC894CA9944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2246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93378-469A-4E0B-8411-AC894CA99447}"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12955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93378-469A-4E0B-8411-AC894CA99447}"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38552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93378-469A-4E0B-8411-AC894CA99447}"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123150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93378-469A-4E0B-8411-AC894CA9944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309530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93378-469A-4E0B-8411-AC894CA9944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0A010-1B59-4E6C-8637-0E74DC3CFBAD}" type="slidenum">
              <a:rPr lang="en-US" smtClean="0"/>
              <a:t>‹#›</a:t>
            </a:fld>
            <a:endParaRPr lang="en-US"/>
          </a:p>
        </p:txBody>
      </p:sp>
    </p:spTree>
    <p:extLst>
      <p:ext uri="{BB962C8B-B14F-4D97-AF65-F5344CB8AC3E}">
        <p14:creationId xmlns:p14="http://schemas.microsoft.com/office/powerpoint/2010/main" val="334538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3378-469A-4E0B-8411-AC894CA99447}" type="datetimeFigureOut">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0A010-1B59-4E6C-8637-0E74DC3CFBAD}" type="slidenum">
              <a:rPr lang="en-US" smtClean="0"/>
              <a:t>‹#›</a:t>
            </a:fld>
            <a:endParaRPr lang="en-US"/>
          </a:p>
        </p:txBody>
      </p:sp>
    </p:spTree>
    <p:extLst>
      <p:ext uri="{BB962C8B-B14F-4D97-AF65-F5344CB8AC3E}">
        <p14:creationId xmlns:p14="http://schemas.microsoft.com/office/powerpoint/2010/main" val="3473727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http://upload.wikimedia.org/wikipedia/vi/thumb/7/74/LeDucThovaKissinger.jpg/350px-LeDucThovaKissinger.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5248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0" y="0"/>
            <a:ext cx="8328025" cy="8302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i="1">
                <a:solidFill>
                  <a:srgbClr val="FF0000"/>
                </a:solidFill>
                <a:latin typeface="Times New Roman" pitchFamily="18" charset="0"/>
                <a:cs typeface="Times New Roman" pitchFamily="18" charset="0"/>
              </a:rPr>
              <a:t>Bài 29 : </a:t>
            </a:r>
            <a:r>
              <a:rPr lang="en-US" sz="2400" b="1">
                <a:solidFill>
                  <a:srgbClr val="FF0000"/>
                </a:solidFill>
                <a:latin typeface="Times New Roman" pitchFamily="18" charset="0"/>
                <a:cs typeface="Times New Roman" pitchFamily="18" charset="0"/>
              </a:rPr>
              <a:t>CẢ NƯỚC TRỰC TIẾP CHIẾN ĐẤU CHỐNG MĨ </a:t>
            </a:r>
          </a:p>
          <a:p>
            <a:r>
              <a:rPr lang="en-US" sz="2400" b="1">
                <a:solidFill>
                  <a:srgbClr val="FF0000"/>
                </a:solidFill>
                <a:latin typeface="Times New Roman" pitchFamily="18" charset="0"/>
                <a:cs typeface="Times New Roman" pitchFamily="18" charset="0"/>
              </a:rPr>
              <a:t>                                      CỨU NƯỚC. </a:t>
            </a:r>
            <a:r>
              <a:rPr lang="fr-FR" sz="2400" b="1">
                <a:solidFill>
                  <a:srgbClr val="FF0000"/>
                </a:solidFill>
                <a:latin typeface="Times New Roman" pitchFamily="18" charset="0"/>
                <a:cs typeface="Times New Roman" pitchFamily="18" charset="0"/>
              </a:rPr>
              <a:t>( 1965 - 1975) ( Tiếp theo)</a:t>
            </a:r>
            <a:endParaRPr lang="en-US" sz="2400" b="1">
              <a:solidFill>
                <a:srgbClr val="FF0000"/>
              </a:solidFill>
              <a:latin typeface="Times New Roman" pitchFamily="18" charset="0"/>
              <a:cs typeface="Times New Roman" pitchFamily="18" charset="0"/>
            </a:endParaRPr>
          </a:p>
        </p:txBody>
      </p:sp>
      <p:sp>
        <p:nvSpPr>
          <p:cNvPr id="163843" name="Line 3"/>
          <p:cNvSpPr>
            <a:spLocks noChangeShapeType="1"/>
          </p:cNvSpPr>
          <p:nvPr/>
        </p:nvSpPr>
        <p:spPr bwMode="auto">
          <a:xfrm>
            <a:off x="4724400" y="838200"/>
            <a:ext cx="76200" cy="6019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4" name="Text Box 10"/>
          <p:cNvSpPr txBox="1">
            <a:spLocks noChangeArrowheads="1"/>
          </p:cNvSpPr>
          <p:nvPr/>
        </p:nvSpPr>
        <p:spPr bwMode="auto">
          <a:xfrm>
            <a:off x="5165725" y="141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solidFill>
                <a:srgbClr val="006699"/>
              </a:solidFill>
              <a:latin typeface="Times New Roman" pitchFamily="18" charset="0"/>
              <a:cs typeface="Times New Roman" pitchFamily="18" charset="0"/>
            </a:endParaRPr>
          </a:p>
        </p:txBody>
      </p:sp>
      <p:sp>
        <p:nvSpPr>
          <p:cNvPr id="163845" name="Text Box 11"/>
          <p:cNvSpPr txBox="1">
            <a:spLocks noChangeArrowheads="1"/>
          </p:cNvSpPr>
          <p:nvPr/>
        </p:nvSpPr>
        <p:spPr bwMode="auto">
          <a:xfrm>
            <a:off x="-76200" y="1752600"/>
            <a:ext cx="4743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b="1">
                <a:solidFill>
                  <a:srgbClr val="FF0000"/>
                </a:solidFill>
                <a:latin typeface="Times New Roman" pitchFamily="18" charset="0"/>
                <a:cs typeface="Times New Roman" pitchFamily="18" charset="0"/>
              </a:rPr>
              <a:t>V. Hiệp định Pa-ri năm 1973 về chấm </a:t>
            </a:r>
          </a:p>
          <a:p>
            <a:r>
              <a:rPr lang="fr-FR" sz="2200" b="1">
                <a:solidFill>
                  <a:srgbClr val="FF0000"/>
                </a:solidFill>
                <a:latin typeface="Times New Roman" pitchFamily="18" charset="0"/>
                <a:cs typeface="Times New Roman" pitchFamily="18" charset="0"/>
              </a:rPr>
              <a:t>dứt chiến tranh ở Việt Nam.</a:t>
            </a:r>
            <a:endParaRPr lang="en-US" sz="2200" b="1">
              <a:solidFill>
                <a:srgbClr val="FF0000"/>
              </a:solidFill>
              <a:latin typeface="Times New Roman" pitchFamily="18" charset="0"/>
              <a:cs typeface="Times New Roman" pitchFamily="18" charset="0"/>
            </a:endParaRPr>
          </a:p>
        </p:txBody>
      </p:sp>
      <p:sp>
        <p:nvSpPr>
          <p:cNvPr id="63500" name="Text Box 12"/>
          <p:cNvSpPr txBox="1">
            <a:spLocks noChangeArrowheads="1"/>
          </p:cNvSpPr>
          <p:nvPr/>
        </p:nvSpPr>
        <p:spPr bwMode="auto">
          <a:xfrm>
            <a:off x="4860925" y="903288"/>
            <a:ext cx="4264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dirty="0" err="1">
                <a:solidFill>
                  <a:srgbClr val="0000FF"/>
                </a:solidFill>
                <a:latin typeface="Times New Roman" pitchFamily="18" charset="0"/>
                <a:cs typeface="Times New Roman" pitchFamily="18" charset="0"/>
              </a:rPr>
              <a:t>Hội</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nghị</a:t>
            </a:r>
            <a:r>
              <a:rPr lang="fr-FR" sz="2200" dirty="0">
                <a:solidFill>
                  <a:srgbClr val="0000FF"/>
                </a:solidFill>
                <a:latin typeface="Times New Roman" pitchFamily="18" charset="0"/>
                <a:cs typeface="Times New Roman" pitchFamily="18" charset="0"/>
              </a:rPr>
              <a:t> Pa -ri </a:t>
            </a:r>
            <a:r>
              <a:rPr lang="fr-FR" sz="2200" dirty="0" err="1">
                <a:solidFill>
                  <a:srgbClr val="0000FF"/>
                </a:solidFill>
                <a:latin typeface="Times New Roman" pitchFamily="18" charset="0"/>
                <a:cs typeface="Times New Roman" pitchFamily="18" charset="0"/>
              </a:rPr>
              <a:t>được</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mở</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trong</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hoàn</a:t>
            </a:r>
            <a:r>
              <a:rPr lang="fr-FR" sz="2200" dirty="0">
                <a:solidFill>
                  <a:srgbClr val="0000FF"/>
                </a:solidFill>
                <a:latin typeface="Times New Roman" pitchFamily="18" charset="0"/>
                <a:cs typeface="Times New Roman" pitchFamily="18" charset="0"/>
              </a:rPr>
              <a:t> </a:t>
            </a:r>
          </a:p>
          <a:p>
            <a:r>
              <a:rPr lang="fr-FR" sz="2200" dirty="0" err="1">
                <a:solidFill>
                  <a:srgbClr val="0000FF"/>
                </a:solidFill>
                <a:latin typeface="Times New Roman" pitchFamily="18" charset="0"/>
                <a:cs typeface="Times New Roman" pitchFamily="18" charset="0"/>
              </a:rPr>
              <a:t>cảnh</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nào</a:t>
            </a:r>
            <a:r>
              <a:rPr lang="fr-FR" sz="2200" dirty="0">
                <a:solidFill>
                  <a:srgbClr val="0000FF"/>
                </a:solidFill>
                <a:latin typeface="Times New Roman" pitchFamily="18" charset="0"/>
                <a:cs typeface="Times New Roman" pitchFamily="18" charset="0"/>
              </a:rPr>
              <a:t>?</a:t>
            </a:r>
            <a:endParaRPr lang="en-US" sz="2200" dirty="0">
              <a:solidFill>
                <a:srgbClr val="0000FF"/>
              </a:solidFill>
              <a:latin typeface="Times New Roman" pitchFamily="18" charset="0"/>
              <a:cs typeface="Times New Roman" pitchFamily="18" charset="0"/>
            </a:endParaRPr>
          </a:p>
        </p:txBody>
      </p:sp>
      <p:sp>
        <p:nvSpPr>
          <p:cNvPr id="63502" name="Text Box 14"/>
          <p:cNvSpPr txBox="1">
            <a:spLocks noChangeArrowheads="1"/>
          </p:cNvSpPr>
          <p:nvPr/>
        </p:nvSpPr>
        <p:spPr bwMode="auto">
          <a:xfrm>
            <a:off x="4812490" y="1456888"/>
            <a:ext cx="4283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dirty="0" err="1">
                <a:solidFill>
                  <a:srgbClr val="0000FF"/>
                </a:solidFill>
                <a:latin typeface="Times New Roman" pitchFamily="18" charset="0"/>
                <a:cs typeface="Times New Roman" pitchFamily="18" charset="0"/>
              </a:rPr>
              <a:t>Vì</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sao</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cuộc</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đối</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thoại</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lại</a:t>
            </a:r>
            <a:r>
              <a:rPr lang="fr-FR" sz="2200" dirty="0">
                <a:solidFill>
                  <a:srgbClr val="0000FF"/>
                </a:solidFill>
                <a:latin typeface="Times New Roman" pitchFamily="18" charset="0"/>
                <a:cs typeface="Times New Roman" pitchFamily="18" charset="0"/>
              </a:rPr>
              <a:t> gay go, </a:t>
            </a:r>
            <a:r>
              <a:rPr lang="fr-FR" sz="2200" dirty="0" err="1">
                <a:solidFill>
                  <a:srgbClr val="0000FF"/>
                </a:solidFill>
                <a:latin typeface="Times New Roman" pitchFamily="18" charset="0"/>
                <a:cs typeface="Times New Roman" pitchFamily="18" charset="0"/>
              </a:rPr>
              <a:t>quyết</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liệt</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trên</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bàn</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thương</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lượng</a:t>
            </a:r>
            <a:r>
              <a:rPr lang="fr-FR" sz="2200" dirty="0">
                <a:solidFill>
                  <a:srgbClr val="0000FF"/>
                </a:solidFill>
                <a:latin typeface="Times New Roman" pitchFamily="18" charset="0"/>
                <a:cs typeface="Times New Roman" pitchFamily="18" charset="0"/>
              </a:rPr>
              <a:t>?</a:t>
            </a:r>
            <a:r>
              <a:rPr lang="en-US" sz="2200" dirty="0">
                <a:solidFill>
                  <a:srgbClr val="0000FF"/>
                </a:solidFill>
                <a:latin typeface="Times New Roman" pitchFamily="18" charset="0"/>
                <a:cs typeface="Times New Roman" pitchFamily="18" charset="0"/>
              </a:rPr>
              <a:t> </a:t>
            </a:r>
          </a:p>
        </p:txBody>
      </p:sp>
      <p:sp>
        <p:nvSpPr>
          <p:cNvPr id="63503" name="Text Box 15"/>
          <p:cNvSpPr txBox="1">
            <a:spLocks noChangeArrowheads="1"/>
          </p:cNvSpPr>
          <p:nvPr/>
        </p:nvSpPr>
        <p:spPr bwMode="auto">
          <a:xfrm>
            <a:off x="4724400" y="2230437"/>
            <a:ext cx="429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dirty="0" err="1">
                <a:solidFill>
                  <a:srgbClr val="0000FF"/>
                </a:solidFill>
                <a:latin typeface="Times New Roman" pitchFamily="18" charset="0"/>
                <a:cs typeface="Times New Roman" pitchFamily="18" charset="0"/>
              </a:rPr>
              <a:t>Hiệp</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định</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Pa-ri</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được</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kí</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kết</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vào</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thời</a:t>
            </a:r>
            <a:r>
              <a:rPr lang="fr-FR" sz="2200" dirty="0">
                <a:solidFill>
                  <a:srgbClr val="0000FF"/>
                </a:solidFill>
                <a:latin typeface="Times New Roman" pitchFamily="18" charset="0"/>
                <a:cs typeface="Times New Roman" pitchFamily="18" charset="0"/>
              </a:rPr>
              <a:t> </a:t>
            </a:r>
          </a:p>
          <a:p>
            <a:r>
              <a:rPr lang="fr-FR" sz="2200" dirty="0" err="1">
                <a:solidFill>
                  <a:srgbClr val="0000FF"/>
                </a:solidFill>
                <a:latin typeface="Times New Roman" pitchFamily="18" charset="0"/>
                <a:cs typeface="Times New Roman" pitchFamily="18" charset="0"/>
              </a:rPr>
              <a:t>gian</a:t>
            </a:r>
            <a:r>
              <a:rPr lang="fr-FR" sz="2200" dirty="0">
                <a:solidFill>
                  <a:srgbClr val="0000FF"/>
                </a:solidFill>
                <a:latin typeface="Times New Roman" pitchFamily="18" charset="0"/>
                <a:cs typeface="Times New Roman" pitchFamily="18" charset="0"/>
              </a:rPr>
              <a:t> </a:t>
            </a:r>
            <a:r>
              <a:rPr lang="fr-FR" sz="2200" dirty="0" err="1">
                <a:solidFill>
                  <a:srgbClr val="0000FF"/>
                </a:solidFill>
                <a:latin typeface="Times New Roman" pitchFamily="18" charset="0"/>
                <a:cs typeface="Times New Roman" pitchFamily="18" charset="0"/>
              </a:rPr>
              <a:t>nào</a:t>
            </a:r>
            <a:r>
              <a:rPr lang="fr-FR" sz="2200" dirty="0">
                <a:solidFill>
                  <a:srgbClr val="0000FF"/>
                </a:solidFill>
                <a:latin typeface="Times New Roman" pitchFamily="18" charset="0"/>
                <a:cs typeface="Times New Roman" pitchFamily="18" charset="0"/>
              </a:rPr>
              <a:t> ? </a:t>
            </a:r>
            <a:endParaRPr lang="en-US" sz="2200" dirty="0">
              <a:solidFill>
                <a:srgbClr val="0000FF"/>
              </a:solidFill>
              <a:latin typeface="Times New Roman" pitchFamily="18" charset="0"/>
              <a:cs typeface="Times New Roman" pitchFamily="18" charset="0"/>
            </a:endParaRPr>
          </a:p>
        </p:txBody>
      </p:sp>
      <p:sp>
        <p:nvSpPr>
          <p:cNvPr id="63504" name="Text Box 16"/>
          <p:cNvSpPr txBox="1">
            <a:spLocks noChangeArrowheads="1"/>
          </p:cNvSpPr>
          <p:nvPr/>
        </p:nvSpPr>
        <p:spPr bwMode="auto">
          <a:xfrm>
            <a:off x="0" y="2438400"/>
            <a:ext cx="4953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a:solidFill>
                  <a:srgbClr val="0000FF"/>
                </a:solidFill>
                <a:latin typeface="Times New Roman" pitchFamily="18" charset="0"/>
                <a:cs typeface="Times New Roman" pitchFamily="18" charset="0"/>
              </a:rPr>
              <a:t>- Ngày 27/1/1973, hiệp định Pa-ri về chấm dứt chiến tranh ở VN được kí   chính thức. </a:t>
            </a:r>
            <a:endParaRPr lang="en-US" sz="22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9852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3500"/>
                                        </p:tgtEl>
                                        <p:attrNameLst>
                                          <p:attrName>style.visibility</p:attrName>
                                        </p:attrNameLst>
                                      </p:cBhvr>
                                      <p:to>
                                        <p:strVal val="visible"/>
                                      </p:to>
                                    </p:set>
                                    <p:anim calcmode="lin" valueType="num">
                                      <p:cBhvr additive="base">
                                        <p:cTn id="7" dur="1000" fill="hold"/>
                                        <p:tgtEl>
                                          <p:spTgt spid="63500"/>
                                        </p:tgtEl>
                                        <p:attrNameLst>
                                          <p:attrName>ppt_x</p:attrName>
                                        </p:attrNameLst>
                                      </p:cBhvr>
                                      <p:tavLst>
                                        <p:tav tm="0">
                                          <p:val>
                                            <p:strVal val="#ppt_x"/>
                                          </p:val>
                                        </p:tav>
                                        <p:tav tm="100000">
                                          <p:val>
                                            <p:strVal val="#ppt_x"/>
                                          </p:val>
                                        </p:tav>
                                      </p:tavLst>
                                    </p:anim>
                                    <p:anim calcmode="lin" valueType="num">
                                      <p:cBhvr additive="base">
                                        <p:cTn id="8" dur="1000" fill="hold"/>
                                        <p:tgtEl>
                                          <p:spTgt spid="635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1000"/>
                                        <p:tgtEl>
                                          <p:spTgt spid="63500"/>
                                        </p:tgtEl>
                                      </p:cBhvr>
                                    </p:animEffect>
                                    <p:set>
                                      <p:cBhvr>
                                        <p:cTn id="13" dur="1" fill="hold">
                                          <p:stCondLst>
                                            <p:cond delay="999"/>
                                          </p:stCondLst>
                                        </p:cTn>
                                        <p:tgtEl>
                                          <p:spTgt spid="6350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3502"/>
                                        </p:tgtEl>
                                        <p:attrNameLst>
                                          <p:attrName>style.visibility</p:attrName>
                                        </p:attrNameLst>
                                      </p:cBhvr>
                                      <p:to>
                                        <p:strVal val="visible"/>
                                      </p:to>
                                    </p:set>
                                    <p:anim calcmode="lin" valueType="num">
                                      <p:cBhvr additive="base">
                                        <p:cTn id="18" dur="1000" fill="hold"/>
                                        <p:tgtEl>
                                          <p:spTgt spid="63502"/>
                                        </p:tgtEl>
                                        <p:attrNameLst>
                                          <p:attrName>ppt_x</p:attrName>
                                        </p:attrNameLst>
                                      </p:cBhvr>
                                      <p:tavLst>
                                        <p:tav tm="0">
                                          <p:val>
                                            <p:strVal val="#ppt_x"/>
                                          </p:val>
                                        </p:tav>
                                        <p:tav tm="100000">
                                          <p:val>
                                            <p:strVal val="#ppt_x"/>
                                          </p:val>
                                        </p:tav>
                                      </p:tavLst>
                                    </p:anim>
                                    <p:anim calcmode="lin" valueType="num">
                                      <p:cBhvr additive="base">
                                        <p:cTn id="19" dur="1000" fill="hold"/>
                                        <p:tgtEl>
                                          <p:spTgt spid="6350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1000"/>
                                        <p:tgtEl>
                                          <p:spTgt spid="63502"/>
                                        </p:tgtEl>
                                      </p:cBhvr>
                                    </p:animEffect>
                                    <p:set>
                                      <p:cBhvr>
                                        <p:cTn id="24" dur="1" fill="hold">
                                          <p:stCondLst>
                                            <p:cond delay="999"/>
                                          </p:stCondLst>
                                        </p:cTn>
                                        <p:tgtEl>
                                          <p:spTgt spid="6350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3503"/>
                                        </p:tgtEl>
                                        <p:attrNameLst>
                                          <p:attrName>style.visibility</p:attrName>
                                        </p:attrNameLst>
                                      </p:cBhvr>
                                      <p:to>
                                        <p:strVal val="visible"/>
                                      </p:to>
                                    </p:set>
                                    <p:anim calcmode="lin" valueType="num">
                                      <p:cBhvr additive="base">
                                        <p:cTn id="29" dur="1000" fill="hold"/>
                                        <p:tgtEl>
                                          <p:spTgt spid="63503"/>
                                        </p:tgtEl>
                                        <p:attrNameLst>
                                          <p:attrName>ppt_x</p:attrName>
                                        </p:attrNameLst>
                                      </p:cBhvr>
                                      <p:tavLst>
                                        <p:tav tm="0">
                                          <p:val>
                                            <p:strVal val="#ppt_x"/>
                                          </p:val>
                                        </p:tav>
                                        <p:tav tm="100000">
                                          <p:val>
                                            <p:strVal val="#ppt_x"/>
                                          </p:val>
                                        </p:tav>
                                      </p:tavLst>
                                    </p:anim>
                                    <p:anim calcmode="lin" valueType="num">
                                      <p:cBhvr additive="base">
                                        <p:cTn id="30" dur="1000" fill="hold"/>
                                        <p:tgtEl>
                                          <p:spTgt spid="6350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3504"/>
                                        </p:tgtEl>
                                        <p:attrNameLst>
                                          <p:attrName>style.visibility</p:attrName>
                                        </p:attrNameLst>
                                      </p:cBhvr>
                                      <p:to>
                                        <p:strVal val="visible"/>
                                      </p:to>
                                    </p:set>
                                    <p:animEffect transition="in" filter="wipe(down)">
                                      <p:cBhvr>
                                        <p:cTn id="35" dur="1000"/>
                                        <p:tgtEl>
                                          <p:spTgt spid="6350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xit" presetSubtype="0" fill="hold" grpId="1" nodeType="clickEffect">
                                  <p:stCondLst>
                                    <p:cond delay="0"/>
                                  </p:stCondLst>
                                  <p:childTnLst>
                                    <p:anim calcmode="lin" valueType="num">
                                      <p:cBhvr>
                                        <p:cTn id="39" dur="1000"/>
                                        <p:tgtEl>
                                          <p:spTgt spid="63503"/>
                                        </p:tgtEl>
                                        <p:attrNameLst>
                                          <p:attrName>ppt_w</p:attrName>
                                        </p:attrNameLst>
                                      </p:cBhvr>
                                      <p:tavLst>
                                        <p:tav tm="0">
                                          <p:val>
                                            <p:strVal val="ppt_w"/>
                                          </p:val>
                                        </p:tav>
                                        <p:tav tm="100000">
                                          <p:val>
                                            <p:strVal val="ppt_w*0.70"/>
                                          </p:val>
                                        </p:tav>
                                      </p:tavLst>
                                    </p:anim>
                                    <p:anim calcmode="lin" valueType="num">
                                      <p:cBhvr>
                                        <p:cTn id="40" dur="1000"/>
                                        <p:tgtEl>
                                          <p:spTgt spid="63503"/>
                                        </p:tgtEl>
                                        <p:attrNameLst>
                                          <p:attrName>ppt_h</p:attrName>
                                        </p:attrNameLst>
                                      </p:cBhvr>
                                      <p:tavLst>
                                        <p:tav tm="0">
                                          <p:val>
                                            <p:strVal val="ppt_h"/>
                                          </p:val>
                                        </p:tav>
                                        <p:tav tm="100000">
                                          <p:val>
                                            <p:strVal val="ppt_h"/>
                                          </p:val>
                                        </p:tav>
                                      </p:tavLst>
                                    </p:anim>
                                    <p:animEffect transition="out" filter="fade">
                                      <p:cBhvr>
                                        <p:cTn id="41" dur="1000"/>
                                        <p:tgtEl>
                                          <p:spTgt spid="63503"/>
                                        </p:tgtEl>
                                      </p:cBhvr>
                                    </p:animEffect>
                                    <p:set>
                                      <p:cBhvr>
                                        <p:cTn id="42" dur="1" fill="hold">
                                          <p:stCondLst>
                                            <p:cond delay="999"/>
                                          </p:stCondLst>
                                        </p:cTn>
                                        <p:tgtEl>
                                          <p:spTgt spid="635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3500" grpId="1"/>
      <p:bldP spid="63502" grpId="0"/>
      <p:bldP spid="63502" grpId="1"/>
      <p:bldP spid="63503" grpId="0"/>
      <p:bldP spid="63503" grpId="1"/>
      <p:bldP spid="635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xmlns="" id="{28E39D5E-6242-4EE2-9173-63256E771C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63500"/>
            <a:ext cx="8999537"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ustomShape 1">
            <a:extLst>
              <a:ext uri="{FF2B5EF4-FFF2-40B4-BE49-F238E27FC236}">
                <a16:creationId xmlns:a16="http://schemas.microsoft.com/office/drawing/2014/main" xmlns="" id="{AF742CD6-837F-4B5F-9E16-5A9A401DA42A}"/>
              </a:ext>
            </a:extLst>
          </p:cNvPr>
          <p:cNvSpPr>
            <a:spLocks noChangeArrowheads="1"/>
          </p:cNvSpPr>
          <p:nvPr/>
        </p:nvSpPr>
        <p:spPr bwMode="auto">
          <a:xfrm>
            <a:off x="1530350" y="6257925"/>
            <a:ext cx="5092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a:t>	</a:t>
            </a:r>
            <a:r>
              <a:rPr lang="vi-VN" altLang="en-US" sz="2400" b="1">
                <a:solidFill>
                  <a:srgbClr val="FF0000"/>
                </a:solidFill>
              </a:rPr>
              <a:t>QUANG CẢNH HỘI NGHỊ PA-RI</a:t>
            </a:r>
            <a:endParaRPr lang="en-US" altLang="en-US"/>
          </a:p>
        </p:txBody>
      </p:sp>
    </p:spTree>
    <p:extLst>
      <p:ext uri="{BB962C8B-B14F-4D97-AF65-F5344CB8AC3E}">
        <p14:creationId xmlns:p14="http://schemas.microsoft.com/office/powerpoint/2010/main" val="41243973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xmlns="" id="{57C6599F-13A0-4127-A70C-C1C3AF43D1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981075"/>
            <a:ext cx="4414838"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ustomShape 1">
            <a:extLst>
              <a:ext uri="{FF2B5EF4-FFF2-40B4-BE49-F238E27FC236}">
                <a16:creationId xmlns:a16="http://schemas.microsoft.com/office/drawing/2014/main" xmlns="" id="{B0DA8024-4168-4123-977A-CB2ADA137A11}"/>
              </a:ext>
            </a:extLst>
          </p:cNvPr>
          <p:cNvSpPr>
            <a:spLocks noChangeArrowheads="1"/>
          </p:cNvSpPr>
          <p:nvPr/>
        </p:nvSpPr>
        <p:spPr bwMode="auto">
          <a:xfrm>
            <a:off x="9525" y="33338"/>
            <a:ext cx="913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a:solidFill>
                  <a:srgbClr val="000000"/>
                </a:solidFill>
                <a:latin typeface="Calibri" panose="020F0502020204030204" pitchFamily="34" charset="0"/>
              </a:rPr>
              <a:t>Ký Hiệp định Paris về chấm dứt chiến tranh, Mỹ rút quân khỏi chiến trường Đông Dương, lập lại Hòa Bình vào ngày 27-01-1973</a:t>
            </a:r>
            <a:endParaRPr lang="en-US" altLang="en-US"/>
          </a:p>
        </p:txBody>
      </p:sp>
      <p:pic>
        <p:nvPicPr>
          <p:cNvPr id="30724" name="Picture 2">
            <a:extLst>
              <a:ext uri="{FF2B5EF4-FFF2-40B4-BE49-F238E27FC236}">
                <a16:creationId xmlns:a16="http://schemas.microsoft.com/office/drawing/2014/main" xmlns="" id="{B7AB31A3-F760-49F6-8118-6330DA5F4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7225" y="981075"/>
            <a:ext cx="456565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ustomShape 2">
            <a:extLst>
              <a:ext uri="{FF2B5EF4-FFF2-40B4-BE49-F238E27FC236}">
                <a16:creationId xmlns:a16="http://schemas.microsoft.com/office/drawing/2014/main" xmlns="" id="{B0ABD4E1-4F75-4350-9DF4-C717BEBF3908}"/>
              </a:ext>
            </a:extLst>
          </p:cNvPr>
          <p:cNvSpPr>
            <a:spLocks noChangeArrowheads="1"/>
          </p:cNvSpPr>
          <p:nvPr/>
        </p:nvSpPr>
        <p:spPr bwMode="auto">
          <a:xfrm>
            <a:off x="4770438" y="5013325"/>
            <a:ext cx="40370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latin typeface="Calibri" panose="020F0502020204030204" pitchFamily="34" charset="0"/>
              </a:rPr>
              <a:t>Phía Mĩ kí kết </a:t>
            </a:r>
            <a:endParaRPr lang="en-US" altLang="en-US"/>
          </a:p>
          <a:p>
            <a:pPr algn="ctr" eaLnBrk="1" hangingPunct="1"/>
            <a:r>
              <a:rPr lang="vi-VN" altLang="en-US" sz="2800" b="1">
                <a:solidFill>
                  <a:srgbClr val="000000"/>
                </a:solidFill>
                <a:latin typeface="Calibri" panose="020F0502020204030204" pitchFamily="34" charset="0"/>
              </a:rPr>
              <a:t>Hiệp Định Pa-ri 27/1/1973</a:t>
            </a:r>
            <a:endParaRPr lang="en-US" altLang="en-US"/>
          </a:p>
        </p:txBody>
      </p:sp>
      <p:sp>
        <p:nvSpPr>
          <p:cNvPr id="30726" name="CustomShape 3">
            <a:extLst>
              <a:ext uri="{FF2B5EF4-FFF2-40B4-BE49-F238E27FC236}">
                <a16:creationId xmlns:a16="http://schemas.microsoft.com/office/drawing/2014/main" xmlns="" id="{80E4490C-03D0-43FC-8F10-F2EE97418B60}"/>
              </a:ext>
            </a:extLst>
          </p:cNvPr>
          <p:cNvSpPr>
            <a:spLocks noChangeArrowheads="1"/>
          </p:cNvSpPr>
          <p:nvPr/>
        </p:nvSpPr>
        <p:spPr bwMode="auto">
          <a:xfrm>
            <a:off x="-33338" y="5003800"/>
            <a:ext cx="44973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latin typeface="Calibri" panose="020F0502020204030204" pitchFamily="34" charset="0"/>
              </a:rPr>
              <a:t>Phía ta (Bà Nguyễn Thị Bình) ký Hiệp Định Pa-ri 27/1/1973</a:t>
            </a:r>
            <a:endParaRPr lang="en-US" altLang="en-US"/>
          </a:p>
        </p:txBody>
      </p:sp>
    </p:spTree>
    <p:extLst>
      <p:ext uri="{BB962C8B-B14F-4D97-AF65-F5344CB8AC3E}">
        <p14:creationId xmlns:p14="http://schemas.microsoft.com/office/powerpoint/2010/main" val="23253282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197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sz="2400">
              <a:solidFill>
                <a:srgbClr val="006699"/>
              </a:solidFill>
              <a:latin typeface=".VnTime" pitchFamily="32" charset="0"/>
            </a:endParaRPr>
          </a:p>
        </p:txBody>
      </p:sp>
      <p:pic>
        <p:nvPicPr>
          <p:cNvPr id="165891" name="Picture 3" descr="LeDucThovaKissing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227013"/>
            <a:ext cx="80010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4"/>
          <p:cNvSpPr>
            <a:spLocks noChangeArrowheads="1"/>
          </p:cNvSpPr>
          <p:nvPr/>
        </p:nvSpPr>
        <p:spPr bwMode="auto">
          <a:xfrm>
            <a:off x="0" y="5426075"/>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200">
                <a:solidFill>
                  <a:srgbClr val="000000"/>
                </a:solidFill>
                <a:latin typeface="Times New Roman" pitchFamily="18" charset="0"/>
                <a:cs typeface="Times New Roman" pitchFamily="18" charset="0"/>
              </a:rPr>
              <a:t>Cố vấn đặc biệt Lê Đức Thọ, đại diện đoàn Việt Nam Dân chủ Cộng hòa và Cố vấn đặc biệt của Tổng thống Hoa Kỳ, Tiến sĩ Henry Kissinger </a:t>
            </a:r>
          </a:p>
          <a:p>
            <a:pPr algn="ctr"/>
            <a:r>
              <a:rPr lang="en-US" sz="2200">
                <a:solidFill>
                  <a:srgbClr val="000000"/>
                </a:solidFill>
                <a:latin typeface="Times New Roman" pitchFamily="18" charset="0"/>
                <a:cs typeface="Times New Roman" pitchFamily="18" charset="0"/>
              </a:rPr>
              <a:t>chúc mừng nhau sau lễ ký tắt.</a:t>
            </a:r>
            <a:br>
              <a:rPr lang="en-US" sz="2200">
                <a:solidFill>
                  <a:srgbClr val="000000"/>
                </a:solidFill>
                <a:latin typeface="Times New Roman" pitchFamily="18" charset="0"/>
                <a:cs typeface="Times New Roman" pitchFamily="18" charset="0"/>
              </a:rPr>
            </a:br>
            <a:r>
              <a:rPr lang="en-US" sz="2200">
                <a:solidFill>
                  <a:srgbClr val="000000"/>
                </a:solidFill>
                <a:latin typeface="Times New Roman" pitchFamily="18" charset="0"/>
                <a:cs typeface="Times New Roman" pitchFamily="18" charset="0"/>
              </a:rPr>
              <a:t>(</a:t>
            </a:r>
            <a:r>
              <a:rPr lang="en-US" sz="2200" i="1">
                <a:solidFill>
                  <a:srgbClr val="000000"/>
                </a:solidFill>
                <a:latin typeface="Times New Roman" pitchFamily="18" charset="0"/>
                <a:cs typeface="Times New Roman" pitchFamily="18" charset="0"/>
              </a:rPr>
              <a:t>Người đứng giữa, phía sau là Thư ký đoàn VNDHCH Lưu Văn Lợi</a:t>
            </a:r>
            <a:r>
              <a:rPr lang="en-US" sz="2200">
                <a:solidFill>
                  <a:srgbClr val="006699"/>
                </a:solidFill>
                <a:latin typeface="Times New Roman" pitchFamily="18" charset="0"/>
              </a:rPr>
              <a:t> </a:t>
            </a:r>
            <a:r>
              <a:rPr lang="en-US" sz="2200">
                <a:solidFill>
                  <a:srgbClr val="000000"/>
                </a:solidFill>
                <a:latin typeface="Times New Roman" pitchFamily="18" charset="0"/>
              </a:rPr>
              <a:t>)</a:t>
            </a:r>
          </a:p>
        </p:txBody>
      </p:sp>
    </p:spTree>
    <p:extLst>
      <p:ext uri="{BB962C8B-B14F-4D97-AF65-F5344CB8AC3E}">
        <p14:creationId xmlns:p14="http://schemas.microsoft.com/office/powerpoint/2010/main" val="144001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0" y="0"/>
            <a:ext cx="9296400" cy="6858000"/>
          </a:xfrm>
          <a:extLst>
            <a:ext uri="{91240B29-F687-4F45-9708-019B960494DF}">
              <a14:hiddenLine xmlns:a14="http://schemas.microsoft.com/office/drawing/2010/main" w="9525">
                <a:solidFill>
                  <a:srgbClr val="0000FF"/>
                </a:solidFill>
                <a:miter lim="800000"/>
                <a:headEnd/>
                <a:tailEnd/>
              </a14:hiddenLine>
            </a:ext>
          </a:extLst>
        </p:spPr>
        <p:txBody>
          <a:bodyPr/>
          <a:lstStyle/>
          <a:p>
            <a:pPr eaLnBrk="1" hangingPunct="1">
              <a:buFontTx/>
              <a:buNone/>
            </a:pPr>
            <a:r>
              <a:rPr lang="en-US" sz="2600" smtClean="0">
                <a:solidFill>
                  <a:srgbClr val="0000FF"/>
                </a:solidFill>
                <a:latin typeface="Times New Roman" pitchFamily="18" charset="0"/>
              </a:rPr>
              <a:t>   </a:t>
            </a:r>
            <a:r>
              <a:rPr lang="en-US" sz="2800" b="1" smtClean="0">
                <a:solidFill>
                  <a:srgbClr val="0000FF"/>
                </a:solidFill>
                <a:latin typeface="Times New Roman" pitchFamily="18" charset="0"/>
              </a:rPr>
              <a:t>Nội dung hiệp định gồm những điều khoản cơ bản sau:</a:t>
            </a:r>
          </a:p>
          <a:p>
            <a:pPr eaLnBrk="1" hangingPunct="1">
              <a:buFontTx/>
              <a:buChar char="-"/>
            </a:pPr>
            <a:endParaRPr lang="en-US" sz="2600" smtClean="0">
              <a:solidFill>
                <a:srgbClr val="0000FF"/>
              </a:solidFill>
              <a:latin typeface="Times New Roman" pitchFamily="18" charset="0"/>
            </a:endParaRPr>
          </a:p>
          <a:p>
            <a:pPr eaLnBrk="1" hangingPunct="1">
              <a:buFontTx/>
              <a:buChar char="-"/>
            </a:pPr>
            <a:r>
              <a:rPr lang="en-US" sz="2600" smtClean="0">
                <a:solidFill>
                  <a:srgbClr val="0000FF"/>
                </a:solidFill>
                <a:latin typeface="Times New Roman" pitchFamily="18" charset="0"/>
              </a:rPr>
              <a:t>Hoa Kì và các nước cam kết tôn trọng độc lập, chủ quyền, thống nhất và toàn vẹn lãnh thổ của Việt Nam.</a:t>
            </a:r>
          </a:p>
          <a:p>
            <a:pPr eaLnBrk="1" hangingPunct="1">
              <a:buFontTx/>
              <a:buChar char="-"/>
            </a:pPr>
            <a:r>
              <a:rPr lang="en-US" sz="2600" smtClean="0">
                <a:solidFill>
                  <a:srgbClr val="0000FF"/>
                </a:solidFill>
                <a:latin typeface="Times New Roman" pitchFamily="18" charset="0"/>
              </a:rPr>
              <a:t>Hoa Kì rút hết quân đội của mình và quân đồng minh, hủy bỏ các căn cứ quân sự của Mĩ, cam kết không tiếp tục dính líu quân sự hoặc can thiệp vào công việc nội bộ của MNVN.</a:t>
            </a:r>
          </a:p>
          <a:p>
            <a:pPr eaLnBrk="1" hangingPunct="1">
              <a:buFontTx/>
              <a:buChar char="-"/>
            </a:pPr>
            <a:r>
              <a:rPr lang="en-US" sz="2600" smtClean="0">
                <a:solidFill>
                  <a:srgbClr val="0000FF"/>
                </a:solidFill>
                <a:latin typeface="Times New Roman" pitchFamily="18" charset="0"/>
              </a:rPr>
              <a:t>Nhân dân MNVN tự quyết định tương lai chính trị của họ thông qua tổng tuyển cử tự do, không có sự can thiệp của nước ngoài.</a:t>
            </a:r>
          </a:p>
          <a:p>
            <a:pPr eaLnBrk="1" hangingPunct="1">
              <a:buFontTx/>
              <a:buChar char="-"/>
            </a:pPr>
            <a:r>
              <a:rPr lang="en-US" sz="2600" smtClean="0">
                <a:solidFill>
                  <a:srgbClr val="0000FF"/>
                </a:solidFill>
                <a:latin typeface="Times New Roman" pitchFamily="18" charset="0"/>
              </a:rPr>
              <a:t>Các bên thừa nhận thực tế MNVN có 2 chính quyền, 2 quân đội, 2 vùng kiểm soát và 3 lực lượng chính trị.</a:t>
            </a:r>
          </a:p>
          <a:p>
            <a:pPr eaLnBrk="1" hangingPunct="1">
              <a:buFontTx/>
              <a:buChar char="-"/>
            </a:pPr>
            <a:r>
              <a:rPr lang="en-US" sz="2600" smtClean="0">
                <a:solidFill>
                  <a:srgbClr val="0000FF"/>
                </a:solidFill>
                <a:latin typeface="Times New Roman" pitchFamily="18" charset="0"/>
              </a:rPr>
              <a:t>Các bên ngừng bắn tại chỗ, trao trả cho nhau tù binh và dân thường bị bắt.</a:t>
            </a:r>
          </a:p>
          <a:p>
            <a:pPr eaLnBrk="1" hangingPunct="1">
              <a:buFontTx/>
              <a:buChar char="-"/>
            </a:pPr>
            <a:r>
              <a:rPr lang="en-US" sz="2600" smtClean="0">
                <a:solidFill>
                  <a:srgbClr val="0000FF"/>
                </a:solidFill>
                <a:latin typeface="Times New Roman" pitchFamily="18" charset="0"/>
              </a:rPr>
              <a:t>Hoa Kì cam kết góp phần vào việc hàn gắn vết thương chiến tranh ở Việt Nam và Đông Dương.</a:t>
            </a:r>
          </a:p>
        </p:txBody>
      </p:sp>
    </p:spTree>
    <p:extLst>
      <p:ext uri="{BB962C8B-B14F-4D97-AF65-F5344CB8AC3E}">
        <p14:creationId xmlns:p14="http://schemas.microsoft.com/office/powerpoint/2010/main" val="276622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0"/>
            <a:ext cx="8316913" cy="8302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i="1">
                <a:solidFill>
                  <a:srgbClr val="FF0000"/>
                </a:solidFill>
                <a:latin typeface="Times New Roman" pitchFamily="18" charset="0"/>
              </a:rPr>
              <a:t>Bài 29 : </a:t>
            </a:r>
            <a:r>
              <a:rPr lang="en-US" sz="2400" b="1">
                <a:solidFill>
                  <a:srgbClr val="FF0000"/>
                </a:solidFill>
                <a:latin typeface="Times New Roman" pitchFamily="18" charset="0"/>
              </a:rPr>
              <a:t>CẢ NƯỚC TRỰC TIẾP CHIẾN ĐẤU CHỐNG MĨ </a:t>
            </a:r>
          </a:p>
          <a:p>
            <a:r>
              <a:rPr lang="en-US" sz="2400" b="1">
                <a:solidFill>
                  <a:srgbClr val="FF0000"/>
                </a:solidFill>
                <a:latin typeface="Times New Roman" pitchFamily="18" charset="0"/>
              </a:rPr>
              <a:t>                                      CỨU NƯỚC. </a:t>
            </a:r>
            <a:r>
              <a:rPr lang="fr-FR" sz="2400" b="1">
                <a:solidFill>
                  <a:srgbClr val="FF0000"/>
                </a:solidFill>
                <a:latin typeface="Times New Roman" pitchFamily="18" charset="0"/>
              </a:rPr>
              <a:t>( 1965 - 1975) ( Tiếp theo)</a:t>
            </a:r>
            <a:endParaRPr lang="en-US" sz="2400" b="1">
              <a:solidFill>
                <a:srgbClr val="FF0000"/>
              </a:solidFill>
              <a:latin typeface="Times New Roman" pitchFamily="18" charset="0"/>
            </a:endParaRPr>
          </a:p>
        </p:txBody>
      </p:sp>
      <p:sp>
        <p:nvSpPr>
          <p:cNvPr id="169988" name="Text Box 5"/>
          <p:cNvSpPr txBox="1">
            <a:spLocks noChangeArrowheads="1"/>
          </p:cNvSpPr>
          <p:nvPr/>
        </p:nvSpPr>
        <p:spPr bwMode="auto">
          <a:xfrm>
            <a:off x="5165725" y="141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solidFill>
                <a:srgbClr val="006699"/>
              </a:solidFill>
              <a:latin typeface=".VnTime" pitchFamily="32" charset="0"/>
            </a:endParaRPr>
          </a:p>
        </p:txBody>
      </p:sp>
      <p:sp>
        <p:nvSpPr>
          <p:cNvPr id="169989" name="Text Box 6"/>
          <p:cNvSpPr txBox="1">
            <a:spLocks noChangeArrowheads="1"/>
          </p:cNvSpPr>
          <p:nvPr/>
        </p:nvSpPr>
        <p:spPr bwMode="auto">
          <a:xfrm>
            <a:off x="-19050" y="1031875"/>
            <a:ext cx="4743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b="1">
                <a:solidFill>
                  <a:srgbClr val="FF0000"/>
                </a:solidFill>
                <a:latin typeface="Times New Roman" pitchFamily="18" charset="0"/>
              </a:rPr>
              <a:t>V. Hiệp định Pa-ri năm 1973 về chấm </a:t>
            </a:r>
          </a:p>
          <a:p>
            <a:r>
              <a:rPr lang="fr-FR" sz="2200" b="1">
                <a:solidFill>
                  <a:srgbClr val="FF0000"/>
                </a:solidFill>
                <a:latin typeface="Times New Roman" pitchFamily="18" charset="0"/>
              </a:rPr>
              <a:t>dứt chiến tranh ở Việt Nam.</a:t>
            </a:r>
            <a:endParaRPr lang="en-US" sz="2200" b="1">
              <a:solidFill>
                <a:srgbClr val="FF0000"/>
              </a:solidFill>
              <a:latin typeface="Times New Roman" pitchFamily="18" charset="0"/>
            </a:endParaRPr>
          </a:p>
        </p:txBody>
      </p:sp>
      <p:sp>
        <p:nvSpPr>
          <p:cNvPr id="169991" name="Text Box 12"/>
          <p:cNvSpPr txBox="1">
            <a:spLocks noChangeArrowheads="1"/>
          </p:cNvSpPr>
          <p:nvPr/>
        </p:nvSpPr>
        <p:spPr bwMode="auto">
          <a:xfrm>
            <a:off x="92075" y="1891846"/>
            <a:ext cx="36439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buAutoNum type="arabicPeriod"/>
            </a:pPr>
            <a:r>
              <a:rPr lang="fr-FR" sz="2200" b="1" dirty="0" err="1" smtClean="0">
                <a:solidFill>
                  <a:srgbClr val="0000FF"/>
                </a:solidFill>
                <a:latin typeface="Times New Roman" pitchFamily="18" charset="0"/>
              </a:rPr>
              <a:t>Nội</a:t>
            </a:r>
            <a:r>
              <a:rPr lang="fr-FR" sz="2200" b="1" dirty="0" smtClean="0">
                <a:solidFill>
                  <a:srgbClr val="0000FF"/>
                </a:solidFill>
                <a:latin typeface="Times New Roman" pitchFamily="18" charset="0"/>
              </a:rPr>
              <a:t> </a:t>
            </a:r>
            <a:r>
              <a:rPr lang="fr-FR" sz="2200" b="1" dirty="0" err="1">
                <a:solidFill>
                  <a:srgbClr val="0000FF"/>
                </a:solidFill>
                <a:latin typeface="Times New Roman" pitchFamily="18" charset="0"/>
              </a:rPr>
              <a:t>dung</a:t>
            </a:r>
            <a:r>
              <a:rPr lang="fr-FR" sz="2200" b="1" dirty="0">
                <a:solidFill>
                  <a:srgbClr val="0000FF"/>
                </a:solidFill>
                <a:latin typeface="Times New Roman" pitchFamily="18" charset="0"/>
              </a:rPr>
              <a:t> </a:t>
            </a:r>
            <a:r>
              <a:rPr lang="fr-FR" sz="2200" b="1" dirty="0" err="1">
                <a:solidFill>
                  <a:srgbClr val="0000FF"/>
                </a:solidFill>
                <a:latin typeface="Times New Roman" pitchFamily="18" charset="0"/>
              </a:rPr>
              <a:t>hiệp</a:t>
            </a:r>
            <a:r>
              <a:rPr lang="fr-FR" sz="2200" b="1" dirty="0">
                <a:solidFill>
                  <a:srgbClr val="0000FF"/>
                </a:solidFill>
                <a:latin typeface="Times New Roman" pitchFamily="18" charset="0"/>
              </a:rPr>
              <a:t> </a:t>
            </a:r>
            <a:r>
              <a:rPr lang="fr-FR" sz="2200" b="1" dirty="0" err="1">
                <a:solidFill>
                  <a:srgbClr val="0000FF"/>
                </a:solidFill>
                <a:latin typeface="Times New Roman" pitchFamily="18" charset="0"/>
              </a:rPr>
              <a:t>định</a:t>
            </a:r>
            <a:r>
              <a:rPr lang="fr-FR" sz="2200" b="1" dirty="0">
                <a:solidFill>
                  <a:srgbClr val="0000FF"/>
                </a:solidFill>
                <a:latin typeface="Times New Roman" pitchFamily="18" charset="0"/>
              </a:rPr>
              <a:t> </a:t>
            </a:r>
            <a:r>
              <a:rPr lang="fr-FR" sz="2200" b="1" dirty="0" err="1" smtClean="0">
                <a:solidFill>
                  <a:srgbClr val="0000FF"/>
                </a:solidFill>
                <a:latin typeface="Times New Roman" pitchFamily="18" charset="0"/>
              </a:rPr>
              <a:t>Pa-ri</a:t>
            </a:r>
            <a:endParaRPr lang="fr-FR" sz="2200" b="1" dirty="0" smtClean="0">
              <a:solidFill>
                <a:srgbClr val="0000FF"/>
              </a:solidFill>
              <a:latin typeface="Times New Roman" pitchFamily="18" charset="0"/>
            </a:endParaRPr>
          </a:p>
          <a:p>
            <a:r>
              <a:rPr lang="fr-FR" sz="2200" b="1" dirty="0" smtClean="0">
                <a:solidFill>
                  <a:srgbClr val="0000FF"/>
                </a:solidFill>
                <a:latin typeface="Times New Roman" pitchFamily="18" charset="0"/>
              </a:rPr>
              <a:t>- SGK 153 - 154</a:t>
            </a:r>
            <a:endParaRPr lang="en-US" sz="2200" b="1" dirty="0">
              <a:solidFill>
                <a:srgbClr val="0000FF"/>
              </a:solidFill>
              <a:latin typeface="Times New Roman" pitchFamily="18" charset="0"/>
            </a:endParaRPr>
          </a:p>
        </p:txBody>
      </p:sp>
      <p:sp>
        <p:nvSpPr>
          <p:cNvPr id="68622" name="Text Box 14"/>
          <p:cNvSpPr txBox="1">
            <a:spLocks noChangeArrowheads="1"/>
          </p:cNvSpPr>
          <p:nvPr/>
        </p:nvSpPr>
        <p:spPr bwMode="auto">
          <a:xfrm>
            <a:off x="-76200" y="3657600"/>
            <a:ext cx="46863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b="1">
                <a:solidFill>
                  <a:srgbClr val="0000FF"/>
                </a:solidFill>
                <a:latin typeface="Times New Roman" pitchFamily="18" charset="0"/>
              </a:rPr>
              <a:t>2. Ý nghĩa lịch sử của hiệp định Pa-ri</a:t>
            </a:r>
            <a:r>
              <a:rPr lang="fr-FR" sz="2200">
                <a:solidFill>
                  <a:srgbClr val="0000FF"/>
                </a:solidFill>
                <a:latin typeface="Times New Roman" pitchFamily="18" charset="0"/>
              </a:rPr>
              <a:t> </a:t>
            </a:r>
            <a:endParaRPr lang="en-US" sz="2200">
              <a:solidFill>
                <a:srgbClr val="0000FF"/>
              </a:solidFill>
              <a:latin typeface="Times New Roman" pitchFamily="18" charset="0"/>
            </a:endParaRPr>
          </a:p>
        </p:txBody>
      </p:sp>
      <p:sp>
        <p:nvSpPr>
          <p:cNvPr id="68623" name="Text Box 15"/>
          <p:cNvSpPr txBox="1">
            <a:spLocks noChangeArrowheads="1"/>
          </p:cNvSpPr>
          <p:nvPr/>
        </p:nvSpPr>
        <p:spPr bwMode="auto">
          <a:xfrm>
            <a:off x="4800600" y="979488"/>
            <a:ext cx="4029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a:solidFill>
                  <a:srgbClr val="0000FF"/>
                </a:solidFill>
                <a:latin typeface="Times New Roman" pitchFamily="18" charset="0"/>
              </a:rPr>
              <a:t>Hiệp định Pa-ri có ý nghĩa lịch sử </a:t>
            </a:r>
          </a:p>
          <a:p>
            <a:r>
              <a:rPr lang="fr-FR" sz="2200">
                <a:solidFill>
                  <a:srgbClr val="0000FF"/>
                </a:solidFill>
                <a:latin typeface="Times New Roman" pitchFamily="18" charset="0"/>
              </a:rPr>
              <a:t>như thế nào?</a:t>
            </a:r>
            <a:endParaRPr lang="en-US" sz="2200">
              <a:solidFill>
                <a:srgbClr val="0000FF"/>
              </a:solidFill>
              <a:latin typeface="Times New Roman" pitchFamily="18" charset="0"/>
            </a:endParaRPr>
          </a:p>
        </p:txBody>
      </p:sp>
      <p:sp>
        <p:nvSpPr>
          <p:cNvPr id="169994" name="Text Box 16"/>
          <p:cNvSpPr txBox="1">
            <a:spLocks noChangeArrowheads="1"/>
          </p:cNvSpPr>
          <p:nvPr/>
        </p:nvSpPr>
        <p:spPr bwMode="auto">
          <a:xfrm>
            <a:off x="-92075" y="415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solidFill>
                <a:srgbClr val="006699"/>
              </a:solidFill>
              <a:latin typeface=".VnTime" pitchFamily="32" charset="0"/>
            </a:endParaRPr>
          </a:p>
        </p:txBody>
      </p:sp>
      <p:sp>
        <p:nvSpPr>
          <p:cNvPr id="12" name="Rectangle 7">
            <a:extLst>
              <a:ext uri="{FF2B5EF4-FFF2-40B4-BE49-F238E27FC236}">
                <a16:creationId xmlns:a16="http://schemas.microsoft.com/office/drawing/2014/main" xmlns="" id="{D67FDB45-D898-45CB-A739-0D6C5127E1EC}"/>
              </a:ext>
            </a:extLst>
          </p:cNvPr>
          <p:cNvSpPr>
            <a:spLocks noChangeArrowheads="1"/>
          </p:cNvSpPr>
          <p:nvPr/>
        </p:nvSpPr>
        <p:spPr bwMode="auto">
          <a:xfrm>
            <a:off x="424656" y="4084638"/>
            <a:ext cx="74676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000" dirty="0" err="1" smtClean="0">
                <a:solidFill>
                  <a:srgbClr val="0000FF"/>
                </a:solidFill>
                <a:latin typeface="Times New Roman" pitchFamily="18" charset="0"/>
                <a:cs typeface="Times New Roman" pitchFamily="18" charset="0"/>
              </a:rPr>
              <a:t>Là</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kết</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quả</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của</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cuộc</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đấu</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tranh</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kiên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cường</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bất</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khuất</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của</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quân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dân</a:t>
            </a:r>
            <a:r>
              <a:rPr lang="en-US" altLang="en-US" sz="2000" dirty="0" smtClean="0">
                <a:solidFill>
                  <a:srgbClr val="0000FF"/>
                </a:solidFill>
                <a:latin typeface="Times New Roman" pitchFamily="18" charset="0"/>
                <a:cs typeface="Times New Roman" pitchFamily="18" charset="0"/>
              </a:rPr>
              <a:t> ta ở </a:t>
            </a:r>
            <a:r>
              <a:rPr lang="en-US" altLang="en-US" sz="2000" dirty="0" err="1" smtClean="0">
                <a:solidFill>
                  <a:srgbClr val="0000FF"/>
                </a:solidFill>
                <a:latin typeface="Times New Roman" pitchFamily="18" charset="0"/>
                <a:cs typeface="Times New Roman" pitchFamily="18" charset="0"/>
              </a:rPr>
              <a:t>hai</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miền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đất</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nước</a:t>
            </a:r>
            <a:endParaRPr lang="en-US" altLang="en-US" sz="2000" dirty="0" smtClean="0">
              <a:solidFill>
                <a:srgbClr val="0000FF"/>
              </a:solidFill>
              <a:latin typeface="Times New Roman" pitchFamily="18" charset="0"/>
              <a:cs typeface="Times New Roman" pitchFamily="18" charset="0"/>
            </a:endParaRPr>
          </a:p>
          <a:p>
            <a:pPr>
              <a:buFontTx/>
              <a:buChar char="-"/>
            </a:pP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Mĩ</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phải</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rút</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về</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nước</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và</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công</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nhận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các</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quyền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dân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tộc</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cơ</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bản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của</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nhân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dân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ta</a:t>
            </a:r>
            <a:r>
              <a:rPr lang="en-US" altLang="en-US" sz="2000" dirty="0" smtClean="0">
                <a:solidFill>
                  <a:srgbClr val="0000FF"/>
                </a:solidFill>
                <a:latin typeface="Times New Roman" pitchFamily="18" charset="0"/>
                <a:cs typeface="Times New Roman" pitchFamily="18" charset="0"/>
              </a:rPr>
              <a:t> </a:t>
            </a:r>
          </a:p>
          <a:p>
            <a:r>
              <a:rPr lang="en-US" altLang="en-US" sz="2000" dirty="0" smtClean="0">
                <a:solidFill>
                  <a:srgbClr val="0000FF"/>
                </a:solidFill>
                <a:latin typeface="Times New Roman" pitchFamily="18" charset="0"/>
                <a:cs typeface="Times New Roman" pitchFamily="18" charset="0"/>
              </a:rPr>
              <a:t>-</a:t>
            </a:r>
            <a:r>
              <a:rPr lang="en-US" altLang="en-US" sz="2000" dirty="0" err="1" smtClean="0">
                <a:solidFill>
                  <a:srgbClr val="0000FF"/>
                </a:solidFill>
                <a:latin typeface="Times New Roman" pitchFamily="18" charset="0"/>
                <a:cs typeface="Times New Roman" pitchFamily="18" charset="0"/>
              </a:rPr>
              <a:t>Tạo</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cơ</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hội</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thuận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lợi</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để</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nhân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dân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ta</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tiến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lên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giải</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phóng</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hoàn</a:t>
            </a: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toàn</a:t>
            </a:r>
            <a:r>
              <a:rPr lang="en-US" altLang="en-US" sz="2000" dirty="0" smtClean="0">
                <a:solidFill>
                  <a:srgbClr val="0000FF"/>
                </a:solidFill>
                <a:latin typeface="Times New Roman" pitchFamily="18" charset="0"/>
                <a:cs typeface="Times New Roman" pitchFamily="18" charset="0"/>
              </a:rPr>
              <a:t> MN</a:t>
            </a:r>
          </a:p>
          <a:p>
            <a:pPr>
              <a:buFontTx/>
              <a:buChar char="-"/>
            </a:pPr>
            <a:endParaRPr lang="en-US" altLang="en-US" sz="2400" b="1" dirty="0">
              <a:solidFill>
                <a:srgbClr val="0000FF"/>
              </a:solidFill>
            </a:endParaRPr>
          </a:p>
        </p:txBody>
      </p:sp>
    </p:spTree>
    <p:extLst>
      <p:ext uri="{BB962C8B-B14F-4D97-AF65-F5344CB8AC3E}">
        <p14:creationId xmlns:p14="http://schemas.microsoft.com/office/powerpoint/2010/main" val="4205189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additive="base">
                                        <p:cTn id="7" dur="1000" fill="hold"/>
                                        <p:tgtEl>
                                          <p:spTgt spid="68622"/>
                                        </p:tgtEl>
                                        <p:attrNameLst>
                                          <p:attrName>ppt_x</p:attrName>
                                        </p:attrNameLst>
                                      </p:cBhvr>
                                      <p:tavLst>
                                        <p:tav tm="0">
                                          <p:val>
                                            <p:strVal val="#ppt_x"/>
                                          </p:val>
                                        </p:tav>
                                        <p:tav tm="100000">
                                          <p:val>
                                            <p:strVal val="#ppt_x"/>
                                          </p:val>
                                        </p:tav>
                                      </p:tavLst>
                                    </p:anim>
                                    <p:anim calcmode="lin" valueType="num">
                                      <p:cBhvr additive="base">
                                        <p:cTn id="8" dur="1000" fill="hold"/>
                                        <p:tgtEl>
                                          <p:spTgt spid="686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8623"/>
                                        </p:tgtEl>
                                        <p:attrNameLst>
                                          <p:attrName>style.visibility</p:attrName>
                                        </p:attrNameLst>
                                      </p:cBhvr>
                                      <p:to>
                                        <p:strVal val="visible"/>
                                      </p:to>
                                    </p:set>
                                    <p:animEffect transition="in" filter="slide(fromBottom)">
                                      <p:cBhvr>
                                        <p:cTn id="13" dur="1000"/>
                                        <p:tgtEl>
                                          <p:spTgt spid="6862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p:bldP spid="6862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Box 3"/>
          <p:cNvSpPr txBox="1">
            <a:spLocks noChangeArrowheads="1"/>
          </p:cNvSpPr>
          <p:nvPr/>
        </p:nvSpPr>
        <p:spPr bwMode="auto">
          <a:xfrm>
            <a:off x="2362200" y="8382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0000"/>
                </a:solidFill>
                <a:latin typeface="Times New Roman" pitchFamily="18" charset="0"/>
                <a:cs typeface="Times New Roman" pitchFamily="18" charset="0"/>
              </a:rPr>
              <a:t>CHỌN ĐÁP ÁN ĐÚNG</a:t>
            </a:r>
          </a:p>
        </p:txBody>
      </p:sp>
      <p:sp>
        <p:nvSpPr>
          <p:cNvPr id="5" name="TextBox 4"/>
          <p:cNvSpPr txBox="1">
            <a:spLocks noChangeArrowheads="1"/>
          </p:cNvSpPr>
          <p:nvPr/>
        </p:nvSpPr>
        <p:spPr bwMode="auto">
          <a:xfrm>
            <a:off x="914400" y="1752600"/>
            <a:ext cx="8001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sz="2800">
                <a:solidFill>
                  <a:srgbClr val="000000"/>
                </a:solidFill>
                <a:latin typeface="Times New Roman" pitchFamily="18" charset="0"/>
                <a:cs typeface="Times New Roman" pitchFamily="18" charset="0"/>
              </a:rPr>
              <a:t>Lực lượng chính để tiến hành chiến lược “chiến tranh cục bộ” của Mĩ là:</a:t>
            </a:r>
          </a:p>
          <a:p>
            <a:pPr eaLnBrk="1" hangingPunct="1"/>
            <a:r>
              <a:rPr lang="en-US" sz="2800">
                <a:solidFill>
                  <a:srgbClr val="000000"/>
                </a:solidFill>
                <a:latin typeface="Times New Roman" pitchFamily="18" charset="0"/>
                <a:cs typeface="Times New Roman" pitchFamily="18" charset="0"/>
              </a:rPr>
              <a:t>  a. Quân Mĩ</a:t>
            </a:r>
          </a:p>
          <a:p>
            <a:pPr eaLnBrk="1" hangingPunct="1"/>
            <a:r>
              <a:rPr lang="en-US" sz="2800">
                <a:solidFill>
                  <a:srgbClr val="000000"/>
                </a:solidFill>
                <a:latin typeface="Times New Roman" pitchFamily="18" charset="0"/>
                <a:cs typeface="Times New Roman" pitchFamily="18" charset="0"/>
              </a:rPr>
              <a:t>  b. Quân đồng minh Mĩ</a:t>
            </a:r>
          </a:p>
          <a:p>
            <a:pPr eaLnBrk="1" hangingPunct="1"/>
            <a:r>
              <a:rPr lang="en-US" sz="2800">
                <a:solidFill>
                  <a:srgbClr val="000000"/>
                </a:solidFill>
                <a:latin typeface="Times New Roman" pitchFamily="18" charset="0"/>
                <a:cs typeface="Times New Roman" pitchFamily="18" charset="0"/>
              </a:rPr>
              <a:t>  c. Quân đội Sài Gòn</a:t>
            </a:r>
            <a:endParaRPr lang="en-US">
              <a:solidFill>
                <a:srgbClr val="000000"/>
              </a:solidFill>
              <a:latin typeface="Times New Roman" pitchFamily="18" charset="0"/>
              <a:cs typeface="Times New Roman" pitchFamily="18" charset="0"/>
            </a:endParaRPr>
          </a:p>
        </p:txBody>
      </p:sp>
      <p:sp>
        <p:nvSpPr>
          <p:cNvPr id="6" name="Oval 5"/>
          <p:cNvSpPr/>
          <p:nvPr/>
        </p:nvSpPr>
        <p:spPr>
          <a:xfrm>
            <a:off x="990600" y="2667000"/>
            <a:ext cx="609600" cy="533400"/>
          </a:xfrm>
          <a:prstGeom prst="ellipse">
            <a:avLst/>
          </a:pr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332499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0" y="14478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2. Chiến thắng nào của quân dân ta mở ra khả năng thắng Mĩ trong chiến lược “chiến tranh cục bộ”?</a:t>
            </a:r>
          </a:p>
          <a:p>
            <a:pPr eaLnBrk="1" hangingPunct="1"/>
            <a:r>
              <a:rPr lang="en-US" sz="2400">
                <a:latin typeface="Times New Roman" pitchFamily="18" charset="0"/>
                <a:cs typeface="Times New Roman" pitchFamily="18" charset="0"/>
              </a:rPr>
              <a:t>  a. Cuộc Tổng tiến công và nổi dậy Xuân Mậu Thân 1968</a:t>
            </a:r>
          </a:p>
          <a:p>
            <a:pPr eaLnBrk="1" hangingPunct="1"/>
            <a:r>
              <a:rPr lang="en-US" sz="2400">
                <a:latin typeface="Times New Roman" pitchFamily="18" charset="0"/>
                <a:cs typeface="Times New Roman" pitchFamily="18" charset="0"/>
              </a:rPr>
              <a:t>  b. Chiến thắng Vạn Tường</a:t>
            </a:r>
          </a:p>
          <a:p>
            <a:pPr eaLnBrk="1" hangingPunct="1"/>
            <a:r>
              <a:rPr lang="en-US" sz="2400">
                <a:latin typeface="Times New Roman" pitchFamily="18" charset="0"/>
                <a:cs typeface="Times New Roman" pitchFamily="18" charset="0"/>
              </a:rPr>
              <a:t>  c. Đập tan 2 cuộc phản công trong hai mùa khô 1965 – 1966 và 1966 – 1967 của Mĩ – ngụy</a:t>
            </a:r>
          </a:p>
        </p:txBody>
      </p:sp>
      <p:sp>
        <p:nvSpPr>
          <p:cNvPr id="5" name="Oval 4"/>
          <p:cNvSpPr/>
          <p:nvPr/>
        </p:nvSpPr>
        <p:spPr>
          <a:xfrm>
            <a:off x="838200" y="2590800"/>
            <a:ext cx="533400" cy="457200"/>
          </a:xfrm>
          <a:prstGeom prst="ellipse">
            <a:avLst/>
          </a:pr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642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136775"/>
            <a:ext cx="807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imes New Roman" pitchFamily="18" charset="0"/>
                <a:cs typeface="Times New Roman" pitchFamily="18" charset="0"/>
              </a:rPr>
              <a:t>3</a:t>
            </a:r>
            <a:r>
              <a:rPr lang="en-US" sz="3200">
                <a:latin typeface="Times New Roman" pitchFamily="18" charset="0"/>
                <a:cs typeface="Times New Roman" pitchFamily="18" charset="0"/>
              </a:rPr>
              <a:t>. </a:t>
            </a:r>
            <a:r>
              <a:rPr lang="en-US" sz="2400">
                <a:latin typeface="Times New Roman" pitchFamily="18" charset="0"/>
                <a:cs typeface="Times New Roman" pitchFamily="18" charset="0"/>
              </a:rPr>
              <a:t>Chiến thắng nào của quân dân ta đánh dấu sự thất bại trong chiến lược “chiến tranh cục bộ” của Mĩ?</a:t>
            </a:r>
          </a:p>
          <a:p>
            <a:r>
              <a:rPr lang="en-US" sz="2400">
                <a:latin typeface="Times New Roman" pitchFamily="18" charset="0"/>
                <a:cs typeface="Times New Roman" pitchFamily="18" charset="0"/>
              </a:rPr>
              <a:t>  a. Cuộc Tổng tiến công và nổi dậy Xuân Mậu Thân 1968</a:t>
            </a:r>
          </a:p>
          <a:p>
            <a:r>
              <a:rPr lang="en-US" sz="2400">
                <a:latin typeface="Times New Roman" pitchFamily="18" charset="0"/>
                <a:cs typeface="Times New Roman" pitchFamily="18" charset="0"/>
              </a:rPr>
              <a:t>  b. Chiến thắng Vạn Tường</a:t>
            </a:r>
          </a:p>
          <a:p>
            <a:r>
              <a:rPr lang="en-US" sz="2400">
                <a:latin typeface="Times New Roman" pitchFamily="18" charset="0"/>
                <a:cs typeface="Times New Roman" pitchFamily="18" charset="0"/>
              </a:rPr>
              <a:t>  c. Đập tan 2 cuộc phản công trong hai mùa khô 1965 – 1966 và 1966 – 1967 của Mĩ – ngụy</a:t>
            </a:r>
          </a:p>
        </p:txBody>
      </p:sp>
      <p:sp>
        <p:nvSpPr>
          <p:cNvPr id="5" name="Oval 4"/>
          <p:cNvSpPr/>
          <p:nvPr/>
        </p:nvSpPr>
        <p:spPr>
          <a:xfrm>
            <a:off x="533400" y="2971800"/>
            <a:ext cx="533400" cy="457200"/>
          </a:xfrm>
          <a:prstGeom prst="ellipse">
            <a:avLst/>
          </a:pr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8921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457200" y="152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4. Niên biểu các sự kiện quan trọng</a:t>
            </a:r>
          </a:p>
        </p:txBody>
      </p:sp>
      <p:graphicFrame>
        <p:nvGraphicFramePr>
          <p:cNvPr id="5" name="Table 4"/>
          <p:cNvGraphicFramePr>
            <a:graphicFrameLocks noGrp="1"/>
          </p:cNvGraphicFramePr>
          <p:nvPr/>
        </p:nvGraphicFramePr>
        <p:xfrm>
          <a:off x="457200" y="838200"/>
          <a:ext cx="8229600" cy="4297363"/>
        </p:xfrm>
        <a:graphic>
          <a:graphicData uri="http://schemas.openxmlformats.org/drawingml/2006/table">
            <a:tbl>
              <a:tblPr firstRow="1" bandRow="1">
                <a:tableStyleId>{5C22544A-7EE6-4342-B048-85BDC9FD1C3A}</a:tableStyleId>
              </a:tblPr>
              <a:tblGrid>
                <a:gridCol w="1615155"/>
                <a:gridCol w="6614445"/>
              </a:tblGrid>
              <a:tr h="613909">
                <a:tc>
                  <a:txBody>
                    <a:bodyPr/>
                    <a:lstStyle/>
                    <a:p>
                      <a:r>
                        <a:rPr lang="en-US" sz="2000" dirty="0" err="1" smtClean="0">
                          <a:solidFill>
                            <a:schemeClr val="tx1"/>
                          </a:solidFill>
                        </a:rPr>
                        <a:t>Thời</a:t>
                      </a:r>
                      <a:r>
                        <a:rPr lang="en-US" sz="2000" baseline="0" dirty="0" smtClean="0">
                          <a:solidFill>
                            <a:schemeClr val="tx1"/>
                          </a:solidFill>
                        </a:rPr>
                        <a:t> </a:t>
                      </a:r>
                      <a:r>
                        <a:rPr lang="en-US" sz="2000" baseline="0" dirty="0" err="1" smtClean="0">
                          <a:solidFill>
                            <a:schemeClr val="tx1"/>
                          </a:solidFill>
                        </a:rPr>
                        <a:t>gian</a:t>
                      </a:r>
                      <a:endParaRPr lang="en-US" sz="2000" dirty="0">
                        <a:solidFill>
                          <a:schemeClr val="tx1"/>
                        </a:solidFill>
                      </a:endParaRPr>
                    </a:p>
                  </a:txBody>
                  <a:tcPr marT="45717" marB="45717">
                    <a:solidFill>
                      <a:srgbClr val="92D050"/>
                    </a:solidFill>
                  </a:tcPr>
                </a:tc>
                <a:tc>
                  <a:txBody>
                    <a:bodyPr/>
                    <a:lstStyle/>
                    <a:p>
                      <a:r>
                        <a:rPr lang="en-US" sz="2000" dirty="0" err="1" smtClean="0">
                          <a:solidFill>
                            <a:schemeClr val="tx1"/>
                          </a:solidFill>
                        </a:rPr>
                        <a:t>Sự</a:t>
                      </a:r>
                      <a:r>
                        <a:rPr lang="en-US" sz="2000" baseline="0" dirty="0" smtClean="0">
                          <a:solidFill>
                            <a:schemeClr val="tx1"/>
                          </a:solidFill>
                        </a:rPr>
                        <a:t> </a:t>
                      </a:r>
                      <a:r>
                        <a:rPr lang="en-US" sz="2000" baseline="0" dirty="0" err="1" smtClean="0">
                          <a:solidFill>
                            <a:schemeClr val="tx1"/>
                          </a:solidFill>
                        </a:rPr>
                        <a:t>kiện</a:t>
                      </a:r>
                      <a:r>
                        <a:rPr lang="en-US" sz="2000" baseline="0" dirty="0" smtClean="0">
                          <a:solidFill>
                            <a:schemeClr val="tx1"/>
                          </a:solidFill>
                        </a:rPr>
                        <a:t> </a:t>
                      </a:r>
                      <a:r>
                        <a:rPr lang="en-US" sz="2000" baseline="0" dirty="0" err="1" smtClean="0">
                          <a:solidFill>
                            <a:schemeClr val="tx1"/>
                          </a:solidFill>
                        </a:rPr>
                        <a:t>cơ</a:t>
                      </a:r>
                      <a:r>
                        <a:rPr lang="en-US" sz="2000" baseline="0" dirty="0" smtClean="0">
                          <a:solidFill>
                            <a:schemeClr val="tx1"/>
                          </a:solidFill>
                        </a:rPr>
                        <a:t> </a:t>
                      </a:r>
                      <a:r>
                        <a:rPr lang="en-US" sz="2000" baseline="0" dirty="0" err="1" smtClean="0">
                          <a:solidFill>
                            <a:schemeClr val="tx1"/>
                          </a:solidFill>
                        </a:rPr>
                        <a:t>bản</a:t>
                      </a:r>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5.8.1964</a:t>
                      </a:r>
                      <a:endParaRPr lang="en-US" sz="2000" dirty="0">
                        <a:solidFill>
                          <a:schemeClr val="tx1"/>
                        </a:solidFill>
                      </a:endParaRP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7.2.1965</a:t>
                      </a: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8.1965</a:t>
                      </a:r>
                      <a:endParaRPr lang="en-US" sz="2000" dirty="0">
                        <a:solidFill>
                          <a:schemeClr val="tx1"/>
                        </a:solidFill>
                      </a:endParaRP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1965- 1966</a:t>
                      </a:r>
                      <a:endParaRPr lang="en-US" sz="2000" dirty="0">
                        <a:solidFill>
                          <a:schemeClr val="tx1"/>
                        </a:solidFill>
                      </a:endParaRP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1966-1967</a:t>
                      </a:r>
                      <a:endParaRPr lang="en-US" sz="2000" dirty="0">
                        <a:solidFill>
                          <a:schemeClr val="tx1"/>
                        </a:solidFill>
                      </a:endParaRP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r h="613909">
                <a:tc>
                  <a:txBody>
                    <a:bodyPr/>
                    <a:lstStyle/>
                    <a:p>
                      <a:r>
                        <a:rPr lang="en-US" sz="2000" dirty="0" smtClean="0">
                          <a:solidFill>
                            <a:schemeClr val="tx1"/>
                          </a:solidFill>
                        </a:rPr>
                        <a:t>1968</a:t>
                      </a:r>
                      <a:endParaRPr lang="en-US" sz="2000" dirty="0">
                        <a:solidFill>
                          <a:schemeClr val="tx1"/>
                        </a:solidFill>
                      </a:endParaRPr>
                    </a:p>
                  </a:txBody>
                  <a:tcPr marT="45717" marB="45717">
                    <a:solidFill>
                      <a:srgbClr val="92D050"/>
                    </a:solidFill>
                  </a:tcPr>
                </a:tc>
                <a:tc>
                  <a:txBody>
                    <a:bodyPr/>
                    <a:lstStyle/>
                    <a:p>
                      <a:endParaRPr lang="en-US" sz="2000" dirty="0">
                        <a:solidFill>
                          <a:schemeClr val="tx1"/>
                        </a:solidFill>
                      </a:endParaRPr>
                    </a:p>
                  </a:txBody>
                  <a:tcPr marT="45717" marB="45717">
                    <a:solidFill>
                      <a:srgbClr val="92D050"/>
                    </a:solidFill>
                  </a:tcPr>
                </a:tc>
              </a:tr>
            </a:tbl>
          </a:graphicData>
        </a:graphic>
      </p:graphicFrame>
      <p:sp>
        <p:nvSpPr>
          <p:cNvPr id="6" name="TextBox 5"/>
          <p:cNvSpPr txBox="1">
            <a:spLocks noChangeArrowheads="1"/>
          </p:cNvSpPr>
          <p:nvPr/>
        </p:nvSpPr>
        <p:spPr bwMode="auto">
          <a:xfrm>
            <a:off x="2057400" y="15240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Mĩ cho máy bay ném bon bắn phá một số nơi ở miền Bắc</a:t>
            </a:r>
          </a:p>
        </p:txBody>
      </p:sp>
      <p:sp>
        <p:nvSpPr>
          <p:cNvPr id="7" name="TextBox 6"/>
          <p:cNvSpPr txBox="1">
            <a:spLocks noChangeArrowheads="1"/>
          </p:cNvSpPr>
          <p:nvPr/>
        </p:nvSpPr>
        <p:spPr bwMode="auto">
          <a:xfrm>
            <a:off x="2057400" y="21907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Mĩ chính thức gây ra cuộc chiến tranh phá hoại miền Bắc</a:t>
            </a:r>
          </a:p>
        </p:txBody>
      </p:sp>
      <p:sp>
        <p:nvSpPr>
          <p:cNvPr id="8" name="TextBox 7"/>
          <p:cNvSpPr txBox="1">
            <a:spLocks noChangeArrowheads="1"/>
          </p:cNvSpPr>
          <p:nvPr/>
        </p:nvSpPr>
        <p:spPr bwMode="auto">
          <a:xfrm>
            <a:off x="2057400" y="2819400"/>
            <a:ext cx="632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Chiến thắng Vạn Tường (Quảng Ngãi)</a:t>
            </a:r>
          </a:p>
        </p:txBody>
      </p:sp>
      <p:sp>
        <p:nvSpPr>
          <p:cNvPr id="9" name="TextBox 8"/>
          <p:cNvSpPr txBox="1">
            <a:spLocks noChangeArrowheads="1"/>
          </p:cNvSpPr>
          <p:nvPr/>
        </p:nvSpPr>
        <p:spPr bwMode="auto">
          <a:xfrm>
            <a:off x="2057400" y="3409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Đập tan cuộc phản công mùa khô thứ nhất của Mĩ – ngụy</a:t>
            </a:r>
          </a:p>
        </p:txBody>
      </p:sp>
      <p:sp>
        <p:nvSpPr>
          <p:cNvPr id="10" name="Rectangle 9"/>
          <p:cNvSpPr>
            <a:spLocks noChangeArrowheads="1"/>
          </p:cNvSpPr>
          <p:nvPr/>
        </p:nvSpPr>
        <p:spPr bwMode="auto">
          <a:xfrm>
            <a:off x="2057400" y="401955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imes New Roman" pitchFamily="18" charset="0"/>
                <a:cs typeface="Times New Roman" pitchFamily="18" charset="0"/>
              </a:rPr>
              <a:t>Đập tan cuộc phản công mùa khô thứ hai của Mĩ – ngụy</a:t>
            </a:r>
          </a:p>
        </p:txBody>
      </p:sp>
      <p:sp>
        <p:nvSpPr>
          <p:cNvPr id="11" name="TextBox 10"/>
          <p:cNvSpPr txBox="1">
            <a:spLocks noChangeArrowheads="1"/>
          </p:cNvSpPr>
          <p:nvPr/>
        </p:nvSpPr>
        <p:spPr bwMode="auto">
          <a:xfrm>
            <a:off x="2057400" y="462915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Cuộc tổng tiến công và nổi dậy Tết Mậu Thân 1968</a:t>
            </a:r>
          </a:p>
        </p:txBody>
      </p:sp>
    </p:spTree>
    <p:extLst>
      <p:ext uri="{BB962C8B-B14F-4D97-AF65-F5344CB8AC3E}">
        <p14:creationId xmlns:p14="http://schemas.microsoft.com/office/powerpoint/2010/main" val="1910918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anim calcmode="discrete" valueType="clr">
                                      <p:cBhvr override="childStyle">
                                        <p:cTn id="3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
                                        </p:tgtEl>
                                        <p:attrNameLst>
                                          <p:attrName>fillcolor</p:attrName>
                                        </p:attrNameLst>
                                      </p:cBhvr>
                                      <p:tavLst>
                                        <p:tav tm="0">
                                          <p:val>
                                            <p:clrVal>
                                              <a:schemeClr val="accent2"/>
                                            </p:clrVal>
                                          </p:val>
                                        </p:tav>
                                        <p:tav tm="50000">
                                          <p:val>
                                            <p:clrVal>
                                              <a:schemeClr val="hlink"/>
                                            </p:clrVal>
                                          </p:val>
                                        </p:tav>
                                      </p:tavLst>
                                    </p:anim>
                                    <p:set>
                                      <p:cBhvr>
                                        <p:cTn id="37" dur="80"/>
                                        <p:tgtEl>
                                          <p:spTgt spid="1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
                                        </p:tgtEl>
                                        <p:attrNameLst>
                                          <p:attrName>style.visibility</p:attrName>
                                        </p:attrNameLst>
                                      </p:cBhvr>
                                      <p:to>
                                        <p:strVal val="visible"/>
                                      </p:to>
                                    </p:set>
                                    <p:anim calcmode="discrete" valueType="clr">
                                      <p:cBhvr override="childStyle">
                                        <p:cTn id="4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
                                        </p:tgtEl>
                                        <p:attrNameLst>
                                          <p:attrName>fillcolor</p:attrName>
                                        </p:attrNameLst>
                                      </p:cBhvr>
                                      <p:tavLst>
                                        <p:tav tm="0">
                                          <p:val>
                                            <p:clrVal>
                                              <a:schemeClr val="accent2"/>
                                            </p:clrVal>
                                          </p:val>
                                        </p:tav>
                                        <p:tav tm="50000">
                                          <p:val>
                                            <p:clrVal>
                                              <a:schemeClr val="hlink"/>
                                            </p:clrVal>
                                          </p:val>
                                        </p:tav>
                                      </p:tavLst>
                                    </p:anim>
                                    <p:set>
                                      <p:cBhvr>
                                        <p:cTn id="4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CustomShape 1">
            <a:extLst>
              <a:ext uri="{FF2B5EF4-FFF2-40B4-BE49-F238E27FC236}">
                <a16:creationId xmlns:a16="http://schemas.microsoft.com/office/drawing/2014/main" xmlns="" id="{833F897B-4503-4E79-9489-664122448BA7}"/>
              </a:ext>
            </a:extLst>
          </p:cNvPr>
          <p:cNvSpPr>
            <a:spLocks noChangeArrowheads="1"/>
          </p:cNvSpPr>
          <p:nvPr/>
        </p:nvSpPr>
        <p:spPr bwMode="auto">
          <a:xfrm>
            <a:off x="71438" y="396875"/>
            <a:ext cx="90344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dirty="0">
                <a:solidFill>
                  <a:srgbClr val="FF0000"/>
                </a:solidFill>
                <a:latin typeface="Cambria" panose="02040503050406030204" pitchFamily="18" charset="0"/>
              </a:rPr>
              <a:t>IV. MIỀN BẮC KHÔI PHỤC VÀ PHÁT TRIỂN KINH TẾ - VĂN HÓA, CHIẾN ĐẤU CHỐNG CHIẾN TRANH PHÁ HOẠI LẦN THỨ 2 CỦA MĨ (1969 – 1973).</a:t>
            </a:r>
            <a:endParaRPr lang="en-US" altLang="en-US" dirty="0"/>
          </a:p>
          <a:p>
            <a:pPr eaLnBrk="1" hangingPunct="1"/>
            <a:r>
              <a:rPr lang="vi-VN" altLang="en-US" sz="2600" dirty="0">
                <a:solidFill>
                  <a:srgbClr val="000000"/>
                </a:solidFill>
              </a:rPr>
              <a:t> </a:t>
            </a:r>
            <a:endParaRPr lang="en-US" altLang="en-US" dirty="0"/>
          </a:p>
          <a:p>
            <a:pPr eaLnBrk="1" hangingPunct="1"/>
            <a:r>
              <a:rPr lang="vi-VN" altLang="en-US" sz="2600" dirty="0">
                <a:solidFill>
                  <a:srgbClr val="000000"/>
                </a:solidFill>
              </a:rPr>
              <a:t> </a:t>
            </a:r>
            <a:endParaRPr lang="en-US" altLang="en-US" dirty="0"/>
          </a:p>
          <a:p>
            <a:pPr eaLnBrk="1" hangingPunct="1"/>
            <a:endParaRPr lang="en-US" altLang="en-US" dirty="0"/>
          </a:p>
        </p:txBody>
      </p:sp>
      <p:sp>
        <p:nvSpPr>
          <p:cNvPr id="67590" name="CustomShape 3">
            <a:extLst>
              <a:ext uri="{FF2B5EF4-FFF2-40B4-BE49-F238E27FC236}">
                <a16:creationId xmlns:a16="http://schemas.microsoft.com/office/drawing/2014/main" xmlns="" id="{0C02CCD7-615B-4552-B2DE-6980B57584F2}"/>
              </a:ext>
            </a:extLst>
          </p:cNvPr>
          <p:cNvSpPr>
            <a:spLocks noChangeArrowheads="1"/>
          </p:cNvSpPr>
          <p:nvPr/>
        </p:nvSpPr>
        <p:spPr bwMode="auto">
          <a:xfrm>
            <a:off x="21351" y="1006994"/>
            <a:ext cx="8056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dirty="0">
                <a:solidFill>
                  <a:srgbClr val="000000"/>
                </a:solidFill>
              </a:rPr>
              <a:t> </a:t>
            </a:r>
            <a:r>
              <a:rPr lang="vi-VN" altLang="en-US" sz="2400" b="1" i="1" dirty="0">
                <a:solidFill>
                  <a:srgbClr val="0000CC"/>
                </a:solidFill>
              </a:rPr>
              <a:t>1.</a:t>
            </a:r>
            <a:r>
              <a:rPr lang="vi-VN" altLang="en-US" sz="2400" dirty="0">
                <a:solidFill>
                  <a:srgbClr val="0000CC"/>
                </a:solidFill>
              </a:rPr>
              <a:t> </a:t>
            </a:r>
            <a:r>
              <a:rPr lang="vi-VN" altLang="en-US" sz="2400" b="1" i="1" dirty="0">
                <a:solidFill>
                  <a:srgbClr val="0000CC"/>
                </a:solidFill>
              </a:rPr>
              <a:t>Miền Bắc khôi phục và phát triển kinh tế - văn hóa</a:t>
            </a:r>
            <a:r>
              <a:rPr lang="vi-VN" altLang="en-US" sz="2400" b="1" i="1" dirty="0" smtClean="0">
                <a:solidFill>
                  <a:srgbClr val="0000CC"/>
                </a:solidFill>
              </a:rPr>
              <a:t>:</a:t>
            </a:r>
            <a:r>
              <a:rPr lang="en-US" altLang="en-US" sz="2400" b="1" i="1" dirty="0" smtClean="0">
                <a:solidFill>
                  <a:srgbClr val="0000CC"/>
                </a:solidFill>
              </a:rPr>
              <a:t> (</a:t>
            </a:r>
            <a:r>
              <a:rPr lang="en-US" altLang="en-US" sz="2400" b="1" i="1" dirty="0" err="1" smtClean="0">
                <a:solidFill>
                  <a:srgbClr val="0000CC"/>
                </a:solidFill>
              </a:rPr>
              <a:t>Tự</a:t>
            </a:r>
            <a:r>
              <a:rPr lang="en-US" altLang="en-US" sz="2400" b="1" i="1" dirty="0" smtClean="0">
                <a:solidFill>
                  <a:srgbClr val="0000CC"/>
                </a:solidFill>
              </a:rPr>
              <a:t> </a:t>
            </a:r>
            <a:r>
              <a:rPr lang="en-US" altLang="en-US" sz="2400" b="1" i="1" dirty="0" err="1" smtClean="0">
                <a:solidFill>
                  <a:srgbClr val="0000CC"/>
                </a:solidFill>
              </a:rPr>
              <a:t>học</a:t>
            </a:r>
            <a:r>
              <a:rPr lang="en-US" altLang="en-US" sz="2400" b="1" i="1" dirty="0" smtClean="0">
                <a:solidFill>
                  <a:srgbClr val="0000CC"/>
                </a:solidFill>
              </a:rPr>
              <a:t>)</a:t>
            </a:r>
            <a:r>
              <a:rPr lang="vi-VN" altLang="en-US" sz="3000" dirty="0" smtClean="0">
                <a:solidFill>
                  <a:srgbClr val="0000CC"/>
                </a:solidFill>
                <a:latin typeface="Times New Roman" panose="02020603050405020304" pitchFamily="18" charset="0"/>
              </a:rPr>
              <a:t> </a:t>
            </a:r>
            <a:endParaRPr lang="en-US" altLang="en-US" dirty="0"/>
          </a:p>
        </p:txBody>
      </p:sp>
      <p:sp>
        <p:nvSpPr>
          <p:cNvPr id="111" name="CustomShape 4">
            <a:extLst>
              <a:ext uri="{FF2B5EF4-FFF2-40B4-BE49-F238E27FC236}">
                <a16:creationId xmlns:a16="http://schemas.microsoft.com/office/drawing/2014/main" xmlns="" id="{EB016C66-1F72-4A40-969D-89C96770E7BF}"/>
              </a:ext>
            </a:extLst>
          </p:cNvPr>
          <p:cNvSpPr>
            <a:spLocks noChangeArrowheads="1"/>
          </p:cNvSpPr>
          <p:nvPr/>
        </p:nvSpPr>
        <p:spPr bwMode="auto">
          <a:xfrm>
            <a:off x="147638" y="1559719"/>
            <a:ext cx="87264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dirty="0">
                <a:solidFill>
                  <a:srgbClr val="0000CC"/>
                </a:solidFill>
              </a:rPr>
              <a:t>2. Miền Bắc vừa chiến đấu chống chiến tranh phá hoại, vừa </a:t>
            </a:r>
            <a:endParaRPr lang="en-US" altLang="en-US" dirty="0"/>
          </a:p>
          <a:p>
            <a:pPr eaLnBrk="1" hangingPunct="1"/>
            <a:r>
              <a:rPr lang="vi-VN" altLang="en-US" sz="2400" b="1" i="1" dirty="0">
                <a:solidFill>
                  <a:srgbClr val="0000CC"/>
                </a:solidFill>
              </a:rPr>
              <a:t>sản xuất và làm nghĩa vụ hậu phương.</a:t>
            </a:r>
            <a:endParaRPr lang="en-US" altLang="en-US" dirty="0"/>
          </a:p>
        </p:txBody>
      </p:sp>
      <p:sp>
        <p:nvSpPr>
          <p:cNvPr id="114" name="CustomShape 7">
            <a:extLst>
              <a:ext uri="{FF2B5EF4-FFF2-40B4-BE49-F238E27FC236}">
                <a16:creationId xmlns:a16="http://schemas.microsoft.com/office/drawing/2014/main" xmlns="" id="{755CB9CF-9D30-4D42-B43B-3269FC8F4A36}"/>
              </a:ext>
            </a:extLst>
          </p:cNvPr>
          <p:cNvSpPr>
            <a:spLocks noChangeArrowheads="1"/>
          </p:cNvSpPr>
          <p:nvPr/>
        </p:nvSpPr>
        <p:spPr bwMode="auto">
          <a:xfrm>
            <a:off x="387415" y="2342356"/>
            <a:ext cx="13700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dirty="0">
                <a:solidFill>
                  <a:srgbClr val="FF0000"/>
                </a:solidFill>
              </a:rPr>
              <a:t>a/ Mĩ: </a:t>
            </a:r>
            <a:endParaRPr lang="en-US" altLang="en-US" dirty="0"/>
          </a:p>
        </p:txBody>
      </p:sp>
      <p:sp>
        <p:nvSpPr>
          <p:cNvPr id="112" name="CustomShape 5">
            <a:extLst>
              <a:ext uri="{FF2B5EF4-FFF2-40B4-BE49-F238E27FC236}">
                <a16:creationId xmlns:a16="http://schemas.microsoft.com/office/drawing/2014/main" xmlns="" id="{A7DC25E0-77D4-42AB-970A-ED5FD407D027}"/>
              </a:ext>
            </a:extLst>
          </p:cNvPr>
          <p:cNvSpPr>
            <a:spLocks noChangeArrowheads="1"/>
          </p:cNvSpPr>
          <p:nvPr/>
        </p:nvSpPr>
        <p:spPr bwMode="auto">
          <a:xfrm>
            <a:off x="147638" y="3119438"/>
            <a:ext cx="8543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dirty="0">
                <a:solidFill>
                  <a:srgbClr val="000000"/>
                </a:solidFill>
              </a:rPr>
              <a:t>– 16/4/1972 Ních Xơn tuyên bố chính thức cuộc chiến tranh </a:t>
            </a:r>
            <a:endParaRPr lang="en-US" altLang="en-US" dirty="0"/>
          </a:p>
          <a:p>
            <a:pPr eaLnBrk="1" hangingPunct="1"/>
            <a:r>
              <a:rPr lang="vi-VN" altLang="en-US" sz="2400" dirty="0">
                <a:solidFill>
                  <a:srgbClr val="000000"/>
                </a:solidFill>
              </a:rPr>
              <a:t>phá hoại miền Bắc lần 2 </a:t>
            </a:r>
            <a:endParaRPr lang="en-US" altLang="en-US" dirty="0"/>
          </a:p>
        </p:txBody>
      </p:sp>
      <p:sp>
        <p:nvSpPr>
          <p:cNvPr id="113" name="CustomShape 6">
            <a:extLst>
              <a:ext uri="{FF2B5EF4-FFF2-40B4-BE49-F238E27FC236}">
                <a16:creationId xmlns:a16="http://schemas.microsoft.com/office/drawing/2014/main" xmlns="" id="{41F559B3-289C-4D52-B863-EA48CAD6E181}"/>
              </a:ext>
            </a:extLst>
          </p:cNvPr>
          <p:cNvSpPr>
            <a:spLocks noChangeArrowheads="1"/>
          </p:cNvSpPr>
          <p:nvPr/>
        </p:nvSpPr>
        <p:spPr bwMode="auto">
          <a:xfrm>
            <a:off x="207963" y="4051300"/>
            <a:ext cx="87772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a:solidFill>
                  <a:srgbClr val="000000"/>
                </a:solidFill>
              </a:rPr>
              <a:t>– Từ tối 18/12/1972 đến hết 29/12/1972, Mĩ mở cuộc tập kích </a:t>
            </a:r>
            <a:endParaRPr lang="en-US" altLang="en-US"/>
          </a:p>
          <a:p>
            <a:pPr eaLnBrk="1" hangingPunct="1"/>
            <a:r>
              <a:rPr lang="vi-VN" altLang="en-US" sz="2400">
                <a:solidFill>
                  <a:srgbClr val="000000"/>
                </a:solidFill>
              </a:rPr>
              <a:t>bằng máy bay B52 vào Hà Nội, Hải Phòng...</a:t>
            </a:r>
            <a:endParaRPr lang="en-US" altLang="en-US"/>
          </a:p>
        </p:txBody>
      </p:sp>
      <p:sp>
        <p:nvSpPr>
          <p:cNvPr id="115" name="CustomShape 8">
            <a:extLst>
              <a:ext uri="{FF2B5EF4-FFF2-40B4-BE49-F238E27FC236}">
                <a16:creationId xmlns:a16="http://schemas.microsoft.com/office/drawing/2014/main" xmlns="" id="{0BA9DAD5-A5A5-4042-BD4A-F2834D453921}"/>
              </a:ext>
            </a:extLst>
          </p:cNvPr>
          <p:cNvSpPr>
            <a:spLocks noChangeArrowheads="1"/>
          </p:cNvSpPr>
          <p:nvPr/>
        </p:nvSpPr>
        <p:spPr bwMode="auto">
          <a:xfrm>
            <a:off x="720725" y="5903913"/>
            <a:ext cx="7918450" cy="935037"/>
          </a:xfrm>
          <a:prstGeom prst="roundRect">
            <a:avLst>
              <a:gd name="adj" fmla="val 3602"/>
            </a:avLst>
          </a:prstGeom>
          <a:solidFill>
            <a:srgbClr val="729FCF"/>
          </a:solidFill>
          <a:ln w="9525">
            <a:solidFill>
              <a:srgbClr val="3465AF"/>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990000"/>
                </a:solidFill>
              </a:rPr>
              <a:t>Mĩ đã tiến hành </a:t>
            </a:r>
            <a:endParaRPr lang="en-US" altLang="en-US"/>
          </a:p>
          <a:p>
            <a:pPr algn="ctr" eaLnBrk="1" hangingPunct="1"/>
            <a:r>
              <a:rPr lang="vi-VN" altLang="en-US" sz="2400" b="1">
                <a:solidFill>
                  <a:srgbClr val="990000"/>
                </a:solidFill>
              </a:rPr>
              <a:t>chiến tranh phá hoại lần 2 như thế nào?</a:t>
            </a:r>
            <a:endParaRPr lang="en-US" altLang="en-US"/>
          </a:p>
        </p:txBody>
      </p:sp>
      <p:sp>
        <p:nvSpPr>
          <p:cNvPr id="2" name="Text Box 7">
            <a:extLst>
              <a:ext uri="{FF2B5EF4-FFF2-40B4-BE49-F238E27FC236}">
                <a16:creationId xmlns:a16="http://schemas.microsoft.com/office/drawing/2014/main" xmlns="" id="{EF5B6EDC-C30C-C34D-BF8E-AD661E9C1F9B}"/>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dirty="0">
                <a:solidFill>
                  <a:srgbClr val="0000FF"/>
                </a:solidFill>
                <a:latin typeface="Times New Roman" panose="02020603050405020304" pitchFamily="18" charset="0"/>
              </a:rPr>
              <a:t>   </a:t>
            </a:r>
            <a:r>
              <a:rPr lang="fr-FR" altLang="en-US" sz="2000" b="1" dirty="0" err="1">
                <a:solidFill>
                  <a:srgbClr val="0000FF"/>
                </a:solidFill>
                <a:latin typeface="Times New Roman" panose="02020603050405020304" pitchFamily="18" charset="0"/>
              </a:rPr>
              <a:t>B</a:t>
            </a:r>
            <a:r>
              <a:rPr lang="fr-FR" altLang="en-US" sz="2000" b="1" dirty="0" err="1">
                <a:solidFill>
                  <a:srgbClr val="0000FF"/>
                </a:solidFill>
              </a:rPr>
              <a:t>ài</a:t>
            </a:r>
            <a:r>
              <a:rPr lang="fr-FR" altLang="en-US" sz="2000" b="1" dirty="0">
                <a:solidFill>
                  <a:srgbClr val="0000FF"/>
                </a:solidFill>
              </a:rPr>
              <a:t> 29-</a:t>
            </a:r>
            <a:r>
              <a:rPr lang="fr-FR" altLang="en-US" b="1" dirty="0">
                <a:solidFill>
                  <a:schemeClr val="tx1"/>
                </a:solidFill>
              </a:rPr>
              <a:t> </a:t>
            </a:r>
            <a:r>
              <a:rPr lang="fr-FR" altLang="en-US" b="1" dirty="0">
                <a:solidFill>
                  <a:srgbClr val="0000FF"/>
                </a:solidFill>
              </a:rPr>
              <a:t>CẢ NƯỚC TRỰC TIẾP CHIẾN ĐẤU CHỐNG MĨ CỨU NƯỚC(1965 - </a:t>
            </a:r>
            <a:r>
              <a:rPr lang="en-US" altLang="en-US" b="1" dirty="0">
                <a:solidFill>
                  <a:srgbClr val="0000FF"/>
                </a:solidFill>
              </a:rPr>
              <a:t>1973)</a:t>
            </a:r>
          </a:p>
        </p:txBody>
      </p:sp>
    </p:spTree>
    <p:extLst>
      <p:ext uri="{BB962C8B-B14F-4D97-AF65-F5344CB8AC3E}">
        <p14:creationId xmlns:p14="http://schemas.microsoft.com/office/powerpoint/2010/main" val="50302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str">
                                      <p:cBhvr additive="repl">
                                        <p:cTn id="7" dur="500" fill="hold">
                                          <p:stCondLst>
                                            <p:cond delay="0"/>
                                          </p:stCondLst>
                                        </p:cTn>
                                        <p:tgtEl>
                                          <p:spTgt spid="111"/>
                                        </p:tgtEl>
                                      </p:cBhvr>
                                      <p:tavLst>
                                        <p:tav tm="0">
                                          <p:val>
                                            <p:strVal val="-90"/>
                                          </p:val>
                                        </p:tav>
                                        <p:tav tm="100000">
                                          <p:val>
                                            <p:strVal val="0"/>
                                          </p:val>
                                        </p:tav>
                                      </p:tavLst>
                                    </p:anim>
                                    <p:anim calcmode="lin" valueType="str">
                                      <p:cBhvr additive="repl">
                                        <p:cTn id="8" dur="500" fill="hold">
                                          <p:stCondLst>
                                            <p:cond delay="0"/>
                                          </p:stCondLst>
                                        </p:cTn>
                                        <p:tgtEl>
                                          <p:spTgt spid="111"/>
                                        </p:tgtEl>
                                      </p:cBhvr>
                                      <p:tavLst>
                                        <p:tav tm="0">
                                          <p:val>
                                            <p:strVal val="width"/>
                                          </p:val>
                                        </p:tav>
                                        <p:tav tm="100000">
                                          <p:val>
                                            <p:strVal val="width*.05"/>
                                          </p:val>
                                        </p:tav>
                                      </p:tavLst>
                                    </p:anim>
                                    <p:anim calcmode="lin" valueType="str">
                                      <p:cBhvr additive="repl">
                                        <p:cTn id="9" dur="500" fill="hold">
                                          <p:stCondLst>
                                            <p:cond delay="500"/>
                                          </p:stCondLst>
                                        </p:cTn>
                                        <p:tgtEl>
                                          <p:spTgt spid="111"/>
                                        </p:tgtEl>
                                      </p:cBhvr>
                                      <p:tavLst>
                                        <p:tav tm="0">
                                          <p:val>
                                            <p:strVal val="width*.05"/>
                                          </p:val>
                                        </p:tav>
                                        <p:tav tm="100000">
                                          <p:val>
                                            <p:strVal val="width"/>
                                          </p:val>
                                        </p:tav>
                                      </p:tavLst>
                                    </p:anim>
                                    <p:anim calcmode="lin" valueType="str">
                                      <p:cBhvr additive="repl">
                                        <p:cTn id="10" dur="1000" fill="hold"/>
                                        <p:tgtEl>
                                          <p:spTgt spid="111"/>
                                        </p:tgtEl>
                                      </p:cBhvr>
                                      <p:tavLst>
                                        <p:tav tm="0">
                                          <p:val>
                                            <p:strVal val="height"/>
                                          </p:val>
                                        </p:tav>
                                        <p:tav tm="100000">
                                          <p:val>
                                            <p:strVal val="height"/>
                                          </p:val>
                                        </p:tav>
                                      </p:tavLst>
                                    </p:anim>
                                    <p:anim calcmode="lin" valueType="num">
                                      <p:cBhvr additive="repl">
                                        <p:cTn id="11" dur="500" fill="hold">
                                          <p:stCondLst>
                                            <p:cond delay="0"/>
                                          </p:stCondLst>
                                        </p:cTn>
                                        <p:tgtEl>
                                          <p:spTgt spid="111"/>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111"/>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111"/>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1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checkerboard(across)">
                                      <p:cBhvr additive="repl">
                                        <p:cTn id="19" dur="500"/>
                                        <p:tgtEl>
                                          <p:spTgt spid="1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p:cTn id="23" dur="1" fill="hold">
                                          <p:stCondLst>
                                            <p:cond delay="0"/>
                                          </p:stCondLst>
                                        </p:cTn>
                                        <p:tgtEl>
                                          <p:spTgt spid="115"/>
                                        </p:tgtEl>
                                        <p:attrNameLst>
                                          <p:attrName>style.visibility</p:attrName>
                                        </p:attrNameLst>
                                      </p:cBhvr>
                                      <p:to>
                                        <p:strVal val="visible"/>
                                      </p:to>
                                    </p:set>
                                    <p:anim calcmode="lin" valueType="str">
                                      <p:cBhvr additive="repl">
                                        <p:cTn id="24" dur="500" fill="hold">
                                          <p:stCondLst>
                                            <p:cond delay="0"/>
                                          </p:stCondLst>
                                        </p:cTn>
                                        <p:tgtEl>
                                          <p:spTgt spid="115"/>
                                        </p:tgtEl>
                                      </p:cBhvr>
                                      <p:tavLst>
                                        <p:tav tm="0">
                                          <p:val>
                                            <p:strVal val="-90"/>
                                          </p:val>
                                        </p:tav>
                                        <p:tav tm="100000">
                                          <p:val>
                                            <p:strVal val="0"/>
                                          </p:val>
                                        </p:tav>
                                      </p:tavLst>
                                    </p:anim>
                                    <p:anim calcmode="lin" valueType="str">
                                      <p:cBhvr additive="repl">
                                        <p:cTn id="25" dur="500" fill="hold">
                                          <p:stCondLst>
                                            <p:cond delay="0"/>
                                          </p:stCondLst>
                                        </p:cTn>
                                        <p:tgtEl>
                                          <p:spTgt spid="115"/>
                                        </p:tgtEl>
                                      </p:cBhvr>
                                      <p:tavLst>
                                        <p:tav tm="0">
                                          <p:val>
                                            <p:strVal val="width"/>
                                          </p:val>
                                        </p:tav>
                                        <p:tav tm="100000">
                                          <p:val>
                                            <p:strVal val="width*.05"/>
                                          </p:val>
                                        </p:tav>
                                      </p:tavLst>
                                    </p:anim>
                                    <p:anim calcmode="lin" valueType="str">
                                      <p:cBhvr additive="repl">
                                        <p:cTn id="26" dur="500" fill="hold">
                                          <p:stCondLst>
                                            <p:cond delay="500"/>
                                          </p:stCondLst>
                                        </p:cTn>
                                        <p:tgtEl>
                                          <p:spTgt spid="115"/>
                                        </p:tgtEl>
                                      </p:cBhvr>
                                      <p:tavLst>
                                        <p:tav tm="0">
                                          <p:val>
                                            <p:strVal val="width*.05"/>
                                          </p:val>
                                        </p:tav>
                                        <p:tav tm="100000">
                                          <p:val>
                                            <p:strVal val="width"/>
                                          </p:val>
                                        </p:tav>
                                      </p:tavLst>
                                    </p:anim>
                                    <p:anim calcmode="lin" valueType="str">
                                      <p:cBhvr additive="repl">
                                        <p:cTn id="27" dur="1000" fill="hold"/>
                                        <p:tgtEl>
                                          <p:spTgt spid="115"/>
                                        </p:tgtEl>
                                      </p:cBhvr>
                                      <p:tavLst>
                                        <p:tav tm="0">
                                          <p:val>
                                            <p:strVal val="height"/>
                                          </p:val>
                                        </p:tav>
                                        <p:tav tm="100000">
                                          <p:val>
                                            <p:strVal val="height"/>
                                          </p:val>
                                        </p:tav>
                                      </p:tavLst>
                                    </p:anim>
                                    <p:anim calcmode="lin" valueType="num">
                                      <p:cBhvr additive="repl">
                                        <p:cTn id="28" dur="500" fill="hold">
                                          <p:stCondLst>
                                            <p:cond delay="0"/>
                                          </p:stCondLst>
                                        </p:cTn>
                                        <p:tgtEl>
                                          <p:spTgt spid="115"/>
                                        </p:tgtEl>
                                        <p:attrNameLst>
                                          <p:attrName>ppt_x</p:attrName>
                                        </p:attrNameLst>
                                      </p:cBhvr>
                                      <p:tavLst>
                                        <p:tav tm="0">
                                          <p:val>
                                            <p:strVal val="#ppt_x+.4"/>
                                          </p:val>
                                        </p:tav>
                                        <p:tav tm="100000">
                                          <p:val>
                                            <p:strVal val="#ppt_x"/>
                                          </p:val>
                                        </p:tav>
                                      </p:tavLst>
                                    </p:anim>
                                    <p:anim calcmode="lin" valueType="num">
                                      <p:cBhvr additive="repl">
                                        <p:cTn id="29" dur="500" fill="hold">
                                          <p:stCondLst>
                                            <p:cond delay="0"/>
                                          </p:stCondLst>
                                        </p:cTn>
                                        <p:tgtEl>
                                          <p:spTgt spid="115"/>
                                        </p:tgtEl>
                                        <p:attrNameLst>
                                          <p:attrName>ppt_y</p:attrName>
                                        </p:attrNameLst>
                                      </p:cBhvr>
                                      <p:tavLst>
                                        <p:tav tm="0">
                                          <p:val>
                                            <p:strVal val="#ppt_y-.2"/>
                                          </p:val>
                                        </p:tav>
                                        <p:tav tm="100000">
                                          <p:val>
                                            <p:strVal val="#ppt_y+.1"/>
                                          </p:val>
                                        </p:tav>
                                      </p:tavLst>
                                    </p:anim>
                                    <p:anim calcmode="lin" valueType="num">
                                      <p:cBhvr additive="repl">
                                        <p:cTn id="30" dur="500" fill="hold">
                                          <p:stCondLst>
                                            <p:cond delay="500"/>
                                          </p:stCondLst>
                                        </p:cTn>
                                        <p:tgtEl>
                                          <p:spTgt spid="115"/>
                                        </p:tgtEl>
                                        <p:attrNameLst>
                                          <p:attrName>ppt_y</p:attrName>
                                        </p:attrNameLst>
                                      </p:cBhvr>
                                      <p:tavLst>
                                        <p:tav tm="0">
                                          <p:val>
                                            <p:strVal val="#ppt_y+.1"/>
                                          </p:val>
                                        </p:tav>
                                        <p:tav tm="100000">
                                          <p:val>
                                            <p:strVal val="#ppt_y"/>
                                          </p:val>
                                        </p:tav>
                                      </p:tavLst>
                                    </p:anim>
                                    <p:animEffect transition="in" filter="fade">
                                      <p:cBhvr additive="repl">
                                        <p:cTn id="31" dur="1000">
                                          <p:stCondLst>
                                            <p:cond delay="0"/>
                                          </p:stCondLst>
                                        </p:cTn>
                                        <p:tgtEl>
                                          <p:spTgt spid="1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checkerboard(across)">
                                      <p:cBhvr additive="repl">
                                        <p:cTn id="36" dur="500"/>
                                        <p:tgtEl>
                                          <p:spTgt spid="1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checkerboard(across)">
                                      <p:cBhvr additive="repl">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xmlns="" id="{F82CEC33-0B4E-4B53-8F10-101CEF9834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333375"/>
            <a:ext cx="40243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ustomShape 1">
            <a:extLst>
              <a:ext uri="{FF2B5EF4-FFF2-40B4-BE49-F238E27FC236}">
                <a16:creationId xmlns:a16="http://schemas.microsoft.com/office/drawing/2014/main" xmlns="" id="{48316DDF-E99B-48F4-B942-DC0B5F7B1FD3}"/>
              </a:ext>
            </a:extLst>
          </p:cNvPr>
          <p:cNvSpPr>
            <a:spLocks noChangeArrowheads="1"/>
          </p:cNvSpPr>
          <p:nvPr/>
        </p:nvSpPr>
        <p:spPr bwMode="auto">
          <a:xfrm>
            <a:off x="192088" y="5397500"/>
            <a:ext cx="35845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b="1">
                <a:solidFill>
                  <a:srgbClr val="000000"/>
                </a:solidFill>
                <a:latin typeface="Calibri" panose="020F0502020204030204" pitchFamily="34" charset="0"/>
              </a:rPr>
              <a:t>Hàng ngàn lượt máy bay đã thay nhau trút bom xuống Hà Nội.</a:t>
            </a:r>
            <a:endParaRPr lang="en-US" altLang="en-US"/>
          </a:p>
        </p:txBody>
      </p:sp>
      <p:pic>
        <p:nvPicPr>
          <p:cNvPr id="11268" name="Picture 5">
            <a:extLst>
              <a:ext uri="{FF2B5EF4-FFF2-40B4-BE49-F238E27FC236}">
                <a16:creationId xmlns:a16="http://schemas.microsoft.com/office/drawing/2014/main" xmlns="" id="{23B39717-CA6C-4E37-B81A-4DD3F1A3F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333375"/>
            <a:ext cx="4548187"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ustomShape 2">
            <a:extLst>
              <a:ext uri="{FF2B5EF4-FFF2-40B4-BE49-F238E27FC236}">
                <a16:creationId xmlns:a16="http://schemas.microsoft.com/office/drawing/2014/main" xmlns="" id="{8EE9920A-5130-49E2-AA6A-90A9EBA46FEB}"/>
              </a:ext>
            </a:extLst>
          </p:cNvPr>
          <p:cNvSpPr>
            <a:spLocks noChangeArrowheads="1"/>
          </p:cNvSpPr>
          <p:nvPr/>
        </p:nvSpPr>
        <p:spPr bwMode="auto">
          <a:xfrm>
            <a:off x="4392613" y="2805113"/>
            <a:ext cx="45831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Siêu pháo đài bay B52 nem bom .</a:t>
            </a:r>
            <a:endParaRPr lang="en-US" altLang="en-US"/>
          </a:p>
        </p:txBody>
      </p:sp>
      <p:pic>
        <p:nvPicPr>
          <p:cNvPr id="11270" name="Picture 7">
            <a:extLst>
              <a:ext uri="{FF2B5EF4-FFF2-40B4-BE49-F238E27FC236}">
                <a16:creationId xmlns:a16="http://schemas.microsoft.com/office/drawing/2014/main" xmlns="" id="{B9F18CC0-8AB1-4C9E-A014-47A9AA8F0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284538"/>
            <a:ext cx="481965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ustomShape 3">
            <a:extLst>
              <a:ext uri="{FF2B5EF4-FFF2-40B4-BE49-F238E27FC236}">
                <a16:creationId xmlns:a16="http://schemas.microsoft.com/office/drawing/2014/main" xmlns="" id="{46827DB8-12E9-42CC-82A7-D318A6A6B295}"/>
              </a:ext>
            </a:extLst>
          </p:cNvPr>
          <p:cNvSpPr>
            <a:spLocks noChangeArrowheads="1"/>
          </p:cNvSpPr>
          <p:nvPr/>
        </p:nvSpPr>
        <p:spPr bwMode="auto">
          <a:xfrm>
            <a:off x="4957763" y="6280150"/>
            <a:ext cx="3832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Những hố bom trên mặt đất.</a:t>
            </a:r>
            <a:endParaRPr lang="en-US" altLang="en-US"/>
          </a:p>
        </p:txBody>
      </p:sp>
      <p:sp>
        <p:nvSpPr>
          <p:cNvPr id="11272" name="CustomShape 4">
            <a:extLst>
              <a:ext uri="{FF2B5EF4-FFF2-40B4-BE49-F238E27FC236}">
                <a16:creationId xmlns:a16="http://schemas.microsoft.com/office/drawing/2014/main" xmlns="" id="{6176E067-8A93-4425-BF6F-C56EABA9FB38}"/>
              </a:ext>
            </a:extLst>
          </p:cNvPr>
          <p:cNvSpPr>
            <a:spLocks noChangeArrowheads="1"/>
          </p:cNvSpPr>
          <p:nvPr/>
        </p:nvSpPr>
        <p:spPr bwMode="auto">
          <a:xfrm>
            <a:off x="-34925" y="-4763"/>
            <a:ext cx="9212263" cy="393701"/>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extLst>
      <p:ext uri="{BB962C8B-B14F-4D97-AF65-F5344CB8AC3E}">
        <p14:creationId xmlns:p14="http://schemas.microsoft.com/office/powerpoint/2010/main" val="13644915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xmlns="" id="{7326E4FD-CC90-4731-A284-0FC990D0C0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901700"/>
            <a:ext cx="4197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stomShape 1">
            <a:extLst>
              <a:ext uri="{FF2B5EF4-FFF2-40B4-BE49-F238E27FC236}">
                <a16:creationId xmlns:a16="http://schemas.microsoft.com/office/drawing/2014/main" xmlns="" id="{FE9EB07F-A0A3-44F0-9E6D-BFD6471FC751}"/>
              </a:ext>
            </a:extLst>
          </p:cNvPr>
          <p:cNvSpPr>
            <a:spLocks noChangeArrowheads="1"/>
          </p:cNvSpPr>
          <p:nvPr/>
        </p:nvSpPr>
        <p:spPr bwMode="auto">
          <a:xfrm>
            <a:off x="428625" y="4500563"/>
            <a:ext cx="34051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Khâm Thiên trong đổ nát.</a:t>
            </a:r>
            <a:endParaRPr lang="en-US" altLang="en-US"/>
          </a:p>
        </p:txBody>
      </p:sp>
      <p:pic>
        <p:nvPicPr>
          <p:cNvPr id="12292" name="Picture 9">
            <a:extLst>
              <a:ext uri="{FF2B5EF4-FFF2-40B4-BE49-F238E27FC236}">
                <a16:creationId xmlns:a16="http://schemas.microsoft.com/office/drawing/2014/main" xmlns="" id="{1946D961-DDC1-48C4-B1B4-46D213B84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325" y="933450"/>
            <a:ext cx="47609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ustomShape 2">
            <a:extLst>
              <a:ext uri="{FF2B5EF4-FFF2-40B4-BE49-F238E27FC236}">
                <a16:creationId xmlns:a16="http://schemas.microsoft.com/office/drawing/2014/main" xmlns="" id="{7A0AF909-83DF-4AF7-88FF-8FFE1E4AEB27}"/>
              </a:ext>
            </a:extLst>
          </p:cNvPr>
          <p:cNvSpPr>
            <a:spLocks noChangeArrowheads="1"/>
          </p:cNvSpPr>
          <p:nvPr/>
        </p:nvSpPr>
        <p:spPr bwMode="auto">
          <a:xfrm>
            <a:off x="4538663" y="4176713"/>
            <a:ext cx="45688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000000"/>
                </a:solidFill>
                <a:latin typeface="Calibri" panose="020F0502020204030204" pitchFamily="34" charset="0"/>
              </a:rPr>
              <a:t>Một góc phố Khâm Thiên bị máy bay B52 huỷ diệt.</a:t>
            </a:r>
            <a:endParaRPr lang="en-US" altLang="en-US"/>
          </a:p>
        </p:txBody>
      </p:sp>
      <p:sp>
        <p:nvSpPr>
          <p:cNvPr id="12294" name="CustomShape 3">
            <a:extLst>
              <a:ext uri="{FF2B5EF4-FFF2-40B4-BE49-F238E27FC236}">
                <a16:creationId xmlns:a16="http://schemas.microsoft.com/office/drawing/2014/main" xmlns="" id="{2A39EAAB-F576-4839-9ACD-9B6419155B24}"/>
              </a:ext>
            </a:extLst>
          </p:cNvPr>
          <p:cNvSpPr>
            <a:spLocks noChangeArrowheads="1"/>
          </p:cNvSpPr>
          <p:nvPr/>
        </p:nvSpPr>
        <p:spPr bwMode="auto">
          <a:xfrm>
            <a:off x="-34925" y="76200"/>
            <a:ext cx="9212263" cy="393700"/>
          </a:xfrm>
          <a:prstGeom prst="rect">
            <a:avLst/>
          </a:prstGeom>
          <a:solidFill>
            <a:srgbClr val="953735"/>
          </a:solidFill>
          <a:ln w="9360">
            <a:solidFill>
              <a:srgbClr val="BE4B48"/>
            </a:solidFill>
            <a:round/>
            <a:headEnd/>
            <a:tailEnd/>
          </a:ln>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000" b="1">
                <a:solidFill>
                  <a:srgbClr val="FFFF00"/>
                </a:solidFill>
                <a:latin typeface="Calibri" panose="020F0502020204030204" pitchFamily="34" charset="0"/>
              </a:rPr>
              <a:t>CUỘC TẬP KÍCH CHIẾN LƯỢC BẰNG MÁY BAY B52 CỦA MỸ TỪ 18/12 ĐẾN 30/12/1972</a:t>
            </a:r>
            <a:endParaRPr lang="en-US" altLang="en-US"/>
          </a:p>
        </p:txBody>
      </p:sp>
    </p:spTree>
    <p:extLst>
      <p:ext uri="{BB962C8B-B14F-4D97-AF65-F5344CB8AC3E}">
        <p14:creationId xmlns:p14="http://schemas.microsoft.com/office/powerpoint/2010/main" val="35957961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ustomShape 1">
            <a:extLst>
              <a:ext uri="{FF2B5EF4-FFF2-40B4-BE49-F238E27FC236}">
                <a16:creationId xmlns:a16="http://schemas.microsoft.com/office/drawing/2014/main" xmlns="" id="{0EAE59E6-5855-4D23-A237-0529ACF0699A}"/>
              </a:ext>
            </a:extLst>
          </p:cNvPr>
          <p:cNvSpPr>
            <a:spLocks noChangeArrowheads="1"/>
          </p:cNvSpPr>
          <p:nvPr/>
        </p:nvSpPr>
        <p:spPr bwMode="auto">
          <a:xfrm>
            <a:off x="71438" y="857250"/>
            <a:ext cx="903446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000" b="1">
                <a:solidFill>
                  <a:srgbClr val="FF0000"/>
                </a:solidFill>
                <a:latin typeface="Cambria" panose="02040503050406030204" pitchFamily="18" charset="0"/>
              </a:rPr>
              <a:t>IV. MIỀN BẮC KHÔI PHỤC VÀ PHÁT TRIỂN KINH TẾ - VĂN HÓA, CHIẾN ĐẤU CHỐNG CHIẾN TRANH PHÁ HOẠI LẦN THỨ 2 CỦA MĨ (1969 – 1973).</a:t>
            </a:r>
            <a:endParaRPr lang="en-US" altLang="en-US"/>
          </a:p>
          <a:p>
            <a:pPr eaLnBrk="1" hangingPunct="1"/>
            <a:r>
              <a:rPr lang="vi-VN" altLang="en-US" sz="2600">
                <a:solidFill>
                  <a:srgbClr val="000000"/>
                </a:solidFill>
              </a:rPr>
              <a:t> </a:t>
            </a:r>
            <a:endParaRPr lang="en-US" altLang="en-US"/>
          </a:p>
          <a:p>
            <a:pPr eaLnBrk="1" hangingPunct="1"/>
            <a:r>
              <a:rPr lang="vi-VN" altLang="en-US" sz="2600">
                <a:solidFill>
                  <a:srgbClr val="000000"/>
                </a:solidFill>
              </a:rPr>
              <a:t> </a:t>
            </a:r>
            <a:endParaRPr lang="en-US" altLang="en-US"/>
          </a:p>
          <a:p>
            <a:pPr eaLnBrk="1" hangingPunct="1"/>
            <a:endParaRPr lang="en-US" altLang="en-US"/>
          </a:p>
        </p:txBody>
      </p:sp>
      <p:sp>
        <p:nvSpPr>
          <p:cNvPr id="68612" name="CustomShape 3">
            <a:extLst>
              <a:ext uri="{FF2B5EF4-FFF2-40B4-BE49-F238E27FC236}">
                <a16:creationId xmlns:a16="http://schemas.microsoft.com/office/drawing/2014/main" xmlns="" id="{65375008-5B93-44AC-89EB-D1F3A0E5FD7D}"/>
              </a:ext>
            </a:extLst>
          </p:cNvPr>
          <p:cNvSpPr>
            <a:spLocks noChangeArrowheads="1"/>
          </p:cNvSpPr>
          <p:nvPr/>
        </p:nvSpPr>
        <p:spPr bwMode="auto">
          <a:xfrm>
            <a:off x="149225" y="1498600"/>
            <a:ext cx="8056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600">
                <a:solidFill>
                  <a:srgbClr val="000000"/>
                </a:solidFill>
              </a:rPr>
              <a:t> </a:t>
            </a:r>
            <a:r>
              <a:rPr lang="vi-VN" altLang="en-US" sz="2400" b="1" i="1">
                <a:solidFill>
                  <a:srgbClr val="0000CC"/>
                </a:solidFill>
              </a:rPr>
              <a:t>1.</a:t>
            </a:r>
            <a:r>
              <a:rPr lang="vi-VN" altLang="en-US" sz="2400">
                <a:solidFill>
                  <a:srgbClr val="0000CC"/>
                </a:solidFill>
              </a:rPr>
              <a:t> </a:t>
            </a:r>
            <a:r>
              <a:rPr lang="vi-VN" altLang="en-US" sz="2400" b="1" i="1">
                <a:solidFill>
                  <a:srgbClr val="0000CC"/>
                </a:solidFill>
              </a:rPr>
              <a:t>Miền Bắc khôi phục và phát triển kinh tế - văn hóa:</a:t>
            </a:r>
            <a:r>
              <a:rPr lang="vi-VN" altLang="en-US" sz="3000">
                <a:solidFill>
                  <a:srgbClr val="0000CC"/>
                </a:solidFill>
                <a:latin typeface="Times New Roman" panose="02020603050405020304" pitchFamily="18" charset="0"/>
              </a:rPr>
              <a:t> </a:t>
            </a:r>
            <a:endParaRPr lang="en-US" altLang="en-US"/>
          </a:p>
        </p:txBody>
      </p:sp>
      <p:sp>
        <p:nvSpPr>
          <p:cNvPr id="68613" name="CustomShape 4">
            <a:extLst>
              <a:ext uri="{FF2B5EF4-FFF2-40B4-BE49-F238E27FC236}">
                <a16:creationId xmlns:a16="http://schemas.microsoft.com/office/drawing/2014/main" xmlns="" id="{DDB592DC-35E0-478D-AA4C-9B3D35A1F701}"/>
              </a:ext>
            </a:extLst>
          </p:cNvPr>
          <p:cNvSpPr>
            <a:spLocks noChangeArrowheads="1"/>
          </p:cNvSpPr>
          <p:nvPr/>
        </p:nvSpPr>
        <p:spPr bwMode="auto">
          <a:xfrm>
            <a:off x="215900" y="1951038"/>
            <a:ext cx="87264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i="1">
                <a:solidFill>
                  <a:srgbClr val="0000CC"/>
                </a:solidFill>
              </a:rPr>
              <a:t>2. Miền Bắc vừa chiến đấu chống chiến tranh phá hoại, vừa </a:t>
            </a:r>
            <a:endParaRPr lang="en-US" altLang="en-US"/>
          </a:p>
          <a:p>
            <a:pPr eaLnBrk="1" hangingPunct="1"/>
            <a:r>
              <a:rPr lang="vi-VN" altLang="en-US" sz="2400" b="1" i="1">
                <a:solidFill>
                  <a:srgbClr val="0000CC"/>
                </a:solidFill>
              </a:rPr>
              <a:t>sản xuất và làm nghĩa vụ hậu phương.</a:t>
            </a:r>
            <a:endParaRPr lang="en-US" altLang="en-US"/>
          </a:p>
        </p:txBody>
      </p:sp>
      <p:sp>
        <p:nvSpPr>
          <p:cNvPr id="251" name="CustomShape 5">
            <a:extLst>
              <a:ext uri="{FF2B5EF4-FFF2-40B4-BE49-F238E27FC236}">
                <a16:creationId xmlns:a16="http://schemas.microsoft.com/office/drawing/2014/main" xmlns="" id="{294474F4-9C6E-434E-ACD1-028B9E8DF3A0}"/>
              </a:ext>
            </a:extLst>
          </p:cNvPr>
          <p:cNvSpPr>
            <a:spLocks noChangeArrowheads="1"/>
          </p:cNvSpPr>
          <p:nvPr/>
        </p:nvSpPr>
        <p:spPr bwMode="auto">
          <a:xfrm>
            <a:off x="503238" y="2592388"/>
            <a:ext cx="13700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eaLnBrk="1" hangingPunct="1"/>
            <a:r>
              <a:rPr lang="vi-VN" altLang="en-US" sz="2400" b="1">
                <a:solidFill>
                  <a:srgbClr val="FF0000"/>
                </a:solidFill>
              </a:rPr>
              <a:t>b/ Ta: </a:t>
            </a:r>
            <a:endParaRPr lang="en-US" altLang="en-US"/>
          </a:p>
        </p:txBody>
      </p:sp>
      <p:sp>
        <p:nvSpPr>
          <p:cNvPr id="252" name="CustomShape 6">
            <a:extLst>
              <a:ext uri="{FF2B5EF4-FFF2-40B4-BE49-F238E27FC236}">
                <a16:creationId xmlns:a16="http://schemas.microsoft.com/office/drawing/2014/main" xmlns="" id="{9515AEDD-D3E4-4BA1-B326-A672F26324DC}"/>
              </a:ext>
            </a:extLst>
          </p:cNvPr>
          <p:cNvSpPr>
            <a:spLocks noChangeArrowheads="1"/>
          </p:cNvSpPr>
          <p:nvPr/>
        </p:nvSpPr>
        <p:spPr bwMode="auto">
          <a:xfrm>
            <a:off x="533400" y="4953000"/>
            <a:ext cx="7847013" cy="862013"/>
          </a:xfrm>
          <a:prstGeom prst="roundRect">
            <a:avLst>
              <a:gd name="adj" fmla="val 3602"/>
            </a:avLst>
          </a:prstGeom>
          <a:solidFill>
            <a:srgbClr val="729FCF"/>
          </a:solidFill>
          <a:ln w="9525">
            <a:solidFill>
              <a:srgbClr val="3465AF"/>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en-US" altLang="en-US" sz="2400" b="1">
                <a:solidFill>
                  <a:srgbClr val="990000"/>
                </a:solidFill>
              </a:rPr>
              <a:t>Thảo luận: </a:t>
            </a:r>
            <a:r>
              <a:rPr lang="vi-VN" altLang="en-US" sz="2400" b="1">
                <a:solidFill>
                  <a:srgbClr val="990000"/>
                </a:solidFill>
              </a:rPr>
              <a:t>Miền Bắc đã chiến đấu chống </a:t>
            </a:r>
            <a:endParaRPr lang="en-US" altLang="en-US"/>
          </a:p>
          <a:p>
            <a:pPr algn="ctr" eaLnBrk="1" hangingPunct="1"/>
            <a:r>
              <a:rPr lang="vi-VN" altLang="en-US" sz="2400" b="1">
                <a:solidFill>
                  <a:srgbClr val="990000"/>
                </a:solidFill>
              </a:rPr>
              <a:t>chiến tranh phá hoại lần 2 như thế nào?</a:t>
            </a:r>
            <a:endParaRPr lang="en-US" altLang="en-US"/>
          </a:p>
        </p:txBody>
      </p:sp>
      <p:sp>
        <p:nvSpPr>
          <p:cNvPr id="2" name="Text Box 7">
            <a:extLst>
              <a:ext uri="{FF2B5EF4-FFF2-40B4-BE49-F238E27FC236}">
                <a16:creationId xmlns:a16="http://schemas.microsoft.com/office/drawing/2014/main" xmlns="" id="{BE3226C9-ACF7-B644-B31B-EAF8D18042E5}"/>
              </a:ext>
            </a:extLst>
          </p:cNvPr>
          <p:cNvSpPr txBox="1">
            <a:spLocks noChangeArrowheads="1"/>
          </p:cNvSpPr>
          <p:nvPr/>
        </p:nvSpPr>
        <p:spPr bwMode="auto">
          <a:xfrm>
            <a:off x="0" y="0"/>
            <a:ext cx="9144000" cy="396875"/>
          </a:xfrm>
          <a:prstGeom prst="rect">
            <a:avLst/>
          </a:prstGeom>
          <a:solidFill>
            <a:srgbClr val="FF99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fr-FR" altLang="en-US" sz="2000" b="1">
                <a:solidFill>
                  <a:srgbClr val="0000FF"/>
                </a:solidFill>
                <a:latin typeface="Times New Roman" panose="02020603050405020304" pitchFamily="18" charset="0"/>
              </a:rPr>
              <a:t>   B</a:t>
            </a:r>
            <a:r>
              <a:rPr lang="fr-FR" altLang="en-US" sz="2000" b="1">
                <a:solidFill>
                  <a:srgbClr val="0000FF"/>
                </a:solidFill>
              </a:rPr>
              <a:t>ài 29-</a:t>
            </a:r>
            <a:r>
              <a:rPr lang="fr-FR" altLang="en-US" b="1">
                <a:solidFill>
                  <a:schemeClr val="tx1"/>
                </a:solidFill>
              </a:rPr>
              <a:t> </a:t>
            </a:r>
            <a:r>
              <a:rPr lang="fr-FR" altLang="en-US" b="1">
                <a:solidFill>
                  <a:srgbClr val="0000FF"/>
                </a:solidFill>
              </a:rPr>
              <a:t>CẢ NƯỚC TRỰC TIẾP CHIẾN ĐẤU CHỐNG MĨ CỨU NƯỚC(1965 - </a:t>
            </a:r>
            <a:r>
              <a:rPr lang="en-US" altLang="en-US" b="1">
                <a:solidFill>
                  <a:srgbClr val="0000FF"/>
                </a:solidFill>
              </a:rPr>
              <a:t>1973)</a:t>
            </a:r>
          </a:p>
        </p:txBody>
      </p:sp>
    </p:spTree>
    <p:extLst>
      <p:ext uri="{BB962C8B-B14F-4D97-AF65-F5344CB8AC3E}">
        <p14:creationId xmlns:p14="http://schemas.microsoft.com/office/powerpoint/2010/main" val="247166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str">
                                      <p:cBhvr additive="repl">
                                        <p:cTn id="7" dur="500" fill="hold">
                                          <p:stCondLst>
                                            <p:cond delay="0"/>
                                          </p:stCondLst>
                                        </p:cTn>
                                        <p:tgtEl>
                                          <p:spTgt spid="251"/>
                                        </p:tgtEl>
                                      </p:cBhvr>
                                      <p:tavLst>
                                        <p:tav tm="0">
                                          <p:val>
                                            <p:strVal val="-90"/>
                                          </p:val>
                                        </p:tav>
                                        <p:tav tm="100000">
                                          <p:val>
                                            <p:strVal val="0"/>
                                          </p:val>
                                        </p:tav>
                                      </p:tavLst>
                                    </p:anim>
                                    <p:anim calcmode="lin" valueType="str">
                                      <p:cBhvr additive="repl">
                                        <p:cTn id="8" dur="500" fill="hold">
                                          <p:stCondLst>
                                            <p:cond delay="0"/>
                                          </p:stCondLst>
                                        </p:cTn>
                                        <p:tgtEl>
                                          <p:spTgt spid="251"/>
                                        </p:tgtEl>
                                      </p:cBhvr>
                                      <p:tavLst>
                                        <p:tav tm="0">
                                          <p:val>
                                            <p:strVal val="width"/>
                                          </p:val>
                                        </p:tav>
                                        <p:tav tm="100000">
                                          <p:val>
                                            <p:strVal val="width*.05"/>
                                          </p:val>
                                        </p:tav>
                                      </p:tavLst>
                                    </p:anim>
                                    <p:anim calcmode="lin" valueType="str">
                                      <p:cBhvr additive="repl">
                                        <p:cTn id="9" dur="500" fill="hold">
                                          <p:stCondLst>
                                            <p:cond delay="500"/>
                                          </p:stCondLst>
                                        </p:cTn>
                                        <p:tgtEl>
                                          <p:spTgt spid="251"/>
                                        </p:tgtEl>
                                      </p:cBhvr>
                                      <p:tavLst>
                                        <p:tav tm="0">
                                          <p:val>
                                            <p:strVal val="width*.05"/>
                                          </p:val>
                                        </p:tav>
                                        <p:tav tm="100000">
                                          <p:val>
                                            <p:strVal val="width"/>
                                          </p:val>
                                        </p:tav>
                                      </p:tavLst>
                                    </p:anim>
                                    <p:anim calcmode="lin" valueType="str">
                                      <p:cBhvr additive="repl">
                                        <p:cTn id="10" dur="1000" fill="hold"/>
                                        <p:tgtEl>
                                          <p:spTgt spid="251"/>
                                        </p:tgtEl>
                                      </p:cBhvr>
                                      <p:tavLst>
                                        <p:tav tm="0">
                                          <p:val>
                                            <p:strVal val="height"/>
                                          </p:val>
                                        </p:tav>
                                        <p:tav tm="100000">
                                          <p:val>
                                            <p:strVal val="height"/>
                                          </p:val>
                                        </p:tav>
                                      </p:tavLst>
                                    </p:anim>
                                    <p:anim calcmode="lin" valueType="num">
                                      <p:cBhvr additive="repl">
                                        <p:cTn id="11" dur="500" fill="hold">
                                          <p:stCondLst>
                                            <p:cond delay="0"/>
                                          </p:stCondLst>
                                        </p:cTn>
                                        <p:tgtEl>
                                          <p:spTgt spid="251"/>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251"/>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251"/>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2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wedge">
                                      <p:cBhvr additive="repl">
                                        <p:cTn id="19" dur="2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365125" y="304800"/>
            <a:ext cx="80930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Phía</a:t>
            </a:r>
            <a:r>
              <a:rPr lang="fr-FR" sz="2200" b="1" dirty="0">
                <a:solidFill>
                  <a:srgbClr val="0000FF"/>
                </a:solidFill>
                <a:latin typeface="Times New Roman" pitchFamily="18" charset="0"/>
                <a:cs typeface="Times New Roman" pitchFamily="18" charset="0"/>
              </a:rPr>
              <a:t> ta:</a:t>
            </a:r>
          </a:p>
          <a:p>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Trong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điều</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kiện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chiến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tranh</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các</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hoạt</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động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sản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xuất</a:t>
            </a:r>
            <a:r>
              <a:rPr lang="fr-FR" sz="2200" b="1" dirty="0">
                <a:solidFill>
                  <a:srgbClr val="0000FF"/>
                </a:solidFill>
                <a:latin typeface="Times New Roman" pitchFamily="18" charset="0"/>
                <a:cs typeface="Times New Roman" pitchFamily="18" charset="0"/>
              </a:rPr>
              <a:t>, XD MB </a:t>
            </a:r>
            <a:r>
              <a:rPr lang="fr-FR" sz="2200" b="1" dirty="0" err="1">
                <a:solidFill>
                  <a:srgbClr val="0000FF"/>
                </a:solidFill>
                <a:latin typeface="Times New Roman" pitchFamily="18" charset="0"/>
                <a:cs typeface="Times New Roman" pitchFamily="18" charset="0"/>
              </a:rPr>
              <a:t>không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bị</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ngừng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trệ</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giao</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thông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đảm</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bảo</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thông</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suốt</a:t>
            </a:r>
            <a:r>
              <a:rPr lang="fr-FR" sz="2200" b="1" dirty="0">
                <a:solidFill>
                  <a:srgbClr val="0000FF"/>
                </a:solidFill>
                <a:latin typeface="Times New Roman" pitchFamily="18" charset="0"/>
                <a:cs typeface="Times New Roman" pitchFamily="18" charset="0"/>
              </a:rPr>
              <a:t>.</a:t>
            </a:r>
          </a:p>
          <a:p>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Quân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và</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dân</a:t>
            </a:r>
            <a:r>
              <a:rPr lang="fr-FR" sz="2200" b="1" dirty="0">
                <a:solidFill>
                  <a:srgbClr val="0000FF"/>
                </a:solidFill>
                <a:latin typeface="Times New Roman" pitchFamily="18" charset="0"/>
                <a:cs typeface="Times New Roman" pitchFamily="18" charset="0"/>
              </a:rPr>
              <a:t> MB </a:t>
            </a:r>
            <a:r>
              <a:rPr lang="fr-FR" sz="2200" b="1" dirty="0" err="1">
                <a:solidFill>
                  <a:srgbClr val="0000FF"/>
                </a:solidFill>
                <a:latin typeface="Times New Roman" pitchFamily="18" charset="0"/>
                <a:cs typeface="Times New Roman" pitchFamily="18" charset="0"/>
              </a:rPr>
              <a:t>đã</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làm</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nên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trận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Điện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Biên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Phủ</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trên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không</a:t>
            </a:r>
            <a:r>
              <a:rPr lang="fr-FR" sz="2200" b="1" dirty="0">
                <a:solidFill>
                  <a:srgbClr val="0000FF"/>
                </a:solidFill>
                <a:latin typeface="Times New Roman" pitchFamily="18" charset="0"/>
                <a:cs typeface="Times New Roman" pitchFamily="18" charset="0"/>
              </a:rPr>
              <a:t>” (18</a:t>
            </a:r>
            <a:r>
              <a:rPr lang="en-US" sz="2200" b="1" dirty="0">
                <a:solidFill>
                  <a:srgbClr val="0000FF"/>
                </a:solidFill>
                <a:latin typeface="Times New Roman" pitchFamily="18" charset="0"/>
                <a:cs typeface="Times New Roman" pitchFamily="18" charset="0"/>
                <a:sym typeface="Wingdings" pitchFamily="2" charset="2"/>
              </a:rPr>
              <a:t></a:t>
            </a:r>
            <a:r>
              <a:rPr lang="fr-FR" sz="2200" b="1" dirty="0">
                <a:solidFill>
                  <a:srgbClr val="0000FF"/>
                </a:solidFill>
                <a:latin typeface="Times New Roman" pitchFamily="18" charset="0"/>
                <a:cs typeface="Times New Roman" pitchFamily="18" charset="0"/>
              </a:rPr>
              <a:t> 29/12/1972)</a:t>
            </a:r>
            <a:endParaRPr lang="en-US" sz="2200" b="1" dirty="0">
              <a:solidFill>
                <a:srgbClr val="0000FF"/>
              </a:solidFill>
              <a:latin typeface="Times New Roman" pitchFamily="18" charset="0"/>
              <a:cs typeface="Times New Roman" pitchFamily="18" charset="0"/>
            </a:endParaRPr>
          </a:p>
        </p:txBody>
      </p:sp>
      <p:sp>
        <p:nvSpPr>
          <p:cNvPr id="3" name="Text Box 18"/>
          <p:cNvSpPr txBox="1">
            <a:spLocks noChangeArrowheads="1"/>
          </p:cNvSpPr>
          <p:nvPr/>
        </p:nvSpPr>
        <p:spPr bwMode="auto">
          <a:xfrm>
            <a:off x="365125" y="2590800"/>
            <a:ext cx="87266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200" b="1" dirty="0">
                <a:solidFill>
                  <a:srgbClr val="0000FF"/>
                </a:solidFill>
                <a:latin typeface="Times New Roman" pitchFamily="18" charset="0"/>
                <a:cs typeface="Times New Roman" pitchFamily="18" charset="0"/>
              </a:rPr>
              <a:t>=&gt; </a:t>
            </a:r>
            <a:r>
              <a:rPr lang="fr-FR" sz="2200" b="1" dirty="0" err="1">
                <a:solidFill>
                  <a:srgbClr val="0000FF"/>
                </a:solidFill>
                <a:latin typeface="Times New Roman" pitchFamily="18" charset="0"/>
                <a:cs typeface="Times New Roman" pitchFamily="18" charset="0"/>
              </a:rPr>
              <a:t>Buộc</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Mỹ</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phải</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kí</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hiệp</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định</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Pa-ri</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về</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chấm</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dứt</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chiến</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tranh</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lập</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lại</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hoà</a:t>
            </a:r>
            <a:r>
              <a:rPr lang="fr-FR" sz="2200" b="1" dirty="0">
                <a:solidFill>
                  <a:srgbClr val="0000FF"/>
                </a:solidFill>
                <a:latin typeface="Times New Roman" pitchFamily="18" charset="0"/>
                <a:cs typeface="Times New Roman" pitchFamily="18" charset="0"/>
              </a:rPr>
              <a:t> </a:t>
            </a:r>
            <a:r>
              <a:rPr lang="fr-FR" sz="2200" b="1" dirty="0" err="1">
                <a:solidFill>
                  <a:srgbClr val="0000FF"/>
                </a:solidFill>
                <a:latin typeface="Times New Roman" pitchFamily="18" charset="0"/>
                <a:cs typeface="Times New Roman" pitchFamily="18" charset="0"/>
              </a:rPr>
              <a:t>bình</a:t>
            </a:r>
            <a:r>
              <a:rPr lang="fr-FR" sz="2200" b="1" dirty="0">
                <a:solidFill>
                  <a:srgbClr val="0000FF"/>
                </a:solidFill>
                <a:latin typeface="Times New Roman" pitchFamily="18" charset="0"/>
                <a:cs typeface="Times New Roman" pitchFamily="18" charset="0"/>
              </a:rPr>
              <a:t> ở </a:t>
            </a:r>
            <a:r>
              <a:rPr lang="fr-FR" sz="2200" b="1" dirty="0" err="1">
                <a:solidFill>
                  <a:srgbClr val="0000FF"/>
                </a:solidFill>
                <a:latin typeface="Times New Roman" pitchFamily="18" charset="0"/>
                <a:cs typeface="Times New Roman" pitchFamily="18" charset="0"/>
              </a:rPr>
              <a:t>Việt</a:t>
            </a:r>
            <a:r>
              <a:rPr lang="fr-FR" sz="2200" b="1" dirty="0">
                <a:solidFill>
                  <a:srgbClr val="0000FF"/>
                </a:solidFill>
                <a:latin typeface="Times New Roman" pitchFamily="18" charset="0"/>
                <a:cs typeface="Times New Roman" pitchFamily="18" charset="0"/>
              </a:rPr>
              <a:t> Nam (1/1973)</a:t>
            </a:r>
            <a:r>
              <a:rPr lang="en-US" sz="22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4265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a:extLst>
              <a:ext uri="{FF2B5EF4-FFF2-40B4-BE49-F238E27FC236}">
                <a16:creationId xmlns:a16="http://schemas.microsoft.com/office/drawing/2014/main" xmlns="" id="{69CF193A-B5C4-446F-9E6F-27FDBFC52C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081088"/>
            <a:ext cx="8075612" cy="5124450"/>
          </a:xfrm>
          <a:prstGeom prst="rect">
            <a:avLst/>
          </a:prstGeom>
          <a:noFill/>
          <a:ln w="9360">
            <a:solidFill>
              <a:srgbClr val="EEECE1"/>
            </a:solidFill>
            <a:miter lim="800000"/>
            <a:headEnd/>
            <a:tailEnd/>
          </a:ln>
          <a:extLst>
            <a:ext uri="{909E8E84-426E-40DD-AFC4-6F175D3DCCD1}">
              <a14:hiddenFill xmlns:a14="http://schemas.microsoft.com/office/drawing/2010/main">
                <a:solidFill>
                  <a:srgbClr val="FFFFFF"/>
                </a:solidFill>
              </a14:hiddenFill>
            </a:ext>
          </a:extLst>
        </p:spPr>
      </p:pic>
      <p:sp>
        <p:nvSpPr>
          <p:cNvPr id="20483" name="CustomShape 1">
            <a:extLst>
              <a:ext uri="{FF2B5EF4-FFF2-40B4-BE49-F238E27FC236}">
                <a16:creationId xmlns:a16="http://schemas.microsoft.com/office/drawing/2014/main" xmlns="" id="{03AC9BDE-A69B-4081-B29A-9F05D9E0DD36}"/>
              </a:ext>
            </a:extLst>
          </p:cNvPr>
          <p:cNvSpPr>
            <a:spLocks noChangeArrowheads="1"/>
          </p:cNvSpPr>
          <p:nvPr/>
        </p:nvSpPr>
        <p:spPr bwMode="auto">
          <a:xfrm>
            <a:off x="344488" y="6184900"/>
            <a:ext cx="8075612" cy="608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3200" b="1" dirty="0">
                <a:solidFill>
                  <a:srgbClr val="000000"/>
                </a:solidFill>
              </a:rPr>
              <a:t>Phi công Mỹ bị bắt năm 1972</a:t>
            </a:r>
            <a:endParaRPr lang="en-US" altLang="en-US" dirty="0"/>
          </a:p>
        </p:txBody>
      </p:sp>
      <p:sp>
        <p:nvSpPr>
          <p:cNvPr id="20484" name="CustomShape 2">
            <a:extLst>
              <a:ext uri="{FF2B5EF4-FFF2-40B4-BE49-F238E27FC236}">
                <a16:creationId xmlns:a16="http://schemas.microsoft.com/office/drawing/2014/main" xmlns="" id="{699EDEDC-24AF-477E-B466-F352853B202C}"/>
              </a:ext>
            </a:extLst>
          </p:cNvPr>
          <p:cNvSpPr>
            <a:spLocks noChangeArrowheads="1"/>
          </p:cNvSpPr>
          <p:nvPr/>
        </p:nvSpPr>
        <p:spPr bwMode="auto">
          <a:xfrm>
            <a:off x="752475" y="57150"/>
            <a:ext cx="7693025" cy="758825"/>
          </a:xfrm>
          <a:prstGeom prst="rect">
            <a:avLst/>
          </a:prstGeom>
          <a:gradFill rotWithShape="0">
            <a:gsLst>
              <a:gs pos="0">
                <a:srgbClr val="FFE5E5"/>
              </a:gs>
              <a:gs pos="50000">
                <a:srgbClr val="FFA7A4"/>
              </a:gs>
              <a:gs pos="100000">
                <a:srgbClr val="FFE5E5"/>
              </a:gs>
            </a:gsLst>
            <a:lin ang="16200000"/>
          </a:gradFill>
          <a:ln w="9360">
            <a:solidFill>
              <a:srgbClr val="BE4B48"/>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a:solidFill>
                  <a:srgbClr val="990000"/>
                </a:solidFill>
                <a:latin typeface="UVN Thoi Nay Nang" pitchFamily="18" charset="0"/>
              </a:rPr>
              <a:t>MỘT SỐ HÌNH ẢNH VỀ </a:t>
            </a:r>
            <a:endParaRPr lang="en-US" altLang="en-US"/>
          </a:p>
          <a:p>
            <a:pPr algn="ctr" eaLnBrk="1" hangingPunct="1"/>
            <a:r>
              <a:rPr lang="vi-VN" altLang="en-US" sz="2400">
                <a:solidFill>
                  <a:srgbClr val="990000"/>
                </a:solidFill>
                <a:latin typeface="UVN Thoi Nay Nang" pitchFamily="18" charset="0"/>
              </a:rPr>
              <a:t>CUỘC CHIẾN TRANH PHÁ HOẠI LẦN II CỦA MỸ</a:t>
            </a:r>
            <a:endParaRPr lang="en-US" altLang="en-US"/>
          </a:p>
        </p:txBody>
      </p:sp>
    </p:spTree>
    <p:extLst>
      <p:ext uri="{BB962C8B-B14F-4D97-AF65-F5344CB8AC3E}">
        <p14:creationId xmlns:p14="http://schemas.microsoft.com/office/powerpoint/2010/main" val="12487819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a:extLst>
              <a:ext uri="{FF2B5EF4-FFF2-40B4-BE49-F238E27FC236}">
                <a16:creationId xmlns:a16="http://schemas.microsoft.com/office/drawing/2014/main" xmlns="" id="{336B8F32-4306-4119-AF79-004B3D9CC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836613"/>
            <a:ext cx="8147050" cy="4910137"/>
          </a:xfrm>
          <a:prstGeom prst="rect">
            <a:avLst/>
          </a:prstGeom>
          <a:noFill/>
          <a:ln w="9360">
            <a:solidFill>
              <a:srgbClr val="EEECE1"/>
            </a:solidFill>
            <a:miter lim="800000"/>
            <a:headEnd/>
            <a:tailEnd/>
          </a:ln>
          <a:extLst>
            <a:ext uri="{909E8E84-426E-40DD-AFC4-6F175D3DCCD1}">
              <a14:hiddenFill xmlns:a14="http://schemas.microsoft.com/office/drawing/2010/main">
                <a:solidFill>
                  <a:srgbClr val="FFFFFF"/>
                </a:solidFill>
              </a14:hiddenFill>
            </a:ext>
          </a:extLst>
        </p:spPr>
      </p:pic>
      <p:sp>
        <p:nvSpPr>
          <p:cNvPr id="21507" name="CustomShape 1">
            <a:extLst>
              <a:ext uri="{FF2B5EF4-FFF2-40B4-BE49-F238E27FC236}">
                <a16:creationId xmlns:a16="http://schemas.microsoft.com/office/drawing/2014/main" xmlns="" id="{9ACA4BBE-CC66-4FB7-BD1C-0B2A50A599C8}"/>
              </a:ext>
            </a:extLst>
          </p:cNvPr>
          <p:cNvSpPr>
            <a:spLocks noChangeArrowheads="1"/>
          </p:cNvSpPr>
          <p:nvPr/>
        </p:nvSpPr>
        <p:spPr bwMode="auto">
          <a:xfrm>
            <a:off x="350838" y="5832475"/>
            <a:ext cx="8137525" cy="9191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000000"/>
                </a:solidFill>
              </a:rPr>
              <a:t>Tù binh phi công Mỹ được trao trả </a:t>
            </a:r>
            <a:endParaRPr lang="en-US" altLang="en-US"/>
          </a:p>
          <a:p>
            <a:pPr algn="ctr" eaLnBrk="1" hangingPunct="1"/>
            <a:r>
              <a:rPr lang="vi-VN" altLang="en-US" sz="2800" b="1">
                <a:solidFill>
                  <a:srgbClr val="000000"/>
                </a:solidFill>
              </a:rPr>
              <a:t>tại sân bay Gia Lâm- Hà Nội năm 1973</a:t>
            </a:r>
            <a:endParaRPr lang="en-US" altLang="en-US"/>
          </a:p>
        </p:txBody>
      </p:sp>
      <p:sp>
        <p:nvSpPr>
          <p:cNvPr id="21508" name="CustomShape 2">
            <a:extLst>
              <a:ext uri="{FF2B5EF4-FFF2-40B4-BE49-F238E27FC236}">
                <a16:creationId xmlns:a16="http://schemas.microsoft.com/office/drawing/2014/main" xmlns="" id="{3646E505-6FA9-4546-8400-FB6F471A5961}"/>
              </a:ext>
            </a:extLst>
          </p:cNvPr>
          <p:cNvSpPr>
            <a:spLocks noChangeArrowheads="1"/>
          </p:cNvSpPr>
          <p:nvPr/>
        </p:nvSpPr>
        <p:spPr bwMode="auto">
          <a:xfrm>
            <a:off x="752475" y="57150"/>
            <a:ext cx="7693025" cy="758825"/>
          </a:xfrm>
          <a:prstGeom prst="rect">
            <a:avLst/>
          </a:prstGeom>
          <a:gradFill rotWithShape="0">
            <a:gsLst>
              <a:gs pos="0">
                <a:srgbClr val="FFE5E5"/>
              </a:gs>
              <a:gs pos="50000">
                <a:srgbClr val="FFA7A4"/>
              </a:gs>
              <a:gs pos="100000">
                <a:srgbClr val="FFE5E5"/>
              </a:gs>
            </a:gsLst>
            <a:lin ang="16200000"/>
          </a:gradFill>
          <a:ln w="9360">
            <a:solidFill>
              <a:srgbClr val="BE4B48"/>
            </a:solidFill>
            <a:round/>
            <a:headEnd/>
            <a:tailEnd/>
          </a:ln>
        </p:spPr>
        <p:txBody>
          <a:bodyPr wrap="none"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400">
                <a:solidFill>
                  <a:srgbClr val="990000"/>
                </a:solidFill>
                <a:latin typeface="UVN Thoi Nay Nang" pitchFamily="18" charset="0"/>
              </a:rPr>
              <a:t>MỘT SỐ HÌNH ẢNH VỀ </a:t>
            </a:r>
            <a:endParaRPr lang="en-US" altLang="en-US"/>
          </a:p>
          <a:p>
            <a:pPr algn="ctr" eaLnBrk="1" hangingPunct="1"/>
            <a:r>
              <a:rPr lang="vi-VN" altLang="en-US" sz="2400">
                <a:solidFill>
                  <a:srgbClr val="990000"/>
                </a:solidFill>
                <a:latin typeface="UVN Thoi Nay Nang" pitchFamily="18" charset="0"/>
              </a:rPr>
              <a:t>CUỘC CHIẾN TRANH PHÁ HOẠI LẦN II CỦA MỸ</a:t>
            </a:r>
            <a:endParaRPr lang="en-US" altLang="en-US"/>
          </a:p>
        </p:txBody>
      </p:sp>
    </p:spTree>
    <p:extLst>
      <p:ext uri="{BB962C8B-B14F-4D97-AF65-F5344CB8AC3E}">
        <p14:creationId xmlns:p14="http://schemas.microsoft.com/office/powerpoint/2010/main" val="26744343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 name="Table 1">
            <a:extLst>
              <a:ext uri="{FF2B5EF4-FFF2-40B4-BE49-F238E27FC236}">
                <a16:creationId xmlns:a16="http://schemas.microsoft.com/office/drawing/2014/main" xmlns="" id="{C08D6327-E5A8-45FC-BF93-73CB788732F3}"/>
              </a:ext>
            </a:extLst>
          </p:cNvPr>
          <p:cNvGraphicFramePr/>
          <p:nvPr/>
        </p:nvGraphicFramePr>
        <p:xfrm>
          <a:off x="4625975" y="963613"/>
          <a:ext cx="4471988" cy="5357812"/>
        </p:xfrm>
        <a:graphic>
          <a:graphicData uri="http://schemas.openxmlformats.org/drawingml/2006/table">
            <a:tbl>
              <a:tblPr/>
              <a:tblGrid>
                <a:gridCol w="4471988">
                  <a:extLst>
                    <a:ext uri="{9D8B030D-6E8A-4147-A177-3AD203B41FA5}">
                      <a16:colId xmlns:a16="http://schemas.microsoft.com/office/drawing/2014/main" xmlns="" val="20000"/>
                    </a:ext>
                  </a:extLst>
                </a:gridCol>
              </a:tblGrid>
              <a:tr h="5357812">
                <a:tc>
                  <a:txBody>
                    <a:bodyPr/>
                    <a:lstStyle/>
                    <a:p>
                      <a:pPr>
                        <a:lnSpc>
                          <a:spcPct val="100000"/>
                        </a:lnSpc>
                      </a:pPr>
                      <a:r>
                        <a:rPr lang="vi-VN" sz="2800" b="1">
                          <a:solidFill>
                            <a:srgbClr val="000000"/>
                          </a:solidFill>
                          <a:latin typeface="Cambria"/>
                        </a:rPr>
                        <a:t>Trong thời gian này, vai trò của lực lượng thanh niên xung phong thể hiện rõ hơn bao giờ hết. Trong ảnh là chị La Thị Tám, tiểu đội trưởng TNXP làm nhiệm vụ tại Ngã ba Đồng Lộc. Trong 7 tháng chị đánh dấu được 1.039 quả bom chưa nổ, chỉ dẫn cho người và xe qua tọa độ lửa này an toàn.</a:t>
                      </a:r>
                      <a:endParaRPr sz="1800"/>
                    </a:p>
                  </a:txBody>
                  <a:tcPr marL="91441" marR="91441" marT="45719" marB="45719"/>
                </a:tc>
                <a:extLst>
                  <a:ext uri="{0D108BD9-81ED-4DB2-BD59-A6C34878D82A}">
                    <a16:rowId xmlns:a16="http://schemas.microsoft.com/office/drawing/2014/main" xmlns="" val="10000"/>
                  </a:ext>
                </a:extLst>
              </a:tr>
            </a:tbl>
          </a:graphicData>
        </a:graphic>
      </p:graphicFrame>
      <p:sp>
        <p:nvSpPr>
          <p:cNvPr id="22536" name="CustomShape 2">
            <a:extLst>
              <a:ext uri="{FF2B5EF4-FFF2-40B4-BE49-F238E27FC236}">
                <a16:creationId xmlns:a16="http://schemas.microsoft.com/office/drawing/2014/main" xmlns="" id="{9ED05751-07AF-457F-93B6-ACA50FB086D8}"/>
              </a:ext>
            </a:extLst>
          </p:cNvPr>
          <p:cNvSpPr>
            <a:spLocks noChangeArrowheads="1"/>
          </p:cNvSpPr>
          <p:nvPr/>
        </p:nvSpPr>
        <p:spPr bwMode="auto">
          <a:xfrm>
            <a:off x="107950" y="44450"/>
            <a:ext cx="8961438" cy="428625"/>
          </a:xfrm>
          <a:prstGeom prst="roundRect">
            <a:avLst>
              <a:gd name="adj" fmla="val 16667"/>
            </a:avLst>
          </a:prstGeom>
          <a:gradFill rotWithShape="0">
            <a:gsLst>
              <a:gs pos="0">
                <a:srgbClr val="CE3A36"/>
              </a:gs>
              <a:gs pos="50000">
                <a:srgbClr val="9C2F2C"/>
              </a:gs>
              <a:gs pos="100000">
                <a:srgbClr val="CE3A36"/>
              </a:gs>
            </a:gsLst>
            <a:lin ang="16200000"/>
          </a:gra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eaLnBrk="0" hangingPunct="0">
              <a:defRPr>
                <a:solidFill>
                  <a:schemeClr val="tx1"/>
                </a:solidFill>
                <a:latin typeface="Arial" panose="020B0604020202020204" pitchFamily="34" charset="0"/>
                <a:ea typeface="DejaVu Sans"/>
                <a:cs typeface="DejaVu Sans"/>
              </a:defRPr>
            </a:lvl1pPr>
            <a:lvl2pPr marL="742950" indent="-285750" eaLnBrk="0" hangingPunct="0">
              <a:defRPr>
                <a:solidFill>
                  <a:schemeClr val="tx1"/>
                </a:solidFill>
                <a:latin typeface="Arial" panose="020B0604020202020204" pitchFamily="34" charset="0"/>
                <a:ea typeface="DejaVu Sans"/>
                <a:cs typeface="DejaVu Sans"/>
              </a:defRPr>
            </a:lvl2pPr>
            <a:lvl3pPr marL="1143000" indent="-228600" eaLnBrk="0" hangingPunct="0">
              <a:defRPr>
                <a:solidFill>
                  <a:schemeClr val="tx1"/>
                </a:solidFill>
                <a:latin typeface="Arial" panose="020B0604020202020204" pitchFamily="34" charset="0"/>
                <a:ea typeface="DejaVu Sans"/>
                <a:cs typeface="DejaVu Sans"/>
              </a:defRPr>
            </a:lvl3pPr>
            <a:lvl4pPr marL="1600200" indent="-228600" eaLnBrk="0" hangingPunct="0">
              <a:defRPr>
                <a:solidFill>
                  <a:schemeClr val="tx1"/>
                </a:solidFill>
                <a:latin typeface="Arial" panose="020B0604020202020204" pitchFamily="34" charset="0"/>
                <a:ea typeface="DejaVu Sans"/>
                <a:cs typeface="DejaVu Sans"/>
              </a:defRPr>
            </a:lvl4pPr>
            <a:lvl5pPr marL="2057400" indent="-228600" eaLnBrk="0" hangingPunct="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eaLnBrk="1" hangingPunct="1"/>
            <a:r>
              <a:rPr lang="vi-VN" altLang="en-US" sz="2800" b="1">
                <a:solidFill>
                  <a:srgbClr val="FFFFFF"/>
                </a:solidFill>
                <a:latin typeface="Cambria" panose="02040503050406030204" pitchFamily="18" charset="0"/>
              </a:rPr>
              <a:t>Quan sát - Suy ngẫm – Kết luận (Ý nghĩa các bức ảnh?)</a:t>
            </a:r>
            <a:endParaRPr lang="en-US" altLang="en-US"/>
          </a:p>
        </p:txBody>
      </p:sp>
      <p:pic>
        <p:nvPicPr>
          <p:cNvPr id="22537" name="Picture 5">
            <a:extLst>
              <a:ext uri="{FF2B5EF4-FFF2-40B4-BE49-F238E27FC236}">
                <a16:creationId xmlns:a16="http://schemas.microsoft.com/office/drawing/2014/main" xmlns="" id="{1B1FAB08-9DFA-4A72-B38B-0A1B160773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63" y="1008063"/>
            <a:ext cx="43180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4837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1319</Words>
  <PresentationFormat>On-screen Show (4:3)</PresentationFormat>
  <Paragraphs>110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2022-04-19T02:31:31Z</dcterms:created>
  <dcterms:modified xsi:type="dcterms:W3CDTF">2022-04-19T16:00:59Z</dcterms:modified>
</cp:coreProperties>
</file>