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2"/>
  </p:notesMasterIdLst>
  <p:sldIdLst>
    <p:sldId id="269" r:id="rId7"/>
    <p:sldId id="270" r:id="rId8"/>
    <p:sldId id="258" r:id="rId9"/>
    <p:sldId id="259" r:id="rId10"/>
    <p:sldId id="260" r:id="rId11"/>
    <p:sldId id="261" r:id="rId12"/>
    <p:sldId id="271" r:id="rId13"/>
    <p:sldId id="262" r:id="rId14"/>
    <p:sldId id="263" r:id="rId15"/>
    <p:sldId id="264" r:id="rId16"/>
    <p:sldId id="265" r:id="rId17"/>
    <p:sldId id="272" r:id="rId18"/>
    <p:sldId id="273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8976-EB70-4157-ADE4-69B2974C764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2742-D8D0-45EE-A498-36395A6D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E5DA-8845-474A-9AAF-BE734EBB121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2742-D8D0-45EE-A498-36395A6D74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24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506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32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9F60B-EC0A-4A7B-947D-EB745FFAA88C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1577D-D7A5-4118-B0EF-667D9FAB6E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0663F-F813-45C6-9423-59066C259A2F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A0964-A7F8-493C-A5AB-FB774DB68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7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06603-0EE4-4DA0-AD66-83BFD94C6506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6E4A7-CD8B-4ACA-9677-67403AEAC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5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6DDDF-8D65-4DD1-8B7C-4F88EC00CD07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0365-8320-472E-99F4-4EFB63151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2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DCC9C-0028-417A-9AA6-07107C9164D4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824AC-036B-4913-9C2A-611496183D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A47B3-C0E3-4B75-A688-C35584DF3A27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72467-FD08-4919-998F-AEA95FB5B3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8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C2BBE-9CFB-4692-AC9D-1C2C8D4A1046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B67A-D0CA-402E-A50C-2656B8854D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93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973E9-47DA-44FE-AE51-1515080E3B76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CDBD-E009-4C0B-97A4-63BD62E907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6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6525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90F49-4EE6-45C1-B229-38DAEB05E3C3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97534-4A46-4062-AE65-517CA36804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2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144E-AB1B-42FB-A84B-DB1DC077347F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0793D-6829-400E-B31F-B2C681CCB3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2616A-34DA-4B24-99E0-4B73B691D24E}" type="datetimeFigureOut">
              <a:rPr lang="en-US">
                <a:solidFill>
                  <a:srgbClr val="000000"/>
                </a:solidFill>
              </a:rPr>
              <a:pPr/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19D0E-0004-4402-9EEC-C8A735BBC7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5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</p:grpSp>
      <p:sp>
        <p:nvSpPr>
          <p:cNvPr id="1741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VNI-Times" pitchFamily="2" charset="0"/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grpSp>
          <p:nvGrpSpPr>
            <p:cNvPr id="174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74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74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74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74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74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E581EA-26D8-4557-ACA2-A90877E5D8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01618"/>
      </p:ext>
    </p:extLst>
  </p:cSld>
  <p:clrMapOvr>
    <a:masterClrMapping/>
  </p:clrMapOvr>
  <p:transition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99AFE-FEFF-4352-B46F-2DFBF12DD4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342"/>
      </p:ext>
    </p:extLst>
  </p:cSld>
  <p:clrMapOvr>
    <a:masterClrMapping/>
  </p:clrMapOvr>
  <p:transition>
    <p:wheel spokes="2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BA4F-3A78-4C4F-B20E-C0668673F3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63041"/>
      </p:ext>
    </p:extLst>
  </p:cSld>
  <p:clrMapOvr>
    <a:masterClrMapping/>
  </p:clrMapOvr>
  <p:transition>
    <p:wheel spokes="2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00CA-5A09-4F36-A414-99C436E3EE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27315"/>
      </p:ext>
    </p:extLst>
  </p:cSld>
  <p:clrMapOvr>
    <a:masterClrMapping/>
  </p:clrMapOvr>
  <p:transition>
    <p:wheel spokes="2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5FC4-20E2-4832-9D50-A579D2C517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26349"/>
      </p:ext>
    </p:extLst>
  </p:cSld>
  <p:clrMapOvr>
    <a:masterClrMapping/>
  </p:clrMapOvr>
  <p:transition>
    <p:wheel spokes="2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5211-6F15-4ECF-9EC0-D8DEBB163D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45961"/>
      </p:ext>
    </p:extLst>
  </p:cSld>
  <p:clrMapOvr>
    <a:masterClrMapping/>
  </p:clrMapOvr>
  <p:transition>
    <p:wheel spokes="2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0BED3-586A-4E3E-AAC9-17DF544B66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06039"/>
      </p:ext>
    </p:extLst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837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6636E-F700-4D67-A0A9-D741C8E123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00132"/>
      </p:ext>
    </p:extLst>
  </p:cSld>
  <p:clrMapOvr>
    <a:masterClrMapping/>
  </p:clrMapOvr>
  <p:transition>
    <p:wheel spokes="2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66A2-94E4-46AA-AD02-1509F641ED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62849"/>
      </p:ext>
    </p:extLst>
  </p:cSld>
  <p:clrMapOvr>
    <a:masterClrMapping/>
  </p:clrMapOvr>
  <p:transition>
    <p:wheel spokes="2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29C5F-B337-4605-819B-3546DBFFE4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47592"/>
      </p:ext>
    </p:extLst>
  </p:cSld>
  <p:clrMapOvr>
    <a:masterClrMapping/>
  </p:clrMapOvr>
  <p:transition>
    <p:wheel spokes="2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BF84F-CF7B-4B45-BA4B-59ACCE82FE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36852"/>
      </p:ext>
    </p:extLst>
  </p:cSld>
  <p:clrMapOvr>
    <a:masterClrMapping/>
  </p:clrMapOvr>
  <p:transition>
    <p:wheel spokes="2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9AEB-6BDB-432E-AF4F-499F071A0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98457"/>
      </p:ext>
    </p:extLst>
  </p:cSld>
  <p:clrMapOvr>
    <a:masterClrMapping/>
  </p:clrMapOvr>
  <p:transition>
    <p:wheel spokes="2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53E3-7D24-4207-B384-2E82DA8C9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31327"/>
      </p:ext>
    </p:extLst>
  </p:cSld>
  <p:clrMapOvr>
    <a:masterClrMapping/>
  </p:clrMapOvr>
  <p:transition>
    <p:wheel spokes="2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3F2A-9FFF-4DC5-8A12-4F31B9E84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1970"/>
      </p:ext>
    </p:extLst>
  </p:cSld>
  <p:clrMapOvr>
    <a:masterClrMapping/>
  </p:clrMapOvr>
  <p:transition>
    <p:wheel spokes="2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62B8-B80A-4CDC-B0D7-782A4D07A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504"/>
      </p:ext>
    </p:extLst>
  </p:cSld>
  <p:clrMapOvr>
    <a:masterClrMapping/>
  </p:clrMapOvr>
  <p:transition>
    <p:wheel spokes="2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98E8-80B6-43AC-933D-225F125BF6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64747"/>
      </p:ext>
    </p:extLst>
  </p:cSld>
  <p:clrMapOvr>
    <a:masterClrMapping/>
  </p:clrMapOvr>
  <p:transition>
    <p:wheel spokes="2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4B41B-C7B2-4EBC-93A6-64EE098056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30232"/>
      </p:ext>
    </p:extLst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8031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7815-EB22-4372-8B42-D090117A12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73014"/>
      </p:ext>
    </p:extLst>
  </p:cSld>
  <p:clrMapOvr>
    <a:masterClrMapping/>
  </p:clrMapOvr>
  <p:transition>
    <p:wheel spokes="2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4657-625A-40CC-A487-AD8618952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5000"/>
      </p:ext>
    </p:extLst>
  </p:cSld>
  <p:clrMapOvr>
    <a:masterClrMapping/>
  </p:clrMapOvr>
  <p:transition>
    <p:wheel spokes="2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644D8-47ED-48AE-A225-9AFC049CA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9096"/>
      </p:ext>
    </p:extLst>
  </p:cSld>
  <p:clrMapOvr>
    <a:masterClrMapping/>
  </p:clrMapOvr>
  <p:transition>
    <p:wheel spokes="2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4679-2D78-4622-90F2-98E2616FCF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19771"/>
      </p:ext>
    </p:extLst>
  </p:cSld>
  <p:clrMapOvr>
    <a:masterClrMapping/>
  </p:clrMapOvr>
  <p:transition>
    <p:wheel spokes="2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3314D-DBAF-465C-9A1E-6BB51F926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71871"/>
      </p:ext>
    </p:extLst>
  </p:cSld>
  <p:clrMapOvr>
    <a:masterClrMapping/>
  </p:clrMapOvr>
  <p:transition>
    <p:wheel spokes="2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9AEB-6BDB-432E-AF4F-499F071A0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2223"/>
      </p:ext>
    </p:extLst>
  </p:cSld>
  <p:clrMapOvr>
    <a:masterClrMapping/>
  </p:clrMapOvr>
  <p:transition>
    <p:wheel spokes="2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53E3-7D24-4207-B384-2E82DA8C9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62213"/>
      </p:ext>
    </p:extLst>
  </p:cSld>
  <p:clrMapOvr>
    <a:masterClrMapping/>
  </p:clrMapOvr>
  <p:transition>
    <p:wheel spokes="2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3F2A-9FFF-4DC5-8A12-4F31B9E84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1765"/>
      </p:ext>
    </p:extLst>
  </p:cSld>
  <p:clrMapOvr>
    <a:masterClrMapping/>
  </p:clrMapOvr>
  <p:transition>
    <p:wheel spokes="2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62B8-B80A-4CDC-B0D7-782A4D07A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65622"/>
      </p:ext>
    </p:extLst>
  </p:cSld>
  <p:clrMapOvr>
    <a:masterClrMapping/>
  </p:clrMapOvr>
  <p:transition>
    <p:wheel spokes="2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98E8-80B6-43AC-933D-225F125BF6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1003"/>
      </p:ext>
    </p:extLst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7605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4B41B-C7B2-4EBC-93A6-64EE098056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00282"/>
      </p:ext>
    </p:extLst>
  </p:cSld>
  <p:clrMapOvr>
    <a:masterClrMapping/>
  </p:clrMapOvr>
  <p:transition>
    <p:wheel spokes="2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7815-EB22-4372-8B42-D090117A12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53194"/>
      </p:ext>
    </p:extLst>
  </p:cSld>
  <p:clrMapOvr>
    <a:masterClrMapping/>
  </p:clrMapOvr>
  <p:transition>
    <p:wheel spokes="2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4657-625A-40CC-A487-AD8618952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80829"/>
      </p:ext>
    </p:extLst>
  </p:cSld>
  <p:clrMapOvr>
    <a:masterClrMapping/>
  </p:clrMapOvr>
  <p:transition>
    <p:wheel spokes="2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644D8-47ED-48AE-A225-9AFC049CA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8203"/>
      </p:ext>
    </p:extLst>
  </p:cSld>
  <p:clrMapOvr>
    <a:masterClrMapping/>
  </p:clrMapOvr>
  <p:transition>
    <p:wheel spokes="2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4679-2D78-4622-90F2-98E2616FCF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5244"/>
      </p:ext>
    </p:extLst>
  </p:cSld>
  <p:clrMapOvr>
    <a:masterClrMapping/>
  </p:clrMapOvr>
  <p:transition>
    <p:wheel spokes="2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3314D-DBAF-465C-9A1E-6BB51F926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98800"/>
      </p:ext>
    </p:extLst>
  </p:cSld>
  <p:clrMapOvr>
    <a:masterClrMapping/>
  </p:clrMapOvr>
  <p:transition>
    <p:wheel spokes="2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9AEB-6BDB-432E-AF4F-499F071A0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57586"/>
      </p:ext>
    </p:extLst>
  </p:cSld>
  <p:clrMapOvr>
    <a:masterClrMapping/>
  </p:clrMapOvr>
  <p:transition>
    <p:wheel spokes="2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53E3-7D24-4207-B384-2E82DA8C9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1842"/>
      </p:ext>
    </p:extLst>
  </p:cSld>
  <p:clrMapOvr>
    <a:masterClrMapping/>
  </p:clrMapOvr>
  <p:transition>
    <p:wheel spokes="2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3F2A-9FFF-4DC5-8A12-4F31B9E84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05400"/>
      </p:ext>
    </p:extLst>
  </p:cSld>
  <p:clrMapOvr>
    <a:masterClrMapping/>
  </p:clrMapOvr>
  <p:transition>
    <p:wheel spokes="2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62B8-B80A-4CDC-B0D7-782A4D07A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807"/>
      </p:ext>
    </p:extLst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24709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98E8-80B6-43AC-933D-225F125BF6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28519"/>
      </p:ext>
    </p:extLst>
  </p:cSld>
  <p:clrMapOvr>
    <a:masterClrMapping/>
  </p:clrMapOvr>
  <p:transition>
    <p:wheel spokes="2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4B41B-C7B2-4EBC-93A6-64EE098056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7656"/>
      </p:ext>
    </p:extLst>
  </p:cSld>
  <p:clrMapOvr>
    <a:masterClrMapping/>
  </p:clrMapOvr>
  <p:transition>
    <p:wheel spokes="2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7815-EB22-4372-8B42-D090117A12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99676"/>
      </p:ext>
    </p:extLst>
  </p:cSld>
  <p:clrMapOvr>
    <a:masterClrMapping/>
  </p:clrMapOvr>
  <p:transition>
    <p:wheel spokes="2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4657-625A-40CC-A487-AD8618952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04902"/>
      </p:ext>
    </p:extLst>
  </p:cSld>
  <p:clrMapOvr>
    <a:masterClrMapping/>
  </p:clrMapOvr>
  <p:transition>
    <p:wheel spokes="2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644D8-47ED-48AE-A225-9AFC049CA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2370"/>
      </p:ext>
    </p:extLst>
  </p:cSld>
  <p:clrMapOvr>
    <a:masterClrMapping/>
  </p:clrMapOvr>
  <p:transition>
    <p:wheel spokes="2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4679-2D78-4622-90F2-98E2616FCF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73501"/>
      </p:ext>
    </p:extLst>
  </p:cSld>
  <p:clrMapOvr>
    <a:masterClrMapping/>
  </p:clrMapOvr>
  <p:transition>
    <p:wheel spokes="2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3314D-DBAF-465C-9A1E-6BB51F926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91150"/>
      </p:ext>
    </p:extLst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353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462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36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8BC-9510-48F5-BA80-683FE38E5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5C93-34DE-45BB-B526-FFA63DAB6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7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3640F-EC99-48A1-A44E-0C4C7731CDB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304220-0E5F-4AFC-8C95-F56F34C0E4E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</p:grpSp>
      <p:sp>
        <p:nvSpPr>
          <p:cNvPr id="163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VNI-Times" pitchFamily="2" charset="0"/>
            </a:endParaRP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63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grpSp>
          <p:nvGrpSpPr>
            <p:cNvPr id="163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3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FFFFFF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  <a:latin typeface="VNI-Times" pitchFamily="2" charset="0"/>
              </a:endParaRPr>
            </a:p>
          </p:txBody>
        </p:sp>
      </p:grpSp>
      <p:sp>
        <p:nvSpPr>
          <p:cNvPr id="164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603B6-9687-4CB4-9EA8-63CE82A35603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0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DEF7C-12FF-4631-87DC-314280A4814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DEF7C-12FF-4631-87DC-314280A4814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DEF7C-12FF-4631-87DC-314280A4814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2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10.wmf"/><Relationship Id="rId10" Type="http://schemas.openxmlformats.org/officeDocument/2006/relationships/image" Target="../media/image440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2895" y="838200"/>
            <a:ext cx="9144000" cy="43195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b="1" u="sng" dirty="0"/>
              <a:t>TIẾT 47+48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4800" b="1" dirty="0"/>
              <a:t>            PHƯƠNG TRÌNH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800" b="1" dirty="0"/>
              <a:t>           CHỨA ẨN Ở MẪU</a:t>
            </a:r>
            <a:endParaRPr lang="en-US" sz="48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4400" dirty="0"/>
          </a:p>
          <a:p>
            <a:pPr lvl="1" algn="ctr">
              <a:lnSpc>
                <a:spcPct val="80000"/>
              </a:lnSpc>
              <a:buFontTx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36771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Áp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14065"/>
                <a:ext cx="8153400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4065"/>
                <a:ext cx="8153400" cy="616644"/>
              </a:xfrm>
              <a:prstGeom prst="rect">
                <a:avLst/>
              </a:prstGeom>
              <a:blipFill rotWithShape="1">
                <a:blip r:embed="rId2"/>
                <a:stretch>
                  <a:fillRect l="-112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1163019"/>
                <a:ext cx="5410200" cy="27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≠2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63019"/>
                <a:ext cx="5410200" cy="2723181"/>
              </a:xfrm>
              <a:prstGeom prst="rect">
                <a:avLst/>
              </a:prstGeom>
              <a:blipFill>
                <a:blip r:embed="rId3"/>
                <a:stretch>
                  <a:fillRect l="-1689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8596" y="3770364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⇒3=2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−1−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96" y="3770364"/>
                <a:ext cx="434340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8924" y="4270943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⟺3=2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−1−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24" y="4270943"/>
                <a:ext cx="44196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3064" y="4796135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3−2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+1+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64" y="4796135"/>
                <a:ext cx="4953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0" y="5786735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86735"/>
                <a:ext cx="19812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038600" y="5786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t/m ĐKXĐ)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1100" y="6243935"/>
                <a:ext cx="6057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=∅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6243935"/>
                <a:ext cx="6057900" cy="461665"/>
              </a:xfrm>
              <a:prstGeom prst="rect">
                <a:avLst/>
              </a:prstGeom>
              <a:blipFill>
                <a:blip r:embed="rId8"/>
                <a:stretch>
                  <a:fillRect l="-16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7604" y="5329535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+4=0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04" y="5329535"/>
                <a:ext cx="49530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1936D7-4E67-40CA-A961-EAF66A34FC55}"/>
                  </a:ext>
                </a:extLst>
              </p:cNvPr>
              <p:cNvSpPr txBox="1"/>
              <p:nvPr/>
            </p:nvSpPr>
            <p:spPr>
              <a:xfrm>
                <a:off x="2743200" y="2104230"/>
                <a:ext cx="3771900" cy="747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1936D7-4E67-40CA-A961-EAF66A34F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04230"/>
                <a:ext cx="3771900" cy="747705"/>
              </a:xfrm>
              <a:prstGeom prst="rect">
                <a:avLst/>
              </a:prstGeom>
              <a:blipFill>
                <a:blip r:embed="rId10"/>
                <a:stretch>
                  <a:fillRect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1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1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30.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 các phương trình: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947254"/>
                <a:ext cx="4648202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947254"/>
                <a:ext cx="4648202" cy="703911"/>
              </a:xfrm>
              <a:prstGeom prst="rect">
                <a:avLst/>
              </a:prstGeom>
              <a:blipFill>
                <a:blip r:embed="rId2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1676400"/>
                <a:ext cx="3616569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3616569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463759"/>
                <a:ext cx="2514600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ĐKXĐ: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3759"/>
                <a:ext cx="2514600" cy="579967"/>
              </a:xfrm>
              <a:prstGeom prst="rect">
                <a:avLst/>
              </a:prstGeom>
              <a:blipFill>
                <a:blip r:embed="rId4"/>
                <a:stretch>
                  <a:fillRect l="-3632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4900" y="3389341"/>
                <a:ext cx="483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389341"/>
                <a:ext cx="4838700" cy="461665"/>
              </a:xfrm>
              <a:prstGeom prst="rect">
                <a:avLst/>
              </a:prstGeom>
              <a:blipFill>
                <a:blip r:embed="rId5"/>
                <a:stretch>
                  <a:fillRect t="-10526" r="-88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600" y="3879502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79502"/>
                <a:ext cx="44196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" y="4290990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290990"/>
                <a:ext cx="4953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" y="5186065"/>
                <a:ext cx="2179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86065"/>
                <a:ext cx="21793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38399" y="5147604"/>
            <a:ext cx="125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050" y="5638800"/>
                <a:ext cx="6057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∅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5638800"/>
                <a:ext cx="6057900" cy="461665"/>
              </a:xfrm>
              <a:prstGeom prst="rect">
                <a:avLst/>
              </a:prstGeom>
              <a:blipFill>
                <a:blip r:embed="rId9"/>
                <a:stretch>
                  <a:fillRect l="-15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7340" y="4756413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40" y="4756413"/>
                <a:ext cx="17526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751547-7688-4254-AC68-D9334ABABED1}"/>
                  </a:ext>
                </a:extLst>
              </p:cNvPr>
              <p:cNvSpPr txBox="1"/>
              <p:nvPr/>
            </p:nvSpPr>
            <p:spPr>
              <a:xfrm>
                <a:off x="990600" y="2183004"/>
                <a:ext cx="5638800" cy="116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751547-7688-4254-AC68-D9334ABA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183004"/>
                <a:ext cx="5638800" cy="11675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2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21277"/>
              </p:ext>
            </p:extLst>
          </p:nvPr>
        </p:nvGraphicFramePr>
        <p:xfrm>
          <a:off x="2133600" y="1992313"/>
          <a:ext cx="3700463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015920" imgH="812520" progId="Equation.DSMT4">
                  <p:embed/>
                </p:oleObj>
              </mc:Choice>
              <mc:Fallback>
                <p:oleObj name="Equation" r:id="rId3" imgW="10159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92313"/>
                        <a:ext cx="3700463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635859"/>
      </p:ext>
    </p:extLst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VNI-Times" pitchFamily="2" charset="0"/>
            </a:endParaRPr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707094"/>
              </p:ext>
            </p:extLst>
          </p:nvPr>
        </p:nvGraphicFramePr>
        <p:xfrm>
          <a:off x="381000" y="1130300"/>
          <a:ext cx="3276600" cy="401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180800" imgH="1549080" progId="Equation.DSMT4">
                  <p:embed/>
                </p:oleObj>
              </mc:Choice>
              <mc:Fallback>
                <p:oleObj name="Equation" r:id="rId4" imgW="118080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30300"/>
                        <a:ext cx="3276600" cy="4010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19326"/>
              </p:ext>
            </p:extLst>
          </p:nvPr>
        </p:nvGraphicFramePr>
        <p:xfrm>
          <a:off x="5013325" y="835025"/>
          <a:ext cx="3668713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562040" imgH="2209680" progId="Equation.DSMT4">
                  <p:embed/>
                </p:oleObj>
              </mc:Choice>
              <mc:Fallback>
                <p:oleObj name="Equation" r:id="rId6" imgW="156204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835025"/>
                        <a:ext cx="3668713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19339B-B49D-4F6B-A462-ABA239084F2A}"/>
              </a:ext>
            </a:extLst>
          </p:cNvPr>
          <p:cNvSpPr txBox="1"/>
          <p:nvPr/>
        </p:nvSpPr>
        <p:spPr>
          <a:xfrm>
            <a:off x="245721" y="457200"/>
            <a:ext cx="3411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ĐKXĐ: </a:t>
            </a:r>
            <a:endParaRPr lang="en-US" sz="28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28D1CC8-34A8-4E70-9C5A-824F5C6B2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87562"/>
              </p:ext>
            </p:extLst>
          </p:nvPr>
        </p:nvGraphicFramePr>
        <p:xfrm>
          <a:off x="1991971" y="533400"/>
          <a:ext cx="107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1079280" imgH="342720" progId="Equation.DSMT4">
                  <p:embed/>
                </p:oleObj>
              </mc:Choice>
              <mc:Fallback>
                <p:oleObj name="Equation" r:id="rId8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91971" y="533400"/>
                        <a:ext cx="1079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855757-CC82-4FE2-BEB8-622CD6452ACF}"/>
              </a:ext>
            </a:extLst>
          </p:cNvPr>
          <p:cNvSpPr txBox="1"/>
          <p:nvPr/>
        </p:nvSpPr>
        <p:spPr>
          <a:xfrm>
            <a:off x="173038" y="52578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{- 20}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F9ED1-C008-40F3-9970-C7C307C1C9AC}"/>
              </a:ext>
            </a:extLst>
          </p:cNvPr>
          <p:cNvSpPr txBox="1"/>
          <p:nvPr/>
        </p:nvSpPr>
        <p:spPr>
          <a:xfrm>
            <a:off x="4745038" y="307320"/>
            <a:ext cx="3411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ĐKXĐ:  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510226D-984B-483F-8333-DC39C6655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93374"/>
              </p:ext>
            </p:extLst>
          </p:nvPr>
        </p:nvGraphicFramePr>
        <p:xfrm>
          <a:off x="6710363" y="401638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863280" imgH="342720" progId="Equation.DSMT4">
                  <p:embed/>
                </p:oleObj>
              </mc:Choice>
              <mc:Fallback>
                <p:oleObj name="Equation" r:id="rId10" imgW="863280" imgH="342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28D1CC8-34A8-4E70-9C5A-824F5C6B2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10363" y="401638"/>
                        <a:ext cx="863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0EEA75-BB1B-4898-8427-660529C0F33C}"/>
              </a:ext>
            </a:extLst>
          </p:cNvPr>
          <p:cNvSpPr txBox="1"/>
          <p:nvPr/>
        </p:nvSpPr>
        <p:spPr>
          <a:xfrm>
            <a:off x="4759106" y="598530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{- 4}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35962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1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31.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 các phương trình: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827448"/>
                <a:ext cx="3352800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27448"/>
                <a:ext cx="3352800" cy="668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2962" y="833735"/>
                <a:ext cx="4680438" cy="70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962" y="833735"/>
                <a:ext cx="4680438" cy="7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261" y="1183376"/>
                <a:ext cx="8030308" cy="12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1" y="1183376"/>
                <a:ext cx="8030308" cy="1255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400" y="2458273"/>
                <a:ext cx="5562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458273"/>
                <a:ext cx="5562600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0" y="2915473"/>
                <a:ext cx="579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915473"/>
                <a:ext cx="57912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0" y="3677473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77473"/>
                <a:ext cx="46482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16589" y="574026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9700" y="6172200"/>
                <a:ext cx="6743700" cy="64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tập nghiệm của phương trình </a:t>
                </a:r>
                <a:r>
                  <a:rPr lang="en-US" sz="24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6172200"/>
                <a:ext cx="6743700" cy="641779"/>
              </a:xfrm>
              <a:prstGeom prst="rect">
                <a:avLst/>
              </a:prstGeom>
              <a:blipFill rotWithShape="1">
                <a:blip r:embed="rId9"/>
                <a:stretch>
                  <a:fillRect l="-13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6800" y="3296473"/>
                <a:ext cx="495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96473"/>
                <a:ext cx="49530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52600" y="4054008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054008"/>
                <a:ext cx="46482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4439473"/>
                <a:ext cx="381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39473"/>
                <a:ext cx="38100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448300" y="504604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49F097-9E3C-4187-B897-F2A152C0FC71}"/>
                  </a:ext>
                </a:extLst>
              </p:cNvPr>
              <p:cNvSpPr txBox="1"/>
              <p:nvPr/>
            </p:nvSpPr>
            <p:spPr>
              <a:xfrm>
                <a:off x="542192" y="492301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ĐKXĐ: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49F097-9E3C-4187-B897-F2A152C0F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2" y="492301"/>
                <a:ext cx="2971800" cy="461665"/>
              </a:xfrm>
              <a:prstGeom prst="rect">
                <a:avLst/>
              </a:prstGeom>
              <a:blipFill>
                <a:blip r:embed="rId13"/>
                <a:stretch>
                  <a:fillRect l="-32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89547B-208E-4B6E-AA5E-883DFD05B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12766"/>
              </p:ext>
            </p:extLst>
          </p:nvPr>
        </p:nvGraphicFramePr>
        <p:xfrm>
          <a:off x="1770089" y="4871407"/>
          <a:ext cx="37465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4" imgW="3746160" imgH="1422360" progId="Equation.DSMT4">
                  <p:embed/>
                </p:oleObj>
              </mc:Choice>
              <mc:Fallback>
                <p:oleObj name="Equation" r:id="rId14" imgW="37461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70089" y="4871407"/>
                        <a:ext cx="37465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244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52738"/>
            <a:ext cx="4608513" cy="649287"/>
          </a:xfrm>
          <a:solidFill>
            <a:srgbClr val="00CCFF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altLang="zh-CN" sz="3600">
                <a:latin typeface="Comic Sans MS" pitchFamily="66" charset="0"/>
                <a:ea typeface="宋体" charset="-122"/>
              </a:rPr>
              <a:t>Hướng dẫn về nhà: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0" y="3581400"/>
            <a:ext cx="5943600" cy="2677656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algn="ctr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algn="ctr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algn="ctr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algn="ctr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algn="ctr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thuyết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Nắm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vững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ẩn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mẫu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 27; 28; 30; 31; 32; 33 SGK.</a:t>
            </a:r>
          </a:p>
        </p:txBody>
      </p:sp>
    </p:spTree>
    <p:extLst>
      <p:ext uri="{BB962C8B-B14F-4D97-AF65-F5344CB8AC3E}">
        <p14:creationId xmlns:p14="http://schemas.microsoft.com/office/powerpoint/2010/main" val="50717707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237C94-6B61-478A-850C-AB45B3A5461D}"/>
              </a:ext>
            </a:extLst>
          </p:cNvPr>
          <p:cNvSpPr/>
          <p:nvPr/>
        </p:nvSpPr>
        <p:spPr>
          <a:xfrm>
            <a:off x="2952001" y="4588491"/>
            <a:ext cx="5258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964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dạng phương trình đã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066800"/>
                <a:ext cx="3429000" cy="529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3088" indent="-573088">
                  <a:lnSpc>
                    <a:spcPct val="250000"/>
                  </a:lnSpc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−5=0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73088" indent="-573088">
                  <a:lnSpc>
                    <a:spcPct val="250000"/>
                  </a:lnSpc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5−3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73088" indent="-573088">
                  <a:lnSpc>
                    <a:spcPct val="250000"/>
                  </a:lnSpc>
                  <a:buFontTx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marL="573088" indent="-573088">
                  <a:lnSpc>
                    <a:spcPct val="250000"/>
                  </a:lnSpc>
                  <a:buFontTx/>
                  <a:buAutoNum type="arabicParenR"/>
                </a:pP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i="1" baseline="30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3x + 2 = 0</a:t>
                </a:r>
              </a:p>
              <a:p>
                <a:pPr marL="573088" indent="-573088">
                  <a:lnSpc>
                    <a:spcPct val="250000"/>
                  </a:lnSpc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3429000" cy="5298502"/>
              </a:xfrm>
              <a:prstGeom prst="rect">
                <a:avLst/>
              </a:prstGeom>
              <a:blipFill>
                <a:blip r:embed="rId2"/>
                <a:stretch>
                  <a:fillRect l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0" y="1447800"/>
                <a:ext cx="678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Symbol"/>
                  <a:buChar char="Þ"/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ẩn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447800"/>
                <a:ext cx="6781800" cy="461665"/>
              </a:xfrm>
              <a:prstGeom prst="rect">
                <a:avLst/>
              </a:prstGeom>
              <a:blipFill>
                <a:blip r:embed="rId3"/>
                <a:stretch>
                  <a:fillRect l="-1438" t="-14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04829" y="2633004"/>
                <a:ext cx="52581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Symbol"/>
                  <a:buChar char="Þ"/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9" y="2633004"/>
                <a:ext cx="5258171" cy="461665"/>
              </a:xfrm>
              <a:prstGeom prst="rect">
                <a:avLst/>
              </a:prstGeom>
              <a:blipFill>
                <a:blip r:embed="rId4"/>
                <a:stretch>
                  <a:fillRect l="-1854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85272" y="3685736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667564" y="3581400"/>
            <a:ext cx="5790636" cy="2084576"/>
          </a:xfrm>
          <a:prstGeom prst="wedgeEllipseCallout">
            <a:avLst>
              <a:gd name="adj1" fmla="val -61467"/>
              <a:gd name="adj2" fmla="val 603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596054" y="5792531"/>
            <a:ext cx="6858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82248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8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7B23A-869A-7447-986F-6EB4A50E6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" y="-3517"/>
            <a:ext cx="9139316" cy="6861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F01A9-ECCC-AA4C-A8ED-4D719EA6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23" y="533400"/>
            <a:ext cx="735895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56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100" y="71735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TIẾT47+ 48: PHƯƠNG TRÌNH CHỨA ẨN Ở MẪU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 mở đầu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1066800"/>
                <a:ext cx="57150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 phương trình: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66800"/>
                <a:ext cx="5715000" cy="615874"/>
              </a:xfrm>
              <a:prstGeom prst="rect">
                <a:avLst/>
              </a:prstGeom>
              <a:blipFill rotWithShape="1">
                <a:blip r:embed="rId2"/>
                <a:stretch>
                  <a:fillRect l="-159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600" y="1929211"/>
                <a:ext cx="5791200" cy="27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Chuyển các biểu thức chứa ẩn sang một vế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 gọn vế trái, ta tìm được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29211"/>
                <a:ext cx="5791200" cy="2795189"/>
              </a:xfrm>
              <a:prstGeom prst="rect">
                <a:avLst/>
              </a:prstGeom>
              <a:blipFill rotWithShape="1">
                <a:blip r:embed="rId3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" y="5105400"/>
                <a:ext cx="8915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(*)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89154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25" t="-5882" r="-1435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5637941" y="4114800"/>
            <a:ext cx="458059" cy="509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Tim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6429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Ví dụ mở đầu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691129"/>
                <a:ext cx="3657600" cy="136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 phương trình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1129"/>
                <a:ext cx="3657600" cy="1366271"/>
              </a:xfrm>
              <a:prstGeom prst="rect">
                <a:avLst/>
              </a:prstGeom>
              <a:blipFill rotWithShape="1">
                <a:blip r:embed="rId3"/>
                <a:stretch>
                  <a:fillRect l="-250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137213"/>
                <a:ext cx="4045974" cy="3349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Chuyển các biểu thức chứa ẩn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sang một vế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 gọn vế trái, ta tìm được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7213"/>
                <a:ext cx="4045974" cy="3349187"/>
              </a:xfrm>
              <a:prstGeom prst="rect">
                <a:avLst/>
              </a:prstGeom>
              <a:blipFill rotWithShape="1">
                <a:blip r:embed="rId4"/>
                <a:stretch>
                  <a:fillRect l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5505271"/>
                <a:ext cx="4953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Nhận xét: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không là nghiệm của phương trình (*) vì tại đó giá trị của hai vế không xác định.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5271"/>
                <a:ext cx="49530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845" t="-4061" r="-221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>
            <a:off x="3733800" y="838200"/>
            <a:ext cx="2133600" cy="5638800"/>
          </a:xfrm>
          <a:prstGeom prst="rightBrace">
            <a:avLst>
              <a:gd name="adj1" fmla="val 8333"/>
              <a:gd name="adj2" fmla="val 4943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17354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Khi biến đổi PT mà làm mất mẫu chứa ẩn của PT thì PT nhận được có thể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tương đương với phương trình ban đầu.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324600" y="3168054"/>
            <a:ext cx="1219200" cy="140394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0480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Khi giải PT chứa ẩn ở mẫu, ta phải chú ý đến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kiện xác định của phương trình.</a:t>
            </a:r>
          </a:p>
        </p:txBody>
      </p:sp>
    </p:spTree>
    <p:extLst>
      <p:ext uri="{BB962C8B-B14F-4D97-AF65-F5344CB8AC3E}">
        <p14:creationId xmlns:p14="http://schemas.microsoft.com/office/powerpoint/2010/main" val="54853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Tìm điều kiện xác định của một phương trình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96640"/>
            <a:ext cx="38100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Các giá trị của ẩn mà tại đó ít nhất  một mẫu thức nhận giá trị bằng 0 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thể là nghiệm của phương trình.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81400" y="2460420"/>
            <a:ext cx="1371600" cy="11209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122037"/>
            <a:ext cx="41148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kiện xác định (ĐKXĐ)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 PT là điều kiện để tất cả các mẫu thức trong PT khác 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406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 dụ 1.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điều kiện xác định của mỗi phương trình sau: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267200" y="1371600"/>
            <a:ext cx="0" cy="548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1219200"/>
                <a:ext cx="2781300" cy="61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19200"/>
                <a:ext cx="2781300" cy="615105"/>
              </a:xfrm>
              <a:prstGeom prst="rect">
                <a:avLst/>
              </a:prstGeom>
              <a:blipFill rotWithShape="1">
                <a:blip r:embed="rId2"/>
                <a:stretch>
                  <a:fillRect l="-3509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32361" y="1219200"/>
                <a:ext cx="2667000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61" y="1219200"/>
                <a:ext cx="2667000" cy="616644"/>
              </a:xfrm>
              <a:prstGeom prst="rect">
                <a:avLst/>
              </a:prstGeom>
              <a:blipFill rotWithShape="1">
                <a:blip r:embed="rId3"/>
                <a:stretch>
                  <a:fillRect l="-342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2055674"/>
                <a:ext cx="4038600" cy="279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−1≠0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+1≠0   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𝑘h𝑖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≠−1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ĐKXĐ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≠±1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5674"/>
                <a:ext cx="4038600" cy="2795958"/>
              </a:xfrm>
              <a:prstGeom prst="rect">
                <a:avLst/>
              </a:prstGeom>
              <a:blipFill>
                <a:blip r:embed="rId4"/>
                <a:stretch>
                  <a:fillRect l="-2262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5800" y="2146005"/>
                <a:ext cx="4495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−2≠0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≠2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ĐKXĐ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146005"/>
                <a:ext cx="4495800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05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349"/>
              </p:ext>
            </p:extLst>
          </p:nvPr>
        </p:nvGraphicFramePr>
        <p:xfrm>
          <a:off x="611188" y="725488"/>
          <a:ext cx="6551612" cy="552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930320" imgH="2108160" progId="Equation.DSMT4">
                  <p:embed/>
                </p:oleObj>
              </mc:Choice>
              <mc:Fallback>
                <p:oleObj name="Equation" r:id="rId4" imgW="193032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725488"/>
                        <a:ext cx="6551612" cy="552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864475" y="1636713"/>
            <a:ext cx="595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561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Giải phương trình chứa ẩn ở mẫu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614065"/>
                <a:ext cx="6248400" cy="61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Ví dụ 2. </a:t>
                </a: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(*)</a:t>
                </a: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4065"/>
                <a:ext cx="6248400" cy="615105"/>
              </a:xfrm>
              <a:prstGeom prst="rect">
                <a:avLst/>
              </a:prstGeom>
              <a:blipFill rotWithShape="1">
                <a:blip r:embed="rId2"/>
                <a:stretch>
                  <a:fillRect l="-1463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657600" y="1524001"/>
            <a:ext cx="0" cy="5333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30142" y="1524000"/>
                <a:ext cx="4191000" cy="1788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</a:p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ĐKXĐ: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≠±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(*) </a:t>
                </a: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42" y="1524000"/>
                <a:ext cx="4191000" cy="1788695"/>
              </a:xfrm>
              <a:prstGeom prst="rect">
                <a:avLst/>
              </a:prstGeom>
              <a:blipFill>
                <a:blip r:embed="rId3"/>
                <a:stretch>
                  <a:fillRect l="-2115" t="-28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87342" y="5029200"/>
                <a:ext cx="15020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42" y="5029200"/>
                <a:ext cx="15020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87342" y="3505200"/>
                <a:ext cx="47024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(**)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42" y="3505200"/>
                <a:ext cx="470244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19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33800" y="4038600"/>
                <a:ext cx="4126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(∗∗)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en-US" sz="2400" i="1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038600"/>
                <a:ext cx="412619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08648" y="4572000"/>
                <a:ext cx="15788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48" y="4572000"/>
                <a:ext cx="157889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" y="1976735"/>
            <a:ext cx="33528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 ĐKXĐ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424" y="2826603"/>
            <a:ext cx="33528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 đồng mẫu hai vế của phương trình và khử mẫu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367" y="4198203"/>
            <a:ext cx="33528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Giải phương trình vừa nhận được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569803"/>
            <a:ext cx="3352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Kiểm tra ĐKXĐ và kết luận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8942" y="5029200"/>
            <a:ext cx="186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(t/m ĐKXĐ)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600" y="5638800"/>
                <a:ext cx="548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tập nghiệm của phương trình</a:t>
                </a:r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 algn="ctr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638800"/>
                <a:ext cx="54864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667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54"/>
          <p:cNvSpPr>
            <a:spLocks noChangeArrowheads="1"/>
          </p:cNvSpPr>
          <p:nvPr/>
        </p:nvSpPr>
        <p:spPr bwMode="auto">
          <a:xfrm rot="10800000">
            <a:off x="3545114" y="5060950"/>
            <a:ext cx="4667250" cy="1644650"/>
          </a:xfrm>
          <a:prstGeom prst="wedgeRectCallout">
            <a:avLst>
              <a:gd name="adj1" fmla="val 27361"/>
              <a:gd name="adj2" fmla="val 1264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itchFamily="18" charset="0"/>
              </a:rPr>
              <a:t>ở bước này ta dùng kí hiệu suy ra (=&gt;) không dùng kí hiệu tương đương (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&lt;=&gt;)</a:t>
            </a: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99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33400" y="2129135"/>
            <a:ext cx="5024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Bước 1: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Tìm ĐKXĐ của phương trình.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3400" y="2967335"/>
            <a:ext cx="7719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Bước 2: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Quy đồng mẫu hai vế của phương trình rồi khử mẫu.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33400" y="3881735"/>
            <a:ext cx="5516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Bước 3: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Giải phương trình vừa nhận được.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33400" y="4724400"/>
            <a:ext cx="8301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Bước 4: (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Kết luận). Trong các giá trị của ẩn tìm được ở bước 3,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các giá trị thỏa mãn ĐKXĐ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chính là nghiệm của phương trình đã cho.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9861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giải  phương trình chứa ẩn ở mẫu</a:t>
            </a:r>
          </a:p>
        </p:txBody>
      </p:sp>
    </p:spTree>
    <p:extLst>
      <p:ext uri="{BB962C8B-B14F-4D97-AF65-F5344CB8AC3E}">
        <p14:creationId xmlns:p14="http://schemas.microsoft.com/office/powerpoint/2010/main" val="125970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829</Words>
  <Application>Microsoft Office PowerPoint</Application>
  <PresentationFormat>On-screen Show (4:3)</PresentationFormat>
  <Paragraphs>129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宋体</vt:lpstr>
      <vt:lpstr>.VnTime</vt:lpstr>
      <vt:lpstr>Arial</vt:lpstr>
      <vt:lpstr>Calibri</vt:lpstr>
      <vt:lpstr>Cambria Math</vt:lpstr>
      <vt:lpstr>Comic Sans MS</vt:lpstr>
      <vt:lpstr>Symbol</vt:lpstr>
      <vt:lpstr>Times New Roman</vt:lpstr>
      <vt:lpstr>VNI-Times</vt:lpstr>
      <vt:lpstr>Wingdings</vt:lpstr>
      <vt:lpstr>1_Office Theme</vt:lpstr>
      <vt:lpstr>Default Design</vt:lpstr>
      <vt:lpstr>Mountain Top</vt:lpstr>
      <vt:lpstr>1_Default Design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2020-04-15T14:00:57Z</dcterms:created>
  <dcterms:modified xsi:type="dcterms:W3CDTF">2021-03-08T00:51:17Z</dcterms:modified>
</cp:coreProperties>
</file>