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01" r:id="rId2"/>
    <p:sldId id="257" r:id="rId3"/>
    <p:sldId id="284" r:id="rId4"/>
    <p:sldId id="285" r:id="rId5"/>
    <p:sldId id="270" r:id="rId6"/>
    <p:sldId id="343" r:id="rId7"/>
    <p:sldId id="318" r:id="rId8"/>
    <p:sldId id="344" r:id="rId9"/>
    <p:sldId id="319" r:id="rId10"/>
    <p:sldId id="339" r:id="rId11"/>
    <p:sldId id="349" r:id="rId12"/>
    <p:sldId id="346" r:id="rId13"/>
    <p:sldId id="341" r:id="rId14"/>
    <p:sldId id="338" r:id="rId15"/>
    <p:sldId id="311" r:id="rId16"/>
    <p:sldId id="347" r:id="rId17"/>
    <p:sldId id="312" r:id="rId18"/>
    <p:sldId id="326" r:id="rId19"/>
    <p:sldId id="348" r:id="rId20"/>
    <p:sldId id="331" r:id="rId21"/>
    <p:sldId id="333" r:id="rId22"/>
    <p:sldId id="298" r:id="rId23"/>
    <p:sldId id="350" r:id="rId24"/>
    <p:sldId id="352" r:id="rId25"/>
    <p:sldId id="316" r:id="rId26"/>
    <p:sldId id="269" r:id="rId27"/>
    <p:sldId id="295" r:id="rId2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12</a:t>
            </a:fld>
            <a:endParaRPr lang="en-US"/>
          </a:p>
        </p:txBody>
      </p:sp>
    </p:spTree>
    <p:extLst>
      <p:ext uri="{BB962C8B-B14F-4D97-AF65-F5344CB8AC3E}">
        <p14:creationId xmlns:p14="http://schemas.microsoft.com/office/powerpoint/2010/main" val="154043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Tree>
    <p:extLst>
      <p:ext uri="{BB962C8B-B14F-4D97-AF65-F5344CB8AC3E}">
        <p14:creationId xmlns:p14="http://schemas.microsoft.com/office/powerpoint/2010/main" val="3462975022"/>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4</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duhome.com.vn/DHALesson?idGrade=19&amp;idSubject=1&amp;idSeries=117&amp;idTheme=979&amp;IdLevel=1&amp;idThemeServer=6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1874728"/>
            <a:ext cx="6844938" cy="3108543"/>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4: INTERNATIONAL CHARITIES AND ORGANIZATIONS</a:t>
            </a:r>
          </a:p>
          <a:p>
            <a:pPr algn="ctr"/>
            <a:r>
              <a:rPr lang="en-US" sz="3200" b="1" dirty="0">
                <a:solidFill>
                  <a:srgbClr val="00B050"/>
                </a:solidFill>
                <a:ea typeface="Times New Roman" panose="02020603050405020304" pitchFamily="18" charset="0"/>
                <a:cs typeface="Arial" panose="020B0604020202020204" pitchFamily="34" charset="0"/>
              </a:rPr>
              <a:t>Lesson 3.1 – Listening &amp; Reading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36</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8407" y="233432"/>
            <a:ext cx="6943725" cy="646331"/>
          </a:xfrm>
          <a:prstGeom prst="rect">
            <a:avLst/>
          </a:prstGeom>
        </p:spPr>
        <p:txBody>
          <a:bodyPr wrap="square">
            <a:spAutoFit/>
          </a:bodyPr>
          <a:lstStyle/>
          <a:p>
            <a:r>
              <a:rPr lang="en-US" sz="3600" i="1" dirty="0">
                <a:solidFill>
                  <a:srgbClr val="0070C0"/>
                </a:solidFill>
              </a:rPr>
              <a:t>Underline the key words/phrases. </a:t>
            </a:r>
          </a:p>
        </p:txBody>
      </p:sp>
      <p:cxnSp>
        <p:nvCxnSpPr>
          <p:cNvPr id="27" name="Straight Connector 26"/>
          <p:cNvCxnSpPr>
            <a:cxnSpLocks/>
          </p:cNvCxnSpPr>
          <p:nvPr/>
        </p:nvCxnSpPr>
        <p:spPr>
          <a:xfrm>
            <a:off x="5717612" y="5071620"/>
            <a:ext cx="3974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5508E4-ADF4-1621-24A2-AFFE2589DE2E}"/>
              </a:ext>
            </a:extLst>
          </p:cNvPr>
          <p:cNvSpPr txBox="1"/>
          <p:nvPr/>
        </p:nvSpPr>
        <p:spPr>
          <a:xfrm>
            <a:off x="548640" y="1162656"/>
            <a:ext cx="11257280" cy="3970318"/>
          </a:xfrm>
          <a:prstGeom prst="rect">
            <a:avLst/>
          </a:prstGeom>
          <a:noFill/>
        </p:spPr>
        <p:txBody>
          <a:bodyPr wrap="square">
            <a:spAutoFit/>
          </a:bodyPr>
          <a:lstStyle/>
          <a:p>
            <a:pPr algn="l"/>
            <a:r>
              <a:rPr lang="en-US" sz="2800" b="0" i="0" u="none" strike="noStrike" baseline="0" dirty="0">
                <a:latin typeface="HelveticaNeueLTStd-Cn"/>
              </a:rPr>
              <a:t>1. The Color Run is ten kilometers long. _____</a:t>
            </a:r>
          </a:p>
          <a:p>
            <a:pPr algn="l"/>
            <a:r>
              <a:rPr lang="en-US" sz="2800" b="0" i="0" u="none" strike="noStrike" baseline="0" dirty="0">
                <a:latin typeface="HelveticaNeueLTStd-Cn"/>
              </a:rPr>
              <a:t>2. The Color Run only aims to raise money to help local communities. _____</a:t>
            </a:r>
          </a:p>
          <a:p>
            <a:pPr algn="l"/>
            <a:r>
              <a:rPr lang="en-US" sz="2800" b="0" i="0" u="none" strike="noStrike" baseline="0" dirty="0">
                <a:latin typeface="HelveticaNeueLTStd-Cn"/>
              </a:rPr>
              <a:t>3. Northwestern University Dance Marathon (NUDM) started in 1975. _____</a:t>
            </a:r>
          </a:p>
          <a:p>
            <a:pPr algn="l"/>
            <a:r>
              <a:rPr lang="en-US" sz="2800" b="0" i="0" u="none" strike="noStrike" baseline="0" dirty="0">
                <a:latin typeface="HelveticaNeueLTStd-Cn"/>
              </a:rPr>
              <a:t>4. NUDM raised over 1.2 million dollars in 2019. _____</a:t>
            </a:r>
          </a:p>
          <a:p>
            <a:pPr algn="l"/>
            <a:r>
              <a:rPr lang="en-US" sz="2800" b="0" i="0" u="none" strike="noStrike" baseline="0" dirty="0">
                <a:latin typeface="HelveticaNeueLTStd-Cn"/>
              </a:rPr>
              <a:t>5. The Dog Days of Summer Charity Dog Wash happens every two years. _____</a:t>
            </a:r>
          </a:p>
          <a:p>
            <a:pPr algn="l"/>
            <a:r>
              <a:rPr lang="en-US" sz="2800" b="0" i="0" u="none" strike="noStrike" baseline="0" dirty="0">
                <a:latin typeface="HelveticaNeueLTStd-Cn"/>
              </a:rPr>
              <a:t>6. They use all money raised to support local police dogs. _____</a:t>
            </a:r>
            <a:endParaRPr lang="en-US" sz="2800" dirty="0"/>
          </a:p>
        </p:txBody>
      </p:sp>
      <p:cxnSp>
        <p:nvCxnSpPr>
          <p:cNvPr id="19" name="Straight Connector 18">
            <a:extLst>
              <a:ext uri="{FF2B5EF4-FFF2-40B4-BE49-F238E27FC236}">
                <a16:creationId xmlns:a16="http://schemas.microsoft.com/office/drawing/2014/main" id="{ED3B9DD1-E7DA-E2DD-3880-7E2CD8D410C8}"/>
              </a:ext>
            </a:extLst>
          </p:cNvPr>
          <p:cNvCxnSpPr>
            <a:cxnSpLocks/>
          </p:cNvCxnSpPr>
          <p:nvPr/>
        </p:nvCxnSpPr>
        <p:spPr>
          <a:xfrm>
            <a:off x="3858332" y="1641730"/>
            <a:ext cx="2918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A8313-3EDC-7952-741B-6BE8900412D5}"/>
              </a:ext>
            </a:extLst>
          </p:cNvPr>
          <p:cNvCxnSpPr>
            <a:cxnSpLocks/>
          </p:cNvCxnSpPr>
          <p:nvPr/>
        </p:nvCxnSpPr>
        <p:spPr>
          <a:xfrm>
            <a:off x="3470988" y="2109090"/>
            <a:ext cx="14667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89888B-CA4C-CE65-2534-4F47CEAE1D57}"/>
              </a:ext>
            </a:extLst>
          </p:cNvPr>
          <p:cNvCxnSpPr>
            <a:cxnSpLocks/>
          </p:cNvCxnSpPr>
          <p:nvPr/>
        </p:nvCxnSpPr>
        <p:spPr>
          <a:xfrm>
            <a:off x="5433132" y="2109090"/>
            <a:ext cx="19227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36C58A9-3D85-EE36-4CB5-C43FF69E422E}"/>
              </a:ext>
            </a:extLst>
          </p:cNvPr>
          <p:cNvCxnSpPr>
            <a:cxnSpLocks/>
          </p:cNvCxnSpPr>
          <p:nvPr/>
        </p:nvCxnSpPr>
        <p:spPr>
          <a:xfrm>
            <a:off x="7922332" y="2109090"/>
            <a:ext cx="3609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6289F4-2086-1B42-047F-573A5B437BF9}"/>
              </a:ext>
            </a:extLst>
          </p:cNvPr>
          <p:cNvCxnSpPr>
            <a:cxnSpLocks/>
          </p:cNvCxnSpPr>
          <p:nvPr/>
        </p:nvCxnSpPr>
        <p:spPr>
          <a:xfrm>
            <a:off x="1084652" y="3003170"/>
            <a:ext cx="63829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611B3F-42FF-32C5-1224-DB08200D22D9}"/>
              </a:ext>
            </a:extLst>
          </p:cNvPr>
          <p:cNvCxnSpPr>
            <a:cxnSpLocks/>
          </p:cNvCxnSpPr>
          <p:nvPr/>
        </p:nvCxnSpPr>
        <p:spPr>
          <a:xfrm>
            <a:off x="9060252" y="3003170"/>
            <a:ext cx="10591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BB3737-F898-01D9-FE1F-3AEAA020F58C}"/>
              </a:ext>
            </a:extLst>
          </p:cNvPr>
          <p:cNvCxnSpPr>
            <a:cxnSpLocks/>
          </p:cNvCxnSpPr>
          <p:nvPr/>
        </p:nvCxnSpPr>
        <p:spPr>
          <a:xfrm>
            <a:off x="10584252" y="3003170"/>
            <a:ext cx="784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25C6281-E42F-152C-510C-BD9E30DDF2E5}"/>
              </a:ext>
            </a:extLst>
          </p:cNvPr>
          <p:cNvCxnSpPr>
            <a:cxnSpLocks/>
          </p:cNvCxnSpPr>
          <p:nvPr/>
        </p:nvCxnSpPr>
        <p:spPr>
          <a:xfrm>
            <a:off x="2187139" y="3744850"/>
            <a:ext cx="458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2BC70F0-601E-3C94-A1B1-F74B93C3D81E}"/>
              </a:ext>
            </a:extLst>
          </p:cNvPr>
          <p:cNvCxnSpPr>
            <a:cxnSpLocks/>
          </p:cNvCxnSpPr>
          <p:nvPr/>
        </p:nvCxnSpPr>
        <p:spPr>
          <a:xfrm>
            <a:off x="7231452" y="3760980"/>
            <a:ext cx="9168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2D99D4-1F05-59E4-285B-AA3853932C02}"/>
              </a:ext>
            </a:extLst>
          </p:cNvPr>
          <p:cNvCxnSpPr>
            <a:cxnSpLocks/>
          </p:cNvCxnSpPr>
          <p:nvPr/>
        </p:nvCxnSpPr>
        <p:spPr>
          <a:xfrm>
            <a:off x="9692132" y="4228340"/>
            <a:ext cx="14737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BA6850-9AED-01EB-9327-7DB8F095187C}"/>
              </a:ext>
            </a:extLst>
          </p:cNvPr>
          <p:cNvCxnSpPr>
            <a:cxnSpLocks/>
          </p:cNvCxnSpPr>
          <p:nvPr/>
        </p:nvCxnSpPr>
        <p:spPr>
          <a:xfrm>
            <a:off x="692258" y="4608450"/>
            <a:ext cx="784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73C3D3-03DD-01AF-2B86-CC3A11F40924}"/>
              </a:ext>
            </a:extLst>
          </p:cNvPr>
          <p:cNvCxnSpPr>
            <a:cxnSpLocks/>
          </p:cNvCxnSpPr>
          <p:nvPr/>
        </p:nvCxnSpPr>
        <p:spPr>
          <a:xfrm>
            <a:off x="3015052" y="5055490"/>
            <a:ext cx="21157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5944" y="513180"/>
            <a:ext cx="1815346" cy="4945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Pre-Listening</a:t>
            </a:r>
          </a:p>
        </p:txBody>
      </p:sp>
    </p:spTree>
    <p:extLst>
      <p:ext uri="{BB962C8B-B14F-4D97-AF65-F5344CB8AC3E}">
        <p14:creationId xmlns:p14="http://schemas.microsoft.com/office/powerpoint/2010/main" val="16091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21788" y="1245677"/>
            <a:ext cx="10680931" cy="3416320"/>
          </a:xfrm>
          <a:prstGeom prst="rect">
            <a:avLst/>
          </a:prstGeom>
        </p:spPr>
        <p:txBody>
          <a:bodyPr wrap="square">
            <a:spAutoFit/>
          </a:bodyPr>
          <a:lstStyle/>
          <a:p>
            <a:r>
              <a:rPr lang="en-US" sz="3600" b="1" dirty="0">
                <a:solidFill>
                  <a:srgbClr val="242021"/>
                </a:solidFill>
              </a:rPr>
              <a:t>a. Listen to a man talking about ways to raise money for charity. How many fundraising events does the speaker talk about?</a:t>
            </a:r>
          </a:p>
          <a:p>
            <a:endParaRPr lang="en-US" sz="3600" b="1" dirty="0">
              <a:solidFill>
                <a:srgbClr val="242021"/>
              </a:solidFill>
            </a:endParaRPr>
          </a:p>
          <a:p>
            <a:endParaRPr lang="en-US" sz="3600" b="1" dirty="0">
              <a:solidFill>
                <a:srgbClr val="242021"/>
              </a:solidFill>
            </a:endParaRPr>
          </a:p>
          <a:p>
            <a:r>
              <a:rPr lang="en-US" sz="3600" b="1" dirty="0">
                <a:solidFill>
                  <a:srgbClr val="FF0000"/>
                </a:solidFill>
              </a:rPr>
              <a:t>Answer: three</a:t>
            </a:r>
          </a:p>
        </p:txBody>
      </p:sp>
      <p:sp>
        <p:nvSpPr>
          <p:cNvPr id="3" name="Rectangle 2"/>
          <p:cNvSpPr/>
          <p:nvPr/>
        </p:nvSpPr>
        <p:spPr>
          <a:xfrm>
            <a:off x="195944" y="513180"/>
            <a:ext cx="1815346" cy="4945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While-Listening</a:t>
            </a:r>
          </a:p>
        </p:txBody>
      </p:sp>
      <p:pic>
        <p:nvPicPr>
          <p:cNvPr id="2" name="CD1-TRACK 46">
            <a:hlinkClick r:id="" action="ppaction://media"/>
            <a:extLst>
              <a:ext uri="{FF2B5EF4-FFF2-40B4-BE49-F238E27FC236}">
                <a16:creationId xmlns:a16="http://schemas.microsoft.com/office/drawing/2014/main" id="{F644AA3C-87F0-733F-B0F7-3163D41F04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3781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9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8407" y="233432"/>
            <a:ext cx="6943725" cy="646331"/>
          </a:xfrm>
          <a:prstGeom prst="rect">
            <a:avLst/>
          </a:prstGeom>
        </p:spPr>
        <p:txBody>
          <a:bodyPr wrap="square">
            <a:spAutoFit/>
          </a:bodyPr>
          <a:lstStyle/>
          <a:p>
            <a:r>
              <a:rPr lang="en-US" sz="3600" i="1" dirty="0">
                <a:solidFill>
                  <a:srgbClr val="0070C0"/>
                </a:solidFill>
              </a:rPr>
              <a:t>Now, listen and write True or False.</a:t>
            </a:r>
          </a:p>
        </p:txBody>
      </p:sp>
      <p:sp>
        <p:nvSpPr>
          <p:cNvPr id="16" name="TextBox 15">
            <a:extLst>
              <a:ext uri="{FF2B5EF4-FFF2-40B4-BE49-F238E27FC236}">
                <a16:creationId xmlns:a16="http://schemas.microsoft.com/office/drawing/2014/main" id="{DC5508E4-ADF4-1621-24A2-AFFE2589DE2E}"/>
              </a:ext>
            </a:extLst>
          </p:cNvPr>
          <p:cNvSpPr txBox="1"/>
          <p:nvPr/>
        </p:nvSpPr>
        <p:spPr>
          <a:xfrm>
            <a:off x="355600" y="1648797"/>
            <a:ext cx="11257280" cy="3970318"/>
          </a:xfrm>
          <a:prstGeom prst="rect">
            <a:avLst/>
          </a:prstGeom>
          <a:noFill/>
        </p:spPr>
        <p:txBody>
          <a:bodyPr wrap="square">
            <a:spAutoFit/>
          </a:bodyPr>
          <a:lstStyle/>
          <a:p>
            <a:pPr algn="l"/>
            <a:r>
              <a:rPr lang="en-US" sz="2800" b="0" i="0" u="none" strike="noStrike" baseline="0" dirty="0">
                <a:latin typeface="HelveticaNeueLTStd-Cn"/>
              </a:rPr>
              <a:t>1. The Color Run is ten kilometers long. _____</a:t>
            </a:r>
          </a:p>
          <a:p>
            <a:pPr algn="l"/>
            <a:r>
              <a:rPr lang="en-US" sz="2800" b="0" i="0" u="none" strike="noStrike" baseline="0" dirty="0">
                <a:latin typeface="HelveticaNeueLTStd-Cn"/>
              </a:rPr>
              <a:t>2. The Color Run only aims to raise money to help local communities. _____</a:t>
            </a:r>
          </a:p>
          <a:p>
            <a:pPr algn="l"/>
            <a:r>
              <a:rPr lang="en-US" sz="2800" b="0" i="0" u="none" strike="noStrike" baseline="0" dirty="0">
                <a:latin typeface="HelveticaNeueLTStd-Cn"/>
              </a:rPr>
              <a:t>3. Northwestern University Dance Marathon (NUDM) started in 1975. _____</a:t>
            </a:r>
          </a:p>
          <a:p>
            <a:pPr algn="l"/>
            <a:r>
              <a:rPr lang="en-US" sz="2800" b="0" i="0" u="none" strike="noStrike" baseline="0" dirty="0">
                <a:latin typeface="HelveticaNeueLTStd-Cn"/>
              </a:rPr>
              <a:t>4. NUDM raised over 1.2 million dollars in 2019. _____</a:t>
            </a:r>
          </a:p>
          <a:p>
            <a:pPr algn="l"/>
            <a:r>
              <a:rPr lang="en-US" sz="2800" b="0" i="0" u="none" strike="noStrike" baseline="0" dirty="0">
                <a:latin typeface="HelveticaNeueLTStd-Cn"/>
              </a:rPr>
              <a:t>5. The Dog Days of Summer Charity Dog Wash happens every two years. _____</a:t>
            </a:r>
          </a:p>
          <a:p>
            <a:pPr algn="l"/>
            <a:r>
              <a:rPr lang="en-US" sz="2800" b="0" i="0" u="none" strike="noStrike" baseline="0" dirty="0">
                <a:latin typeface="HelveticaNeueLTStd-Cn"/>
              </a:rPr>
              <a:t>6. They use all money raised to support local police dogs. _____</a:t>
            </a:r>
            <a:endParaRPr lang="en-US" sz="2800" dirty="0"/>
          </a:p>
        </p:txBody>
      </p:sp>
      <p:pic>
        <p:nvPicPr>
          <p:cNvPr id="2" name="CD1-TRACK 46">
            <a:hlinkClick r:id="" action="ppaction://media"/>
            <a:extLst>
              <a:ext uri="{FF2B5EF4-FFF2-40B4-BE49-F238E27FC236}">
                <a16:creationId xmlns:a16="http://schemas.microsoft.com/office/drawing/2014/main" id="{4992130E-29EA-54AF-B4A8-E6E3551FCE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14560" y="561677"/>
            <a:ext cx="406400" cy="406400"/>
          </a:xfrm>
          <a:prstGeom prst="rect">
            <a:avLst/>
          </a:prstGeom>
        </p:spPr>
      </p:pic>
      <p:sp>
        <p:nvSpPr>
          <p:cNvPr id="4" name="TextBox 3">
            <a:extLst>
              <a:ext uri="{FF2B5EF4-FFF2-40B4-BE49-F238E27FC236}">
                <a16:creationId xmlns:a16="http://schemas.microsoft.com/office/drawing/2014/main" id="{16CD8E16-8916-3AB9-387F-09BEDD9B757C}"/>
              </a:ext>
            </a:extLst>
          </p:cNvPr>
          <p:cNvSpPr txBox="1"/>
          <p:nvPr/>
        </p:nvSpPr>
        <p:spPr>
          <a:xfrm>
            <a:off x="6776720" y="1552852"/>
            <a:ext cx="1645920" cy="584775"/>
          </a:xfrm>
          <a:prstGeom prst="rect">
            <a:avLst/>
          </a:prstGeom>
          <a:noFill/>
        </p:spPr>
        <p:txBody>
          <a:bodyPr wrap="square" rtlCol="0">
            <a:spAutoFit/>
          </a:bodyPr>
          <a:lstStyle/>
          <a:p>
            <a:r>
              <a:rPr lang="en-US" sz="3200" dirty="0">
                <a:solidFill>
                  <a:srgbClr val="FF0000"/>
                </a:solidFill>
              </a:rPr>
              <a:t>FALSE</a:t>
            </a:r>
          </a:p>
        </p:txBody>
      </p:sp>
      <p:sp>
        <p:nvSpPr>
          <p:cNvPr id="5" name="TextBox 4">
            <a:extLst>
              <a:ext uri="{FF2B5EF4-FFF2-40B4-BE49-F238E27FC236}">
                <a16:creationId xmlns:a16="http://schemas.microsoft.com/office/drawing/2014/main" id="{287CC32F-8D2D-632F-6A37-9802052FF680}"/>
              </a:ext>
            </a:extLst>
          </p:cNvPr>
          <p:cNvSpPr txBox="1"/>
          <p:nvPr/>
        </p:nvSpPr>
        <p:spPr>
          <a:xfrm>
            <a:off x="355600" y="2406292"/>
            <a:ext cx="1645920" cy="584775"/>
          </a:xfrm>
          <a:prstGeom prst="rect">
            <a:avLst/>
          </a:prstGeom>
          <a:noFill/>
        </p:spPr>
        <p:txBody>
          <a:bodyPr wrap="square" rtlCol="0">
            <a:spAutoFit/>
          </a:bodyPr>
          <a:lstStyle/>
          <a:p>
            <a:r>
              <a:rPr lang="en-US" sz="3200" dirty="0">
                <a:solidFill>
                  <a:srgbClr val="FF0000"/>
                </a:solidFill>
              </a:rPr>
              <a:t>FALSE</a:t>
            </a:r>
          </a:p>
        </p:txBody>
      </p:sp>
      <p:sp>
        <p:nvSpPr>
          <p:cNvPr id="6" name="TextBox 5">
            <a:extLst>
              <a:ext uri="{FF2B5EF4-FFF2-40B4-BE49-F238E27FC236}">
                <a16:creationId xmlns:a16="http://schemas.microsoft.com/office/drawing/2014/main" id="{488C982C-82A1-6284-1067-26AC96BB0366}"/>
              </a:ext>
            </a:extLst>
          </p:cNvPr>
          <p:cNvSpPr txBox="1"/>
          <p:nvPr/>
        </p:nvSpPr>
        <p:spPr>
          <a:xfrm>
            <a:off x="8046212" y="3633956"/>
            <a:ext cx="1645920" cy="584775"/>
          </a:xfrm>
          <a:prstGeom prst="rect">
            <a:avLst/>
          </a:prstGeom>
          <a:noFill/>
        </p:spPr>
        <p:txBody>
          <a:bodyPr wrap="square" rtlCol="0">
            <a:spAutoFit/>
          </a:bodyPr>
          <a:lstStyle/>
          <a:p>
            <a:r>
              <a:rPr lang="en-US" sz="3200" dirty="0">
                <a:solidFill>
                  <a:srgbClr val="FF0000"/>
                </a:solidFill>
              </a:rPr>
              <a:t>TRUE</a:t>
            </a:r>
          </a:p>
        </p:txBody>
      </p:sp>
      <p:sp>
        <p:nvSpPr>
          <p:cNvPr id="8" name="TextBox 7">
            <a:extLst>
              <a:ext uri="{FF2B5EF4-FFF2-40B4-BE49-F238E27FC236}">
                <a16:creationId xmlns:a16="http://schemas.microsoft.com/office/drawing/2014/main" id="{8ED5863A-1BAD-7944-07F2-A62971218E44}"/>
              </a:ext>
            </a:extLst>
          </p:cNvPr>
          <p:cNvSpPr txBox="1"/>
          <p:nvPr/>
        </p:nvSpPr>
        <p:spPr>
          <a:xfrm>
            <a:off x="396240" y="3302426"/>
            <a:ext cx="1645920" cy="584775"/>
          </a:xfrm>
          <a:prstGeom prst="rect">
            <a:avLst/>
          </a:prstGeom>
          <a:noFill/>
        </p:spPr>
        <p:txBody>
          <a:bodyPr wrap="square" rtlCol="0">
            <a:spAutoFit/>
          </a:bodyPr>
          <a:lstStyle/>
          <a:p>
            <a:r>
              <a:rPr lang="en-US" sz="3200" dirty="0">
                <a:solidFill>
                  <a:srgbClr val="FF0000"/>
                </a:solidFill>
              </a:rPr>
              <a:t>TRUE</a:t>
            </a:r>
          </a:p>
        </p:txBody>
      </p:sp>
      <p:sp>
        <p:nvSpPr>
          <p:cNvPr id="9" name="TextBox 8">
            <a:extLst>
              <a:ext uri="{FF2B5EF4-FFF2-40B4-BE49-F238E27FC236}">
                <a16:creationId xmlns:a16="http://schemas.microsoft.com/office/drawing/2014/main" id="{79184C74-4556-CB55-A6DB-61F71EAEA430}"/>
              </a:ext>
            </a:extLst>
          </p:cNvPr>
          <p:cNvSpPr txBox="1"/>
          <p:nvPr/>
        </p:nvSpPr>
        <p:spPr>
          <a:xfrm>
            <a:off x="1442720" y="4622800"/>
            <a:ext cx="1645920" cy="584775"/>
          </a:xfrm>
          <a:prstGeom prst="rect">
            <a:avLst/>
          </a:prstGeom>
          <a:noFill/>
        </p:spPr>
        <p:txBody>
          <a:bodyPr wrap="square" rtlCol="0">
            <a:spAutoFit/>
          </a:bodyPr>
          <a:lstStyle/>
          <a:p>
            <a:r>
              <a:rPr lang="en-US" sz="3200" dirty="0">
                <a:solidFill>
                  <a:srgbClr val="FF0000"/>
                </a:solidFill>
              </a:rPr>
              <a:t>FALSE</a:t>
            </a:r>
          </a:p>
        </p:txBody>
      </p:sp>
      <p:sp>
        <p:nvSpPr>
          <p:cNvPr id="10" name="TextBox 9">
            <a:extLst>
              <a:ext uri="{FF2B5EF4-FFF2-40B4-BE49-F238E27FC236}">
                <a16:creationId xmlns:a16="http://schemas.microsoft.com/office/drawing/2014/main" id="{D5CB5C79-F2FF-DB62-B934-862D2C858AD8}"/>
              </a:ext>
            </a:extLst>
          </p:cNvPr>
          <p:cNvSpPr txBox="1"/>
          <p:nvPr/>
        </p:nvSpPr>
        <p:spPr>
          <a:xfrm>
            <a:off x="9550400" y="5034340"/>
            <a:ext cx="1645920" cy="584775"/>
          </a:xfrm>
          <a:prstGeom prst="rect">
            <a:avLst/>
          </a:prstGeom>
          <a:noFill/>
        </p:spPr>
        <p:txBody>
          <a:bodyPr wrap="square" rtlCol="0">
            <a:spAutoFit/>
          </a:bodyPr>
          <a:lstStyle/>
          <a:p>
            <a:r>
              <a:rPr lang="en-US" sz="3200" dirty="0">
                <a:solidFill>
                  <a:srgbClr val="FF0000"/>
                </a:solidFill>
              </a:rPr>
              <a:t>TRUE</a:t>
            </a:r>
          </a:p>
        </p:txBody>
      </p:sp>
      <p:sp>
        <p:nvSpPr>
          <p:cNvPr id="12" name="Rectangle 11">
            <a:extLst>
              <a:ext uri="{FF2B5EF4-FFF2-40B4-BE49-F238E27FC236}">
                <a16:creationId xmlns:a16="http://schemas.microsoft.com/office/drawing/2014/main" id="{9818E920-9070-FB25-0820-3B3B8585044E}"/>
              </a:ext>
            </a:extLst>
          </p:cNvPr>
          <p:cNvSpPr/>
          <p:nvPr/>
        </p:nvSpPr>
        <p:spPr>
          <a:xfrm>
            <a:off x="195944" y="513180"/>
            <a:ext cx="1815346" cy="4945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While-Listening</a:t>
            </a:r>
          </a:p>
        </p:txBody>
      </p:sp>
    </p:spTree>
    <p:extLst>
      <p:ext uri="{BB962C8B-B14F-4D97-AF65-F5344CB8AC3E}">
        <p14:creationId xmlns:p14="http://schemas.microsoft.com/office/powerpoint/2010/main" val="29488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94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4" grpId="0"/>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354" y="407552"/>
            <a:ext cx="1074578"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Scripts</a:t>
            </a:r>
          </a:p>
        </p:txBody>
      </p:sp>
      <p:sp>
        <p:nvSpPr>
          <p:cNvPr id="5" name="Rectangle 4"/>
          <p:cNvSpPr/>
          <p:nvPr/>
        </p:nvSpPr>
        <p:spPr>
          <a:xfrm>
            <a:off x="306355" y="891210"/>
            <a:ext cx="5310674" cy="5401479"/>
          </a:xfrm>
          <a:prstGeom prst="rect">
            <a:avLst/>
          </a:prstGeom>
        </p:spPr>
        <p:txBody>
          <a:bodyPr wrap="square">
            <a:spAutoFit/>
          </a:bodyPr>
          <a:lstStyle/>
          <a:p>
            <a:pPr algn="l"/>
            <a:r>
              <a:rPr lang="en-US" sz="2300" b="0" i="1" u="none" strike="noStrike" baseline="0" dirty="0">
                <a:solidFill>
                  <a:srgbClr val="0070C0"/>
                </a:solidFill>
                <a:latin typeface="HelveticaNeueLTStd-BdCnO"/>
              </a:rPr>
              <a:t>Track 46</a:t>
            </a:r>
          </a:p>
          <a:p>
            <a:pPr algn="l"/>
            <a:r>
              <a:rPr lang="en-US" sz="2300" b="0" i="1" u="none" strike="noStrike" baseline="0" dirty="0">
                <a:solidFill>
                  <a:srgbClr val="0070C0"/>
                </a:solidFill>
                <a:latin typeface="HelveticaNeueLTStd-CnO"/>
              </a:rPr>
              <a:t>M: Welcome back to the show. Now, let's look at some</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exciting and creative fundraising events.</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First, the Color Run. It's a five-kilometer paint race</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which started in 2011 in Phoenix, Arizona. Runners</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wear white clothes and are covered in different</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colored paint at each part of the race. The Color Run’s</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main aim is to raise money for local</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communities,</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but it also encourages everyone to enjoy running and</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promotes the health benefits of sports.</a:t>
            </a:r>
          </a:p>
          <a:p>
            <a:pPr algn="l"/>
            <a:endParaRPr lang="en-US" sz="2300" dirty="0">
              <a:solidFill>
                <a:srgbClr val="0070C0"/>
              </a:solidFill>
            </a:endParaRPr>
          </a:p>
        </p:txBody>
      </p:sp>
      <p:sp>
        <p:nvSpPr>
          <p:cNvPr id="3" name="TextBox 2">
            <a:extLst>
              <a:ext uri="{FF2B5EF4-FFF2-40B4-BE49-F238E27FC236}">
                <a16:creationId xmlns:a16="http://schemas.microsoft.com/office/drawing/2014/main" id="{9320177E-A675-B6DD-0A58-F3863496FD84}"/>
              </a:ext>
            </a:extLst>
          </p:cNvPr>
          <p:cNvSpPr txBox="1"/>
          <p:nvPr/>
        </p:nvSpPr>
        <p:spPr>
          <a:xfrm>
            <a:off x="5617029" y="342329"/>
            <a:ext cx="6447453" cy="5755422"/>
          </a:xfrm>
          <a:prstGeom prst="rect">
            <a:avLst/>
          </a:prstGeom>
          <a:noFill/>
        </p:spPr>
        <p:txBody>
          <a:bodyPr wrap="square" rtlCol="0">
            <a:spAutoFit/>
          </a:bodyPr>
          <a:lstStyle/>
          <a:p>
            <a:pPr algn="l"/>
            <a:r>
              <a:rPr lang="en-US" sz="2300" b="0" i="1" u="none" strike="noStrike" baseline="0" dirty="0">
                <a:solidFill>
                  <a:srgbClr val="0070C0"/>
                </a:solidFill>
                <a:latin typeface="HelveticaNeueLTStd-CnO"/>
              </a:rPr>
              <a:t>Next, we have the Dance Marathon. One of the</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first dance marathons took place in Northwestern</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University, Illinois, in 1975. Every spring, students try</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to complete a thirty-hour dance marathon. In 2019,</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NUDM raised more than one point two million dollars</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to help their local poor and sick students.</a:t>
            </a:r>
          </a:p>
          <a:p>
            <a:pPr algn="l"/>
            <a:r>
              <a:rPr lang="en-US" sz="2300" b="0" i="1" u="none" strike="noStrike" baseline="0" dirty="0">
                <a:solidFill>
                  <a:srgbClr val="0070C0"/>
                </a:solidFill>
                <a:latin typeface="HelveticaNeueLTStd-CnO"/>
              </a:rPr>
              <a:t>Finally, the Charity Dog Wash. The Dog Days of</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Summer Charity Dog Wash is an annual fundraising</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event in Beverly, Massachusetts. At this event,</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volunteers wash dogs for a five-dollar donation. The</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money goes to support local police dogs. People can</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also donate chew toys, towels, and pet food to a local</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animal shelter.</a:t>
            </a:r>
          </a:p>
          <a:p>
            <a:pPr algn="l"/>
            <a:r>
              <a:rPr lang="en-US" sz="2300" b="0" i="1" u="none" strike="noStrike" baseline="0" dirty="0">
                <a:solidFill>
                  <a:srgbClr val="0070C0"/>
                </a:solidFill>
                <a:latin typeface="HelveticaNeueLTStd-CnO"/>
              </a:rPr>
              <a:t>So, those were our top three charity events. Which</a:t>
            </a:r>
            <a:r>
              <a:rPr lang="en-US" sz="2300" b="0" i="1" u="none" strike="noStrike" dirty="0">
                <a:solidFill>
                  <a:srgbClr val="0070C0"/>
                </a:solidFill>
                <a:latin typeface="HelveticaNeueLTStd-CnO"/>
              </a:rPr>
              <a:t> </a:t>
            </a:r>
            <a:r>
              <a:rPr lang="en-US" sz="2300" b="0" i="1" u="none" strike="noStrike" baseline="0" dirty="0">
                <a:solidFill>
                  <a:srgbClr val="0070C0"/>
                </a:solidFill>
                <a:latin typeface="HelveticaNeueLTStd-CnO"/>
              </a:rPr>
              <a:t>one is your favorite?</a:t>
            </a:r>
            <a:endParaRPr lang="en-US" sz="2300" dirty="0">
              <a:solidFill>
                <a:srgbClr val="0070C0"/>
              </a:solidFill>
            </a:endParaRPr>
          </a:p>
        </p:txBody>
      </p:sp>
    </p:spTree>
    <p:extLst>
      <p:ext uri="{BB962C8B-B14F-4D97-AF65-F5344CB8AC3E}">
        <p14:creationId xmlns:p14="http://schemas.microsoft.com/office/powerpoint/2010/main" val="270372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6870" y="1462689"/>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4" name="Rectangle 3"/>
          <p:cNvSpPr/>
          <p:nvPr/>
        </p:nvSpPr>
        <p:spPr>
          <a:xfrm>
            <a:off x="1856509" y="2967220"/>
            <a:ext cx="8631382" cy="1668470"/>
          </a:xfrm>
          <a:prstGeom prst="rect">
            <a:avLst/>
          </a:prstGeom>
        </p:spPr>
        <p:txBody>
          <a:bodyPr wrap="square">
            <a:spAutoFit/>
          </a:bodyPr>
          <a:lstStyle/>
          <a:p>
            <a:pPr>
              <a:lnSpc>
                <a:spcPct val="150000"/>
              </a:lnSpc>
            </a:pPr>
            <a:r>
              <a:rPr lang="en-US" sz="3600" b="1" i="1" dirty="0">
                <a:solidFill>
                  <a:srgbClr val="0070C0"/>
                </a:solidFill>
              </a:rPr>
              <a:t>What does your school often do to raise money for charities? </a:t>
            </a:r>
          </a:p>
        </p:txBody>
      </p:sp>
      <p:pic>
        <p:nvPicPr>
          <p:cNvPr id="5"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1894" y="911389"/>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Post-Listening</a:t>
            </a:r>
          </a:p>
        </p:txBody>
      </p:sp>
    </p:spTree>
    <p:extLst>
      <p:ext uri="{BB962C8B-B14F-4D97-AF65-F5344CB8AC3E}">
        <p14:creationId xmlns:p14="http://schemas.microsoft.com/office/powerpoint/2010/main" val="108400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862" y="0"/>
            <a:ext cx="10031204"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29" y="389949"/>
            <a:ext cx="4954940" cy="879014"/>
          </a:xfrm>
          <a:prstGeom prst="rect">
            <a:avLst/>
          </a:prstGeom>
        </p:spPr>
      </p:pic>
    </p:spTree>
    <p:extLst>
      <p:ext uri="{BB962C8B-B14F-4D97-AF65-F5344CB8AC3E}">
        <p14:creationId xmlns:p14="http://schemas.microsoft.com/office/powerpoint/2010/main" val="27007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01D2F-479C-D1C7-00FB-AEF780F63EF4}"/>
              </a:ext>
            </a:extLst>
          </p:cNvPr>
          <p:cNvPicPr>
            <a:picLocks noChangeAspect="1"/>
          </p:cNvPicPr>
          <p:nvPr/>
        </p:nvPicPr>
        <p:blipFill>
          <a:blip r:embed="rId2"/>
          <a:stretch>
            <a:fillRect/>
          </a:stretch>
        </p:blipFill>
        <p:spPr>
          <a:xfrm>
            <a:off x="576262" y="747712"/>
            <a:ext cx="11039475" cy="5362575"/>
          </a:xfrm>
          <a:prstGeom prst="rect">
            <a:avLst/>
          </a:prstGeom>
        </p:spPr>
      </p:pic>
    </p:spTree>
    <p:extLst>
      <p:ext uri="{BB962C8B-B14F-4D97-AF65-F5344CB8AC3E}">
        <p14:creationId xmlns:p14="http://schemas.microsoft.com/office/powerpoint/2010/main" val="352452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235" y="2873686"/>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5" name="Rectangle 4"/>
          <p:cNvSpPr/>
          <p:nvPr/>
        </p:nvSpPr>
        <p:spPr>
          <a:xfrm>
            <a:off x="1621415" y="888527"/>
            <a:ext cx="8949169" cy="3970318"/>
          </a:xfrm>
          <a:prstGeom prst="rect">
            <a:avLst/>
          </a:prstGeom>
        </p:spPr>
        <p:txBody>
          <a:bodyPr wrap="square">
            <a:spAutoFit/>
          </a:bodyPr>
          <a:lstStyle/>
          <a:p>
            <a:pPr marL="742950" indent="-742950">
              <a:buAutoNum type="alphaLcPeriod"/>
            </a:pPr>
            <a:r>
              <a:rPr lang="en-US" sz="3600" b="1" dirty="0">
                <a:solidFill>
                  <a:srgbClr val="242021"/>
                </a:solidFill>
              </a:rPr>
              <a:t>Read the article and choose the best title.</a:t>
            </a:r>
          </a:p>
          <a:p>
            <a:r>
              <a:rPr lang="en-US" sz="3600" b="1" dirty="0">
                <a:solidFill>
                  <a:srgbClr val="242021"/>
                </a:solidFill>
              </a:rPr>
              <a:t>1. Man Walks for Charity </a:t>
            </a:r>
          </a:p>
          <a:p>
            <a:r>
              <a:rPr lang="en-US" sz="3600" b="1" dirty="0">
                <a:solidFill>
                  <a:srgbClr val="242021"/>
                </a:solidFill>
              </a:rPr>
              <a:t>2. Man Walks to Ho Chi Minh City in 35 Days</a:t>
            </a:r>
            <a:endParaRPr lang="en-US" sz="3600" dirty="0"/>
          </a:p>
          <a:p>
            <a:endParaRPr lang="en-US" sz="3600" b="1" dirty="0">
              <a:solidFill>
                <a:srgbClr val="242021"/>
              </a:solidFill>
            </a:endParaRPr>
          </a:p>
          <a:p>
            <a:pPr marL="742950" indent="-742950">
              <a:buAutoNum type="alphaLcPeriod"/>
            </a:pPr>
            <a:endParaRPr lang="en-US" sz="3600" b="1" dirty="0">
              <a:solidFill>
                <a:srgbClr val="242021"/>
              </a:solidFill>
            </a:endParaRPr>
          </a:p>
          <a:p>
            <a:r>
              <a:rPr lang="en-US" sz="3600" b="1" dirty="0">
                <a:solidFill>
                  <a:srgbClr val="242021"/>
                </a:solidFill>
              </a:rPr>
              <a:t>1. Man Walks for Charity </a:t>
            </a:r>
          </a:p>
          <a:p>
            <a:r>
              <a:rPr lang="en-US" sz="3600" b="1" dirty="0">
                <a:solidFill>
                  <a:srgbClr val="242021"/>
                </a:solidFill>
              </a:rPr>
              <a:t>2. Man Walks to Ho Chi Minh City in 35 Days</a:t>
            </a:r>
            <a:endParaRPr lang="en-US" sz="3600" dirty="0"/>
          </a:p>
        </p:txBody>
      </p:sp>
      <p:sp>
        <p:nvSpPr>
          <p:cNvPr id="13" name="TextBox 12"/>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Pre-Reading</a:t>
            </a:r>
          </a:p>
        </p:txBody>
      </p:sp>
      <p:cxnSp>
        <p:nvCxnSpPr>
          <p:cNvPr id="14" name="Straight Connector 13">
            <a:extLst>
              <a:ext uri="{FF2B5EF4-FFF2-40B4-BE49-F238E27FC236}">
                <a16:creationId xmlns:a16="http://schemas.microsoft.com/office/drawing/2014/main" id="{005CBB64-5AF6-A305-549B-ADF29D668984}"/>
              </a:ext>
            </a:extLst>
          </p:cNvPr>
          <p:cNvCxnSpPr>
            <a:cxnSpLocks/>
          </p:cNvCxnSpPr>
          <p:nvPr/>
        </p:nvCxnSpPr>
        <p:spPr>
          <a:xfrm>
            <a:off x="4353097" y="4228385"/>
            <a:ext cx="2034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C9216D-7266-6D79-AF1A-A580F8CA7FA3}"/>
              </a:ext>
            </a:extLst>
          </p:cNvPr>
          <p:cNvCxnSpPr>
            <a:cxnSpLocks/>
          </p:cNvCxnSpPr>
          <p:nvPr/>
        </p:nvCxnSpPr>
        <p:spPr>
          <a:xfrm>
            <a:off x="4416664" y="4777025"/>
            <a:ext cx="365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970C65-E4EA-92C5-6774-9D7A99F22E5B}"/>
              </a:ext>
            </a:extLst>
          </p:cNvPr>
          <p:cNvCxnSpPr>
            <a:cxnSpLocks/>
          </p:cNvCxnSpPr>
          <p:nvPr/>
        </p:nvCxnSpPr>
        <p:spPr>
          <a:xfrm>
            <a:off x="8653384" y="4778850"/>
            <a:ext cx="1384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1BE1FB0-A0AD-933B-EAFF-FE21723D815D}"/>
              </a:ext>
            </a:extLst>
          </p:cNvPr>
          <p:cNvSpPr/>
          <p:nvPr/>
        </p:nvSpPr>
        <p:spPr>
          <a:xfrm>
            <a:off x="881234" y="5337082"/>
            <a:ext cx="6943725" cy="646331"/>
          </a:xfrm>
          <a:prstGeom prst="rect">
            <a:avLst/>
          </a:prstGeom>
        </p:spPr>
        <p:txBody>
          <a:bodyPr wrap="square">
            <a:spAutoFit/>
          </a:bodyPr>
          <a:lstStyle/>
          <a:p>
            <a:r>
              <a:rPr lang="en-US" sz="3600" dirty="0">
                <a:solidFill>
                  <a:srgbClr val="FF0000"/>
                </a:solidFill>
              </a:rPr>
              <a:t>Answer: 1. Man walks for Charity </a:t>
            </a:r>
          </a:p>
        </p:txBody>
      </p:sp>
    </p:spTree>
    <p:extLst>
      <p:ext uri="{BB962C8B-B14F-4D97-AF65-F5344CB8AC3E}">
        <p14:creationId xmlns:p14="http://schemas.microsoft.com/office/powerpoint/2010/main" val="8517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6838" y="1313225"/>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5" name="Rectangle 4"/>
          <p:cNvSpPr/>
          <p:nvPr/>
        </p:nvSpPr>
        <p:spPr>
          <a:xfrm>
            <a:off x="2836838" y="499033"/>
            <a:ext cx="9101162" cy="646331"/>
          </a:xfrm>
          <a:prstGeom prst="rect">
            <a:avLst/>
          </a:prstGeom>
        </p:spPr>
        <p:txBody>
          <a:bodyPr wrap="square">
            <a:spAutoFit/>
          </a:bodyPr>
          <a:lstStyle/>
          <a:p>
            <a:r>
              <a:rPr lang="en-US" sz="3600" b="1" dirty="0">
                <a:solidFill>
                  <a:srgbClr val="242021"/>
                </a:solidFill>
              </a:rPr>
              <a:t>a. Read </a:t>
            </a:r>
            <a:r>
              <a:rPr lang="en-US" sz="3600" b="1" dirty="0" err="1">
                <a:solidFill>
                  <a:srgbClr val="242021"/>
                </a:solidFill>
              </a:rPr>
              <a:t>Tâm's</a:t>
            </a:r>
            <a:r>
              <a:rPr lang="en-US" sz="3600" b="1" dirty="0">
                <a:solidFill>
                  <a:srgbClr val="242021"/>
                </a:solidFill>
              </a:rPr>
              <a:t> essay and choose the main idea.</a:t>
            </a:r>
            <a:r>
              <a:rPr lang="en-US" sz="3600" dirty="0"/>
              <a:t> </a:t>
            </a:r>
          </a:p>
        </p:txBody>
      </p:sp>
      <p:sp>
        <p:nvSpPr>
          <p:cNvPr id="24" name="TextBox 23"/>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Pre-Reading</a:t>
            </a:r>
          </a:p>
        </p:txBody>
      </p:sp>
      <p:sp>
        <p:nvSpPr>
          <p:cNvPr id="25" name="TextBox 24">
            <a:extLst>
              <a:ext uri="{FF2B5EF4-FFF2-40B4-BE49-F238E27FC236}">
                <a16:creationId xmlns:a16="http://schemas.microsoft.com/office/drawing/2014/main" id="{511B1763-96E3-DF4C-3160-E09BF35B7A5C}"/>
              </a:ext>
            </a:extLst>
          </p:cNvPr>
          <p:cNvSpPr txBox="1"/>
          <p:nvPr/>
        </p:nvSpPr>
        <p:spPr>
          <a:xfrm>
            <a:off x="316958" y="2216001"/>
            <a:ext cx="11621042" cy="3539430"/>
          </a:xfrm>
          <a:prstGeom prst="rect">
            <a:avLst/>
          </a:prstGeom>
          <a:noFill/>
        </p:spPr>
        <p:txBody>
          <a:bodyPr wrap="square">
            <a:spAutoFit/>
          </a:bodyPr>
          <a:lstStyle/>
          <a:p>
            <a:pPr algn="l"/>
            <a:r>
              <a:rPr lang="en-US" sz="2800" b="0" i="0" u="none" strike="noStrike" baseline="0" dirty="0">
                <a:latin typeface="HelveticaNeueLTStd-Cn"/>
              </a:rPr>
              <a:t>A 23-year-old Vietnamese man has raised nearly 135 million VND for charity after completing a 1,700 km walk from Ho Chi Minh City to Hanoi. B.N.Q. started his journey on May 25</a:t>
            </a:r>
            <a:r>
              <a:rPr lang="en-US" sz="1050" b="0" i="0" u="none" strike="noStrike" baseline="0" dirty="0">
                <a:latin typeface="HelveticaNeueLTStd-Cn"/>
              </a:rPr>
              <a:t>th</a:t>
            </a:r>
            <a:r>
              <a:rPr lang="en-US" sz="2800" b="0" i="0" u="none" strike="noStrike" baseline="0" dirty="0">
                <a:latin typeface="HelveticaNeueLTStd-Cn"/>
              </a:rPr>
              <a:t>, 2020 and reached the capital in just 45 days. The young man thought it was one of the most amazing experiences of his life. "I wanted to do something meaningful for me, for my life,“ he said. He started the expedition without any money in his pocket. "Making the journey without money was a really hard challenge," he added. </a:t>
            </a:r>
            <a:endParaRPr lang="en-US" sz="2800" dirty="0"/>
          </a:p>
        </p:txBody>
      </p:sp>
      <p:cxnSp>
        <p:nvCxnSpPr>
          <p:cNvPr id="27" name="Straight Connector 26">
            <a:extLst>
              <a:ext uri="{FF2B5EF4-FFF2-40B4-BE49-F238E27FC236}">
                <a16:creationId xmlns:a16="http://schemas.microsoft.com/office/drawing/2014/main" id="{267B87FC-9BE4-3F00-A952-5FCA233DFCB2}"/>
              </a:ext>
            </a:extLst>
          </p:cNvPr>
          <p:cNvCxnSpPr>
            <a:cxnSpLocks/>
          </p:cNvCxnSpPr>
          <p:nvPr/>
        </p:nvCxnSpPr>
        <p:spPr>
          <a:xfrm>
            <a:off x="6096000" y="2704385"/>
            <a:ext cx="45313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818804-9C51-89FB-69DD-CE7100FA2DD9}"/>
              </a:ext>
            </a:extLst>
          </p:cNvPr>
          <p:cNvCxnSpPr>
            <a:cxnSpLocks/>
          </p:cNvCxnSpPr>
          <p:nvPr/>
        </p:nvCxnSpPr>
        <p:spPr>
          <a:xfrm>
            <a:off x="2475695" y="3112610"/>
            <a:ext cx="43924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0E3E75-BFF8-C23A-F05C-2A5517C32B89}"/>
              </a:ext>
            </a:extLst>
          </p:cNvPr>
          <p:cNvCxnSpPr>
            <a:cxnSpLocks/>
          </p:cNvCxnSpPr>
          <p:nvPr/>
        </p:nvCxnSpPr>
        <p:spPr>
          <a:xfrm>
            <a:off x="7055657" y="3128245"/>
            <a:ext cx="37241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4C5345-7A21-75DE-3845-3CB4DD1A267B}"/>
              </a:ext>
            </a:extLst>
          </p:cNvPr>
          <p:cNvCxnSpPr>
            <a:cxnSpLocks/>
          </p:cNvCxnSpPr>
          <p:nvPr/>
        </p:nvCxnSpPr>
        <p:spPr>
          <a:xfrm>
            <a:off x="371904" y="3599636"/>
            <a:ext cx="999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BA11C6-A151-777E-8BC2-E4207103002E}"/>
              </a:ext>
            </a:extLst>
          </p:cNvPr>
          <p:cNvCxnSpPr>
            <a:cxnSpLocks/>
          </p:cNvCxnSpPr>
          <p:nvPr/>
        </p:nvCxnSpPr>
        <p:spPr>
          <a:xfrm>
            <a:off x="2698544" y="3599636"/>
            <a:ext cx="57545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62EC13-1D52-1525-EA36-1FE42BE3E3F9}"/>
              </a:ext>
            </a:extLst>
          </p:cNvPr>
          <p:cNvCxnSpPr>
            <a:cxnSpLocks/>
          </p:cNvCxnSpPr>
          <p:nvPr/>
        </p:nvCxnSpPr>
        <p:spPr>
          <a:xfrm>
            <a:off x="1556846" y="3985716"/>
            <a:ext cx="2161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9AAE96-4C62-48FE-6901-6A4B7C21B3A5}"/>
              </a:ext>
            </a:extLst>
          </p:cNvPr>
          <p:cNvCxnSpPr>
            <a:cxnSpLocks/>
          </p:cNvCxnSpPr>
          <p:nvPr/>
        </p:nvCxnSpPr>
        <p:spPr>
          <a:xfrm>
            <a:off x="536830" y="4432756"/>
            <a:ext cx="3181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7BA462-2BAC-1543-EAE5-69DAAE2F32F9}"/>
              </a:ext>
            </a:extLst>
          </p:cNvPr>
          <p:cNvCxnSpPr>
            <a:cxnSpLocks/>
          </p:cNvCxnSpPr>
          <p:nvPr/>
        </p:nvCxnSpPr>
        <p:spPr>
          <a:xfrm>
            <a:off x="5383150" y="4839156"/>
            <a:ext cx="5396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A0CE93-59AB-A0FC-9DC2-D187CDAF5F33}"/>
              </a:ext>
            </a:extLst>
          </p:cNvPr>
          <p:cNvCxnSpPr>
            <a:cxnSpLocks/>
          </p:cNvCxnSpPr>
          <p:nvPr/>
        </p:nvCxnSpPr>
        <p:spPr>
          <a:xfrm>
            <a:off x="371904" y="5265876"/>
            <a:ext cx="1184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9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Pre-Reading</a:t>
            </a:r>
          </a:p>
        </p:txBody>
      </p:sp>
      <p:sp>
        <p:nvSpPr>
          <p:cNvPr id="25" name="TextBox 24">
            <a:extLst>
              <a:ext uri="{FF2B5EF4-FFF2-40B4-BE49-F238E27FC236}">
                <a16:creationId xmlns:a16="http://schemas.microsoft.com/office/drawing/2014/main" id="{511B1763-96E3-DF4C-3160-E09BF35B7A5C}"/>
              </a:ext>
            </a:extLst>
          </p:cNvPr>
          <p:cNvSpPr txBox="1"/>
          <p:nvPr/>
        </p:nvSpPr>
        <p:spPr>
          <a:xfrm>
            <a:off x="285479" y="1443841"/>
            <a:ext cx="11621042" cy="4401205"/>
          </a:xfrm>
          <a:prstGeom prst="rect">
            <a:avLst/>
          </a:prstGeom>
          <a:noFill/>
        </p:spPr>
        <p:txBody>
          <a:bodyPr wrap="square">
            <a:spAutoFit/>
          </a:bodyPr>
          <a:lstStyle/>
          <a:p>
            <a:pPr algn="l"/>
            <a:r>
              <a:rPr lang="en-US" sz="2800" b="0" i="0" u="none" strike="noStrike" baseline="0" dirty="0">
                <a:latin typeface="HelveticaNeueLTStd-Cn"/>
              </a:rPr>
              <a:t>The young man said he often washed dishes or worked in restaurant kitchens or at people's houses in return for some food. At night, he often slept on park benches. Seven days into his travels, Q. decided his journey would be meaningful if he did something for the community. He posted the idea on a social media website to call for donations. By the time his charity walk finished, he had raised nearly 135 million VND. He decided to use the money to help build classrooms for poor children in Lai </a:t>
            </a:r>
            <a:r>
              <a:rPr lang="en-US" sz="2800" b="0" i="0" u="none" strike="noStrike" baseline="0" dirty="0" err="1">
                <a:latin typeface="HelveticaNeueLTStd-Cn"/>
              </a:rPr>
              <a:t>Châu</a:t>
            </a:r>
            <a:r>
              <a:rPr lang="en-US" sz="2800" b="0" i="0" u="none" strike="noStrike" baseline="0" dirty="0">
                <a:latin typeface="HelveticaNeueLTStd-Cn"/>
              </a:rPr>
              <a:t>, a province in the northwest of Vietnam. "I want to inspire young people to live a meaningful life by doing little but kind things," he said.</a:t>
            </a:r>
            <a:endParaRPr lang="en-US" sz="4000" dirty="0"/>
          </a:p>
        </p:txBody>
      </p:sp>
      <p:cxnSp>
        <p:nvCxnSpPr>
          <p:cNvPr id="6" name="Straight Connector 5">
            <a:extLst>
              <a:ext uri="{FF2B5EF4-FFF2-40B4-BE49-F238E27FC236}">
                <a16:creationId xmlns:a16="http://schemas.microsoft.com/office/drawing/2014/main" id="{F6BF8F75-81BA-6112-C7FB-6BF4E0B8226C}"/>
              </a:ext>
            </a:extLst>
          </p:cNvPr>
          <p:cNvCxnSpPr>
            <a:cxnSpLocks/>
          </p:cNvCxnSpPr>
          <p:nvPr/>
        </p:nvCxnSpPr>
        <p:spPr>
          <a:xfrm>
            <a:off x="3713017" y="1952545"/>
            <a:ext cx="74833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F7174A-7995-C0BF-8042-65D2CFEBF317}"/>
              </a:ext>
            </a:extLst>
          </p:cNvPr>
          <p:cNvCxnSpPr>
            <a:cxnSpLocks/>
          </p:cNvCxnSpPr>
          <p:nvPr/>
        </p:nvCxnSpPr>
        <p:spPr>
          <a:xfrm>
            <a:off x="316958" y="2399585"/>
            <a:ext cx="47224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E9684E-5BF7-5818-F778-B3B4C1641441}"/>
              </a:ext>
            </a:extLst>
          </p:cNvPr>
          <p:cNvCxnSpPr>
            <a:cxnSpLocks/>
          </p:cNvCxnSpPr>
          <p:nvPr/>
        </p:nvCxnSpPr>
        <p:spPr>
          <a:xfrm>
            <a:off x="9062720" y="2399585"/>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C0B2F2-946D-077D-A6C6-BD45E162201A}"/>
              </a:ext>
            </a:extLst>
          </p:cNvPr>
          <p:cNvCxnSpPr>
            <a:cxnSpLocks/>
          </p:cNvCxnSpPr>
          <p:nvPr/>
        </p:nvCxnSpPr>
        <p:spPr>
          <a:xfrm>
            <a:off x="416560" y="2816145"/>
            <a:ext cx="3474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A142EC-E1DC-9038-4895-BA9F5DC3002D}"/>
              </a:ext>
            </a:extLst>
          </p:cNvPr>
          <p:cNvCxnSpPr>
            <a:cxnSpLocks/>
          </p:cNvCxnSpPr>
          <p:nvPr/>
        </p:nvCxnSpPr>
        <p:spPr>
          <a:xfrm>
            <a:off x="4043680" y="2816145"/>
            <a:ext cx="177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3609F7-1A4A-6747-9E47-8440047E9C40}"/>
              </a:ext>
            </a:extLst>
          </p:cNvPr>
          <p:cNvCxnSpPr>
            <a:cxnSpLocks/>
          </p:cNvCxnSpPr>
          <p:nvPr/>
        </p:nvCxnSpPr>
        <p:spPr>
          <a:xfrm>
            <a:off x="3205017" y="3224370"/>
            <a:ext cx="75747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4F0135-048B-4379-C5ED-25F484D1BFFB}"/>
              </a:ext>
            </a:extLst>
          </p:cNvPr>
          <p:cNvCxnSpPr>
            <a:cxnSpLocks/>
          </p:cNvCxnSpPr>
          <p:nvPr/>
        </p:nvCxnSpPr>
        <p:spPr>
          <a:xfrm>
            <a:off x="416560" y="3681570"/>
            <a:ext cx="97942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46B170-A315-4D83-312D-4FAE43944EAB}"/>
              </a:ext>
            </a:extLst>
          </p:cNvPr>
          <p:cNvCxnSpPr>
            <a:cxnSpLocks/>
          </p:cNvCxnSpPr>
          <p:nvPr/>
        </p:nvCxnSpPr>
        <p:spPr>
          <a:xfrm>
            <a:off x="5201920" y="4098130"/>
            <a:ext cx="421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E51667-64A9-3969-02CA-168D8B75DEC3}"/>
              </a:ext>
            </a:extLst>
          </p:cNvPr>
          <p:cNvCxnSpPr>
            <a:cxnSpLocks/>
          </p:cNvCxnSpPr>
          <p:nvPr/>
        </p:nvCxnSpPr>
        <p:spPr>
          <a:xfrm>
            <a:off x="2143760" y="4535010"/>
            <a:ext cx="87782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08E5C4-0AA2-3CBA-762A-A6449B7F918A}"/>
              </a:ext>
            </a:extLst>
          </p:cNvPr>
          <p:cNvCxnSpPr>
            <a:cxnSpLocks/>
          </p:cNvCxnSpPr>
          <p:nvPr/>
        </p:nvCxnSpPr>
        <p:spPr>
          <a:xfrm>
            <a:off x="416560" y="4931250"/>
            <a:ext cx="1402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sp>
        <p:nvSpPr>
          <p:cNvPr id="11" name="Round Diagonal Corner Rectangle 10"/>
          <p:cNvSpPr/>
          <p:nvPr/>
        </p:nvSpPr>
        <p:spPr>
          <a:xfrm>
            <a:off x="1670851" y="5617948"/>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8663" y="4262658"/>
            <a:ext cx="3534845" cy="627087"/>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06" y="3094378"/>
            <a:ext cx="3390119" cy="608484"/>
          </a:xfrm>
          <a:prstGeom prst="rect">
            <a:avLst/>
          </a:prstGeom>
        </p:spPr>
      </p:pic>
      <p:pic>
        <p:nvPicPr>
          <p:cNvPr id="14" name="Picture 13">
            <a:extLst>
              <a:ext uri="{FF2B5EF4-FFF2-40B4-BE49-F238E27FC236}">
                <a16:creationId xmlns:a16="http://schemas.microsoft.com/office/drawing/2014/main" id="{2FD0703A-05DB-1EBB-0DD3-653A5C8C2AB3}"/>
              </a:ext>
            </a:extLst>
          </p:cNvPr>
          <p:cNvPicPr>
            <a:picLocks noChangeAspect="1"/>
          </p:cNvPicPr>
          <p:nvPr/>
        </p:nvPicPr>
        <p:blipFill>
          <a:blip r:embed="rId4"/>
          <a:stretch>
            <a:fillRect/>
          </a:stretch>
        </p:blipFill>
        <p:spPr>
          <a:xfrm>
            <a:off x="1118630" y="1648812"/>
            <a:ext cx="2541195" cy="58235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7003" y="490818"/>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5374" y="1910624"/>
            <a:ext cx="8104909" cy="646331"/>
          </a:xfrm>
          <a:prstGeom prst="rect">
            <a:avLst/>
          </a:prstGeom>
        </p:spPr>
        <p:txBody>
          <a:bodyPr wrap="square">
            <a:spAutoFit/>
          </a:bodyPr>
          <a:lstStyle/>
          <a:p>
            <a:r>
              <a:rPr lang="en-US" sz="3600" i="1" dirty="0">
                <a:solidFill>
                  <a:srgbClr val="0070C0"/>
                </a:solidFill>
              </a:rPr>
              <a:t>Skim the essay to choose the main idea</a:t>
            </a:r>
          </a:p>
        </p:txBody>
      </p:sp>
      <p:sp>
        <p:nvSpPr>
          <p:cNvPr id="5" name="Rectangle 4"/>
          <p:cNvSpPr/>
          <p:nvPr/>
        </p:nvSpPr>
        <p:spPr>
          <a:xfrm>
            <a:off x="1337831" y="1126287"/>
            <a:ext cx="8949169" cy="1200329"/>
          </a:xfrm>
          <a:prstGeom prst="rect">
            <a:avLst/>
          </a:prstGeom>
        </p:spPr>
        <p:txBody>
          <a:bodyPr wrap="square">
            <a:spAutoFit/>
          </a:bodyPr>
          <a:lstStyle/>
          <a:p>
            <a:r>
              <a:rPr lang="en-US" sz="3600" b="1" dirty="0">
                <a:solidFill>
                  <a:srgbClr val="242021"/>
                </a:solidFill>
              </a:rPr>
              <a:t>a. Read the article and choose the best title.</a:t>
            </a:r>
          </a:p>
          <a:p>
            <a:endParaRPr lang="en-US" sz="3600" dirty="0"/>
          </a:p>
        </p:txBody>
      </p:sp>
      <p:sp>
        <p:nvSpPr>
          <p:cNvPr id="24" name="Rectangle 23"/>
          <p:cNvSpPr/>
          <p:nvPr/>
        </p:nvSpPr>
        <p:spPr>
          <a:xfrm>
            <a:off x="1748659" y="2525088"/>
            <a:ext cx="8538341" cy="1754326"/>
          </a:xfrm>
          <a:prstGeom prst="rect">
            <a:avLst/>
          </a:prstGeom>
        </p:spPr>
        <p:txBody>
          <a:bodyPr wrap="square">
            <a:spAutoFit/>
          </a:bodyPr>
          <a:lstStyle/>
          <a:p>
            <a:r>
              <a:rPr lang="en-US" sz="3600" b="1" dirty="0">
                <a:solidFill>
                  <a:srgbClr val="242021"/>
                </a:solidFill>
              </a:rPr>
              <a:t>1. Man Walks for Charity </a:t>
            </a:r>
          </a:p>
          <a:p>
            <a:r>
              <a:rPr lang="en-US" sz="3600" b="1" dirty="0">
                <a:solidFill>
                  <a:srgbClr val="242021"/>
                </a:solidFill>
              </a:rPr>
              <a:t>2. Man Walks to Ho Chi Minh City in 35 Days</a:t>
            </a:r>
            <a:endParaRPr lang="en-US" sz="3600" dirty="0"/>
          </a:p>
        </p:txBody>
      </p:sp>
      <p:sp>
        <p:nvSpPr>
          <p:cNvPr id="25" name="Rectangle 24"/>
          <p:cNvSpPr/>
          <p:nvPr/>
        </p:nvSpPr>
        <p:spPr>
          <a:xfrm>
            <a:off x="1453244" y="4670949"/>
            <a:ext cx="5279074" cy="833946"/>
          </a:xfrm>
          <a:prstGeom prst="rect">
            <a:avLst/>
          </a:prstGeom>
        </p:spPr>
        <p:txBody>
          <a:bodyPr wrap="none">
            <a:spAutoFit/>
          </a:bodyPr>
          <a:lstStyle/>
          <a:p>
            <a:pPr>
              <a:lnSpc>
                <a:spcPct val="150000"/>
              </a:lnSpc>
            </a:pPr>
            <a:r>
              <a:rPr lang="en-US" sz="3600" dirty="0">
                <a:solidFill>
                  <a:srgbClr val="FF0000"/>
                </a:solidFill>
                <a:sym typeface="Wingdings" panose="05000000000000000000" pitchFamily="2" charset="2"/>
              </a:rPr>
              <a:t> </a:t>
            </a:r>
            <a:r>
              <a:rPr lang="en-US" sz="3600" dirty="0">
                <a:solidFill>
                  <a:srgbClr val="FF0000"/>
                </a:solidFill>
              </a:rPr>
              <a:t>1. Man walks for Charity</a:t>
            </a:r>
          </a:p>
        </p:txBody>
      </p:sp>
      <p:sp>
        <p:nvSpPr>
          <p:cNvPr id="9" name="TextBox 8"/>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While-Reading</a:t>
            </a:r>
          </a:p>
        </p:txBody>
      </p:sp>
    </p:spTree>
    <p:extLst>
      <p:ext uri="{BB962C8B-B14F-4D97-AF65-F5344CB8AC3E}">
        <p14:creationId xmlns:p14="http://schemas.microsoft.com/office/powerpoint/2010/main" val="24197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479956"/>
            <a:ext cx="10778835" cy="646331"/>
          </a:xfrm>
          <a:prstGeom prst="rect">
            <a:avLst/>
          </a:prstGeom>
        </p:spPr>
        <p:txBody>
          <a:bodyPr wrap="square">
            <a:spAutoFit/>
          </a:bodyPr>
          <a:lstStyle/>
          <a:p>
            <a:r>
              <a:rPr lang="en-US" sz="3600" b="1" dirty="0">
                <a:solidFill>
                  <a:srgbClr val="242021"/>
                </a:solidFill>
              </a:rPr>
              <a:t>b. Now, read the essay again and answer the questions.</a:t>
            </a:r>
            <a:endParaRPr lang="en-US" sz="3600" dirty="0"/>
          </a:p>
        </p:txBody>
      </p:sp>
      <p:sp>
        <p:nvSpPr>
          <p:cNvPr id="3" name="Rectangle 2"/>
          <p:cNvSpPr/>
          <p:nvPr/>
        </p:nvSpPr>
        <p:spPr>
          <a:xfrm>
            <a:off x="2043544" y="1264293"/>
            <a:ext cx="8104909" cy="646331"/>
          </a:xfrm>
          <a:prstGeom prst="rect">
            <a:avLst/>
          </a:prstGeom>
        </p:spPr>
        <p:txBody>
          <a:bodyPr wrap="square">
            <a:spAutoFit/>
          </a:bodyPr>
          <a:lstStyle/>
          <a:p>
            <a:r>
              <a:rPr lang="en-US" sz="3600" i="1" dirty="0">
                <a:solidFill>
                  <a:srgbClr val="0070C0"/>
                </a:solidFill>
              </a:rPr>
              <a:t>Scan the essay to answer the questions</a:t>
            </a:r>
          </a:p>
        </p:txBody>
      </p:sp>
      <p:sp>
        <p:nvSpPr>
          <p:cNvPr id="8" name="TextBox 7"/>
          <p:cNvSpPr txBox="1"/>
          <p:nvPr/>
        </p:nvSpPr>
        <p:spPr>
          <a:xfrm>
            <a:off x="186329" y="5724526"/>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While-Reading</a:t>
            </a:r>
          </a:p>
        </p:txBody>
      </p:sp>
      <p:sp>
        <p:nvSpPr>
          <p:cNvPr id="9" name="TextBox 8">
            <a:extLst>
              <a:ext uri="{FF2B5EF4-FFF2-40B4-BE49-F238E27FC236}">
                <a16:creationId xmlns:a16="http://schemas.microsoft.com/office/drawing/2014/main" id="{642B932B-16F2-9DFF-849A-81FAAB361D5D}"/>
              </a:ext>
            </a:extLst>
          </p:cNvPr>
          <p:cNvSpPr txBox="1"/>
          <p:nvPr/>
        </p:nvSpPr>
        <p:spPr>
          <a:xfrm>
            <a:off x="1310640" y="2274838"/>
            <a:ext cx="9611360" cy="3539430"/>
          </a:xfrm>
          <a:prstGeom prst="rect">
            <a:avLst/>
          </a:prstGeom>
          <a:noFill/>
        </p:spPr>
        <p:txBody>
          <a:bodyPr wrap="square">
            <a:spAutoFit/>
          </a:bodyPr>
          <a:lstStyle/>
          <a:p>
            <a:pPr algn="l"/>
            <a:r>
              <a:rPr lang="en-US" sz="2800" b="0" i="0" u="none" strike="noStrike" baseline="0" dirty="0">
                <a:latin typeface="HelveticaNeueLTStd-Cn"/>
              </a:rPr>
              <a:t>1. When did B.N.Q's walk begin? ____________________________________</a:t>
            </a:r>
          </a:p>
          <a:p>
            <a:pPr algn="l"/>
            <a:r>
              <a:rPr lang="en-US" sz="2800" b="0" i="0" u="none" strike="noStrike" baseline="0" dirty="0">
                <a:latin typeface="HelveticaNeueLTStd-Cn"/>
              </a:rPr>
              <a:t>2. How long did it take him to complete the journey? ____________________________________</a:t>
            </a:r>
          </a:p>
          <a:p>
            <a:pPr algn="l"/>
            <a:r>
              <a:rPr lang="en-US" sz="2800" b="0" i="0" u="none" strike="noStrike" baseline="0" dirty="0">
                <a:latin typeface="HelveticaNeueLTStd-Cn"/>
              </a:rPr>
              <a:t>3. What was the most difficult thing about the journey? ____________________________________</a:t>
            </a:r>
          </a:p>
          <a:p>
            <a:pPr algn="l"/>
            <a:r>
              <a:rPr lang="en-US" sz="2800" b="0" i="0" u="none" strike="noStrike" baseline="0" dirty="0">
                <a:latin typeface="HelveticaNeueLTStd-Cn"/>
              </a:rPr>
              <a:t>4. What did he use the money to build? ____________________________________</a:t>
            </a:r>
            <a:endParaRPr lang="en-US" sz="2800" dirty="0"/>
          </a:p>
        </p:txBody>
      </p:sp>
      <p:sp>
        <p:nvSpPr>
          <p:cNvPr id="12" name="TextBox 11">
            <a:extLst>
              <a:ext uri="{FF2B5EF4-FFF2-40B4-BE49-F238E27FC236}">
                <a16:creationId xmlns:a16="http://schemas.microsoft.com/office/drawing/2014/main" id="{6A2DDBA5-FC90-0661-28EB-37A20B2B6B6D}"/>
              </a:ext>
            </a:extLst>
          </p:cNvPr>
          <p:cNvSpPr txBox="1"/>
          <p:nvPr/>
        </p:nvSpPr>
        <p:spPr>
          <a:xfrm>
            <a:off x="1397876" y="2712639"/>
            <a:ext cx="6999890" cy="461665"/>
          </a:xfrm>
          <a:prstGeom prst="rect">
            <a:avLst/>
          </a:prstGeom>
          <a:noFill/>
        </p:spPr>
        <p:txBody>
          <a:bodyPr wrap="square" rtlCol="0">
            <a:spAutoFit/>
          </a:bodyPr>
          <a:lstStyle/>
          <a:p>
            <a:r>
              <a:rPr lang="en-US" sz="2400" dirty="0">
                <a:solidFill>
                  <a:srgbClr val="FF0000"/>
                </a:solidFill>
              </a:rPr>
              <a:t>May 25</a:t>
            </a:r>
            <a:r>
              <a:rPr lang="en-US" sz="2400" baseline="30000" dirty="0">
                <a:solidFill>
                  <a:srgbClr val="FF0000"/>
                </a:solidFill>
              </a:rPr>
              <a:t>th</a:t>
            </a:r>
            <a:r>
              <a:rPr lang="en-US" sz="2400" dirty="0">
                <a:solidFill>
                  <a:srgbClr val="FF0000"/>
                </a:solidFill>
              </a:rPr>
              <a:t> 2020</a:t>
            </a:r>
          </a:p>
        </p:txBody>
      </p:sp>
      <p:sp>
        <p:nvSpPr>
          <p:cNvPr id="13" name="TextBox 12">
            <a:extLst>
              <a:ext uri="{FF2B5EF4-FFF2-40B4-BE49-F238E27FC236}">
                <a16:creationId xmlns:a16="http://schemas.microsoft.com/office/drawing/2014/main" id="{002EE2CA-2297-915C-B48B-6A017D954B7D}"/>
              </a:ext>
            </a:extLst>
          </p:cNvPr>
          <p:cNvSpPr txBox="1"/>
          <p:nvPr/>
        </p:nvSpPr>
        <p:spPr>
          <a:xfrm>
            <a:off x="1397876" y="3577813"/>
            <a:ext cx="6999890" cy="461665"/>
          </a:xfrm>
          <a:prstGeom prst="rect">
            <a:avLst/>
          </a:prstGeom>
          <a:noFill/>
        </p:spPr>
        <p:txBody>
          <a:bodyPr wrap="square" rtlCol="0">
            <a:spAutoFit/>
          </a:bodyPr>
          <a:lstStyle/>
          <a:p>
            <a:r>
              <a:rPr lang="en-US" sz="2400" dirty="0">
                <a:solidFill>
                  <a:srgbClr val="FF0000"/>
                </a:solidFill>
              </a:rPr>
              <a:t>45 days</a:t>
            </a:r>
          </a:p>
        </p:txBody>
      </p:sp>
      <p:sp>
        <p:nvSpPr>
          <p:cNvPr id="14" name="TextBox 13">
            <a:extLst>
              <a:ext uri="{FF2B5EF4-FFF2-40B4-BE49-F238E27FC236}">
                <a16:creationId xmlns:a16="http://schemas.microsoft.com/office/drawing/2014/main" id="{C9CCC130-6081-2DDF-0146-AB8EA8C6B44A}"/>
              </a:ext>
            </a:extLst>
          </p:cNvPr>
          <p:cNvSpPr txBox="1"/>
          <p:nvPr/>
        </p:nvSpPr>
        <p:spPr>
          <a:xfrm>
            <a:off x="1397876" y="4403692"/>
            <a:ext cx="6999890" cy="461665"/>
          </a:xfrm>
          <a:prstGeom prst="rect">
            <a:avLst/>
          </a:prstGeom>
          <a:noFill/>
        </p:spPr>
        <p:txBody>
          <a:bodyPr wrap="square" rtlCol="0">
            <a:spAutoFit/>
          </a:bodyPr>
          <a:lstStyle/>
          <a:p>
            <a:r>
              <a:rPr lang="en-US" sz="2400" dirty="0">
                <a:solidFill>
                  <a:srgbClr val="FF0000"/>
                </a:solidFill>
              </a:rPr>
              <a:t>Making the journey without any money</a:t>
            </a:r>
          </a:p>
        </p:txBody>
      </p:sp>
      <p:sp>
        <p:nvSpPr>
          <p:cNvPr id="15" name="TextBox 14">
            <a:extLst>
              <a:ext uri="{FF2B5EF4-FFF2-40B4-BE49-F238E27FC236}">
                <a16:creationId xmlns:a16="http://schemas.microsoft.com/office/drawing/2014/main" id="{983ADEC8-AD23-177D-681D-EF0D89F36451}"/>
              </a:ext>
            </a:extLst>
          </p:cNvPr>
          <p:cNvSpPr txBox="1"/>
          <p:nvPr/>
        </p:nvSpPr>
        <p:spPr>
          <a:xfrm>
            <a:off x="1476703" y="5192352"/>
            <a:ext cx="6999890" cy="461665"/>
          </a:xfrm>
          <a:prstGeom prst="rect">
            <a:avLst/>
          </a:prstGeom>
          <a:noFill/>
        </p:spPr>
        <p:txBody>
          <a:bodyPr wrap="square" rtlCol="0">
            <a:spAutoFit/>
          </a:bodyPr>
          <a:lstStyle/>
          <a:p>
            <a:r>
              <a:rPr lang="en-US" sz="2400" dirty="0">
                <a:solidFill>
                  <a:srgbClr val="FF0000"/>
                </a:solidFill>
              </a:rPr>
              <a:t>Classrooms for poor children in Lai </a:t>
            </a:r>
            <a:r>
              <a:rPr lang="en-US" sz="2400" dirty="0" err="1">
                <a:solidFill>
                  <a:srgbClr val="FF0000"/>
                </a:solidFill>
              </a:rPr>
              <a:t>Châu</a:t>
            </a:r>
            <a:endParaRPr lang="en-US" sz="2400" dirty="0">
              <a:solidFill>
                <a:srgbClr val="FF0000"/>
              </a:solidFill>
            </a:endParaRPr>
          </a:p>
        </p:txBody>
      </p:sp>
    </p:spTree>
    <p:extLst>
      <p:ext uri="{BB962C8B-B14F-4D97-AF65-F5344CB8AC3E}">
        <p14:creationId xmlns:p14="http://schemas.microsoft.com/office/powerpoint/2010/main" val="36220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86691" y="1211068"/>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1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397" y="944829"/>
            <a:ext cx="2166065" cy="1381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43891" y="2967335"/>
            <a:ext cx="10155382" cy="1668470"/>
          </a:xfrm>
          <a:prstGeom prst="rect">
            <a:avLst/>
          </a:prstGeom>
        </p:spPr>
        <p:txBody>
          <a:bodyPr wrap="square">
            <a:spAutoFit/>
          </a:bodyPr>
          <a:lstStyle/>
          <a:p>
            <a:pPr>
              <a:lnSpc>
                <a:spcPct val="150000"/>
              </a:lnSpc>
            </a:pPr>
            <a:r>
              <a:rPr lang="en-US" sz="3600" b="1" dirty="0">
                <a:solidFill>
                  <a:srgbClr val="0070C0"/>
                </a:solidFill>
              </a:rPr>
              <a:t>What can you do to raise money for charity? </a:t>
            </a:r>
          </a:p>
          <a:p>
            <a:pPr>
              <a:lnSpc>
                <a:spcPct val="150000"/>
              </a:lnSpc>
            </a:pPr>
            <a:r>
              <a:rPr lang="en-US" sz="3600" b="1" dirty="0">
                <a:solidFill>
                  <a:srgbClr val="0070C0"/>
                </a:solidFill>
              </a:rPr>
              <a:t>Who will you help with the money you raise?</a:t>
            </a:r>
            <a:endParaRPr lang="en-US" sz="3600" dirty="0">
              <a:solidFill>
                <a:srgbClr val="0070C0"/>
              </a:solidFill>
            </a:endParaRPr>
          </a:p>
        </p:txBody>
      </p:sp>
      <p:pic>
        <p:nvPicPr>
          <p:cNvPr id="15" name="Picture 14"/>
          <p:cNvPicPr>
            <a:picLocks noChangeAspect="1"/>
          </p:cNvPicPr>
          <p:nvPr/>
        </p:nvPicPr>
        <p:blipFill>
          <a:blip r:embed="rId3"/>
          <a:stretch>
            <a:fillRect/>
          </a:stretch>
        </p:blipFill>
        <p:spPr>
          <a:xfrm>
            <a:off x="7841814" y="625681"/>
            <a:ext cx="3007990" cy="1895601"/>
          </a:xfrm>
          <a:prstGeom prst="rect">
            <a:avLst/>
          </a:prstGeom>
        </p:spPr>
      </p:pic>
      <p:sp>
        <p:nvSpPr>
          <p:cNvPr id="7" name="TextBox 6"/>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Post-Reading</a:t>
            </a:r>
          </a:p>
        </p:txBody>
      </p:sp>
    </p:spTree>
    <p:extLst>
      <p:ext uri="{BB962C8B-B14F-4D97-AF65-F5344CB8AC3E}">
        <p14:creationId xmlns:p14="http://schemas.microsoft.com/office/powerpoint/2010/main" val="44808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594826" y="1039456"/>
            <a:ext cx="3827884" cy="830997"/>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4800" b="1" dirty="0">
                <a:solidFill>
                  <a:schemeClr val="bg1"/>
                </a:solidFill>
              </a:rPr>
              <a:t>Consolidation</a:t>
            </a:r>
          </a:p>
        </p:txBody>
      </p:sp>
    </p:spTree>
    <p:extLst>
      <p:ext uri="{BB962C8B-B14F-4D97-AF65-F5344CB8AC3E}">
        <p14:creationId xmlns:p14="http://schemas.microsoft.com/office/powerpoint/2010/main" val="1731384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5346" y="781050"/>
            <a:ext cx="2075529" cy="52322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800" b="1" dirty="0">
                <a:solidFill>
                  <a:schemeClr val="bg1"/>
                </a:solidFill>
              </a:rPr>
              <a:t>LET’S PLAY!</a:t>
            </a:r>
          </a:p>
        </p:txBody>
      </p:sp>
      <p:sp>
        <p:nvSpPr>
          <p:cNvPr id="4" name="TextBox 3">
            <a:hlinkClick r:id="rId2"/>
          </p:cNvPr>
          <p:cNvSpPr txBox="1"/>
          <p:nvPr/>
        </p:nvSpPr>
        <p:spPr>
          <a:xfrm>
            <a:off x="7905750" y="781050"/>
            <a:ext cx="330517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here to play the games.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4743" y="1573150"/>
            <a:ext cx="9425967" cy="4595907"/>
          </a:xfrm>
          <a:prstGeom prst="rect">
            <a:avLst/>
          </a:prstGeom>
        </p:spPr>
      </p:pic>
    </p:spTree>
    <p:extLst>
      <p:ext uri="{BB962C8B-B14F-4D97-AF65-F5344CB8AC3E}">
        <p14:creationId xmlns:p14="http://schemas.microsoft.com/office/powerpoint/2010/main" val="3584897292"/>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935317" y="1412240"/>
            <a:ext cx="8351520" cy="3847207"/>
          </a:xfrm>
          <a:prstGeom prst="rect">
            <a:avLst/>
          </a:prstGeom>
        </p:spPr>
        <p:txBody>
          <a:bodyPr wrap="square">
            <a:spAutoFit/>
          </a:bodyPr>
          <a:lstStyle/>
          <a:p>
            <a:endParaRPr lang="en-US" sz="3600" dirty="0">
              <a:solidFill>
                <a:srgbClr val="FF0000"/>
              </a:solidFill>
            </a:endParaRPr>
          </a:p>
          <a:p>
            <a:pPr marL="457200" lvl="0" indent="-457200">
              <a:buFont typeface="Arial" panose="020B0604020202020204" pitchFamily="34" charset="0"/>
              <a:buChar char="•"/>
            </a:pPr>
            <a:r>
              <a:rPr lang="en-US" sz="3600" dirty="0">
                <a:solidFill>
                  <a:srgbClr val="FF0000"/>
                </a:solidFill>
              </a:rPr>
              <a:t>Reading &amp; Listening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for gist and specific information</a:t>
            </a:r>
          </a:p>
          <a:p>
            <a:pPr marL="457200" indent="-457200">
              <a:buFont typeface="Arial" panose="020B0604020202020204" pitchFamily="34" charset="0"/>
              <a:buChar char="•"/>
            </a:pPr>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talk about ways to raise money for charities</a:t>
            </a:r>
            <a:endParaRPr lang="en-US" sz="3600" dirty="0">
              <a:solidFill>
                <a:srgbClr val="0070C0"/>
              </a:solidFill>
            </a:endParaRPr>
          </a:p>
          <a:p>
            <a:pPr marL="457200" indent="-457200">
              <a:buFont typeface="Arial" panose="020B0604020202020204" pitchFamily="34" charset="0"/>
              <a:buChar char="•"/>
            </a:pPr>
            <a:endParaRPr lang="en-US" sz="2800" dirty="0">
              <a:solidFill>
                <a:srgbClr val="0098A2"/>
              </a:solidFill>
            </a:endParaRPr>
          </a:p>
        </p:txBody>
      </p:sp>
    </p:spTree>
    <p:extLst>
      <p:ext uri="{BB962C8B-B14F-4D97-AF65-F5344CB8AC3E}">
        <p14:creationId xmlns:p14="http://schemas.microsoft.com/office/powerpoint/2010/main" val="587386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2447"/>
            <a:ext cx="11719571" cy="3416320"/>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a:t>
            </a:r>
            <a:r>
              <a:rPr lang="en-US" sz="3600" dirty="0">
                <a:solidFill>
                  <a:srgbClr val="0070C0"/>
                </a:solidFill>
                <a:ea typeface="Calibri" panose="020F0502020204030204" pitchFamily="34" charset="0"/>
              </a:rPr>
              <a:t> the exercises in </a:t>
            </a:r>
            <a:r>
              <a:rPr lang="en-US" sz="3600" b="1" dirty="0">
                <a:solidFill>
                  <a:srgbClr val="0070C0"/>
                </a:solidFill>
                <a:ea typeface="Calibri" panose="020F0502020204030204" pitchFamily="34" charset="0"/>
              </a:rPr>
              <a:t>WB</a:t>
            </a:r>
            <a:r>
              <a:rPr lang="en-US" sz="3600" dirty="0">
                <a:solidFill>
                  <a:srgbClr val="0070C0"/>
                </a:solidFill>
                <a:ea typeface="Calibri" panose="020F0502020204030204" pitchFamily="34" charset="0"/>
              </a:rPr>
              <a:t> on page 24</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 the exercises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24.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Writing on page 37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games in </a:t>
            </a:r>
            <a:r>
              <a:rPr lang="en-US" sz="3600" b="1" dirty="0" err="1">
                <a:solidFill>
                  <a:srgbClr val="0070C0"/>
                </a:solidFill>
                <a:effectLst/>
                <a:ea typeface="Times New Roman" panose="02020603050405020304" pitchFamily="18" charset="0"/>
              </a:rPr>
              <a:t>Tiếng</a:t>
            </a:r>
            <a:r>
              <a:rPr lang="en-US" sz="3600" b="1" dirty="0">
                <a:solidFill>
                  <a:srgbClr val="0070C0"/>
                </a:solidFill>
                <a:effectLst/>
                <a:ea typeface="Times New Roman" panose="02020603050405020304" pitchFamily="18" charset="0"/>
              </a:rPr>
              <a:t> Anh 10 </a:t>
            </a:r>
            <a:r>
              <a:rPr lang="en-US" sz="3600" b="1" dirty="0" err="1">
                <a:solidFill>
                  <a:srgbClr val="0070C0"/>
                </a:solidFill>
                <a:effectLst/>
                <a:ea typeface="Times New Roman" panose="02020603050405020304" pitchFamily="18" charset="0"/>
              </a:rPr>
              <a:t>i</a:t>
            </a:r>
            <a:r>
              <a:rPr lang="en-US" sz="3600" b="1" dirty="0">
                <a:solidFill>
                  <a:srgbClr val="0070C0"/>
                </a:solidFill>
                <a:effectLst/>
                <a:ea typeface="Times New Roman" panose="02020603050405020304" pitchFamily="18" charset="0"/>
              </a:rPr>
              <a:t>-Learn Smart World DHA App</a:t>
            </a:r>
            <a:r>
              <a:rPr lang="en-US" sz="3600" dirty="0">
                <a:solidFill>
                  <a:srgbClr val="0070C0"/>
                </a:solidFill>
                <a:effectLst/>
                <a:ea typeface="Times New Roman" panose="02020603050405020304" pitchFamily="18" charset="0"/>
              </a:rPr>
              <a:t> on </a:t>
            </a:r>
            <a:r>
              <a:rPr lang="en-US" sz="3600" dirty="0">
                <a:solidFill>
                  <a:srgbClr val="0070C0"/>
                </a:solidFill>
                <a:effectLst/>
                <a:ea typeface="Times New Roman" panose="02020603050405020304" pitchFamily="18" charset="0"/>
                <a:hlinkClick r:id="rId2"/>
              </a:rPr>
              <a:t>www.eduhome.com.vn</a:t>
            </a:r>
            <a:r>
              <a:rPr lang="en-US" sz="3600" dirty="0">
                <a:solidFill>
                  <a:srgbClr val="0070C0"/>
                </a:solidFill>
                <a:effectLst/>
                <a:ea typeface="Times New Roman" panose="02020603050405020304" pitchFamily="18" charset="0"/>
              </a:rPr>
              <a: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430152" y="3280201"/>
            <a:ext cx="11013703" cy="1754326"/>
          </a:xfrm>
          <a:prstGeom prst="rect">
            <a:avLst/>
          </a:prstGeom>
        </p:spPr>
        <p:txBody>
          <a:bodyPr wrap="square">
            <a:spAutoFit/>
          </a:bodyPr>
          <a:lstStyle/>
          <a:p>
            <a:pPr marL="571500" lvl="0" indent="-571500">
              <a:buFont typeface="Arial" panose="020B0604020202020204" pitchFamily="34" charset="0"/>
              <a:buChar char="•"/>
            </a:pPr>
            <a:r>
              <a:rPr lang="en-US" sz="3600" dirty="0">
                <a:solidFill>
                  <a:srgbClr val="002060"/>
                </a:solidFill>
                <a:ea typeface="Calibri" panose="020F0502020204030204" pitchFamily="34" charset="0"/>
                <a:cs typeface="JDCLK L+ Frutiger LT Std"/>
              </a:rPr>
              <a:t>practice listening and reading for gist and specific information.</a:t>
            </a:r>
          </a:p>
          <a:p>
            <a:pPr marL="285750" lvl="0" indent="-285750">
              <a:buFont typeface="Arial" panose="020B0604020202020204" pitchFamily="34" charset="0"/>
              <a:buChar char="•"/>
            </a:pPr>
            <a:r>
              <a:rPr lang="en-US" sz="3600" dirty="0">
                <a:solidFill>
                  <a:srgbClr val="002060"/>
                </a:solidFill>
                <a:ea typeface="Calibri" panose="020F0502020204030204" pitchFamily="34" charset="0"/>
                <a:cs typeface="JDCLK L+ Frutiger LT Std"/>
              </a:rPr>
              <a:t>   talk about ways to raise money for charities.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731936"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groups.</a:t>
            </a:r>
            <a:endParaRPr lang="en-US" sz="5400" b="1" dirty="0">
              <a:solidFill>
                <a:srgbClr val="FF0000"/>
              </a:solidFill>
            </a:endParaRPr>
          </a:p>
        </p:txBody>
      </p:sp>
      <p:sp>
        <p:nvSpPr>
          <p:cNvPr id="6" name="Rectangle 5"/>
          <p:cNvSpPr/>
          <p:nvPr/>
        </p:nvSpPr>
        <p:spPr>
          <a:xfrm>
            <a:off x="886691" y="3019830"/>
            <a:ext cx="10764982" cy="1668470"/>
          </a:xfrm>
          <a:prstGeom prst="rect">
            <a:avLst/>
          </a:prstGeom>
        </p:spPr>
        <p:txBody>
          <a:bodyPr wrap="square">
            <a:spAutoFit/>
          </a:bodyPr>
          <a:lstStyle/>
          <a:p>
            <a:pPr>
              <a:lnSpc>
                <a:spcPct val="150000"/>
              </a:lnSpc>
            </a:pPr>
            <a:r>
              <a:rPr lang="en-US" sz="3600" b="1" i="1" dirty="0">
                <a:solidFill>
                  <a:srgbClr val="0070C0"/>
                </a:solidFill>
              </a:rPr>
              <a:t>Can you think of three international organizations and charities, and what do they do? </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F76B-B5D1-34AF-5572-D0AD6C51FA41}"/>
              </a:ext>
            </a:extLst>
          </p:cNvPr>
          <p:cNvPicPr>
            <a:picLocks noChangeAspect="1"/>
          </p:cNvPicPr>
          <p:nvPr/>
        </p:nvPicPr>
        <p:blipFill>
          <a:blip r:embed="rId2"/>
          <a:stretch>
            <a:fillRect/>
          </a:stretch>
        </p:blipFill>
        <p:spPr>
          <a:xfrm>
            <a:off x="793510" y="785212"/>
            <a:ext cx="2541195" cy="582357"/>
          </a:xfrm>
          <a:prstGeom prst="rect">
            <a:avLst/>
          </a:prstGeom>
        </p:spPr>
      </p:pic>
      <p:sp>
        <p:nvSpPr>
          <p:cNvPr id="5" name="TextBox 4">
            <a:extLst>
              <a:ext uri="{FF2B5EF4-FFF2-40B4-BE49-F238E27FC236}">
                <a16:creationId xmlns:a16="http://schemas.microsoft.com/office/drawing/2014/main" id="{FABBF4FD-B9D7-8092-4F0D-AAB5323EC7B4}"/>
              </a:ext>
            </a:extLst>
          </p:cNvPr>
          <p:cNvSpPr txBox="1"/>
          <p:nvPr/>
        </p:nvSpPr>
        <p:spPr>
          <a:xfrm>
            <a:off x="619759" y="2967335"/>
            <a:ext cx="11314093" cy="1754326"/>
          </a:xfrm>
          <a:prstGeom prst="rect">
            <a:avLst/>
          </a:prstGeom>
          <a:noFill/>
        </p:spPr>
        <p:txBody>
          <a:bodyPr wrap="square">
            <a:spAutoFit/>
          </a:bodyPr>
          <a:lstStyle/>
          <a:p>
            <a:pPr algn="l"/>
            <a:r>
              <a:rPr lang="en-US" sz="3600" b="1" i="1" dirty="0">
                <a:solidFill>
                  <a:srgbClr val="0070C0"/>
                </a:solidFill>
                <a:latin typeface="+mj-lt"/>
              </a:rPr>
              <a:t>Work in pairs:</a:t>
            </a:r>
            <a:endParaRPr lang="en-US" sz="3600" b="1" i="1" u="none" strike="noStrike" baseline="0" dirty="0">
              <a:solidFill>
                <a:srgbClr val="0070C0"/>
              </a:solidFill>
              <a:latin typeface="+mj-lt"/>
            </a:endParaRPr>
          </a:p>
          <a:p>
            <a:pPr marL="514350" indent="-514350" algn="l">
              <a:buFont typeface="+mj-lt"/>
              <a:buAutoNum type="arabicPeriod"/>
            </a:pPr>
            <a:r>
              <a:rPr lang="en-US" sz="3600" b="1" i="1" u="none" strike="noStrike" baseline="0" dirty="0">
                <a:solidFill>
                  <a:srgbClr val="0070C0"/>
                </a:solidFill>
                <a:latin typeface="+mj-lt"/>
              </a:rPr>
              <a:t>Have you ever raised money for charity? What did you do?</a:t>
            </a:r>
          </a:p>
          <a:p>
            <a:pPr marL="514350" indent="-514350" algn="l">
              <a:buFont typeface="+mj-lt"/>
              <a:buAutoNum type="arabicPeriod"/>
            </a:pPr>
            <a:r>
              <a:rPr lang="en-US" sz="3600" b="1" i="1" u="none" strike="noStrike" baseline="0" dirty="0">
                <a:solidFill>
                  <a:srgbClr val="0070C0"/>
                </a:solidFill>
                <a:latin typeface="+mj-lt"/>
              </a:rPr>
              <a:t>What would you like to do in the future?</a:t>
            </a:r>
            <a:endParaRPr lang="en-US" sz="3600" b="1" i="1" dirty="0">
              <a:solidFill>
                <a:srgbClr val="0070C0"/>
              </a:solidFill>
              <a:latin typeface="+mj-lt"/>
            </a:endParaRPr>
          </a:p>
        </p:txBody>
      </p:sp>
    </p:spTree>
    <p:extLst>
      <p:ext uri="{BB962C8B-B14F-4D97-AF65-F5344CB8AC3E}">
        <p14:creationId xmlns:p14="http://schemas.microsoft.com/office/powerpoint/2010/main" val="151624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954" y="-1074151"/>
            <a:ext cx="13879584" cy="873925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56" y="430383"/>
            <a:ext cx="6551084" cy="1175837"/>
          </a:xfrm>
          <a:prstGeom prst="rect">
            <a:avLst/>
          </a:prstGeom>
        </p:spPr>
      </p:pic>
    </p:spTree>
    <p:extLst>
      <p:ext uri="{BB962C8B-B14F-4D97-AF65-F5344CB8AC3E}">
        <p14:creationId xmlns:p14="http://schemas.microsoft.com/office/powerpoint/2010/main" val="295628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BE898B-05A4-FE37-8B98-2E2C81F0AA3D}"/>
              </a:ext>
            </a:extLst>
          </p:cNvPr>
          <p:cNvPicPr>
            <a:picLocks noChangeAspect="1"/>
          </p:cNvPicPr>
          <p:nvPr/>
        </p:nvPicPr>
        <p:blipFill>
          <a:blip r:embed="rId2"/>
          <a:stretch>
            <a:fillRect/>
          </a:stretch>
        </p:blipFill>
        <p:spPr>
          <a:xfrm>
            <a:off x="47423" y="1185867"/>
            <a:ext cx="12097153" cy="4486266"/>
          </a:xfrm>
          <a:prstGeom prst="rect">
            <a:avLst/>
          </a:prstGeom>
        </p:spPr>
      </p:pic>
    </p:spTree>
    <p:extLst>
      <p:ext uri="{BB962C8B-B14F-4D97-AF65-F5344CB8AC3E}">
        <p14:creationId xmlns:p14="http://schemas.microsoft.com/office/powerpoint/2010/main" val="356362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21788" y="1245677"/>
            <a:ext cx="10680931" cy="2308324"/>
          </a:xfrm>
          <a:prstGeom prst="rect">
            <a:avLst/>
          </a:prstGeom>
        </p:spPr>
        <p:txBody>
          <a:bodyPr wrap="square">
            <a:spAutoFit/>
          </a:bodyPr>
          <a:lstStyle/>
          <a:p>
            <a:r>
              <a:rPr lang="en-US" sz="3600" b="1" dirty="0">
                <a:solidFill>
                  <a:srgbClr val="242021"/>
                </a:solidFill>
              </a:rPr>
              <a:t>a. Listen to a man talking about ways to raise money for charity. How many fundraising events does the speaker talk about?</a:t>
            </a:r>
          </a:p>
          <a:p>
            <a:endParaRPr lang="en-US" sz="3600" b="1" dirty="0">
              <a:solidFill>
                <a:srgbClr val="242021"/>
              </a:solidFill>
            </a:endParaRPr>
          </a:p>
        </p:txBody>
      </p:sp>
      <p:sp>
        <p:nvSpPr>
          <p:cNvPr id="3" name="Rectangle 2"/>
          <p:cNvSpPr/>
          <p:nvPr/>
        </p:nvSpPr>
        <p:spPr>
          <a:xfrm>
            <a:off x="195944" y="513180"/>
            <a:ext cx="1815346" cy="4945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Pre-Listening</a:t>
            </a:r>
          </a:p>
        </p:txBody>
      </p:sp>
      <p:sp>
        <p:nvSpPr>
          <p:cNvPr id="4" name="TextBox 3"/>
          <p:cNvSpPr txBox="1"/>
          <p:nvPr/>
        </p:nvSpPr>
        <p:spPr>
          <a:xfrm>
            <a:off x="1371600" y="3247053"/>
            <a:ext cx="9993086" cy="2554545"/>
          </a:xfrm>
          <a:prstGeom prst="rect">
            <a:avLst/>
          </a:prstGeom>
          <a:noFill/>
        </p:spPr>
        <p:txBody>
          <a:bodyPr wrap="square" rtlCol="0">
            <a:spAutoFit/>
          </a:bodyPr>
          <a:lstStyle/>
          <a:p>
            <a:r>
              <a:rPr lang="en-US" sz="3200" b="1" i="1" dirty="0">
                <a:solidFill>
                  <a:srgbClr val="0070C0"/>
                </a:solidFill>
              </a:rPr>
              <a:t>Read the instruction, underline the key words and answer these questions.</a:t>
            </a:r>
          </a:p>
          <a:p>
            <a:r>
              <a:rPr lang="en-US" sz="3200" i="1" dirty="0">
                <a:solidFill>
                  <a:srgbClr val="0070C0"/>
                </a:solidFill>
              </a:rPr>
              <a:t>1 Are we going to listen to a man or a woman? </a:t>
            </a:r>
          </a:p>
          <a:p>
            <a:r>
              <a:rPr lang="en-US" sz="3200" i="1" dirty="0">
                <a:solidFill>
                  <a:srgbClr val="0070C0"/>
                </a:solidFill>
              </a:rPr>
              <a:t>2 What is the speaker talking about? </a:t>
            </a:r>
          </a:p>
          <a:p>
            <a:r>
              <a:rPr lang="en-US" sz="3200" i="1" dirty="0">
                <a:solidFill>
                  <a:srgbClr val="0070C0"/>
                </a:solidFill>
              </a:rPr>
              <a:t>3 What should we focus on? </a:t>
            </a:r>
          </a:p>
        </p:txBody>
      </p:sp>
      <p:cxnSp>
        <p:nvCxnSpPr>
          <p:cNvPr id="6" name="Straight Connector 5"/>
          <p:cNvCxnSpPr/>
          <p:nvPr/>
        </p:nvCxnSpPr>
        <p:spPr>
          <a:xfrm flipV="1">
            <a:off x="3209731" y="1791478"/>
            <a:ext cx="1082351" cy="93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80" y="1786239"/>
            <a:ext cx="6239069" cy="145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66800" y="2335763"/>
            <a:ext cx="1788367" cy="93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13315" y="2345093"/>
            <a:ext cx="5573485" cy="2275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060577" y="2944882"/>
            <a:ext cx="3505203" cy="1914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7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heel(1)">
                                      <p:cBhvr>
                                        <p:cTn id="37" dur="2000"/>
                                        <p:tgtEl>
                                          <p:spTgt spid="4">
                                            <p:txEl>
                                              <p:pRg st="1" end="1"/>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heel(1)">
                                      <p:cBhvr>
                                        <p:cTn id="40" dur="2000"/>
                                        <p:tgtEl>
                                          <p:spTgt spid="4">
                                            <p:txEl>
                                              <p:pRg st="2" end="2"/>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heel(1)">
                                      <p:cBhvr>
                                        <p:cTn id="43"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3800</TotalTime>
  <Words>1204</Words>
  <Application>Microsoft Office PowerPoint</Application>
  <PresentationFormat>Màn hình rộng</PresentationFormat>
  <Paragraphs>108</Paragraphs>
  <Slides>27</Slides>
  <Notes>1</Notes>
  <HiddenSlides>0</HiddenSlides>
  <MMClips>2</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27</vt:i4>
      </vt:variant>
    </vt:vector>
  </HeadingPairs>
  <TitlesOfParts>
    <vt:vector size="34" baseType="lpstr">
      <vt:lpstr>Arial</vt:lpstr>
      <vt:lpstr>Calibri</vt:lpstr>
      <vt:lpstr>Calibri Light</vt:lpstr>
      <vt:lpstr>HelveticaNeueLTStd-BdCnO</vt:lpstr>
      <vt:lpstr>HelveticaNeueLTStd-Cn</vt:lpstr>
      <vt:lpstr>HelveticaNeueLTStd-CnO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346</cp:revision>
  <dcterms:created xsi:type="dcterms:W3CDTF">2022-02-12T14:14:43Z</dcterms:created>
  <dcterms:modified xsi:type="dcterms:W3CDTF">2022-07-26T03:53:00Z</dcterms:modified>
</cp:coreProperties>
</file>