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5"/>
  </p:notesMasterIdLst>
  <p:sldIdLst>
    <p:sldId id="256" r:id="rId4"/>
    <p:sldId id="260" r:id="rId5"/>
    <p:sldId id="282" r:id="rId6"/>
    <p:sldId id="274" r:id="rId7"/>
    <p:sldId id="284" r:id="rId8"/>
    <p:sldId id="283" r:id="rId9"/>
    <p:sldId id="289" r:id="rId10"/>
    <p:sldId id="287" r:id="rId11"/>
    <p:sldId id="288" r:id="rId12"/>
    <p:sldId id="290" r:id="rId13"/>
    <p:sldId id="294" r:id="rId14"/>
    <p:sldId id="305" r:id="rId15"/>
    <p:sldId id="306" r:id="rId16"/>
    <p:sldId id="317" r:id="rId17"/>
    <p:sldId id="318" r:id="rId18"/>
    <p:sldId id="285" r:id="rId19"/>
    <p:sldId id="291" r:id="rId20"/>
    <p:sldId id="292" r:id="rId21"/>
    <p:sldId id="313" r:id="rId22"/>
    <p:sldId id="309" r:id="rId23"/>
    <p:sldId id="310" r:id="rId24"/>
    <p:sldId id="316" r:id="rId25"/>
    <p:sldId id="311" r:id="rId26"/>
    <p:sldId id="297" r:id="rId27"/>
    <p:sldId id="303" r:id="rId28"/>
    <p:sldId id="314" r:id="rId29"/>
    <p:sldId id="315" r:id="rId30"/>
    <p:sldId id="304" r:id="rId31"/>
    <p:sldId id="298" r:id="rId32"/>
    <p:sldId id="302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00"/>
    <a:srgbClr val="006600"/>
    <a:srgbClr val="0000CC"/>
    <a:srgbClr val="800000"/>
    <a:srgbClr val="009999"/>
    <a:srgbClr val="66CCFF"/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1AC12-76B0-4A73-894A-F90DF9E1252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35E0D-6260-47FE-BB6C-4BA16C6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5E0D-6260-47FE-BB6C-4BA16C6B41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5E0D-6260-47FE-BB6C-4BA16C6B41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5E0D-6260-47FE-BB6C-4BA16C6B41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31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4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8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6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0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7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8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26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29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95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4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28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03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8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99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8/23/2023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1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E605-78AD-4158-9B13-BF27C67B03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1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7083D-20E2-4D0D-AD4E-A017292D0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6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433F-75C4-47C1-889A-B00E4AFD2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82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6111A-D8BB-4278-9B3B-FAE5CB2A4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90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314AA-C478-4D29-AA4B-771591B56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9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681B-E0CC-4216-9294-B70D15DF51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7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4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55520-6790-4F08-A2FD-1805C771D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10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077CB-F714-4E75-9DDA-8F281B626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43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700C-5604-4938-BF01-67E9D6F71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51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E6C02-6897-4291-8168-DDD18FE9D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11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E5AED-74F9-4641-8D81-66E3A3E032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6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5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E33A-9C82-482C-9C74-B2AEE822D9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4887-AFF2-41C8-A6A7-949B43B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60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A7AC7-047C-459E-84E0-BA77942F713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hyperlink" Target="Hinh%20Dia%20Ly%206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S&#243;ng%20bi&#7875;n%20xanh%20ng&#225;t%20c&#7921;c%20&#273;&#7865;p%20-%20song%20bien%20vo%20bo%20dep.mp4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inh%20Dia%20Ly%206.avi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19: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V – NÖÔÙC TREÂN TRAÙI ÑAÁT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632" y="6195317"/>
            <a:ext cx="9193878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Biển và đại dương: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II. </a:t>
            </a:r>
            <a:r>
              <a:rPr lang="en-US" sz="3000" b="1" dirty="0" err="1">
                <a:solidFill>
                  <a:srgbClr val="C00000"/>
                </a:solidFill>
              </a:rPr>
              <a:t>Một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số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đặc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điểm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môi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trường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0431" y="3277303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74398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3807460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5" name="Picture 4" descr="NHCDROMCS2 0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384622" y="3277302"/>
            <a:ext cx="5715260" cy="342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54021" y="5669017"/>
            <a:ext cx="380837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00" y="42672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50204" y="5105400"/>
            <a:ext cx="431259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mặn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1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5" y="4665477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snews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71693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4" grpId="0"/>
      <p:bldP spid="16" grpId="0"/>
      <p:bldP spid="16" grpId="1"/>
      <p:bldP spid="17" grpId="0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85060" y="-21077"/>
            <a:ext cx="898274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9656"/>
              <a:gd name="adj2" fmla="val -177751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70471"/>
              <a:gd name="adj2" fmla="val 137457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21992"/>
              <a:gd name="adj2" fmla="val -12203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(17-22 ‰)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4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4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6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9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" y="272284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II.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đặc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điểm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môi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78732" y="2751347"/>
            <a:ext cx="7086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90600" y="219962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sóng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thủy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triều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22506" y="121920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14400" y="16764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006600"/>
                </a:solidFill>
              </a:rPr>
              <a:t>2. </a:t>
            </a:r>
            <a:r>
              <a:rPr lang="en-US" sz="2800" b="1" dirty="0" err="1">
                <a:solidFill>
                  <a:srgbClr val="006600"/>
                </a:solidFill>
              </a:rPr>
              <a:t>Chuyển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động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của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nước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biển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và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đại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dương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8" name="AutoShape 18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698583" y="5734722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822868" y="6187327"/>
            <a:ext cx="48098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6473" y="6019800"/>
            <a:ext cx="167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Nguồn</a:t>
            </a:r>
            <a:r>
              <a:rPr lang="en-US" i="1" dirty="0"/>
              <a:t> YouTube</a:t>
            </a:r>
          </a:p>
        </p:txBody>
      </p:sp>
      <p:pic>
        <p:nvPicPr>
          <p:cNvPr id="16" name="Picture 18" descr="snews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7" y="1212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78340" y="3871609"/>
            <a:ext cx="4012660" cy="2681591"/>
          </a:xfrm>
          <a:prstGeom prst="rect">
            <a:avLst/>
          </a:prstGeom>
        </p:spPr>
      </p:pic>
      <p:pic>
        <p:nvPicPr>
          <p:cNvPr id="4" name="Sóng biển xanh ngát cực đẹp - song bien vo bo de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81" y="553261"/>
            <a:ext cx="3986719" cy="26471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012987" y="553261"/>
            <a:ext cx="3750013" cy="264713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43554"/>
              </p:ext>
            </p:extLst>
          </p:nvPr>
        </p:nvGraphicFramePr>
        <p:xfrm>
          <a:off x="4223426" y="4184877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vận</a:t>
                      </a:r>
                      <a:r>
                        <a:rPr lang="nl-NL" sz="20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3393757"/>
            <a:ext cx="85756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19.3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076"/>
            <a:ext cx="761999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3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84033"/>
              </p:ext>
            </p:extLst>
          </p:nvPr>
        </p:nvGraphicFramePr>
        <p:xfrm>
          <a:off x="409575" y="1524000"/>
          <a:ext cx="83439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0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1, 2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tiễn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H.19.2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4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1242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II.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đặc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điểm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môi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90600" y="219962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sóng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thủy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triều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22506" y="121920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14400" y="16764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006600"/>
                </a:solidFill>
              </a:rPr>
              <a:t>2. </a:t>
            </a:r>
            <a:r>
              <a:rPr lang="en-US" sz="2800" b="1" dirty="0" err="1">
                <a:solidFill>
                  <a:srgbClr val="006600"/>
                </a:solidFill>
              </a:rPr>
              <a:t>Chuyển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động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của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nước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biển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và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đại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dương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848534"/>
              </p:ext>
            </p:extLst>
          </p:nvPr>
        </p:nvGraphicFramePr>
        <p:xfrm>
          <a:off x="585215" y="2760054"/>
          <a:ext cx="8295260" cy="3774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vận</a:t>
                      </a:r>
                      <a:r>
                        <a:rPr lang="nl-NL" sz="20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dao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tại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chỗ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theo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thẳng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 gió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dao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lên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xuống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theo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kỳ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lực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hấp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dẫn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Trăng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vi-VN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Dòng biển là các dòng nước chảy trong biền và đại dương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thổi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thường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xuyên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Trái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Đất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phong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đới</a:t>
                      </a:r>
                      <a:r>
                        <a:rPr lang="en-US" sz="2000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.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15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3716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905000"/>
            <a:ext cx="678973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701315" y="1334869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4473" y="6172200"/>
            <a:ext cx="16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Nguồn</a:t>
            </a:r>
            <a:r>
              <a:rPr lang="en-US" i="1" dirty="0">
                <a:solidFill>
                  <a:prstClr val="black"/>
                </a:solidFill>
              </a:rPr>
              <a:t> YouTube</a:t>
            </a:r>
          </a:p>
        </p:txBody>
      </p:sp>
    </p:spTree>
    <p:extLst>
      <p:ext uri="{BB962C8B-B14F-4D97-AF65-F5344CB8AC3E}">
        <p14:creationId xmlns:p14="http://schemas.microsoft.com/office/powerpoint/2010/main" val="5276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225204" y="3084662"/>
            <a:ext cx="2895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 KHĂN</a:t>
            </a:r>
          </a:p>
        </p:txBody>
      </p:sp>
      <p:pic>
        <p:nvPicPr>
          <p:cNvPr id="52227" name="Picture 3" descr="images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30003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image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36220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images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6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tải xuống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724400"/>
            <a:ext cx="2847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tải xuống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30289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477000" y="3962400"/>
            <a:ext cx="266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66FF33"/>
                </a:solidFill>
              </a:rPr>
              <a:t>Trung Quốc diễn tập quân sự trên biển Đông</a:t>
            </a:r>
          </a:p>
        </p:txBody>
      </p:sp>
      <p:pic>
        <p:nvPicPr>
          <p:cNvPr id="52236" name="Picture 12" descr="images (4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7" name="Picture 13" descr="tải xuống (5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8" name="Picture 14" descr="Zing_My__Formosa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0" y="24384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FORMOSA</a:t>
            </a:r>
          </a:p>
        </p:txBody>
      </p:sp>
    </p:spTree>
    <p:extLst>
      <p:ext uri="{BB962C8B-B14F-4D97-AF65-F5344CB8AC3E}">
        <p14:creationId xmlns:p14="http://schemas.microsoft.com/office/powerpoint/2010/main" val="32346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58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06810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để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48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6399"/>
            <a:ext cx="7315200" cy="355481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.Dựa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19.1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19.1,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SBT.</a:t>
            </a:r>
          </a:p>
        </p:txBody>
      </p:sp>
    </p:spTree>
    <p:extLst>
      <p:ext uri="{BB962C8B-B14F-4D97-AF65-F5344CB8AC3E}">
        <p14:creationId xmlns:p14="http://schemas.microsoft.com/office/powerpoint/2010/main" val="37345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525772"/>
            <a:ext cx="7620000" cy="4340860"/>
          </a:xfrm>
          <a:prstGeom prst="rect">
            <a:avLst/>
          </a:prstGeom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1524000" y="762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219200" y="69300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1.Dựa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19.1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19.1,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019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0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/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38969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5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1524000" y="762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914400" y="1600200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9718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2053917"/>
            <a:ext cx="89725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lvl="0"/>
            <a:r>
              <a:rPr lang="vi-VN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vùng biển ở đất nước em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Tại sao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vi-VN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 thấp hơn độ muối trung bình của thế giới?</a:t>
            </a:r>
            <a:endParaRPr lang="en-US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3A3212-D471-1451-643B-E572659F33DF}"/>
              </a:ext>
            </a:extLst>
          </p:cNvPr>
          <p:cNvSpPr txBox="1"/>
          <p:nvPr/>
        </p:nvSpPr>
        <p:spPr>
          <a:xfrm>
            <a:off x="1394346" y="3920728"/>
            <a:ext cx="76404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7345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000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775878"/>
              </p:ext>
            </p:extLst>
          </p:nvPr>
        </p:nvGraphicFramePr>
        <p:xfrm>
          <a:off x="609601" y="1752600"/>
          <a:ext cx="8240070" cy="13458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9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5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1560271"/>
            <a:ext cx="4495800" cy="44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 cứu bài 20. Thực hành: Xác định trên lược đồ các đại dương thế giới.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 hiểu về vùng biển ở đất nước em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Tại sao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lại thấp hơn độ muối trung bình của thế giới?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tin (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video,…)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6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2879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19: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576513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257300" y="9525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V – NÖÔÙC TREÂN TRAÙI ÑAÁT 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</a:rPr>
              <a:t>Trường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</a:rPr>
              <a:t> THCS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</a:rPr>
              <a:t>Đoàn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</a:rPr>
              <a:t>Thị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</a:rPr>
              <a:t>Điểm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</a:rPr>
              <a:t>Địa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</a:rPr>
              <a:t>lí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</a:rPr>
              <a:t> 6</a:t>
            </a: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500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626"/>
            <a:ext cx="9906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4145" y="5747286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10340" y="3505200"/>
            <a:ext cx="724786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marL="571500" indent="-571500" algn="just" eaLnBrk="0" hangingPunct="0">
              <a:spcBef>
                <a:spcPct val="50000"/>
              </a:spcBef>
              <a:buFontTx/>
              <a:buAutoNum type="romanUcPeriod"/>
              <a:defRPr/>
            </a:pP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 và đại dương</a:t>
            </a:r>
            <a:r>
              <a:rPr lang="en-US" sz="32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II.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đặc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điểm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môi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4528" y="2483823"/>
            <a:ext cx="8575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 lời các câu hỏi sau: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44343"/>
              </p:ext>
            </p:extLst>
          </p:nvPr>
        </p:nvGraphicFramePr>
        <p:xfrm>
          <a:off x="228600" y="3205716"/>
          <a:ext cx="8763000" cy="148056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1165790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Biển và đại dương:</a:t>
            </a:r>
          </a:p>
        </p:txBody>
      </p:sp>
    </p:spTree>
    <p:extLst>
      <p:ext uri="{BB962C8B-B14F-4D97-AF65-F5344CB8AC3E}">
        <p14:creationId xmlns:p14="http://schemas.microsoft.com/office/powerpoint/2010/main" val="21316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780039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H19.1 và bảng 19.1: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00500" y="1356377"/>
            <a:ext cx="50292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5932" y="175567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237" y="30609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286" y="4897797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605607" y="1328842"/>
            <a:ext cx="1940668" cy="287777"/>
          </a:xfrm>
          <a:prstGeom prst="wedgeRectCallout">
            <a:avLst>
              <a:gd name="adj1" fmla="val 62765"/>
              <a:gd name="adj2" fmla="val 48186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257800" y="2857500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7174149" y="1767089"/>
            <a:ext cx="1905000" cy="352022"/>
          </a:xfrm>
          <a:prstGeom prst="wedgeRectCallout">
            <a:avLst>
              <a:gd name="adj1" fmla="val 16314"/>
              <a:gd name="adj2" fmla="val 132613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705600" y="3288506"/>
            <a:ext cx="1524000" cy="342900"/>
          </a:xfrm>
          <a:prstGeom prst="wedgeRectCallout">
            <a:avLst>
              <a:gd name="adj1" fmla="val 3154"/>
              <a:gd name="adj2" fmla="val -17691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810000" y="1919489"/>
            <a:ext cx="1905000" cy="352022"/>
          </a:xfrm>
          <a:prstGeom prst="wedgeRectCallout">
            <a:avLst>
              <a:gd name="adj1" fmla="val 4059"/>
              <a:gd name="adj2" fmla="val 11050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6" y="1213959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58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Biển và đại dương: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55674" y="219943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II. </a:t>
            </a:r>
            <a:r>
              <a:rPr lang="en-US" sz="3000" b="1" dirty="0" err="1">
                <a:solidFill>
                  <a:srgbClr val="C00000"/>
                </a:solidFill>
              </a:rPr>
              <a:t>Một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số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đặc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điểm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môi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trường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3192" y="4114800"/>
            <a:ext cx="871513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 dirty="0">
                <a:solidFill>
                  <a:srgbClr val="FF0000"/>
                </a:solidFill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</a:rPr>
              <a:t>Nhiệt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nl-NL" sz="2800" b="1" i="1" dirty="0">
                <a:solidFill>
                  <a:srgbClr val="FF0000"/>
                </a:solidFill>
              </a:rPr>
              <a:t>và độ muối giữa vùng biển nhiệt đới và vùng biển ôn đới như thế nào? Tại sao lại có sự khác nhau đó?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</a:rPr>
              <a:t>1. </a:t>
            </a:r>
            <a:r>
              <a:rPr lang="en-US" altLang="en-US" sz="2800" dirty="0" err="1">
                <a:solidFill>
                  <a:srgbClr val="0000CC"/>
                </a:solidFill>
              </a:rPr>
              <a:t>Nhiệt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0431" y="3277303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" y="391058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snews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91073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3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0" grpId="0"/>
      <p:bldP spid="10" grpId="1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 descr="Dark horizontal"/>
          <p:cNvSpPr>
            <a:spLocks/>
          </p:cNvSpPr>
          <p:nvPr/>
        </p:nvSpPr>
        <p:spPr bwMode="auto">
          <a:xfrm>
            <a:off x="4533900" y="5699125"/>
            <a:ext cx="4610100" cy="731838"/>
          </a:xfrm>
          <a:custGeom>
            <a:avLst/>
            <a:gdLst>
              <a:gd name="T0" fmla="*/ 0 w 2688"/>
              <a:gd name="T1" fmla="*/ 0 h 816"/>
              <a:gd name="T2" fmla="*/ 2688 w 2688"/>
              <a:gd name="T3" fmla="*/ 0 h 816"/>
              <a:gd name="T4" fmla="*/ 2592 w 2688"/>
              <a:gd name="T5" fmla="*/ 816 h 816"/>
              <a:gd name="T6" fmla="*/ 2400 w 2688"/>
              <a:gd name="T7" fmla="*/ 816 h 816"/>
              <a:gd name="T8" fmla="*/ 2064 w 2688"/>
              <a:gd name="T9" fmla="*/ 720 h 816"/>
              <a:gd name="T10" fmla="*/ 1824 w 2688"/>
              <a:gd name="T11" fmla="*/ 624 h 816"/>
              <a:gd name="T12" fmla="*/ 1584 w 2688"/>
              <a:gd name="T13" fmla="*/ 672 h 816"/>
              <a:gd name="T14" fmla="*/ 1392 w 2688"/>
              <a:gd name="T15" fmla="*/ 720 h 816"/>
              <a:gd name="T16" fmla="*/ 1104 w 2688"/>
              <a:gd name="T17" fmla="*/ 672 h 816"/>
              <a:gd name="T18" fmla="*/ 720 w 2688"/>
              <a:gd name="T19" fmla="*/ 624 h 816"/>
              <a:gd name="T20" fmla="*/ 432 w 2688"/>
              <a:gd name="T21" fmla="*/ 528 h 816"/>
              <a:gd name="T22" fmla="*/ 288 w 2688"/>
              <a:gd name="T23" fmla="*/ 384 h 816"/>
              <a:gd name="T24" fmla="*/ 96 w 2688"/>
              <a:gd name="T25" fmla="*/ 144 h 816"/>
              <a:gd name="T26" fmla="*/ 0 w 2688"/>
              <a:gd name="T27" fmla="*/ 0 h 8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88"/>
              <a:gd name="T43" fmla="*/ 0 h 816"/>
              <a:gd name="T44" fmla="*/ 2688 w 2688"/>
              <a:gd name="T45" fmla="*/ 816 h 8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88" h="816">
                <a:moveTo>
                  <a:pt x="0" y="0"/>
                </a:moveTo>
                <a:lnTo>
                  <a:pt x="2688" y="0"/>
                </a:lnTo>
                <a:lnTo>
                  <a:pt x="2592" y="816"/>
                </a:lnTo>
                <a:lnTo>
                  <a:pt x="2400" y="816"/>
                </a:lnTo>
                <a:lnTo>
                  <a:pt x="2064" y="720"/>
                </a:lnTo>
                <a:lnTo>
                  <a:pt x="1824" y="624"/>
                </a:lnTo>
                <a:lnTo>
                  <a:pt x="1584" y="672"/>
                </a:lnTo>
                <a:lnTo>
                  <a:pt x="1392" y="720"/>
                </a:lnTo>
                <a:lnTo>
                  <a:pt x="1104" y="672"/>
                </a:lnTo>
                <a:lnTo>
                  <a:pt x="720" y="624"/>
                </a:lnTo>
                <a:lnTo>
                  <a:pt x="432" y="528"/>
                </a:lnTo>
                <a:lnTo>
                  <a:pt x="288" y="384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rgbClr val="00CC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-228600" y="4781550"/>
            <a:ext cx="9448800" cy="1695450"/>
            <a:chOff x="-358" y="3029"/>
            <a:chExt cx="6153" cy="1068"/>
          </a:xfrm>
        </p:grpSpPr>
        <p:sp>
          <p:nvSpPr>
            <p:cNvPr id="19484" name="Freeform 4"/>
            <p:cNvSpPr>
              <a:spLocks/>
            </p:cNvSpPr>
            <p:nvPr/>
          </p:nvSpPr>
          <p:spPr bwMode="auto">
            <a:xfrm>
              <a:off x="-358" y="3029"/>
              <a:ext cx="6153" cy="1068"/>
            </a:xfrm>
            <a:custGeom>
              <a:avLst/>
              <a:gdLst>
                <a:gd name="T0" fmla="*/ 0 w 5025"/>
                <a:gd name="T1" fmla="*/ 0 h 1428"/>
                <a:gd name="T2" fmla="*/ 672 w 5025"/>
                <a:gd name="T3" fmla="*/ 144 h 1428"/>
                <a:gd name="T4" fmla="*/ 1344 w 5025"/>
                <a:gd name="T5" fmla="*/ 192 h 1428"/>
                <a:gd name="T6" fmla="*/ 1920 w 5025"/>
                <a:gd name="T7" fmla="*/ 432 h 1428"/>
                <a:gd name="T8" fmla="*/ 2400 w 5025"/>
                <a:gd name="T9" fmla="*/ 576 h 1428"/>
                <a:gd name="T10" fmla="*/ 2784 w 5025"/>
                <a:gd name="T11" fmla="*/ 912 h 1428"/>
                <a:gd name="T12" fmla="*/ 3072 w 5025"/>
                <a:gd name="T13" fmla="*/ 1200 h 1428"/>
                <a:gd name="T14" fmla="*/ 3936 w 5025"/>
                <a:gd name="T15" fmla="*/ 1344 h 1428"/>
                <a:gd name="T16" fmla="*/ 4416 w 5025"/>
                <a:gd name="T17" fmla="*/ 1296 h 1428"/>
                <a:gd name="T18" fmla="*/ 5025 w 5025"/>
                <a:gd name="T19" fmla="*/ 1428 h 14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25"/>
                <a:gd name="T31" fmla="*/ 0 h 1428"/>
                <a:gd name="T32" fmla="*/ 5025 w 5025"/>
                <a:gd name="T33" fmla="*/ 1428 h 14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25" h="1428">
                  <a:moveTo>
                    <a:pt x="0" y="0"/>
                  </a:moveTo>
                  <a:cubicBezTo>
                    <a:pt x="224" y="56"/>
                    <a:pt x="448" y="112"/>
                    <a:pt x="672" y="144"/>
                  </a:cubicBezTo>
                  <a:cubicBezTo>
                    <a:pt x="896" y="176"/>
                    <a:pt x="1136" y="144"/>
                    <a:pt x="1344" y="192"/>
                  </a:cubicBezTo>
                  <a:cubicBezTo>
                    <a:pt x="1552" y="240"/>
                    <a:pt x="1744" y="368"/>
                    <a:pt x="1920" y="432"/>
                  </a:cubicBezTo>
                  <a:cubicBezTo>
                    <a:pt x="2096" y="496"/>
                    <a:pt x="2256" y="496"/>
                    <a:pt x="2400" y="576"/>
                  </a:cubicBezTo>
                  <a:cubicBezTo>
                    <a:pt x="2544" y="656"/>
                    <a:pt x="2672" y="808"/>
                    <a:pt x="2784" y="912"/>
                  </a:cubicBezTo>
                  <a:cubicBezTo>
                    <a:pt x="2896" y="1016"/>
                    <a:pt x="2880" y="1128"/>
                    <a:pt x="3072" y="1200"/>
                  </a:cubicBezTo>
                  <a:cubicBezTo>
                    <a:pt x="3264" y="1272"/>
                    <a:pt x="3712" y="1328"/>
                    <a:pt x="3936" y="1344"/>
                  </a:cubicBezTo>
                  <a:cubicBezTo>
                    <a:pt x="4160" y="1360"/>
                    <a:pt x="4235" y="1282"/>
                    <a:pt x="4416" y="1296"/>
                  </a:cubicBezTo>
                  <a:cubicBezTo>
                    <a:pt x="4597" y="1310"/>
                    <a:pt x="4898" y="1401"/>
                    <a:pt x="5025" y="1428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5"/>
            <p:cNvSpPr>
              <a:spLocks noChangeShapeType="1"/>
            </p:cNvSpPr>
            <p:nvPr/>
          </p:nvSpPr>
          <p:spPr bwMode="auto">
            <a:xfrm>
              <a:off x="2842" y="3597"/>
              <a:ext cx="287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6553200" y="5181600"/>
            <a:ext cx="1371600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Biển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57188" y="3048000"/>
            <a:ext cx="3570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.VnTime" pitchFamily="34" charset="0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latin typeface=".VnTime" pitchFamily="34" charset="0"/>
              </a:rPr>
              <a:t>NhiÖt</a:t>
            </a:r>
            <a:r>
              <a:rPr lang="en-US" sz="2800" b="1" i="1" dirty="0">
                <a:solidFill>
                  <a:srgbClr val="0070C0"/>
                </a:solidFill>
                <a:latin typeface=".VnTime" pitchFamily="34" charset="0"/>
              </a:rPr>
              <a:t> ®é </a:t>
            </a:r>
            <a:r>
              <a:rPr lang="en-US" sz="2800" b="1" i="1" dirty="0" err="1">
                <a:solidFill>
                  <a:srgbClr val="0070C0"/>
                </a:solidFill>
                <a:latin typeface=".VnTime" pitchFamily="34" charset="0"/>
              </a:rPr>
              <a:t>thÊp</a:t>
            </a:r>
            <a:r>
              <a:rPr lang="en-US" sz="2800" b="1" i="1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.VnTime" pitchFamily="34" charset="0"/>
              </a:rPr>
              <a:t>h¬n</a:t>
            </a:r>
            <a:r>
              <a:rPr lang="en-US" sz="2800" b="1" i="1" dirty="0">
                <a:solidFill>
                  <a:srgbClr val="0070C0"/>
                </a:solidFill>
                <a:latin typeface=".VnTime" pitchFamily="34" charset="0"/>
              </a:rPr>
              <a:t>)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170613" y="3962400"/>
            <a:ext cx="297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NhiÖt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 ®é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cao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h¬n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)</a:t>
            </a:r>
          </a:p>
        </p:txBody>
      </p:sp>
      <p:sp>
        <p:nvSpPr>
          <p:cNvPr id="74763" name="Cloud"/>
          <p:cNvSpPr>
            <a:spLocks noChangeAspect="1" noEditPoints="1" noChangeArrowheads="1"/>
          </p:cNvSpPr>
          <p:nvPr/>
        </p:nvSpPr>
        <p:spPr bwMode="auto">
          <a:xfrm>
            <a:off x="4885962" y="1826399"/>
            <a:ext cx="4187155" cy="8124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7E4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4" name="Cloud"/>
          <p:cNvSpPr>
            <a:spLocks noChangeAspect="1" noEditPoints="1" noChangeArrowheads="1"/>
          </p:cNvSpPr>
          <p:nvPr/>
        </p:nvSpPr>
        <p:spPr bwMode="auto">
          <a:xfrm>
            <a:off x="1066800" y="1905065"/>
            <a:ext cx="3657276" cy="10929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7E4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126780" y="270562"/>
            <a:ext cx="2286000" cy="5286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.VnArialH" pitchFamily="34" charset="0"/>
              </a:rPr>
              <a:t>Mïa h¹</a:t>
            </a:r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5684838" y="5946777"/>
            <a:ext cx="307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dirty="0">
                <a:latin typeface=".VnArial" pitchFamily="34" charset="0"/>
              </a:rPr>
              <a:t>(</a:t>
            </a:r>
            <a:r>
              <a:rPr lang="en-US" sz="2000" b="1" i="1" dirty="0" err="1">
                <a:latin typeface=".VnArial" pitchFamily="34" charset="0"/>
              </a:rPr>
              <a:t>Nãng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chËm</a:t>
            </a:r>
            <a:r>
              <a:rPr lang="en-US" sz="2000" b="1" i="1" dirty="0">
                <a:latin typeface=".VnArial" pitchFamily="34" charset="0"/>
              </a:rPr>
              <a:t>, </a:t>
            </a:r>
            <a:r>
              <a:rPr lang="en-US" sz="2000" b="1" i="1" dirty="0" err="1">
                <a:latin typeface=".VnArial" pitchFamily="34" charset="0"/>
              </a:rPr>
              <a:t>l©u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nguéi</a:t>
            </a:r>
            <a:r>
              <a:rPr lang="en-US" sz="2000" b="1" i="1" dirty="0">
                <a:latin typeface=".VnArial" pitchFamily="34" charset="0"/>
              </a:rPr>
              <a:t>)</a:t>
            </a:r>
          </a:p>
        </p:txBody>
      </p:sp>
      <p:sp>
        <p:nvSpPr>
          <p:cNvPr id="19469" name="AutoShape 16"/>
          <p:cNvSpPr>
            <a:spLocks noChangeArrowheads="1"/>
          </p:cNvSpPr>
          <p:nvPr/>
        </p:nvSpPr>
        <p:spPr bwMode="auto">
          <a:xfrm>
            <a:off x="7924800" y="761115"/>
            <a:ext cx="1066800" cy="1096960"/>
          </a:xfrm>
          <a:prstGeom prst="sun">
            <a:avLst>
              <a:gd name="adj" fmla="val 24977"/>
            </a:avLst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AutoShape 17"/>
          <p:cNvSpPr>
            <a:spLocks noChangeArrowheads="1"/>
          </p:cNvSpPr>
          <p:nvPr/>
        </p:nvSpPr>
        <p:spPr bwMode="auto">
          <a:xfrm>
            <a:off x="1457325" y="2887665"/>
            <a:ext cx="173038" cy="1697037"/>
          </a:xfrm>
          <a:prstGeom prst="downArrow">
            <a:avLst>
              <a:gd name="adj1" fmla="val 50000"/>
              <a:gd name="adj2" fmla="val 245183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2363789" y="1739900"/>
            <a:ext cx="173037" cy="1697038"/>
          </a:xfrm>
          <a:prstGeom prst="downArrow">
            <a:avLst>
              <a:gd name="adj1" fmla="val 50000"/>
              <a:gd name="adj2" fmla="val 24518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AutoShape 19"/>
          <p:cNvSpPr>
            <a:spLocks noChangeArrowheads="1"/>
          </p:cNvSpPr>
          <p:nvPr/>
        </p:nvSpPr>
        <p:spPr bwMode="auto">
          <a:xfrm>
            <a:off x="8763000" y="3195640"/>
            <a:ext cx="173038" cy="1697037"/>
          </a:xfrm>
          <a:prstGeom prst="downArrow">
            <a:avLst>
              <a:gd name="adj1" fmla="val 50000"/>
              <a:gd name="adj2" fmla="val 245183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3189289" y="2887665"/>
            <a:ext cx="173037" cy="1697037"/>
          </a:xfrm>
          <a:prstGeom prst="downArrow">
            <a:avLst>
              <a:gd name="adj1" fmla="val 50000"/>
              <a:gd name="adj2" fmla="val 24518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AutoShape 21"/>
          <p:cNvSpPr>
            <a:spLocks noChangeArrowheads="1"/>
          </p:cNvSpPr>
          <p:nvPr/>
        </p:nvSpPr>
        <p:spPr bwMode="auto">
          <a:xfrm>
            <a:off x="3754439" y="1190625"/>
            <a:ext cx="173037" cy="1697038"/>
          </a:xfrm>
          <a:prstGeom prst="downArrow">
            <a:avLst>
              <a:gd name="adj1" fmla="val 50000"/>
              <a:gd name="adj2" fmla="val 24518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AutoShape 22"/>
          <p:cNvSpPr>
            <a:spLocks noChangeArrowheads="1"/>
          </p:cNvSpPr>
          <p:nvPr/>
        </p:nvSpPr>
        <p:spPr bwMode="auto">
          <a:xfrm>
            <a:off x="6151564" y="2347915"/>
            <a:ext cx="173037" cy="1697037"/>
          </a:xfrm>
          <a:prstGeom prst="downArrow">
            <a:avLst>
              <a:gd name="adj1" fmla="val 50000"/>
              <a:gd name="adj2" fmla="val 24518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4189414" y="2193925"/>
            <a:ext cx="173037" cy="1697038"/>
          </a:xfrm>
          <a:prstGeom prst="downArrow">
            <a:avLst>
              <a:gd name="adj1" fmla="val 50000"/>
              <a:gd name="adj2" fmla="val 24518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AutoShape 24"/>
          <p:cNvSpPr>
            <a:spLocks noChangeArrowheads="1"/>
          </p:cNvSpPr>
          <p:nvPr/>
        </p:nvSpPr>
        <p:spPr bwMode="auto">
          <a:xfrm>
            <a:off x="4926014" y="1616075"/>
            <a:ext cx="173037" cy="1697038"/>
          </a:xfrm>
          <a:prstGeom prst="downArrow">
            <a:avLst>
              <a:gd name="adj1" fmla="val 50000"/>
              <a:gd name="adj2" fmla="val 24518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AutoShape 25"/>
          <p:cNvSpPr>
            <a:spLocks noChangeArrowheads="1"/>
          </p:cNvSpPr>
          <p:nvPr/>
        </p:nvSpPr>
        <p:spPr bwMode="auto">
          <a:xfrm>
            <a:off x="5597526" y="3116265"/>
            <a:ext cx="173038" cy="1697037"/>
          </a:xfrm>
          <a:prstGeom prst="downArrow">
            <a:avLst>
              <a:gd name="adj1" fmla="val 50000"/>
              <a:gd name="adj2" fmla="val 245183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AutoShape 26"/>
          <p:cNvSpPr>
            <a:spLocks noChangeArrowheads="1"/>
          </p:cNvSpPr>
          <p:nvPr/>
        </p:nvSpPr>
        <p:spPr bwMode="auto">
          <a:xfrm rot="-5400000">
            <a:off x="1013619" y="4929982"/>
            <a:ext cx="2239963" cy="609600"/>
          </a:xfrm>
          <a:custGeom>
            <a:avLst/>
            <a:gdLst>
              <a:gd name="T0" fmla="*/ 1679972 w 21600"/>
              <a:gd name="T1" fmla="*/ 0 h 21600"/>
              <a:gd name="T2" fmla="*/ 0 w 21600"/>
              <a:gd name="T3" fmla="*/ 304800 h 21600"/>
              <a:gd name="T4" fmla="*/ 1679972 w 21600"/>
              <a:gd name="T5" fmla="*/ 609600 h 21600"/>
              <a:gd name="T6" fmla="*/ 2239963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6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AutoShape 27"/>
          <p:cNvSpPr>
            <a:spLocks noChangeArrowheads="1"/>
          </p:cNvSpPr>
          <p:nvPr/>
        </p:nvSpPr>
        <p:spPr bwMode="auto">
          <a:xfrm rot="-5400000">
            <a:off x="5740860" y="5634093"/>
            <a:ext cx="1981200" cy="611187"/>
          </a:xfrm>
          <a:custGeom>
            <a:avLst/>
            <a:gdLst>
              <a:gd name="T0" fmla="*/ 1485900 w 21600"/>
              <a:gd name="T1" fmla="*/ 0 h 21600"/>
              <a:gd name="T2" fmla="*/ 0 w 21600"/>
              <a:gd name="T3" fmla="*/ 305594 h 21600"/>
              <a:gd name="T4" fmla="*/ 1485900 w 21600"/>
              <a:gd name="T5" fmla="*/ 611187 h 21600"/>
              <a:gd name="T6" fmla="*/ 1981200 w 21600"/>
              <a:gd name="T7" fmla="*/ 305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6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152401" y="289351"/>
            <a:ext cx="2286000" cy="528638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.VnArialH" pitchFamily="34" charset="0"/>
              </a:rPr>
              <a:t>Mïa</a:t>
            </a:r>
            <a:r>
              <a:rPr lang="en-US" sz="2800" b="1" dirty="0">
                <a:solidFill>
                  <a:schemeClr val="bg1"/>
                </a:solidFill>
                <a:latin typeface=".VnArialH" pitchFamily="34" charset="0"/>
              </a:rPr>
              <a:t> ®«</a:t>
            </a:r>
            <a:r>
              <a:rPr lang="en-US" sz="2800" b="1" dirty="0" err="1">
                <a:solidFill>
                  <a:schemeClr val="bg1"/>
                </a:solidFill>
                <a:latin typeface=".VnArialH" pitchFamily="34" charset="0"/>
              </a:rPr>
              <a:t>ng</a:t>
            </a:r>
            <a:endParaRPr lang="en-US" sz="2800" b="1" dirty="0">
              <a:solidFill>
                <a:schemeClr val="bg1"/>
              </a:solidFill>
              <a:latin typeface=".VnArialH" pitchFamily="34" charset="0"/>
            </a:endParaRP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51568" y="3654065"/>
            <a:ext cx="3103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NhiÖt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 ®é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cao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h¬n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)</a:t>
            </a: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5921523" y="3313113"/>
            <a:ext cx="3124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.VnTime" pitchFamily="34" charset="0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latin typeface=".VnTime" pitchFamily="34" charset="0"/>
              </a:rPr>
              <a:t>NhiÖt</a:t>
            </a:r>
            <a:r>
              <a:rPr lang="en-US" sz="2800" b="1" i="1" dirty="0">
                <a:solidFill>
                  <a:srgbClr val="0070C0"/>
                </a:solidFill>
                <a:latin typeface=".VnTime" pitchFamily="34" charset="0"/>
              </a:rPr>
              <a:t> ®é </a:t>
            </a:r>
            <a:r>
              <a:rPr lang="en-US" sz="2800" b="1" i="1" dirty="0" err="1">
                <a:solidFill>
                  <a:srgbClr val="0070C0"/>
                </a:solidFill>
                <a:latin typeface=".VnTime" pitchFamily="34" charset="0"/>
              </a:rPr>
              <a:t>thÊp</a:t>
            </a:r>
            <a:r>
              <a:rPr lang="en-US" sz="2800" b="1" i="1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.VnTime" pitchFamily="34" charset="0"/>
              </a:rPr>
              <a:t>h¬n</a:t>
            </a:r>
            <a:r>
              <a:rPr lang="en-US" sz="2800" b="1" i="1" dirty="0">
                <a:solidFill>
                  <a:srgbClr val="0070C0"/>
                </a:solidFill>
                <a:latin typeface=".VnTime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1931" y="40500"/>
            <a:ext cx="6116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-609600" y="4519560"/>
            <a:ext cx="10434084" cy="2493962"/>
          </a:xfrm>
          <a:custGeom>
            <a:avLst/>
            <a:gdLst>
              <a:gd name="connsiteX0" fmla="*/ 1881991 w 14091832"/>
              <a:gd name="connsiteY0" fmla="*/ 274432 h 2494685"/>
              <a:gd name="connsiteX1" fmla="*/ 3242958 w 14091832"/>
              <a:gd name="connsiteY1" fmla="*/ 455185 h 2494685"/>
              <a:gd name="connsiteX2" fmla="*/ 3242958 w 14091832"/>
              <a:gd name="connsiteY2" fmla="*/ 455185 h 2494685"/>
              <a:gd name="connsiteX3" fmla="*/ 3997870 w 14091832"/>
              <a:gd name="connsiteY3" fmla="*/ 455185 h 2494685"/>
              <a:gd name="connsiteX4" fmla="*/ 4731516 w 14091832"/>
              <a:gd name="connsiteY4" fmla="*/ 540246 h 2494685"/>
              <a:gd name="connsiteX5" fmla="*/ 5156818 w 14091832"/>
              <a:gd name="connsiteY5" fmla="*/ 635939 h 2494685"/>
              <a:gd name="connsiteX6" fmla="*/ 5635284 w 14091832"/>
              <a:gd name="connsiteY6" fmla="*/ 795427 h 2494685"/>
              <a:gd name="connsiteX7" fmla="*/ 5975525 w 14091832"/>
              <a:gd name="connsiteY7" fmla="*/ 869855 h 2494685"/>
              <a:gd name="connsiteX8" fmla="*/ 6368930 w 14091832"/>
              <a:gd name="connsiteY8" fmla="*/ 901753 h 2494685"/>
              <a:gd name="connsiteX9" fmla="*/ 6762335 w 14091832"/>
              <a:gd name="connsiteY9" fmla="*/ 1018711 h 2494685"/>
              <a:gd name="connsiteX10" fmla="*/ 7315228 w 14091832"/>
              <a:gd name="connsiteY10" fmla="*/ 1327055 h 2494685"/>
              <a:gd name="connsiteX11" fmla="*/ 7464084 w 14091832"/>
              <a:gd name="connsiteY11" fmla="*/ 1465278 h 2494685"/>
              <a:gd name="connsiteX12" fmla="*/ 7751163 w 14091832"/>
              <a:gd name="connsiteY12" fmla="*/ 1677929 h 2494685"/>
              <a:gd name="connsiteX13" fmla="*/ 8091405 w 14091832"/>
              <a:gd name="connsiteY13" fmla="*/ 1731092 h 2494685"/>
              <a:gd name="connsiteX14" fmla="*/ 8665563 w 14091832"/>
              <a:gd name="connsiteY14" fmla="*/ 1805520 h 2494685"/>
              <a:gd name="connsiteX15" fmla="*/ 9633125 w 14091832"/>
              <a:gd name="connsiteY15" fmla="*/ 1869315 h 2494685"/>
              <a:gd name="connsiteX16" fmla="*/ 10260446 w 14091832"/>
              <a:gd name="connsiteY16" fmla="*/ 1794888 h 2494685"/>
              <a:gd name="connsiteX17" fmla="*/ 10600688 w 14091832"/>
              <a:gd name="connsiteY17" fmla="*/ 1805520 h 2494685"/>
              <a:gd name="connsiteX18" fmla="*/ 10951563 w 14091832"/>
              <a:gd name="connsiteY18" fmla="*/ 1869315 h 2494685"/>
              <a:gd name="connsiteX19" fmla="*/ 11430028 w 14091832"/>
              <a:gd name="connsiteY19" fmla="*/ 1922478 h 2494685"/>
              <a:gd name="connsiteX20" fmla="*/ 11685209 w 14091832"/>
              <a:gd name="connsiteY20" fmla="*/ 1986274 h 2494685"/>
              <a:gd name="connsiteX21" fmla="*/ 12014818 w 14091832"/>
              <a:gd name="connsiteY21" fmla="*/ 1975641 h 2494685"/>
              <a:gd name="connsiteX22" fmla="*/ 13184400 w 14091832"/>
              <a:gd name="connsiteY22" fmla="*/ 1986274 h 2494685"/>
              <a:gd name="connsiteX23" fmla="*/ 13152502 w 14091832"/>
              <a:gd name="connsiteY23" fmla="*/ 1975641 h 2494685"/>
              <a:gd name="connsiteX24" fmla="*/ 13195032 w 14091832"/>
              <a:gd name="connsiteY24" fmla="*/ 2305250 h 2494685"/>
              <a:gd name="connsiteX25" fmla="*/ 903795 w 14091832"/>
              <a:gd name="connsiteY25" fmla="*/ 2326515 h 2494685"/>
              <a:gd name="connsiteX26" fmla="*/ 925060 w 14091832"/>
              <a:gd name="connsiteY26" fmla="*/ 2337148 h 2494685"/>
              <a:gd name="connsiteX27" fmla="*/ 914428 w 14091832"/>
              <a:gd name="connsiteY27" fmla="*/ 178739 h 2494685"/>
              <a:gd name="connsiteX28" fmla="*/ 1881991 w 14091832"/>
              <a:gd name="connsiteY28" fmla="*/ 274432 h 249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091832" h="2494685">
                <a:moveTo>
                  <a:pt x="1881991" y="274432"/>
                </a:moveTo>
                <a:lnTo>
                  <a:pt x="3242958" y="455185"/>
                </a:lnTo>
                <a:lnTo>
                  <a:pt x="3242958" y="455185"/>
                </a:lnTo>
                <a:cubicBezTo>
                  <a:pt x="3368777" y="455185"/>
                  <a:pt x="3749777" y="441008"/>
                  <a:pt x="3997870" y="455185"/>
                </a:cubicBezTo>
                <a:cubicBezTo>
                  <a:pt x="4245963" y="469362"/>
                  <a:pt x="4538358" y="510120"/>
                  <a:pt x="4731516" y="540246"/>
                </a:cubicBezTo>
                <a:cubicBezTo>
                  <a:pt x="4924674" y="570372"/>
                  <a:pt x="5006190" y="593409"/>
                  <a:pt x="5156818" y="635939"/>
                </a:cubicBezTo>
                <a:cubicBezTo>
                  <a:pt x="5307446" y="678469"/>
                  <a:pt x="5498833" y="756441"/>
                  <a:pt x="5635284" y="795427"/>
                </a:cubicBezTo>
                <a:cubicBezTo>
                  <a:pt x="5771735" y="834413"/>
                  <a:pt x="5853251" y="852134"/>
                  <a:pt x="5975525" y="869855"/>
                </a:cubicBezTo>
                <a:cubicBezTo>
                  <a:pt x="6097799" y="887576"/>
                  <a:pt x="6237795" y="876944"/>
                  <a:pt x="6368930" y="901753"/>
                </a:cubicBezTo>
                <a:cubicBezTo>
                  <a:pt x="6500065" y="926562"/>
                  <a:pt x="6604619" y="947827"/>
                  <a:pt x="6762335" y="1018711"/>
                </a:cubicBezTo>
                <a:cubicBezTo>
                  <a:pt x="6920051" y="1089595"/>
                  <a:pt x="7198270" y="1252627"/>
                  <a:pt x="7315228" y="1327055"/>
                </a:cubicBezTo>
                <a:cubicBezTo>
                  <a:pt x="7432186" y="1401483"/>
                  <a:pt x="7391428" y="1406799"/>
                  <a:pt x="7464084" y="1465278"/>
                </a:cubicBezTo>
                <a:cubicBezTo>
                  <a:pt x="7536740" y="1523757"/>
                  <a:pt x="7646610" y="1633627"/>
                  <a:pt x="7751163" y="1677929"/>
                </a:cubicBezTo>
                <a:cubicBezTo>
                  <a:pt x="7855717" y="1722231"/>
                  <a:pt x="8091405" y="1731092"/>
                  <a:pt x="8091405" y="1731092"/>
                </a:cubicBezTo>
                <a:cubicBezTo>
                  <a:pt x="8243805" y="1752357"/>
                  <a:pt x="8408610" y="1782483"/>
                  <a:pt x="8665563" y="1805520"/>
                </a:cubicBezTo>
                <a:cubicBezTo>
                  <a:pt x="8922516" y="1828557"/>
                  <a:pt x="9367311" y="1871087"/>
                  <a:pt x="9633125" y="1869315"/>
                </a:cubicBezTo>
                <a:cubicBezTo>
                  <a:pt x="9898939" y="1867543"/>
                  <a:pt x="10099186" y="1805520"/>
                  <a:pt x="10260446" y="1794888"/>
                </a:cubicBezTo>
                <a:cubicBezTo>
                  <a:pt x="10421706" y="1784256"/>
                  <a:pt x="10485502" y="1793116"/>
                  <a:pt x="10600688" y="1805520"/>
                </a:cubicBezTo>
                <a:cubicBezTo>
                  <a:pt x="10715874" y="1817924"/>
                  <a:pt x="10813340" y="1849822"/>
                  <a:pt x="10951563" y="1869315"/>
                </a:cubicBezTo>
                <a:cubicBezTo>
                  <a:pt x="11089786" y="1888808"/>
                  <a:pt x="11307754" y="1902985"/>
                  <a:pt x="11430028" y="1922478"/>
                </a:cubicBezTo>
                <a:cubicBezTo>
                  <a:pt x="11552302" y="1941971"/>
                  <a:pt x="11587744" y="1977414"/>
                  <a:pt x="11685209" y="1986274"/>
                </a:cubicBezTo>
                <a:cubicBezTo>
                  <a:pt x="11782674" y="1995135"/>
                  <a:pt x="12014818" y="1975641"/>
                  <a:pt x="12014818" y="1975641"/>
                </a:cubicBezTo>
                <a:lnTo>
                  <a:pt x="13184400" y="1986274"/>
                </a:lnTo>
                <a:cubicBezTo>
                  <a:pt x="13374014" y="1986274"/>
                  <a:pt x="13150730" y="1922478"/>
                  <a:pt x="13152502" y="1975641"/>
                </a:cubicBezTo>
                <a:cubicBezTo>
                  <a:pt x="13154274" y="2028804"/>
                  <a:pt x="15236483" y="2246771"/>
                  <a:pt x="13195032" y="2305250"/>
                </a:cubicBezTo>
                <a:cubicBezTo>
                  <a:pt x="11153581" y="2363729"/>
                  <a:pt x="2948790" y="2321199"/>
                  <a:pt x="903795" y="2326515"/>
                </a:cubicBezTo>
                <a:cubicBezTo>
                  <a:pt x="-1141200" y="2331831"/>
                  <a:pt x="923288" y="2695111"/>
                  <a:pt x="925060" y="2337148"/>
                </a:cubicBezTo>
                <a:cubicBezTo>
                  <a:pt x="926832" y="1979185"/>
                  <a:pt x="747851" y="522525"/>
                  <a:pt x="914428" y="178739"/>
                </a:cubicBezTo>
                <a:cubicBezTo>
                  <a:pt x="1081005" y="-165047"/>
                  <a:pt x="1502763" y="54692"/>
                  <a:pt x="1881991" y="27443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WordArt 6"/>
          <p:cNvSpPr>
            <a:spLocks noChangeArrowheads="1" noChangeShapeType="1" noTextEdit="1"/>
          </p:cNvSpPr>
          <p:nvPr/>
        </p:nvSpPr>
        <p:spPr bwMode="auto">
          <a:xfrm>
            <a:off x="1446692" y="5589586"/>
            <a:ext cx="152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Đất</a:t>
            </a:r>
            <a:r>
              <a:rPr lang="en-US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liền</a:t>
            </a:r>
            <a:endParaRPr lang="en-US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768831" y="6156326"/>
            <a:ext cx="314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FF3300"/>
                </a:solidFill>
                <a:latin typeface=".VnArial" pitchFamily="34" charset="0"/>
              </a:rPr>
              <a:t>(Mau </a:t>
            </a:r>
            <a:r>
              <a:rPr lang="en-US" sz="2000" b="1" i="1" dirty="0" err="1">
                <a:solidFill>
                  <a:srgbClr val="FF3300"/>
                </a:solidFill>
                <a:latin typeface=".VnArial" pitchFamily="34" charset="0"/>
              </a:rPr>
              <a:t>nãng</a:t>
            </a:r>
            <a:r>
              <a:rPr lang="en-US" sz="2000" b="1" i="1" dirty="0">
                <a:solidFill>
                  <a:srgbClr val="FF3300"/>
                </a:solidFill>
                <a:latin typeface=".VnArial" pitchFamily="34" charset="0"/>
              </a:rPr>
              <a:t>, </a:t>
            </a:r>
            <a:r>
              <a:rPr lang="en-US" sz="2000" b="1" i="1" dirty="0" err="1">
                <a:solidFill>
                  <a:srgbClr val="FF3300"/>
                </a:solidFill>
                <a:latin typeface=".VnArial" pitchFamily="34" charset="0"/>
              </a:rPr>
              <a:t>mau</a:t>
            </a:r>
            <a:r>
              <a:rPr lang="en-US" sz="2000" b="1" i="1" dirty="0">
                <a:solidFill>
                  <a:srgbClr val="FF3300"/>
                </a:solidFill>
                <a:latin typeface=".VnArial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.VnArial" pitchFamily="34" charset="0"/>
              </a:rPr>
              <a:t>nguéi</a:t>
            </a:r>
            <a:r>
              <a:rPr lang="en-US" sz="2000" b="1" i="1" dirty="0">
                <a:solidFill>
                  <a:srgbClr val="FF3300"/>
                </a:solidFill>
                <a:latin typeface=".Vn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9182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-0.00208 0.455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275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0121 0.567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83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00017 0.421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8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33 0.602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30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0086 0.489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449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0191 0.529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64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0486 0.42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108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0.01181 L 0.0441 0.49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91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104 0.48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rAng="0" ptsTypes="">
                                      <p:cBhvr>
                                        <p:cTn id="98" dur="2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0.05579 L -0.08681 -0.2775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62" grpId="0"/>
      <p:bldP spid="19468" grpId="0"/>
      <p:bldP spid="74769" grpId="0" animBg="1"/>
      <p:bldP spid="74769" grpId="1" animBg="1"/>
      <p:bldP spid="74769" grpId="2" animBg="1"/>
      <p:bldP spid="74770" grpId="0" animBg="1"/>
      <p:bldP spid="74770" grpId="1" animBg="1"/>
      <p:bldP spid="74770" grpId="2" animBg="1"/>
      <p:bldP spid="74771" grpId="0" animBg="1"/>
      <p:bldP spid="74771" grpId="1" animBg="1"/>
      <p:bldP spid="74771" grpId="2" animBg="1"/>
      <p:bldP spid="74772" grpId="0" animBg="1"/>
      <p:bldP spid="74772" grpId="1" animBg="1"/>
      <p:bldP spid="74772" grpId="2" animBg="1"/>
      <p:bldP spid="74773" grpId="0" animBg="1"/>
      <p:bldP spid="74773" grpId="1" animBg="1"/>
      <p:bldP spid="74773" grpId="2" animBg="1"/>
      <p:bldP spid="74774" grpId="0" animBg="1"/>
      <p:bldP spid="74774" grpId="1" animBg="1"/>
      <p:bldP spid="74774" grpId="2" animBg="1"/>
      <p:bldP spid="74775" grpId="0" animBg="1"/>
      <p:bldP spid="74775" grpId="1" animBg="1"/>
      <p:bldP spid="74775" grpId="2" animBg="1"/>
      <p:bldP spid="74776" grpId="0" animBg="1"/>
      <p:bldP spid="74776" grpId="1" animBg="1"/>
      <p:bldP spid="74776" grpId="2" animBg="1"/>
      <p:bldP spid="74777" grpId="0" animBg="1"/>
      <p:bldP spid="74777" grpId="1" animBg="1"/>
      <p:bldP spid="74777" grpId="2" animBg="1"/>
      <p:bldP spid="74778" grpId="0" animBg="1"/>
      <p:bldP spid="74778" grpId="1" animBg="1"/>
      <p:bldP spid="74778" grpId="2" animBg="1"/>
      <p:bldP spid="74778" grpId="3" animBg="1"/>
      <p:bldP spid="74779" grpId="0" animBg="1"/>
      <p:bldP spid="74779" grpId="1" animBg="1"/>
      <p:bldP spid="74779" grpId="2" animBg="1"/>
      <p:bldP spid="74779" grpId="3" animBg="1"/>
      <p:bldP spid="74780" grpId="0" animBg="1"/>
      <p:bldP spid="74782" grpId="0"/>
      <p:bldP spid="74782" grpId="1"/>
      <p:bldP spid="74782" grpId="2"/>
      <p:bldP spid="74783" grpId="0"/>
      <p:bldP spid="74783" grpId="1"/>
      <p:bldP spid="74783" grpId="2"/>
      <p:bldP spid="2" grpId="0"/>
      <p:bldP spid="2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86818"/>
            <a:ext cx="4876799" cy="46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4047445" cy="46481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" y="294209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47328" y="4703336"/>
            <a:ext cx="3843671" cy="20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1565</Words>
  <Application>Microsoft Office PowerPoint</Application>
  <PresentationFormat>On-screen Show (4:3)</PresentationFormat>
  <Paragraphs>190</Paragraphs>
  <Slides>31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.VnArial</vt:lpstr>
      <vt:lpstr>.VnArialH</vt:lpstr>
      <vt:lpstr>.VnShelley Allegro</vt:lpstr>
      <vt:lpstr>.VnTime</vt:lpstr>
      <vt:lpstr>Arial</vt:lpstr>
      <vt:lpstr>Calibri</vt:lpstr>
      <vt:lpstr>Tahoma</vt:lpstr>
      <vt:lpstr>Times New Roman</vt:lpstr>
      <vt:lpstr>VNI-Broad</vt:lpstr>
      <vt:lpstr>VNI-Times</vt:lpstr>
      <vt:lpstr>Office Theme</vt:lpstr>
      <vt:lpstr>Mountain Top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2021-07-18T20:20:18Z</dcterms:created>
  <dcterms:modified xsi:type="dcterms:W3CDTF">2023-08-23T09:22:11Z</dcterms:modified>
</cp:coreProperties>
</file>