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3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gSecSmSsbABXOp/s+j81ic/li4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776529-CE71-4585-8EE3-8B47A420B0EF}">
  <a:tblStyle styleId="{4F776529-CE71-4585-8EE3-8B47A420B0E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fld id="{00000000-1234-1234-1234-123412341234}" type="slidenum">
              <a:rPr b="0" i="0" lang="en-US" sz="2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6" name="Google Shape;76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82" name="Google Shape;82;p4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3" name="Google Shape;83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4" name="Google Shape;94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5" name="Google Shape;95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6" name="Google Shape;96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3" name="Google Shape;103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3" type="body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4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6" name="Google Shape;56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7" name="Google Shape;57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22.jpg"/><Relationship Id="rId6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5.jpg"/><Relationship Id="rId5" Type="http://schemas.openxmlformats.org/officeDocument/2006/relationships/image" Target="../media/image27.jp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26.jpg"/><Relationship Id="rId5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31.png"/><Relationship Id="rId7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1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457200" y="76200"/>
            <a:ext cx="3505200" cy="121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sq" cmpd="sng" w="12700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FF">
                    <a:alpha val="49803"/>
                  </a:srgbClr>
                </a:solidFill>
                <a:latin typeface="Times New Roman"/>
              </a:rPr>
              <a:t>Bài 9 </a:t>
            </a:r>
          </a:p>
        </p:txBody>
      </p:sp>
      <p:sp>
        <p:nvSpPr>
          <p:cNvPr id="111" name="Google Shape;111;p1"/>
          <p:cNvSpPr/>
          <p:nvPr/>
        </p:nvSpPr>
        <p:spPr>
          <a:xfrm>
            <a:off x="838200" y="1524000"/>
            <a:ext cx="7772400" cy="320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sq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FF0000"/>
                    </a:gs>
                    <a:gs pos="100000">
                      <a:srgbClr val="FF00FF"/>
                    </a:gs>
                  </a:gsLst>
                  <a:lin ang="0" scaled="0"/>
                </a:gradFill>
                <a:latin typeface="Times New Roman"/>
              </a:rPr>
              <a:t>XÂY DỰNG GIA ĐÌNH VĂN HOÁ </a:t>
            </a:r>
          </a:p>
        </p:txBody>
      </p:sp>
      <p:pic>
        <p:nvPicPr>
          <p:cNvPr descr="110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150" y="5181600"/>
            <a:ext cx="1619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"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0" y="5181600"/>
            <a:ext cx="1619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" id="114" name="Google Shape;1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4950" y="5181600"/>
            <a:ext cx="1619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115" name="Google Shape;11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81000" y="4495800"/>
            <a:ext cx="1981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116" name="Google Shape;1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6858000" y="-76200"/>
            <a:ext cx="1981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3324225" y="19288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vtv.vn/HTML/Data/resources/Original/Image/2007/9/29/2007929134841_i59_121519.jpg"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3581400" cy="4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3024187" y="22669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vtv.vn/HTML/Data/resources/Original/Image/2007/9/29/200792913539_2.jpg" id="179" name="Google Shape;1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2762" y="3640137"/>
            <a:ext cx="4440237" cy="276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3048000" y="2286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vtv.vn/HTML/Data/resources/Original/Image/2007/9/29/2007929135455_3.jpg" id="181" name="Google Shape;1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1800" y="206375"/>
            <a:ext cx="4445000" cy="29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228600" y="5105400"/>
            <a:ext cx="37338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Trưởng - Bộ GD&amp;ĐT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Thiện Nhân phát biểu tại Hội nghị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4114800" y="3200400"/>
            <a:ext cx="3962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Quang cảnh Hội  nghị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2743200" y="6400800"/>
            <a:ext cx="7010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 bằng khen gia đình văn hóa tiêu biểu năm 2007</a:t>
            </a:r>
            <a:endParaRPr/>
          </a:p>
        </p:txBody>
      </p:sp>
    </p:spTree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175" id="189" name="Google Shape;189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68" id="190" name="Google Shape;190;p1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3657600"/>
            <a:ext cx="3886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73" id="191" name="Google Shape;191;p11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581400"/>
            <a:ext cx="4114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79" id="192" name="Google Shape;192;p11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381000"/>
            <a:ext cx="4040187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/>
          <p:nvPr/>
        </p:nvSpPr>
        <p:spPr>
          <a:xfrm>
            <a:off x="3124200" y="762000"/>
            <a:ext cx="2971800" cy="5257800"/>
          </a:xfrm>
          <a:prstGeom prst="irregularSeal1">
            <a:avLst/>
          </a:prstGeom>
          <a:solidFill>
            <a:srgbClr val="FFFF99">
              <a:alpha val="46666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 thống,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bà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 mực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cháu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hiền</a:t>
            </a:r>
            <a:endParaRPr/>
          </a:p>
        </p:txBody>
      </p:sp>
    </p:spTree>
  </p:cSld>
  <p:clrMapOvr>
    <a:masterClrMapping/>
  </p:clrMapOvr>
  <p:transition spd="slow">
    <p:plus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14546" t="0"/>
          <a:stretch/>
        </p:blipFill>
        <p:spPr>
          <a:xfrm>
            <a:off x="2438400" y="96837"/>
            <a:ext cx="4038600" cy="234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3717" l="1560" r="3250" t="0"/>
          <a:stretch/>
        </p:blipFill>
        <p:spPr>
          <a:xfrm>
            <a:off x="533400" y="2590800"/>
            <a:ext cx="3962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001" id="200" name="Google Shape;200;p12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2590800"/>
            <a:ext cx="4038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201" name="Google Shape;201;p12"/>
          <p:cNvPicPr preferRelativeResize="0"/>
          <p:nvPr>
            <p:ph idx="3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25400" y="5184775"/>
            <a:ext cx="165417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685800" y="457200"/>
            <a:ext cx="1295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 hình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6705600" y="457200"/>
            <a:ext cx="14478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1752600" y="5486400"/>
            <a:ext cx="63246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ăn kinh tế giỏi; xoá đói, giảm nghèo.</a:t>
            </a:r>
            <a:endParaRPr/>
          </a:p>
        </p:txBody>
      </p:sp>
      <p:pic>
        <p:nvPicPr>
          <p:cNvPr descr="POINSET2" id="205" name="Google Shape;205;p12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391400" y="5181600"/>
            <a:ext cx="1658937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178"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0"/>
            <a:ext cx="43434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7" id="211" name="Google Shape;211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447800"/>
            <a:ext cx="3810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guyen cong hung" id="212" name="Google Shape;212;p13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200" y="4267200"/>
            <a:ext cx="38100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1828800" y="304800"/>
            <a:ext cx="6248400" cy="2133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Times New Roman"/>
              </a:rPr>
              <a:t>Gia đình hoà thuận, ấm no, hiếu  học </a:t>
            </a:r>
          </a:p>
        </p:txBody>
      </p:sp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14"/>
          <p:cNvGraphicFramePr/>
          <p:nvPr/>
        </p:nvGraphicFramePr>
        <p:xfrm>
          <a:off x="609600" y="5349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{4F776529-CE71-4585-8EE3-8B47A420B0EF}</a:tableStyleId>
              </a:tblPr>
              <a:tblGrid>
                <a:gridCol w="538150"/>
                <a:gridCol w="1231900"/>
                <a:gridCol w="1230300"/>
                <a:gridCol w="1077900"/>
                <a:gridCol w="1077900"/>
                <a:gridCol w="1076325"/>
                <a:gridCol w="1616075"/>
              </a:tblGrid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đơn vị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số hộ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hộ </a:t>
                      </a:r>
                      <a:r>
                        <a:rPr b="0" i="0"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ĐK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Tỷ lệ (%)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hộ đạt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Tỷ lệ đạt (%)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 nước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 triệu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triệu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triệu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73%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Gia Lâm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47038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46090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39485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84%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" name="Google Shape;219;p14"/>
          <p:cNvSpPr txBox="1"/>
          <p:nvPr/>
        </p:nvSpPr>
        <p:spPr>
          <a:xfrm>
            <a:off x="762000" y="76200"/>
            <a:ext cx="7848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 CÁO KẾT QỦA XÂY DỰNG GIA ĐÌNH VĂN HOÁ</a:t>
            </a:r>
            <a:endParaRPr/>
          </a:p>
        </p:txBody>
      </p:sp>
      <p:graphicFrame>
        <p:nvGraphicFramePr>
          <p:cNvPr id="220" name="Google Shape;220;p14"/>
          <p:cNvGraphicFramePr/>
          <p:nvPr/>
        </p:nvGraphicFramePr>
        <p:xfrm>
          <a:off x="609600" y="20494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{4F776529-CE71-4585-8EE3-8B47A420B0EF}</a:tableStyleId>
              </a:tblPr>
              <a:tblGrid>
                <a:gridCol w="554025"/>
                <a:gridCol w="1579550"/>
                <a:gridCol w="1143000"/>
                <a:gridCol w="1066800"/>
                <a:gridCol w="1066800"/>
                <a:gridCol w="1066800"/>
                <a:gridCol w="1447800"/>
              </a:tblGrid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số hộ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hộ </a:t>
                      </a:r>
                      <a:r>
                        <a:rPr b="0" i="0"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Tỷ lệ (%)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hộ đạt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Tỷ lệ đạt (%)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Quy Mông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Đình Vĩ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Dốc Lã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 Hoàng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Yên Thường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Liên Đàm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Yên Khê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Xuân Dục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Đỗ Xá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Trùng Quán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cộng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3473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3473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3011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86,6%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0" y="457200"/>
            <a:ext cx="8839200" cy="472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968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thảo luận nhóm: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396875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Hãy tìm những biểu hiện cụ thể của các tiêu chuẩn gia đình văn hoá.</a:t>
            </a:r>
            <a:endParaRPr/>
          </a:p>
          <a:p>
            <a:pPr indent="396875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Gia đình hoà thuận, hạnh phúc, tiến bộ.</a:t>
            </a:r>
            <a:endParaRPr/>
          </a:p>
          <a:p>
            <a:pPr indent="396875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2: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kế hoạch hoá gia đình.</a:t>
            </a:r>
            <a:endParaRPr/>
          </a:p>
          <a:p>
            <a:pPr indent="396875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3: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Đoàn kết với xóm làng, cộng đồng.</a:t>
            </a:r>
            <a:endParaRPr/>
          </a:p>
          <a:p>
            <a:pPr indent="396875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4: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tốt trách nhiệm công dân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/>
          <p:nvPr/>
        </p:nvSpPr>
        <p:spPr>
          <a:xfrm>
            <a:off x="228600" y="228600"/>
            <a:ext cx="8915400" cy="580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b="1" i="0" lang="en-US" sz="3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hoà thuận, hạnh phúc, tiến bộ.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bà, cha mẹ…. Được quan tâm chăm sóc chu đáo.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Vợ chồng hoà thuận, bình đẳng, thuỷ chung.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Người lớn trong gia đình là gương tốt cho con cháu.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cháu chăm học, chăm làm, lễ phép hiếu thảo.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Mọi thành viên đều hoàn thành tốt nhiệm vụ lao động, học tập.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Nếp sống thanh lịch, văn minh.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Char char="-"/>
            </a:pPr>
            <a:r>
              <a:rPr b="0" i="0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Cưới, giỗ tết, sinh nhật, mừng thọ...theo đời sống mới.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1143000" y="1219200"/>
            <a:ext cx="6553200" cy="328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800"/>
              <a:buFont typeface="Times New Roman"/>
              <a:buNone/>
            </a:pPr>
            <a:r>
              <a:rPr b="1" i="0" lang="en-US" sz="3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 hoạch hoá gia đình</a:t>
            </a:r>
            <a:endParaRPr/>
          </a:p>
          <a:p>
            <a:pPr indent="-24130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FF"/>
              </a:buClr>
              <a:buSzPts val="3800"/>
              <a:buFont typeface="Times New Roman"/>
              <a:buChar char="-"/>
            </a:pPr>
            <a:r>
              <a:rPr b="0" i="0" lang="en-US" sz="3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đẻ sớm.</a:t>
            </a:r>
            <a:endParaRPr/>
          </a:p>
          <a:p>
            <a:pPr indent="-24130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FF"/>
              </a:buClr>
              <a:buSzPts val="3800"/>
              <a:buFont typeface="Times New Roman"/>
              <a:buChar char="-"/>
            </a:pPr>
            <a:r>
              <a:rPr b="0" i="0" lang="en-US" sz="3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đẻ dầy.</a:t>
            </a:r>
            <a:endParaRPr/>
          </a:p>
          <a:p>
            <a:pPr indent="-24130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FF"/>
              </a:buClr>
              <a:buSzPts val="3800"/>
              <a:buFont typeface="Times New Roman"/>
              <a:buChar char="-"/>
            </a:pPr>
            <a:r>
              <a:rPr b="0" i="0" lang="en-US" sz="3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sinh quá 2 con.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/>
        </p:nvSpPr>
        <p:spPr>
          <a:xfrm>
            <a:off x="685800" y="609600"/>
            <a:ext cx="80772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kết với cộng đồng: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 đỡ xóm giềng trong khó khăn, hoạn nạn và phát triển kinh tế.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xâm phạm mọi quyền lợi của láng giềng về đời sống riêng, sự yên tĩnh, ổn định.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mẫu thuẫn, gây lộn, đánh cãi nhau.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nghiêm túc các quy ước của cộng đồng.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/>
          <p:nvPr/>
        </p:nvSpPr>
        <p:spPr>
          <a:xfrm>
            <a:off x="685800" y="457200"/>
            <a:ext cx="7848600" cy="570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Trách nhiệm công dân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đầy đủ nghĩa vụ công dân: quân sự, thuế….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vi phạm tệ nạn xã hội, trật tự an toàn giao thông; mê tín dị đoán.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kinh doanh, lưu hành và sử dụng văn hoá phẩm có nội dung xấu, không lành mạnh.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nếp sống văn hoá nơi công cộng.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Tích cực giữ gìn và cải tạo môi trường.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175"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819400"/>
            <a:ext cx="4267200" cy="396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6"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4419600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/>
          <p:nvPr/>
        </p:nvSpPr>
        <p:spPr>
          <a:xfrm>
            <a:off x="152400" y="4191000"/>
            <a:ext cx="3962400" cy="2133600"/>
          </a:xfrm>
          <a:prstGeom prst="cloudCallout">
            <a:avLst>
              <a:gd fmla="val 31171" name="adj1"/>
              <a:gd fmla="val 9434" name="adj2"/>
            </a:avLst>
          </a:prstGeom>
          <a:gradFill>
            <a:gsLst>
              <a:gs pos="0">
                <a:srgbClr val="00CCFF">
                  <a:alpha val="44705"/>
                </a:srgbClr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truyền thống (gia đình lớn)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5181600" y="0"/>
            <a:ext cx="3962400" cy="2286000"/>
          </a:xfrm>
          <a:prstGeom prst="cloudCallout">
            <a:avLst>
              <a:gd fmla="val -5954" name="adj1"/>
              <a:gd fmla="val 22290" name="adj2"/>
            </a:avLst>
          </a:prstGeom>
          <a:gradFill>
            <a:gsLst>
              <a:gs pos="0">
                <a:srgbClr val="B3FDA1"/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hiện đại (gia đình nhỏ)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/>
        </p:nvSpPr>
        <p:spPr>
          <a:xfrm>
            <a:off x="1143000" y="152400"/>
            <a:ext cx="6553200" cy="6096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chemeClr val="lt1"/>
              </a:gs>
            </a:gsLst>
            <a:lin ang="5400000" scaled="0"/>
          </a:gradFill>
          <a:ln cap="sq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HIỆN GIA ĐÌNH VĂN HOÁ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76200" y="1447800"/>
            <a:ext cx="2286000" cy="48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None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bà, cha mẹ…. Được quan tâm chăm sóc chu đáo.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Vợ chồng hoà thuận, bình đẳng, thuỷ chung.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Người lớn trong gia đình là gương tốt cho con cháu.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cháu chăm học, chăm làm, lễ phép hiếu thảo.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Mọi thành viên đều hoàn thành tốt nhiệm vụ lao động, học tập.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Nếp sống thanh lịch, văn minh.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Cưới, giỗ tết, sinh nhật, mừng thọ...theo đời sống mới.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2362200" y="1535112"/>
            <a:ext cx="22098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-Không đẻ sớm.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Char char="-"/>
            </a:pPr>
            <a:r>
              <a:rPr b="0" i="0" lang="en-US" sz="1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đẻ dầy.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Char char="-"/>
            </a:pPr>
            <a:r>
              <a:rPr b="0" i="0" lang="en-US" sz="1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sinh quá 2 con.</a:t>
            </a:r>
            <a:endParaRPr/>
          </a:p>
        </p:txBody>
      </p:sp>
      <p:sp>
        <p:nvSpPr>
          <p:cNvPr id="253" name="Google Shape;253;p20"/>
          <p:cNvSpPr txBox="1"/>
          <p:nvPr/>
        </p:nvSpPr>
        <p:spPr>
          <a:xfrm>
            <a:off x="4495800" y="1570037"/>
            <a:ext cx="2286000" cy="294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None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-Giúp đỡ xóm giềng trong khó khăn, hoạn nạn và phát triển kinh tế.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xâm phạm mọi quyền lợi của láng giềng về đời sống riêng, sự yên tĩnh, ổn định.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mẫu thuẫn, gây lộn, đánh cãi nhau.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nghiêm túc các quy ước của cộng đồng.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6858000" y="1570037"/>
            <a:ext cx="2286000" cy="374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None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-Thực hiện đầy đủ nghĩa vụ công dân: quân sự, thuế….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vi phạm tệ nạn xã hội, trật tự an toàn giao thông; mê tín dị đoán.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kinh doanh, lưu hành và sử dụng văn hoá phẩm có nội dung xấu, không lành mạnh.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nếp sống văn hoá nơi công cộng.</a:t>
            </a:r>
            <a:endParaRPr/>
          </a:p>
          <a:p>
            <a:pPr indent="-95250" lvl="0" marL="0" marR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Times New Roman"/>
              <a:buChar char="-"/>
            </a:pPr>
            <a:r>
              <a:rPr b="0" i="0" lang="en-US" sz="1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Tích cực giữ gìn và cải tạo môi trường.</a:t>
            </a:r>
            <a:endParaRPr/>
          </a:p>
        </p:txBody>
      </p:sp>
      <p:sp>
        <p:nvSpPr>
          <p:cNvPr id="255" name="Google Shape;255;p20"/>
          <p:cNvSpPr txBox="1"/>
          <p:nvPr/>
        </p:nvSpPr>
        <p:spPr>
          <a:xfrm>
            <a:off x="76200" y="1371600"/>
            <a:ext cx="2286000" cy="5029200"/>
          </a:xfrm>
          <a:prstGeom prst="rect">
            <a:avLst/>
          </a:prstGeom>
          <a:noFill/>
          <a:ln cap="sq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2438400" y="1371600"/>
            <a:ext cx="1981200" cy="1219200"/>
          </a:xfrm>
          <a:prstGeom prst="rect">
            <a:avLst/>
          </a:prstGeom>
          <a:noFill/>
          <a:ln cap="sq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4495800" y="1371600"/>
            <a:ext cx="2286000" cy="3581400"/>
          </a:xfrm>
          <a:prstGeom prst="rect">
            <a:avLst/>
          </a:prstGeom>
          <a:noFill/>
          <a:ln cap="sq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6858000" y="1371600"/>
            <a:ext cx="2286000" cy="3962400"/>
          </a:xfrm>
          <a:prstGeom prst="rect">
            <a:avLst/>
          </a:prstGeom>
          <a:noFill/>
          <a:ln cap="sq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9" name="Google Shape;259;p20"/>
          <p:cNvCxnSpPr/>
          <p:nvPr/>
        </p:nvCxnSpPr>
        <p:spPr>
          <a:xfrm flipH="1">
            <a:off x="1752600" y="762000"/>
            <a:ext cx="23622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260" name="Google Shape;260;p20"/>
          <p:cNvCxnSpPr/>
          <p:nvPr/>
        </p:nvCxnSpPr>
        <p:spPr>
          <a:xfrm flipH="1">
            <a:off x="3962400" y="762000"/>
            <a:ext cx="762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261" name="Google Shape;261;p20"/>
          <p:cNvCxnSpPr/>
          <p:nvPr/>
        </p:nvCxnSpPr>
        <p:spPr>
          <a:xfrm>
            <a:off x="4038600" y="762000"/>
            <a:ext cx="11430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262" name="Google Shape;262;p20"/>
          <p:cNvCxnSpPr/>
          <p:nvPr/>
        </p:nvCxnSpPr>
        <p:spPr>
          <a:xfrm>
            <a:off x="4038600" y="762000"/>
            <a:ext cx="32004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914400"/>
            <a:ext cx="6019800" cy="490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268" name="Google Shape;2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5400" y="5184775"/>
            <a:ext cx="16541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269" name="Google Shape;2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580000">
            <a:off x="7493000" y="3175"/>
            <a:ext cx="16541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270" name="Google Shape;27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175"/>
            <a:ext cx="16541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271" name="Google Shape;2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413625" y="5133975"/>
            <a:ext cx="16541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381000"/>
            <a:ext cx="6553200" cy="55006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7" name="Google Shape;277;p22"/>
          <p:cNvGraphicFramePr/>
          <p:nvPr/>
        </p:nvGraphicFramePr>
        <p:xfrm>
          <a:off x="-158750" y="5124450"/>
          <a:ext cx="1911350" cy="1885950"/>
        </p:xfrm>
        <a:graphic>
          <a:graphicData uri="http://schemas.openxmlformats.org/presentationml/2006/ole">
            <mc:AlternateContent>
              <mc:Choice Requires="v">
                <p:oleObj r:id="rId5" imgH="1885950" imgW="1911350" progId="MS_ClipArt_Gallery.2" spid="_x0000_s1">
                  <p:embed/>
                </p:oleObj>
              </mc:Choice>
              <mc:Fallback>
                <p:oleObj r:id="rId6" imgH="1885950" imgW="1911350" progId="MS_ClipArt_Gallery.2">
                  <p:embed/>
                  <p:pic>
                    <p:nvPicPr>
                      <p:cNvPr id="277" name="Google Shape;277;p22"/>
                      <p:cNvPicPr preferRelativeResize="0"/>
                      <p:nvPr>
                        <p:ph idx="2" type="body"/>
                      </p:nvPr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58750" y="5124450"/>
                        <a:ext cx="19113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/>
        </p:nvSpPr>
        <p:spPr>
          <a:xfrm>
            <a:off x="381000" y="609600"/>
            <a:ext cx="8305800" cy="472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511175" lvl="0" marL="66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1" i="0" lang="en-US" sz="320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1: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Khoanh tròn vào ý đúng về những biểu hiện của gia đình văn hoá?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cái hiếu thảo.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 thuế nhà nước.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gia lao động công ích.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nghề mê tín dị đoan.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gìn vệ sinh môi trường.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/>
        </p:nvSpPr>
        <p:spPr>
          <a:xfrm>
            <a:off x="381000" y="609600"/>
            <a:ext cx="8305800" cy="472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511175" lvl="0" marL="66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1" i="0" lang="en-US" sz="320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1:</a:t>
            </a: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Khoanh tròn vào ý đúng về những biểu hiện của gia đình văn hoá?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AutoNum type="alphaUcPeriod"/>
            </a:pPr>
            <a:r>
              <a:rPr b="1" i="0" lang="en-US" sz="3200" u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cái hiếu thảo.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 thuế nhà nước.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AutoNum type="alphaUcPeriod"/>
            </a:pPr>
            <a:r>
              <a:rPr b="1" i="0" lang="en-US" sz="3200" u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gia lao động công ích.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lphaU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nghề mê tín dị đoan.</a:t>
            </a:r>
            <a:endParaRPr/>
          </a:p>
          <a:p>
            <a:pPr indent="-511175" lvl="0" marL="5778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AutoNum type="alphaUcPeriod"/>
            </a:pPr>
            <a:r>
              <a:rPr b="1" i="0" lang="en-US" sz="3200" u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gìn vệ sinh môi trường.</a:t>
            </a: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381000" y="1752600"/>
            <a:ext cx="609600" cy="762000"/>
          </a:xfrm>
          <a:prstGeom prst="ellipse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381000" y="3200400"/>
            <a:ext cx="609600" cy="762000"/>
          </a:xfrm>
          <a:prstGeom prst="ellipse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381000" y="4648200"/>
            <a:ext cx="609600" cy="762000"/>
          </a:xfrm>
          <a:prstGeom prst="ellipse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p25"/>
          <p:cNvGraphicFramePr/>
          <p:nvPr/>
        </p:nvGraphicFramePr>
        <p:xfrm>
          <a:off x="0" y="76200"/>
          <a:ext cx="9144000" cy="6858000"/>
        </p:xfrm>
        <a:graphic>
          <a:graphicData uri="http://schemas.openxmlformats.org/presentationml/2006/ole">
            <mc:AlternateContent>
              <mc:Choice Requires="v">
                <p:oleObj r:id="rId4" imgH="6858000" imgW="9144000" progId="MS_ClipArt_Gallery.2" spid="_x0000_s1">
                  <p:embed/>
                </p:oleObj>
              </mc:Choice>
              <mc:Fallback>
                <p:oleObj r:id="rId5" imgH="6858000" imgW="9144000" progId="MS_ClipArt_Gallery.2">
                  <p:embed/>
                  <p:pic>
                    <p:nvPicPr>
                      <p:cNvPr id="295" name="Google Shape;295;p2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762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" name="Google Shape;296;p25"/>
          <p:cNvSpPr txBox="1"/>
          <p:nvPr/>
        </p:nvSpPr>
        <p:spPr>
          <a:xfrm>
            <a:off x="1219200" y="1752600"/>
            <a:ext cx="6324600" cy="2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500"/>
              <a:buFont typeface="Times New Roman"/>
              <a:buNone/>
            </a:pPr>
            <a:r>
              <a:rPr b="1" i="0" lang="en-US" sz="3500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i="0" lang="en-US" sz="3200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ài tập 2</a:t>
            </a:r>
            <a:r>
              <a:rPr b="1" i="0" lang="en-US" sz="32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b="1" i="0" lang="en-US" sz="35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tập tình huống</a:t>
            </a:r>
            <a:r>
              <a:rPr b="0" i="0" lang="en-US" sz="35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525"/>
              </a:spcBef>
              <a:spcAft>
                <a:spcPts val="0"/>
              </a:spcAft>
              <a:buClr>
                <a:srgbClr val="FF00FF"/>
              </a:buClr>
              <a:buSzPts val="3500"/>
              <a:buFont typeface="Times New Roman"/>
              <a:buNone/>
            </a:pPr>
            <a:r>
              <a:rPr b="0" i="0" lang="en-US" sz="35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3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thông báo với hai con gái năm nay mẹ sẽ sinh thêm em để cho có nếp có tẻ.</a:t>
            </a:r>
            <a:endParaRPr/>
          </a:p>
        </p:txBody>
      </p:sp>
      <p:pic>
        <p:nvPicPr>
          <p:cNvPr descr="flowers2" id="297" name="Google Shape;29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39000" y="4229100"/>
            <a:ext cx="17145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/>
        </p:nvSpPr>
        <p:spPr>
          <a:xfrm>
            <a:off x="1524000" y="457200"/>
            <a:ext cx="426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3 trò chơi:</a:t>
            </a:r>
            <a:endParaRPr/>
          </a:p>
        </p:txBody>
      </p:sp>
      <p:sp>
        <p:nvSpPr>
          <p:cNvPr id="303" name="Google Shape;303;p26"/>
          <p:cNvSpPr/>
          <p:nvPr/>
        </p:nvSpPr>
        <p:spPr>
          <a:xfrm>
            <a:off x="990600" y="1600200"/>
            <a:ext cx="7239000" cy="20145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sq" cmpd="sng" w="9525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1BE54B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Times New Roman"/>
              </a:rPr>
              <a:t>AI NHANH HƠN AI </a:t>
            </a:r>
          </a:p>
        </p:txBody>
      </p:sp>
      <p:pic>
        <p:nvPicPr>
          <p:cNvPr descr="c0047" id="304" name="Google Shape;30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0"/>
            <a:ext cx="115728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WRK5" id="305" name="Google Shape;30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3276600"/>
            <a:ext cx="5257800" cy="2838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6" name="Google Shape;306;p26"/>
          <p:cNvGraphicFramePr/>
          <p:nvPr/>
        </p:nvGraphicFramePr>
        <p:xfrm>
          <a:off x="0" y="5867400"/>
          <a:ext cx="3271837" cy="817562"/>
        </p:xfrm>
        <a:graphic>
          <a:graphicData uri="http://schemas.openxmlformats.org/presentationml/2006/ole">
            <mc:AlternateContent>
              <mc:Choice Requires="v">
                <p:oleObj r:id="rId6" imgH="817562" imgW="3271837" progId="MS_ClipArt_Gallery.2" spid="_x0000_s1">
                  <p:embed/>
                </p:oleObj>
              </mc:Choice>
              <mc:Fallback>
                <p:oleObj r:id="rId7" imgH="817562" imgW="3271837" progId="MS_ClipArt_Gallery.2">
                  <p:embed/>
                  <p:pic>
                    <p:nvPicPr>
                      <p:cNvPr id="306" name="Google Shape;306;p26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5867400"/>
                        <a:ext cx="32718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/>
        </p:nvSpPr>
        <p:spPr>
          <a:xfrm>
            <a:off x="1143000" y="152400"/>
            <a:ext cx="6553200" cy="6096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chemeClr val="lt1"/>
              </a:gs>
            </a:gsLst>
            <a:lin ang="5400000" scaled="0"/>
          </a:gradFill>
          <a:ln cap="sq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VĂN HOÁ</a:t>
            </a:r>
            <a:endParaRPr/>
          </a:p>
        </p:txBody>
      </p:sp>
      <p:sp>
        <p:nvSpPr>
          <p:cNvPr id="312" name="Google Shape;312;p27"/>
          <p:cNvSpPr txBox="1"/>
          <p:nvPr/>
        </p:nvSpPr>
        <p:spPr>
          <a:xfrm>
            <a:off x="381000" y="1371600"/>
            <a:ext cx="1600200" cy="251460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chemeClr val="lt1"/>
              </a:gs>
            </a:gsLst>
            <a:lin ang="5400000" scaled="0"/>
          </a:gradFill>
          <a:ln cap="sq" cmpd="sng" w="12700">
            <a:solidFill>
              <a:srgbClr val="1BE5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 thuận,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hạnh phúc,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 bộ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2667000" y="1371600"/>
            <a:ext cx="1600200" cy="2514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0"/>
          </a:gradFill>
          <a:ln cap="sq" cmpd="sng" w="12700">
            <a:solidFill>
              <a:srgbClr val="1BE5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 hoạch hoá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</a:t>
            </a:r>
            <a:endParaRPr/>
          </a:p>
        </p:txBody>
      </p:sp>
      <p:sp>
        <p:nvSpPr>
          <p:cNvPr id="314" name="Google Shape;314;p27"/>
          <p:cNvSpPr txBox="1"/>
          <p:nvPr/>
        </p:nvSpPr>
        <p:spPr>
          <a:xfrm>
            <a:off x="4724400" y="1371600"/>
            <a:ext cx="1600200" cy="25146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chemeClr val="lt1"/>
              </a:gs>
            </a:gsLst>
            <a:lin ang="5400000" scaled="0"/>
          </a:gradFill>
          <a:ln cap="sq" cmpd="sng" w="12700">
            <a:solidFill>
              <a:srgbClr val="1BE5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kết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 xóm giềng</a:t>
            </a:r>
            <a:endParaRPr/>
          </a:p>
        </p:txBody>
      </p:sp>
      <p:sp>
        <p:nvSpPr>
          <p:cNvPr id="315" name="Google Shape;315;p27"/>
          <p:cNvSpPr txBox="1"/>
          <p:nvPr/>
        </p:nvSpPr>
        <p:spPr>
          <a:xfrm>
            <a:off x="6781800" y="1371600"/>
            <a:ext cx="1524000" cy="2438400"/>
          </a:xfrm>
          <a:prstGeom prst="rect">
            <a:avLst/>
          </a:prstGeom>
          <a:gradFill>
            <a:gsLst>
              <a:gs pos="0">
                <a:srgbClr val="1BE54B"/>
              </a:gs>
              <a:gs pos="100000">
                <a:srgbClr val="FFFFFF"/>
              </a:gs>
            </a:gsLst>
            <a:lin ang="5400000" scaled="0"/>
          </a:gradFill>
          <a:ln cap="sq" cmpd="sng" w="12700">
            <a:solidFill>
              <a:srgbClr val="1BE5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tốt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nghĩa vụ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công dân</a:t>
            </a:r>
            <a:endParaRPr/>
          </a:p>
        </p:txBody>
      </p:sp>
      <p:cxnSp>
        <p:nvCxnSpPr>
          <p:cNvPr id="316" name="Google Shape;316;p27"/>
          <p:cNvCxnSpPr/>
          <p:nvPr/>
        </p:nvCxnSpPr>
        <p:spPr>
          <a:xfrm flipH="1">
            <a:off x="1752600" y="762000"/>
            <a:ext cx="23622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317" name="Google Shape;317;p27"/>
          <p:cNvCxnSpPr/>
          <p:nvPr/>
        </p:nvCxnSpPr>
        <p:spPr>
          <a:xfrm flipH="1">
            <a:off x="3505200" y="762000"/>
            <a:ext cx="5334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318" name="Google Shape;318;p27"/>
          <p:cNvCxnSpPr/>
          <p:nvPr/>
        </p:nvCxnSpPr>
        <p:spPr>
          <a:xfrm>
            <a:off x="4038600" y="762000"/>
            <a:ext cx="11430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319" name="Google Shape;319;p27"/>
          <p:cNvCxnSpPr/>
          <p:nvPr/>
        </p:nvCxnSpPr>
        <p:spPr>
          <a:xfrm>
            <a:off x="4038600" y="762000"/>
            <a:ext cx="3200400" cy="609600"/>
          </a:xfrm>
          <a:prstGeom prst="straightConnector1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med" w="med" type="none"/>
            <a:tailEnd len="sm" w="sm" type="triangle"/>
          </a:ln>
        </p:spPr>
      </p:cxnSp>
      <p:sp>
        <p:nvSpPr>
          <p:cNvPr id="320" name="Google Shape;320;p27"/>
          <p:cNvSpPr txBox="1"/>
          <p:nvPr/>
        </p:nvSpPr>
        <p:spPr>
          <a:xfrm>
            <a:off x="1600200" y="5562600"/>
            <a:ext cx="6324600" cy="8382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Times New Roman"/>
              <a:buNone/>
            </a:pPr>
            <a:r>
              <a:rPr b="0" i="0" lang="en-US" sz="2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 HỘI ỔN ĐỊNH VĂN MINH TIẾN BỘ</a:t>
            </a:r>
            <a:endParaRPr/>
          </a:p>
        </p:txBody>
      </p:sp>
      <p:cxnSp>
        <p:nvCxnSpPr>
          <p:cNvPr id="321" name="Google Shape;321;p27"/>
          <p:cNvCxnSpPr/>
          <p:nvPr/>
        </p:nvCxnSpPr>
        <p:spPr>
          <a:xfrm>
            <a:off x="1371600" y="3886200"/>
            <a:ext cx="2819400" cy="1676400"/>
          </a:xfrm>
          <a:prstGeom prst="straightConnector1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2" name="Google Shape;322;p27"/>
          <p:cNvCxnSpPr/>
          <p:nvPr/>
        </p:nvCxnSpPr>
        <p:spPr>
          <a:xfrm>
            <a:off x="3733800" y="3886200"/>
            <a:ext cx="533400" cy="1676400"/>
          </a:xfrm>
          <a:prstGeom prst="straightConnector1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3" name="Google Shape;323;p27"/>
          <p:cNvCxnSpPr/>
          <p:nvPr/>
        </p:nvCxnSpPr>
        <p:spPr>
          <a:xfrm flipH="1">
            <a:off x="4267200" y="3886200"/>
            <a:ext cx="1143000" cy="1676400"/>
          </a:xfrm>
          <a:prstGeom prst="straightConnector1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4" name="Google Shape;324;p27"/>
          <p:cNvCxnSpPr/>
          <p:nvPr/>
        </p:nvCxnSpPr>
        <p:spPr>
          <a:xfrm flipH="1">
            <a:off x="4343400" y="3810000"/>
            <a:ext cx="3200400" cy="1752600"/>
          </a:xfrm>
          <a:prstGeom prst="straightConnector1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/>
        </p:nvSpPr>
        <p:spPr>
          <a:xfrm>
            <a:off x="304800" y="762000"/>
            <a:ext cx="8534400" cy="330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Times New Roman"/>
              <a:buNone/>
            </a:pPr>
            <a:r>
              <a:rPr b="1" i="0" lang="en-US" sz="35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về nhà: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về những tiêu chuẩn gia đình văn hoá cụ thể của địa phương Yên Thường.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 tầm những câu ca dao, tục ngữ về gia đình.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Học bài.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990600" y="990600"/>
            <a:ext cx="7391400" cy="560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thảo luận nhóm: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30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1:</a:t>
            </a: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gia đình cô Hoa, mọi người đối xử với nhau như thế nào? Đời sống tinh thần ra sao?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30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2:</a:t>
            </a: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công tác và học tập, cô chú và Tú đã đạt kết quả như thế nào?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30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3:</a:t>
            </a: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quan hệ với hàng xóm, gia đình cô Hoa đối xử như thế nào?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30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4:</a:t>
            </a: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Cô chú đã làm gì để đóng góp vào công tác xã hội?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0" y="533400"/>
            <a:ext cx="1447800" cy="30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cô Hoa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2514600" y="176212"/>
            <a:ext cx="6629400" cy="531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Char char="-"/>
            </a:pPr>
            <a:r>
              <a:rPr b="0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 đẻ có kế hoạch</a:t>
            </a:r>
            <a:endParaRPr/>
          </a:p>
          <a:p>
            <a:pPr indent="-22860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Char char="-"/>
            </a:pPr>
            <a:r>
              <a:rPr b="0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Đầm ấm, yêu thương, biết chia sẻ</a:t>
            </a:r>
            <a:endParaRPr/>
          </a:p>
          <a:p>
            <a:pPr indent="-22860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Char char="-"/>
            </a:pPr>
            <a:r>
              <a:rPr b="0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 sống tinh thần lành mạnh</a:t>
            </a:r>
            <a:endParaRPr/>
          </a:p>
          <a:p>
            <a:pPr indent="-22860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Char char="-"/>
            </a:pPr>
            <a:r>
              <a:rPr b="0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việc, học tập có chất lượng.</a:t>
            </a:r>
            <a:endParaRPr/>
          </a:p>
          <a:p>
            <a:pPr indent="-22860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Char char="-"/>
            </a:pPr>
            <a:r>
              <a:rPr b="0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kết, tương trợ lối xóm.</a:t>
            </a:r>
            <a:endParaRPr/>
          </a:p>
          <a:p>
            <a:pPr indent="-22860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Char char="-"/>
            </a:pPr>
            <a:r>
              <a:rPr b="0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tốt nhiệm vụ công dân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1447800" y="2057400"/>
            <a:ext cx="914400" cy="53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8F5A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09600" y="3886200"/>
            <a:ext cx="1295400" cy="2590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BA3F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2057400" y="5638800"/>
            <a:ext cx="7086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</a:t>
            </a:r>
            <a:r>
              <a:rPr b="1" i="0" lang="en-US" sz="4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ạt gia đình văn hoá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533400" y="304800"/>
            <a:ext cx="8610600" cy="472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90525" lvl="0" marL="6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chuẩn gia đình văn hoá của thành phố Hà Nội.</a:t>
            </a:r>
            <a:endParaRPr/>
          </a:p>
          <a:p>
            <a:pPr indent="-390525" lvl="0" marL="396875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hoà thuận - hạnh phúc - tiến bộ.</a:t>
            </a:r>
            <a:endParaRPr/>
          </a:p>
          <a:p>
            <a:pPr indent="-390525" lvl="0" marL="396875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 sống vật chất tinh thần được nâng cao.</a:t>
            </a:r>
            <a:endParaRPr/>
          </a:p>
          <a:p>
            <a:pPr indent="-390525" lvl="0" marL="396875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kết, tương trợ xóm phố.</a:t>
            </a:r>
            <a:endParaRPr/>
          </a:p>
          <a:p>
            <a:pPr indent="-390525" lvl="0" marL="396875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tốt trách nhiệm công dân.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Val11"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7200"/>
            <a:ext cx="2133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11"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4267200"/>
            <a:ext cx="2133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11"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4267200"/>
            <a:ext cx="2133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11"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1800" y="4267200"/>
            <a:ext cx="21336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381000" y="2286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chuẩn gia đình văn hoá của trung ương.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Gương mẫu chấp hành chủ trương, chính sách của Đảng, pháp luật của nhà nước, tích cực trong các phong trào thi đua địa phương.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đình hoà thuận, hạnh phúc, tiến bộ, tương trợ giúp đỡ mọi người trong cộng đồng.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AutoNum type="arabicPeriod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chức lao động sản xuất kinh doanh, công tác, học tập đạt năng suất, chất lượng và hiệu quả.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7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{4F776529-CE71-4585-8EE3-8B47A420B0EF}</a:tableStyleId>
              </a:tblPr>
              <a:tblGrid>
                <a:gridCol w="4381500"/>
                <a:gridCol w="4381500"/>
              </a:tblGrid>
              <a:tr h="6705600">
                <a:tc>
                  <a:txBody>
                    <a:bodyPr/>
                    <a:lstStyle/>
                    <a:p>
                      <a:pPr indent="-15875" lvl="0" marL="158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Tiêu chuẩn gia đình văn hoá của thành phố Hà Nội.</a:t>
                      </a:r>
                      <a:endParaRPr/>
                    </a:p>
                    <a:p>
                      <a:pPr indent="-15875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1.Gia đình hoà thuận - hạnh phúc - tiến bộ.</a:t>
                      </a:r>
                      <a:endParaRPr/>
                    </a:p>
                    <a:p>
                      <a:pPr indent="-15875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2.Đời sống vật chất tinh thần được nâng cao.</a:t>
                      </a:r>
                      <a:endParaRPr/>
                    </a:p>
                    <a:p>
                      <a:pPr indent="-15875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3.Đoàn kết, tương trợ xóm phố.</a:t>
                      </a:r>
                      <a:endParaRPr/>
                    </a:p>
                    <a:p>
                      <a:pPr indent="-15875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4.Thực hiện tốt trách nhiệm công dân.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44450" lvl="0" marL="158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Tiêu chuẩn gia đình văn hoá của trung ương.</a:t>
                      </a:r>
                      <a:endParaRPr/>
                    </a:p>
                    <a:p>
                      <a:pPr indent="44450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CC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1.Gương mẫu chấp hành chủ trương, chính sách của Đảng, pháp luật của nhà nước, tích cực trong các phong trào thi đua địa phương.</a:t>
                      </a:r>
                      <a:endParaRPr/>
                    </a:p>
                    <a:p>
                      <a:pPr indent="44450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CC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2.Gia đình hoà thuận, hạnh phúc, tiến bộ, tương trợ giúp đỡ mọi người trong cộng đồng.</a:t>
                      </a:r>
                      <a:endParaRPr/>
                    </a:p>
                    <a:p>
                      <a:pPr indent="44450" lvl="0" marL="15875" marR="0" rtl="0" algn="just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CC00FF"/>
                        </a:buClr>
                        <a:buSzPts val="2600"/>
                        <a:buFont typeface="Times New Roman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3.Tổ chức lao động sản xuất kinh doanh, công tác, học tập đạt năng suất, chất lượng và hiệu quả.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184"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1430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1295400" y="161925"/>
            <a:ext cx="7010400" cy="828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B2B2B2">
                    <a:alpha val="49803"/>
                  </a:srgbClr>
                </a:solidFill>
                <a:latin typeface="Times New Roman"/>
              </a:rPr>
              <a:t>Cái nôi của gia đình văn hoá </a:t>
            </a:r>
          </a:p>
        </p:txBody>
      </p:sp>
    </p:spTree>
  </p:cSld>
  <p:clrMapOvr>
    <a:masterClrMapping/>
  </p:clrMapOvr>
  <p:transition spd="med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182" id="168" name="Google Shape;1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810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1981200" y="5791200"/>
            <a:ext cx="6477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sư Nguyễn Văn Hiếu – Bộ trưởng Bộ Văn hóa chụp ảnh kỷ niệm với 6 GĐVH đầu tiên của tỉnh Hưng Yên </a:t>
            </a:r>
            <a:endParaRPr/>
          </a:p>
        </p:txBody>
      </p:sp>
      <p:graphicFrame>
        <p:nvGraphicFramePr>
          <p:cNvPr id="170" name="Google Shape;170;p9"/>
          <p:cNvGraphicFramePr/>
          <p:nvPr/>
        </p:nvGraphicFramePr>
        <p:xfrm>
          <a:off x="0" y="4752975"/>
          <a:ext cx="2133600" cy="2105025"/>
        </p:xfrm>
        <a:graphic>
          <a:graphicData uri="http://schemas.openxmlformats.org/presentationml/2006/ole">
            <mc:AlternateContent>
              <mc:Choice Requires="v">
                <p:oleObj r:id="rId5" imgH="2105025" imgW="2133600" progId="MS_ClipArt_Gallery.2" spid="_x0000_s1">
                  <p:embed/>
                </p:oleObj>
              </mc:Choice>
              <mc:Fallback>
                <p:oleObj r:id="rId6" imgH="2105025" imgW="2133600" progId="MS_ClipArt_Gallery.2">
                  <p:embed/>
                  <p:pic>
                    <p:nvPicPr>
                      <p:cNvPr id="170" name="Google Shape;170;p9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4752975"/>
                        <a:ext cx="213360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xmlns:r="http://schemas.openxmlformats.org/officeDocument/2006/relationships" name="Luyentap">
  <a:themeElements>
    <a:clrScheme name="Luyent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2007-11-17T04:22:11Z</dcterms:created>
  <dc:creator>Ngoc Trinh Ngo</dc:creator>
</cp:coreProperties>
</file>