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8" r:id="rId3"/>
    <p:sldId id="256" r:id="rId4"/>
    <p:sldId id="259" r:id="rId5"/>
    <p:sldId id="257" r:id="rId6"/>
    <p:sldId id="261" r:id="rId7"/>
    <p:sldId id="271" r:id="rId8"/>
    <p:sldId id="272" r:id="rId9"/>
    <p:sldId id="275" r:id="rId10"/>
    <p:sldId id="273" r:id="rId11"/>
    <p:sldId id="260" r:id="rId12"/>
    <p:sldId id="279" r:id="rId13"/>
    <p:sldId id="278" r:id="rId14"/>
    <p:sldId id="282" r:id="rId15"/>
    <p:sldId id="281" r:id="rId16"/>
    <p:sldId id="280" r:id="rId17"/>
    <p:sldId id="283" r:id="rId18"/>
    <p:sldId id="284" r:id="rId19"/>
    <p:sldId id="285" r:id="rId20"/>
    <p:sldId id="286" r:id="rId21"/>
    <p:sldId id="287" r:id="rId22"/>
    <p:sldId id="274" r:id="rId23"/>
    <p:sldId id="288" r:id="rId24"/>
    <p:sldId id="263" r:id="rId25"/>
    <p:sldId id="262" r:id="rId26"/>
    <p:sldId id="289" r:id="rId27"/>
    <p:sldId id="268" r:id="rId28"/>
    <p:sldId id="270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103" autoAdjust="0"/>
  </p:normalViewPr>
  <p:slideViewPr>
    <p:cSldViewPr>
      <p:cViewPr varScale="1">
        <p:scale>
          <a:sx n="54" d="100"/>
          <a:sy n="54" d="100"/>
        </p:scale>
        <p:origin x="66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51" Type="http://schemas.openxmlformats.org/officeDocument/2006/relationships/image" Target="../media/image50.svg"/><Relationship Id="rId3" Type="http://schemas.openxmlformats.org/officeDocument/2006/relationships/image" Target="../media/image49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82.svg"/><Relationship Id="rId49" Type="http://schemas.openxmlformats.org/officeDocument/2006/relationships/image" Target="../media/image48.svg"/><Relationship Id="rId52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19" Type="http://schemas.openxmlformats.org/officeDocument/2006/relationships/image" Target="../media/image180.svg"/><Relationship Id="rId4" Type="http://schemas.openxmlformats.org/officeDocument/2006/relationships/image" Target="../media/image20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2.svg"/><Relationship Id="rId7" Type="http://schemas.openxmlformats.org/officeDocument/2006/relationships/image" Target="../media/image26.sv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svg"/><Relationship Id="rId15" Type="http://schemas.openxmlformats.org/officeDocument/2006/relationships/image" Target="../media/image34.svg"/><Relationship Id="rId57" Type="http://schemas.openxmlformats.org/officeDocument/2006/relationships/image" Target="../media/image56.svg"/><Relationship Id="rId10" Type="http://schemas.openxmlformats.org/officeDocument/2006/relationships/image" Target="../media/image10.png"/><Relationship Id="rId9" Type="http://schemas.openxmlformats.org/officeDocument/2006/relationships/image" Target="../media/image2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19" Type="http://schemas.openxmlformats.org/officeDocument/2006/relationships/image" Target="../media/image180.svg"/><Relationship Id="rId4" Type="http://schemas.openxmlformats.org/officeDocument/2006/relationships/image" Target="../media/image20.png"/><Relationship Id="rId9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5" Type="http://schemas.openxmlformats.org/officeDocument/2006/relationships/image" Target="../media/image2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5" Type="http://schemas.openxmlformats.org/officeDocument/2006/relationships/image" Target="../media/image2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svg"/><Relationship Id="rId55" Type="http://schemas.openxmlformats.org/officeDocument/2006/relationships/image" Target="../media/image54.svg"/><Relationship Id="rId7" Type="http://schemas.openxmlformats.org/officeDocument/2006/relationships/image" Target="../media/image5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5.sv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svg"/><Relationship Id="rId55" Type="http://schemas.openxmlformats.org/officeDocument/2006/relationships/image" Target="../media/image54.svg"/><Relationship Id="rId7" Type="http://schemas.openxmlformats.org/officeDocument/2006/relationships/image" Target="../media/image5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5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59" Type="http://schemas.openxmlformats.org/officeDocument/2006/relationships/image" Target="../media/image5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3.sv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8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3" Type="http://schemas.openxmlformats.org/officeDocument/2006/relationships/image" Target="../media/image49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1.svg"/><Relationship Id="rId5" Type="http://schemas.openxmlformats.org/officeDocument/2006/relationships/image" Target="../media/image78.svg"/><Relationship Id="rId15" Type="http://schemas.openxmlformats.org/officeDocument/2006/relationships/image" Target="../media/image82.svg"/><Relationship Id="rId4" Type="http://schemas.openxmlformats.org/officeDocument/2006/relationships/image" Target="../media/image37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9" Type="http://schemas.openxmlformats.org/officeDocument/2006/relationships/image" Target="../media/image38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8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21.png"/><Relationship Id="rId19" Type="http://schemas.openxmlformats.org/officeDocument/2006/relationships/image" Target="../media/image180.svg"/><Relationship Id="rId4" Type="http://schemas.openxmlformats.org/officeDocument/2006/relationships/image" Target="../media/image20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svg"/><Relationship Id="rId10" Type="http://schemas.openxmlformats.org/officeDocument/2006/relationships/image" Target="../media/image23.png"/><Relationship Id="rId9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svg"/><Relationship Id="rId10" Type="http://schemas.openxmlformats.org/officeDocument/2006/relationships/image" Target="../media/image23.png"/><Relationship Id="rId9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svg"/><Relationship Id="rId10" Type="http://schemas.openxmlformats.org/officeDocument/2006/relationships/image" Target="../media/image23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svg"/><Relationship Id="rId10" Type="http://schemas.openxmlformats.org/officeDocument/2006/relationships/image" Target="../media/image23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9614" y="2051685"/>
            <a:ext cx="1373912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05505">
            <a:off x="-1454617" y="7105504"/>
            <a:ext cx="7296692" cy="48556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86996">
            <a:off x="12746823" y="6167437"/>
            <a:ext cx="4139637" cy="79331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42098" y="7071139"/>
            <a:ext cx="4003803" cy="13389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65889">
            <a:off x="15325254" y="-2829236"/>
            <a:ext cx="4911170" cy="5096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58475" y="563321"/>
            <a:ext cx="4194109" cy="1944541"/>
          </a:xfrm>
          <a:prstGeom prst="rect">
            <a:avLst/>
          </a:prstGeom>
        </p:spPr>
      </p:pic>
      <p:pic>
        <p:nvPicPr>
          <p:cNvPr id="14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13994749" y="5203696"/>
            <a:ext cx="3164384" cy="7017787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630506" y="5372100"/>
            <a:ext cx="3662744" cy="7143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4119" y="2368380"/>
            <a:ext cx="11638503" cy="131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72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72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17906" y="7018586"/>
            <a:ext cx="4003803" cy="13389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12614">
            <a:off x="6135176" y="5255665"/>
            <a:ext cx="6017647" cy="115320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7398" y="1502219"/>
            <a:ext cx="4003803" cy="13389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65889">
            <a:off x="-2246519" y="-1519549"/>
            <a:ext cx="4911170" cy="5096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44075" y="5693394"/>
            <a:ext cx="4611410" cy="5328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648200" y="4533227"/>
            <a:ext cx="8247564" cy="53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73615" y="1314628"/>
            <a:ext cx="1368299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mắt của nhà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5659476" y="3216034"/>
            <a:ext cx="10287000" cy="4495800"/>
          </a:xfrm>
          <a:prstGeom prst="cloudCallout">
            <a:avLst>
              <a:gd name="adj1" fmla="val -60972"/>
              <a:gd name="adj2" fmla="val 28496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200" i="1" dirty="0">
                <a:solidFill>
                  <a:schemeClr val="tx1"/>
                </a:solidFill>
              </a:rPr>
              <a:t>Hình ảnh hai con vật dưới con mắt nhà khoa học hiện lên như thế nào?</a:t>
            </a:r>
            <a:endParaRPr lang="en-US" sz="4200" i="1" dirty="0">
              <a:solidFill>
                <a:schemeClr val="tx1"/>
              </a:solidFill>
            </a:endParaRPr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371600" y="5641379"/>
            <a:ext cx="3449955" cy="415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73615" y="1314628"/>
            <a:ext cx="1368299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mắt của nhà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3615" y="3777199"/>
            <a:ext cx="5416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4739927"/>
            <a:ext cx="9525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sệt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nhút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 thấy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39927"/>
            <a:ext cx="5153888" cy="45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73615" y="1314628"/>
            <a:ext cx="1368299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mắt của nhà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3615" y="3777199"/>
            <a:ext cx="5176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7657" y="4539205"/>
            <a:ext cx="9601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Không có tình đồng 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loại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à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tên bạo chúa khát máu đáng ghét, bẩn thỉu, hôi hám, hư hỏng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42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bị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r="16248"/>
          <a:stretch/>
        </p:blipFill>
        <p:spPr>
          <a:xfrm flipH="1">
            <a:off x="2916776" y="4434997"/>
            <a:ext cx="3438915" cy="51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73615" y="1314628"/>
            <a:ext cx="1368299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mắt của nhà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3614" y="3642988"/>
            <a:ext cx="1385698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khách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chính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về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(nói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(nói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862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43201" y="1263204"/>
            <a:ext cx="1287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5736266" y="3360477"/>
            <a:ext cx="10287000" cy="4495800"/>
          </a:xfrm>
          <a:prstGeom prst="cloudCallout">
            <a:avLst>
              <a:gd name="adj1" fmla="val -60972"/>
              <a:gd name="adj2" fmla="val 28496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200" i="1" dirty="0">
                <a:solidFill>
                  <a:schemeClr val="tx1"/>
                </a:solidFill>
              </a:rPr>
              <a:t>Dưới con mắt của nhà thơ hình ảnh con sói và cừu hiện ra như thế nào?</a:t>
            </a:r>
            <a:endParaRPr lang="en-US" sz="4200" i="1" dirty="0">
              <a:solidFill>
                <a:schemeClr val="tx1"/>
              </a:solidFill>
            </a:endParaRPr>
          </a:p>
        </p:txBody>
      </p:sp>
      <p:pic>
        <p:nvPicPr>
          <p:cNvPr id="2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371600" y="5641379"/>
            <a:ext cx="3449955" cy="41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20017" y="1305102"/>
            <a:ext cx="12790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3615" y="3777199"/>
            <a:ext cx="5416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611" y="4446753"/>
            <a:ext cx="1313699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Hình ảnh về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con cừu cụ thể, được nhân hoá như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chú bé ngây thơ, đáng thương yếu ớt, bé hết sức tội nghiệp, biết lí lẽ bảo vệ chân lí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42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i="1" dirty="0">
                <a:solidFill>
                  <a:srgbClr val="000000"/>
                </a:solidFill>
                <a:cs typeface="Arial" panose="020B0604020202020204" pitchFamily="34" charset="0"/>
              </a:rPr>
              <a:t>Có </a:t>
            </a:r>
            <a:r>
              <a:rPr lang="vi-VN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sz="42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</a:t>
            </a:r>
            <a:r>
              <a:rPr lang="vi-VN" sz="42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i="1" dirty="0">
                <a:solidFill>
                  <a:srgbClr val="000000"/>
                </a:solidFill>
                <a:cs typeface="Arial" panose="020B0604020202020204" pitchFamily="34" charset="0"/>
              </a:rPr>
              <a:t>mẫu tử thân thương, biết cảm </a:t>
            </a:r>
            <a:r>
              <a:rPr lang="vi-VN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thông,</a:t>
            </a:r>
            <a:r>
              <a:rPr lang="en-US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xót </a:t>
            </a:r>
            <a:r>
              <a:rPr lang="vi-VN" sz="4200" b="1" i="1" dirty="0">
                <a:solidFill>
                  <a:srgbClr val="000000"/>
                </a:solidFill>
                <a:cs typeface="Arial" panose="020B0604020202020204" pitchFamily="34" charset="0"/>
              </a:rPr>
              <a:t>thương...</a:t>
            </a:r>
            <a:endParaRPr lang="en-US" sz="42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3615" y="3777199"/>
            <a:ext cx="5176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615" y="4539205"/>
            <a:ext cx="142379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ột </a:t>
            </a:r>
            <a:r>
              <a:rPr lang="vi-VN" sz="4200" b="1" dirty="0">
                <a:solidFill>
                  <a:srgbClr val="000000"/>
                </a:solidFill>
                <a:cs typeface="Arial" panose="020B0604020202020204" pitchFamily="34" charset="0"/>
              </a:rPr>
              <a:t>con sói cụ 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thể: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một con sói đói meo gầy giơ xương đi kiếm mồi; tên bạo chúa khát máu,trộm cướp khốn khổ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bất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hạnh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vô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lại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luôn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bị ăn 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đòn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Sói </a:t>
            </a:r>
            <a:r>
              <a:rPr lang="vi-VN" sz="4200" b="1" i="1" dirty="0">
                <a:solidFill>
                  <a:srgbClr val="000000"/>
                </a:solidFill>
                <a:cs typeface="Arial" panose="020B0604020202020204" pitchFamily="34" charset="0"/>
              </a:rPr>
              <a:t>hiện lên vừa đáng ghét vừa đáng thương</a:t>
            </a:r>
            <a:r>
              <a:rPr lang="vi-VN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4200" b="1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017" y="1305102"/>
            <a:ext cx="12790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ảnh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2424" y="1869732"/>
            <a:ext cx="1476297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ết </a:t>
            </a:r>
            <a:r>
              <a:rPr lang="vi-VN" sz="4200" b="1" dirty="0">
                <a:solidFill>
                  <a:srgbClr val="000000"/>
                </a:solidFill>
                <a:cs typeface="Arial" panose="020B0604020202020204" pitchFamily="34" charset="0"/>
              </a:rPr>
              <a:t>hợp </a:t>
            </a: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cái </a:t>
            </a:r>
            <a:r>
              <a:rPr lang="vi-VN" sz="4200" b="1" dirty="0">
                <a:solidFill>
                  <a:srgbClr val="000000"/>
                </a:solidFill>
                <a:cs typeface="Arial" panose="020B0604020202020204" pitchFamily="34" charset="0"/>
              </a:rPr>
              <a:t>nhìn khách quan và cảm xúc chủ quan của tác giả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.(</a:t>
            </a:r>
            <a:r>
              <a:rPr lang="vi-VN" sz="4200" i="1" dirty="0">
                <a:solidFill>
                  <a:srgbClr val="000000"/>
                </a:solidFill>
                <a:cs typeface="Arial" panose="020B0604020202020204" pitchFamily="34" charset="0"/>
              </a:rPr>
              <a:t>song vẫn dựa vào những đặc tính cơ bản của loài cừu và sói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  <a:endParaRPr lang="en-US" sz="42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Bằng sự so sánh, đối chiếu cách viết của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nhà thơ,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nhà khoa học, tác giả muốn người đọc nhận ra đặc trưng của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vi-VN" sz="42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vi-VN" sz="4200" dirty="0">
                <a:solidFill>
                  <a:srgbClr val="000000"/>
                </a:solidFill>
                <a:cs typeface="Arial" panose="020B0604020202020204" pitchFamily="34" charset="0"/>
              </a:rPr>
              <a:t>là in đậm dấu ấn và cách nhìn riêng của nhà văn.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0017" y="1305102"/>
            <a:ext cx="12790185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Hi-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791" y="2943104"/>
            <a:ext cx="55066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6487" y="3800210"/>
            <a:ext cx="144772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nhiều bài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-ten.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bài cụ thể “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non”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toàn đúng như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Hi-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Ten, mà chỉ phần nào xem là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còn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lại là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ghét.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5950" y="1501224"/>
            <a:ext cx="7620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64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64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7971" y="1028700"/>
            <a:ext cx="2115516" cy="5741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3078" y="1869536"/>
            <a:ext cx="2650408" cy="791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800" y="959579"/>
            <a:ext cx="1689380" cy="14221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305705" y="5744957"/>
            <a:ext cx="4611410" cy="53283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369930">
            <a:off x="13119874" y="-2885669"/>
            <a:ext cx="7296692" cy="48556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8271" y="2855359"/>
            <a:ext cx="1485535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Qua văn bản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bị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vào thế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mới”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nguyên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chính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biết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người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3944600" y="7658100"/>
            <a:ext cx="4046670" cy="23102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0017" y="1305102"/>
            <a:ext cx="12790185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Hi-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368535"/>
            <a:ext cx="144724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000000"/>
                </a:solidFill>
              </a:rPr>
              <a:t>Trong </a:t>
            </a:r>
            <a:r>
              <a:rPr lang="vi-VN" sz="4200" b="1" dirty="0">
                <a:solidFill>
                  <a:srgbClr val="000000"/>
                </a:solidFill>
              </a:rPr>
              <a:t>thơ của La phông ten nhiều bài có nhân vật chó </a:t>
            </a:r>
            <a:r>
              <a:rPr lang="vi-VN" sz="4200" b="1" dirty="0" smtClean="0">
                <a:solidFill>
                  <a:srgbClr val="000000"/>
                </a:solidFill>
              </a:rPr>
              <a:t>sói:</a:t>
            </a:r>
            <a:r>
              <a:rPr lang="en-US" sz="4200" dirty="0" smtClean="0">
                <a:solidFill>
                  <a:srgbClr val="000000"/>
                </a:solidFill>
              </a:rPr>
              <a:t> </a:t>
            </a:r>
            <a:r>
              <a:rPr lang="vi-VN" sz="4200" dirty="0" smtClean="0">
                <a:solidFill>
                  <a:srgbClr val="000000"/>
                </a:solidFill>
              </a:rPr>
              <a:t>chó </a:t>
            </a:r>
            <a:r>
              <a:rPr lang="vi-VN" sz="4200" dirty="0">
                <a:solidFill>
                  <a:srgbClr val="000000"/>
                </a:solidFill>
              </a:rPr>
              <a:t>sói và chó nhà, </a:t>
            </a:r>
            <a:r>
              <a:rPr lang="vi-VN" sz="4200" dirty="0" smtClean="0">
                <a:solidFill>
                  <a:srgbClr val="000000"/>
                </a:solidFill>
              </a:rPr>
              <a:t>…</a:t>
            </a:r>
            <a:endParaRPr lang="en-US" sz="4200" dirty="0" smtClean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solidFill>
                  <a:srgbClr val="000000"/>
                </a:solidFill>
              </a:rPr>
              <a:t>hận </a:t>
            </a:r>
            <a:r>
              <a:rPr lang="vi-VN" sz="4200" dirty="0">
                <a:solidFill>
                  <a:srgbClr val="000000"/>
                </a:solidFill>
              </a:rPr>
              <a:t>định của tác giả về sói là đúng khi ông bao quát tất cả các bài thơ của La phông ten chứ không phải riêng bài “</a:t>
            </a:r>
            <a:r>
              <a:rPr lang="vi-VN" sz="4200" i="1" dirty="0">
                <a:solidFill>
                  <a:srgbClr val="000000"/>
                </a:solidFill>
              </a:rPr>
              <a:t>Chó sói và cừu</a:t>
            </a:r>
            <a:r>
              <a:rPr lang="vi-VN" sz="4200" dirty="0" smtClean="0">
                <a:solidFill>
                  <a:srgbClr val="000000"/>
                </a:solidFill>
              </a:rPr>
              <a:t>”.</a:t>
            </a:r>
            <a:endParaRPr lang="en-US" sz="4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10184">
            <a:off x="-178305" y="6294352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800100"/>
            <a:ext cx="16611599" cy="8991600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0494" y="342357"/>
            <a:ext cx="4194109" cy="1944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0017" y="1305102"/>
            <a:ext cx="12790185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Hi-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398636"/>
            <a:ext cx="14472482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vi-VN" sz="4200" dirty="0" smtClean="0">
                <a:solidFill>
                  <a:srgbClr val="000000"/>
                </a:solidFill>
              </a:rPr>
              <a:t> </a:t>
            </a:r>
            <a:r>
              <a:rPr lang="vi-VN" sz="4200" dirty="0">
                <a:solidFill>
                  <a:srgbClr val="000000"/>
                </a:solidFill>
              </a:rPr>
              <a:t>bài này chó sói có mặt đáng cười nếu ta suy diễn nó ngu ngốc chẳng kiếm được cái ăn nên đói </a:t>
            </a:r>
            <a:r>
              <a:rPr lang="vi-VN" sz="4200" dirty="0" smtClean="0">
                <a:solidFill>
                  <a:srgbClr val="000000"/>
                </a:solidFill>
              </a:rPr>
              <a:t>meo</a:t>
            </a:r>
            <a:r>
              <a:rPr lang="en-US" sz="4200" dirty="0" smtClean="0">
                <a:solidFill>
                  <a:srgbClr val="000000"/>
                </a:solidFill>
              </a:rPr>
              <a:t> </a:t>
            </a:r>
            <a:r>
              <a:rPr lang="vi-VN" sz="4200" i="1" dirty="0" smtClean="0">
                <a:solidFill>
                  <a:srgbClr val="000000"/>
                </a:solidFill>
              </a:rPr>
              <a:t>(</a:t>
            </a:r>
            <a:r>
              <a:rPr lang="vi-VN" sz="4200" i="1" dirty="0">
                <a:solidFill>
                  <a:srgbClr val="000000"/>
                </a:solidFill>
              </a:rPr>
              <a:t>hài kịch của sự ngu ngốc)</a:t>
            </a:r>
            <a:r>
              <a:rPr lang="vi-VN" sz="4200" dirty="0">
                <a:solidFill>
                  <a:srgbClr val="000000"/>
                </a:solidFill>
              </a:rPr>
              <a:t>; </a:t>
            </a:r>
            <a:endParaRPr lang="en-US" sz="4200" dirty="0" smtClean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 smtClean="0">
                <a:solidFill>
                  <a:srgbClr val="000000"/>
                </a:solidFill>
              </a:rPr>
              <a:t>, </a:t>
            </a:r>
            <a:r>
              <a:rPr lang="vi-VN" sz="4200" dirty="0" smtClean="0">
                <a:solidFill>
                  <a:srgbClr val="000000"/>
                </a:solidFill>
              </a:rPr>
              <a:t>chủ </a:t>
            </a:r>
            <a:r>
              <a:rPr lang="vi-VN" sz="4200" dirty="0">
                <a:solidFill>
                  <a:srgbClr val="000000"/>
                </a:solidFill>
              </a:rPr>
              <a:t>yếu nó còn là con vật đáng ghét gian xảo, hống hách…bắt nạt kẻ yếu (</a:t>
            </a:r>
            <a:r>
              <a:rPr lang="vi-VN" sz="4200" i="1" dirty="0">
                <a:solidFill>
                  <a:srgbClr val="000000"/>
                </a:solidFill>
              </a:rPr>
              <a:t>bi kịch của sự độc ác</a:t>
            </a:r>
            <a:r>
              <a:rPr lang="vi-VN" sz="4200" dirty="0">
                <a:solidFill>
                  <a:srgbClr val="000000"/>
                </a:solidFill>
              </a:rPr>
              <a:t>) </a:t>
            </a:r>
            <a:endParaRPr lang="en-US" sz="4200" dirty="0" smtClean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i="1" dirty="0" smtClean="0">
                <a:solidFill>
                  <a:srgbClr val="000000"/>
                </a:solidFill>
              </a:rPr>
              <a:t>Nhận </a:t>
            </a:r>
            <a:r>
              <a:rPr lang="vi-VN" sz="4200" b="1" i="1" dirty="0">
                <a:solidFill>
                  <a:srgbClr val="000000"/>
                </a:solidFill>
              </a:rPr>
              <a:t>định của tác giả sẽ không chính xác nếu ta chỉ vận dụng vào riêng bài thơ này</a:t>
            </a:r>
            <a:r>
              <a:rPr lang="vi-VN" sz="4200" b="1" i="1" dirty="0" smtClean="0">
                <a:solidFill>
                  <a:srgbClr val="000000"/>
                </a:solidFill>
              </a:rPr>
              <a:t>.</a:t>
            </a:r>
            <a:endParaRPr lang="en-US" sz="4200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4119" y="2368380"/>
            <a:ext cx="11638503" cy="131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72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72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17906" y="7018586"/>
            <a:ext cx="4003803" cy="13389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12614">
            <a:off x="6135176" y="5255665"/>
            <a:ext cx="6017647" cy="115320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7398" y="1502219"/>
            <a:ext cx="4003803" cy="13389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65889">
            <a:off x="-2246519" y="-1519549"/>
            <a:ext cx="4911170" cy="5096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44075" y="5693394"/>
            <a:ext cx="4611410" cy="5328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648200" y="4533227"/>
            <a:ext cx="8247564" cy="53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4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0677" y="1535119"/>
            <a:ext cx="5448138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64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40905">
            <a:off x="-583335" y="8719548"/>
            <a:ext cx="4911170" cy="509649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477000" y="2755326"/>
            <a:ext cx="11277600" cy="6655229"/>
            <a:chOff x="0" y="0"/>
            <a:chExt cx="12535203" cy="2937083"/>
          </a:xfrm>
        </p:grpSpPr>
        <p:sp>
          <p:nvSpPr>
            <p:cNvPr id="16" name="Freeform 16"/>
            <p:cNvSpPr/>
            <p:nvPr/>
          </p:nvSpPr>
          <p:spPr>
            <a:xfrm>
              <a:off x="-9098" y="-6509"/>
              <a:ext cx="12549534" cy="2969137"/>
            </a:xfrm>
            <a:custGeom>
              <a:avLst/>
              <a:gdLst/>
              <a:ahLst/>
              <a:cxnLst/>
              <a:rect l="l" t="t" r="r" b="b"/>
              <a:pathLst>
                <a:path w="12549534" h="2969137">
                  <a:moveTo>
                    <a:pt x="63030" y="2375583"/>
                  </a:moveTo>
                  <a:cubicBezTo>
                    <a:pt x="63030" y="2375583"/>
                    <a:pt x="0" y="212901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656461" y="6965"/>
                  </a:cubicBezTo>
                  <a:lnTo>
                    <a:pt x="11656461" y="6965"/>
                  </a:lnTo>
                  <a:cubicBezTo>
                    <a:pt x="11873209" y="16819"/>
                    <a:pt x="12077523" y="36481"/>
                    <a:pt x="12211712" y="101690"/>
                  </a:cubicBezTo>
                  <a:cubicBezTo>
                    <a:pt x="12467758" y="226120"/>
                    <a:pt x="12549533" y="459160"/>
                    <a:pt x="12544045" y="704684"/>
                  </a:cubicBezTo>
                  <a:cubicBezTo>
                    <a:pt x="12544045" y="704684"/>
                    <a:pt x="12500757" y="1013073"/>
                    <a:pt x="12508191" y="1248607"/>
                  </a:cubicBezTo>
                  <a:cubicBezTo>
                    <a:pt x="12515314" y="2117385"/>
                    <a:pt x="12522471" y="2312988"/>
                    <a:pt x="12522471" y="2312988"/>
                  </a:cubicBezTo>
                  <a:cubicBezTo>
                    <a:pt x="12505789" y="2528720"/>
                    <a:pt x="12391145" y="2739332"/>
                    <a:pt x="12194276" y="2850956"/>
                  </a:cubicBezTo>
                  <a:cubicBezTo>
                    <a:pt x="12043925" y="2936204"/>
                    <a:pt x="11845893" y="2951302"/>
                    <a:pt x="9422020" y="2940561"/>
                  </a:cubicBezTo>
                  <a:lnTo>
                    <a:pt x="9421881" y="2940561"/>
                  </a:lnTo>
                  <a:cubicBezTo>
                    <a:pt x="645952" y="2935284"/>
                    <a:pt x="384604" y="2969137"/>
                    <a:pt x="254278" y="2859979"/>
                  </a:cubicBezTo>
                  <a:cubicBezTo>
                    <a:pt x="145767" y="2769094"/>
                    <a:pt x="81795" y="2575782"/>
                    <a:pt x="63030" y="2375583"/>
                  </a:cubicBezTo>
                  <a:close/>
                </a:path>
              </a:pathLst>
            </a:custGeom>
            <a:solidFill>
              <a:srgbClr val="FFFEF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10800" y="2054819"/>
            <a:ext cx="4550707" cy="1371515"/>
            <a:chOff x="0" y="0"/>
            <a:chExt cx="7354389" cy="2216503"/>
          </a:xfrm>
        </p:grpSpPr>
        <p:sp>
          <p:nvSpPr>
            <p:cNvPr id="18" name="Freeform 18"/>
            <p:cNvSpPr/>
            <p:nvPr/>
          </p:nvSpPr>
          <p:spPr>
            <a:xfrm>
              <a:off x="-9098" y="-6509"/>
              <a:ext cx="7368720" cy="2248556"/>
            </a:xfrm>
            <a:custGeom>
              <a:avLst/>
              <a:gdLst/>
              <a:ahLst/>
              <a:cxnLst/>
              <a:rect l="l" t="t" r="r" b="b"/>
              <a:pathLst>
                <a:path w="7368720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475647" y="6965"/>
                  </a:cubicBezTo>
                  <a:lnTo>
                    <a:pt x="6475648" y="6965"/>
                  </a:lnTo>
                  <a:cubicBezTo>
                    <a:pt x="6692395" y="16819"/>
                    <a:pt x="6896710" y="36481"/>
                    <a:pt x="7030898" y="101690"/>
                  </a:cubicBezTo>
                  <a:cubicBezTo>
                    <a:pt x="7286944" y="226120"/>
                    <a:pt x="7368719" y="459160"/>
                    <a:pt x="7363232" y="704684"/>
                  </a:cubicBezTo>
                  <a:cubicBezTo>
                    <a:pt x="7363232" y="704684"/>
                    <a:pt x="7319944" y="1013073"/>
                    <a:pt x="7327377" y="1248607"/>
                  </a:cubicBezTo>
                  <a:cubicBezTo>
                    <a:pt x="7334500" y="1396804"/>
                    <a:pt x="7341657" y="1592407"/>
                    <a:pt x="7341657" y="1592407"/>
                  </a:cubicBezTo>
                  <a:cubicBezTo>
                    <a:pt x="7324975" y="1808139"/>
                    <a:pt x="7210331" y="2018751"/>
                    <a:pt x="7013463" y="2130375"/>
                  </a:cubicBezTo>
                  <a:cubicBezTo>
                    <a:pt x="6863111" y="2215624"/>
                    <a:pt x="6665080" y="2230722"/>
                    <a:pt x="5296019" y="2219980"/>
                  </a:cubicBezTo>
                  <a:lnTo>
                    <a:pt x="5295947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6740" y="179512"/>
            <a:ext cx="2017509" cy="169837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35582" y="3324669"/>
            <a:ext cx="4899464" cy="5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6908" y="3771900"/>
            <a:ext cx="10574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làm nổi bật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tưởng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tự 3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8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1954" y="1763763"/>
            <a:ext cx="4310237" cy="1090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64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64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40905">
            <a:off x="-583335" y="8719548"/>
            <a:ext cx="4911170" cy="509649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477000" y="2755326"/>
            <a:ext cx="11277600" cy="6655229"/>
            <a:chOff x="0" y="0"/>
            <a:chExt cx="12535203" cy="2937083"/>
          </a:xfrm>
        </p:grpSpPr>
        <p:sp>
          <p:nvSpPr>
            <p:cNvPr id="16" name="Freeform 16"/>
            <p:cNvSpPr/>
            <p:nvPr/>
          </p:nvSpPr>
          <p:spPr>
            <a:xfrm>
              <a:off x="-9098" y="-6509"/>
              <a:ext cx="12549534" cy="2969137"/>
            </a:xfrm>
            <a:custGeom>
              <a:avLst/>
              <a:gdLst/>
              <a:ahLst/>
              <a:cxnLst/>
              <a:rect l="l" t="t" r="r" b="b"/>
              <a:pathLst>
                <a:path w="12549534" h="2969137">
                  <a:moveTo>
                    <a:pt x="63030" y="2375583"/>
                  </a:moveTo>
                  <a:cubicBezTo>
                    <a:pt x="63030" y="2375583"/>
                    <a:pt x="0" y="212901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656461" y="6965"/>
                  </a:cubicBezTo>
                  <a:lnTo>
                    <a:pt x="11656461" y="6965"/>
                  </a:lnTo>
                  <a:cubicBezTo>
                    <a:pt x="11873209" y="16819"/>
                    <a:pt x="12077523" y="36481"/>
                    <a:pt x="12211712" y="101690"/>
                  </a:cubicBezTo>
                  <a:cubicBezTo>
                    <a:pt x="12467758" y="226120"/>
                    <a:pt x="12549533" y="459160"/>
                    <a:pt x="12544045" y="704684"/>
                  </a:cubicBezTo>
                  <a:cubicBezTo>
                    <a:pt x="12544045" y="704684"/>
                    <a:pt x="12500757" y="1013073"/>
                    <a:pt x="12508191" y="1248607"/>
                  </a:cubicBezTo>
                  <a:cubicBezTo>
                    <a:pt x="12515314" y="2117385"/>
                    <a:pt x="12522471" y="2312988"/>
                    <a:pt x="12522471" y="2312988"/>
                  </a:cubicBezTo>
                  <a:cubicBezTo>
                    <a:pt x="12505789" y="2528720"/>
                    <a:pt x="12391145" y="2739332"/>
                    <a:pt x="12194276" y="2850956"/>
                  </a:cubicBezTo>
                  <a:cubicBezTo>
                    <a:pt x="12043925" y="2936204"/>
                    <a:pt x="11845893" y="2951302"/>
                    <a:pt x="9422020" y="2940561"/>
                  </a:cubicBezTo>
                  <a:lnTo>
                    <a:pt x="9421881" y="2940561"/>
                  </a:lnTo>
                  <a:cubicBezTo>
                    <a:pt x="645952" y="2935284"/>
                    <a:pt x="384604" y="2969137"/>
                    <a:pt x="254278" y="2859979"/>
                  </a:cubicBezTo>
                  <a:cubicBezTo>
                    <a:pt x="145767" y="2769094"/>
                    <a:pt x="81795" y="2575782"/>
                    <a:pt x="63030" y="2375583"/>
                  </a:cubicBezTo>
                  <a:close/>
                </a:path>
              </a:pathLst>
            </a:custGeom>
            <a:solidFill>
              <a:srgbClr val="FFFEF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10800" y="2054819"/>
            <a:ext cx="4550707" cy="1371515"/>
            <a:chOff x="0" y="0"/>
            <a:chExt cx="7354389" cy="2216503"/>
          </a:xfrm>
        </p:grpSpPr>
        <p:sp>
          <p:nvSpPr>
            <p:cNvPr id="18" name="Freeform 18"/>
            <p:cNvSpPr/>
            <p:nvPr/>
          </p:nvSpPr>
          <p:spPr>
            <a:xfrm>
              <a:off x="-9098" y="-6509"/>
              <a:ext cx="7368720" cy="2248556"/>
            </a:xfrm>
            <a:custGeom>
              <a:avLst/>
              <a:gdLst/>
              <a:ahLst/>
              <a:cxnLst/>
              <a:rect l="l" t="t" r="r" b="b"/>
              <a:pathLst>
                <a:path w="7368720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475647" y="6965"/>
                  </a:cubicBezTo>
                  <a:lnTo>
                    <a:pt x="6475648" y="6965"/>
                  </a:lnTo>
                  <a:cubicBezTo>
                    <a:pt x="6692395" y="16819"/>
                    <a:pt x="6896710" y="36481"/>
                    <a:pt x="7030898" y="101690"/>
                  </a:cubicBezTo>
                  <a:cubicBezTo>
                    <a:pt x="7286944" y="226120"/>
                    <a:pt x="7368719" y="459160"/>
                    <a:pt x="7363232" y="704684"/>
                  </a:cubicBezTo>
                  <a:cubicBezTo>
                    <a:pt x="7363232" y="704684"/>
                    <a:pt x="7319944" y="1013073"/>
                    <a:pt x="7327377" y="1248607"/>
                  </a:cubicBezTo>
                  <a:cubicBezTo>
                    <a:pt x="7334500" y="1396804"/>
                    <a:pt x="7341657" y="1592407"/>
                    <a:pt x="7341657" y="1592407"/>
                  </a:cubicBezTo>
                  <a:cubicBezTo>
                    <a:pt x="7324975" y="1808139"/>
                    <a:pt x="7210331" y="2018751"/>
                    <a:pt x="7013463" y="2130375"/>
                  </a:cubicBezTo>
                  <a:cubicBezTo>
                    <a:pt x="6863111" y="2215624"/>
                    <a:pt x="6665080" y="2230722"/>
                    <a:pt x="5296019" y="2219980"/>
                  </a:cubicBezTo>
                  <a:lnTo>
                    <a:pt x="5295947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6740" y="179512"/>
            <a:ext cx="2017509" cy="169837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35582" y="3324669"/>
            <a:ext cx="4899464" cy="5559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33331" y="3530738"/>
            <a:ext cx="103614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Bằng cách so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-ten với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nhà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học Buy-phòng.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H.Ten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bật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sáng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là in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cách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cách nghĩ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nhà văn.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46416" y="1823338"/>
            <a:ext cx="16154400" cy="7531124"/>
            <a:chOff x="0" y="0"/>
            <a:chExt cx="7174137" cy="557836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188468" cy="5610413"/>
            </a:xfrm>
            <a:custGeom>
              <a:avLst/>
              <a:gdLst/>
              <a:ahLst/>
              <a:cxnLst/>
              <a:rect l="l" t="t" r="r" b="b"/>
              <a:pathLst>
                <a:path w="7188468" h="5610413">
                  <a:moveTo>
                    <a:pt x="63030" y="5016860"/>
                  </a:moveTo>
                  <a:cubicBezTo>
                    <a:pt x="63030" y="5016860"/>
                    <a:pt x="0" y="47702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5395" y="6965"/>
                  </a:cubicBezTo>
                  <a:lnTo>
                    <a:pt x="6295396" y="6965"/>
                  </a:lnTo>
                  <a:cubicBezTo>
                    <a:pt x="6512143" y="16819"/>
                    <a:pt x="6716458" y="36481"/>
                    <a:pt x="6850646" y="101690"/>
                  </a:cubicBezTo>
                  <a:cubicBezTo>
                    <a:pt x="7106693" y="226120"/>
                    <a:pt x="7188468" y="459160"/>
                    <a:pt x="7182980" y="704684"/>
                  </a:cubicBezTo>
                  <a:cubicBezTo>
                    <a:pt x="7182980" y="704684"/>
                    <a:pt x="7139692" y="1013073"/>
                    <a:pt x="7147125" y="1248607"/>
                  </a:cubicBezTo>
                  <a:cubicBezTo>
                    <a:pt x="7154249" y="4758662"/>
                    <a:pt x="7161405" y="4954264"/>
                    <a:pt x="7161405" y="4954264"/>
                  </a:cubicBezTo>
                  <a:cubicBezTo>
                    <a:pt x="7144724" y="5169997"/>
                    <a:pt x="7030080" y="5380608"/>
                    <a:pt x="6833210" y="5492233"/>
                  </a:cubicBezTo>
                  <a:cubicBezTo>
                    <a:pt x="6682859" y="5577481"/>
                    <a:pt x="6484828" y="5592579"/>
                    <a:pt x="5152467" y="5581837"/>
                  </a:cubicBezTo>
                  <a:lnTo>
                    <a:pt x="5152397" y="5581837"/>
                  </a:lnTo>
                  <a:cubicBezTo>
                    <a:pt x="645952" y="5576560"/>
                    <a:pt x="384604" y="5610413"/>
                    <a:pt x="254278" y="5501256"/>
                  </a:cubicBezTo>
                  <a:cubicBezTo>
                    <a:pt x="145767" y="5410371"/>
                    <a:pt x="81795" y="5217059"/>
                    <a:pt x="63030" y="5016860"/>
                  </a:cubicBezTo>
                  <a:close/>
                </a:path>
              </a:pathLst>
            </a:custGeom>
            <a:solidFill>
              <a:srgbClr val="FFFDF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44075" y="5693394"/>
            <a:ext cx="4611410" cy="532830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876800" y="1257300"/>
            <a:ext cx="8686800" cy="1716385"/>
            <a:chOff x="0" y="0"/>
            <a:chExt cx="7342298" cy="2773847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7356628" cy="2805901"/>
            </a:xfrm>
            <a:custGeom>
              <a:avLst/>
              <a:gdLst/>
              <a:ahLst/>
              <a:cxnLst/>
              <a:rect l="l" t="t" r="r" b="b"/>
              <a:pathLst>
                <a:path w="7356628" h="2805901">
                  <a:moveTo>
                    <a:pt x="63030" y="2212348"/>
                  </a:moveTo>
                  <a:cubicBezTo>
                    <a:pt x="63030" y="2212348"/>
                    <a:pt x="0" y="196578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463555" y="6965"/>
                  </a:cubicBezTo>
                  <a:lnTo>
                    <a:pt x="6463557" y="6965"/>
                  </a:lnTo>
                  <a:cubicBezTo>
                    <a:pt x="6680304" y="16819"/>
                    <a:pt x="6884619" y="36481"/>
                    <a:pt x="7018807" y="101690"/>
                  </a:cubicBezTo>
                  <a:cubicBezTo>
                    <a:pt x="7274853" y="226120"/>
                    <a:pt x="7356628" y="459160"/>
                    <a:pt x="7351141" y="704684"/>
                  </a:cubicBezTo>
                  <a:cubicBezTo>
                    <a:pt x="7351141" y="704684"/>
                    <a:pt x="7307852" y="1013073"/>
                    <a:pt x="7315286" y="1248607"/>
                  </a:cubicBezTo>
                  <a:cubicBezTo>
                    <a:pt x="7322409" y="1954149"/>
                    <a:pt x="7329566" y="2149752"/>
                    <a:pt x="7329566" y="2149752"/>
                  </a:cubicBezTo>
                  <a:cubicBezTo>
                    <a:pt x="7312884" y="2365484"/>
                    <a:pt x="7198240" y="2576096"/>
                    <a:pt x="7001371" y="2687720"/>
                  </a:cubicBezTo>
                  <a:cubicBezTo>
                    <a:pt x="6851020" y="2772969"/>
                    <a:pt x="6652989" y="2788067"/>
                    <a:pt x="5286390" y="2777325"/>
                  </a:cubicBezTo>
                  <a:lnTo>
                    <a:pt x="5286318" y="2777325"/>
                  </a:lnTo>
                  <a:cubicBezTo>
                    <a:pt x="645952" y="2772048"/>
                    <a:pt x="384604" y="2805901"/>
                    <a:pt x="254278" y="2696743"/>
                  </a:cubicBezTo>
                  <a:cubicBezTo>
                    <a:pt x="145767" y="2605858"/>
                    <a:pt x="81795" y="2412547"/>
                    <a:pt x="63030" y="2212348"/>
                  </a:cubicBezTo>
                  <a:close/>
                </a:path>
              </a:pathLst>
            </a:custGeom>
            <a:solidFill>
              <a:srgbClr val="C5E6C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6416050" y="1912439"/>
            <a:ext cx="5603726" cy="62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508114">
            <a:off x="-2149418" y="-2427808"/>
            <a:ext cx="7296692" cy="485561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44075" y="1823338"/>
            <a:ext cx="4003803" cy="13389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56874" y="3550769"/>
            <a:ext cx="11678535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sáng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-ten trong việc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như thế nào?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-9525" y="7353300"/>
            <a:ext cx="3570884" cy="248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46416" y="1823338"/>
            <a:ext cx="16154400" cy="7531124"/>
            <a:chOff x="0" y="0"/>
            <a:chExt cx="7174137" cy="557836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188468" cy="5610413"/>
            </a:xfrm>
            <a:custGeom>
              <a:avLst/>
              <a:gdLst/>
              <a:ahLst/>
              <a:cxnLst/>
              <a:rect l="l" t="t" r="r" b="b"/>
              <a:pathLst>
                <a:path w="7188468" h="5610413">
                  <a:moveTo>
                    <a:pt x="63030" y="5016860"/>
                  </a:moveTo>
                  <a:cubicBezTo>
                    <a:pt x="63030" y="5016860"/>
                    <a:pt x="0" y="47702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5395" y="6965"/>
                  </a:cubicBezTo>
                  <a:lnTo>
                    <a:pt x="6295396" y="6965"/>
                  </a:lnTo>
                  <a:cubicBezTo>
                    <a:pt x="6512143" y="16819"/>
                    <a:pt x="6716458" y="36481"/>
                    <a:pt x="6850646" y="101690"/>
                  </a:cubicBezTo>
                  <a:cubicBezTo>
                    <a:pt x="7106693" y="226120"/>
                    <a:pt x="7188468" y="459160"/>
                    <a:pt x="7182980" y="704684"/>
                  </a:cubicBezTo>
                  <a:cubicBezTo>
                    <a:pt x="7182980" y="704684"/>
                    <a:pt x="7139692" y="1013073"/>
                    <a:pt x="7147125" y="1248607"/>
                  </a:cubicBezTo>
                  <a:cubicBezTo>
                    <a:pt x="7154249" y="4758662"/>
                    <a:pt x="7161405" y="4954264"/>
                    <a:pt x="7161405" y="4954264"/>
                  </a:cubicBezTo>
                  <a:cubicBezTo>
                    <a:pt x="7144724" y="5169997"/>
                    <a:pt x="7030080" y="5380608"/>
                    <a:pt x="6833210" y="5492233"/>
                  </a:cubicBezTo>
                  <a:cubicBezTo>
                    <a:pt x="6682859" y="5577481"/>
                    <a:pt x="6484828" y="5592579"/>
                    <a:pt x="5152467" y="5581837"/>
                  </a:cubicBezTo>
                  <a:lnTo>
                    <a:pt x="5152397" y="5581837"/>
                  </a:lnTo>
                  <a:cubicBezTo>
                    <a:pt x="645952" y="5576560"/>
                    <a:pt x="384604" y="5610413"/>
                    <a:pt x="254278" y="5501256"/>
                  </a:cubicBezTo>
                  <a:cubicBezTo>
                    <a:pt x="145767" y="5410371"/>
                    <a:pt x="81795" y="5217059"/>
                    <a:pt x="63030" y="5016860"/>
                  </a:cubicBezTo>
                  <a:close/>
                </a:path>
              </a:pathLst>
            </a:custGeom>
            <a:solidFill>
              <a:srgbClr val="FFFDF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44075" y="5693394"/>
            <a:ext cx="4611410" cy="532830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876800" y="1257300"/>
            <a:ext cx="8686800" cy="1716385"/>
            <a:chOff x="0" y="0"/>
            <a:chExt cx="7342298" cy="2773847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7356628" cy="2805901"/>
            </a:xfrm>
            <a:custGeom>
              <a:avLst/>
              <a:gdLst/>
              <a:ahLst/>
              <a:cxnLst/>
              <a:rect l="l" t="t" r="r" b="b"/>
              <a:pathLst>
                <a:path w="7356628" h="2805901">
                  <a:moveTo>
                    <a:pt x="63030" y="2212348"/>
                  </a:moveTo>
                  <a:cubicBezTo>
                    <a:pt x="63030" y="2212348"/>
                    <a:pt x="0" y="196578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463555" y="6965"/>
                  </a:cubicBezTo>
                  <a:lnTo>
                    <a:pt x="6463557" y="6965"/>
                  </a:lnTo>
                  <a:cubicBezTo>
                    <a:pt x="6680304" y="16819"/>
                    <a:pt x="6884619" y="36481"/>
                    <a:pt x="7018807" y="101690"/>
                  </a:cubicBezTo>
                  <a:cubicBezTo>
                    <a:pt x="7274853" y="226120"/>
                    <a:pt x="7356628" y="459160"/>
                    <a:pt x="7351141" y="704684"/>
                  </a:cubicBezTo>
                  <a:cubicBezTo>
                    <a:pt x="7351141" y="704684"/>
                    <a:pt x="7307852" y="1013073"/>
                    <a:pt x="7315286" y="1248607"/>
                  </a:cubicBezTo>
                  <a:cubicBezTo>
                    <a:pt x="7322409" y="1954149"/>
                    <a:pt x="7329566" y="2149752"/>
                    <a:pt x="7329566" y="2149752"/>
                  </a:cubicBezTo>
                  <a:cubicBezTo>
                    <a:pt x="7312884" y="2365484"/>
                    <a:pt x="7198240" y="2576096"/>
                    <a:pt x="7001371" y="2687720"/>
                  </a:cubicBezTo>
                  <a:cubicBezTo>
                    <a:pt x="6851020" y="2772969"/>
                    <a:pt x="6652989" y="2788067"/>
                    <a:pt x="5286390" y="2777325"/>
                  </a:cubicBezTo>
                  <a:lnTo>
                    <a:pt x="5286318" y="2777325"/>
                  </a:lnTo>
                  <a:cubicBezTo>
                    <a:pt x="645952" y="2772048"/>
                    <a:pt x="384604" y="2805901"/>
                    <a:pt x="254278" y="2696743"/>
                  </a:cubicBezTo>
                  <a:cubicBezTo>
                    <a:pt x="145767" y="2605858"/>
                    <a:pt x="81795" y="2412547"/>
                    <a:pt x="63030" y="2212348"/>
                  </a:cubicBezTo>
                  <a:close/>
                </a:path>
              </a:pathLst>
            </a:custGeom>
            <a:solidFill>
              <a:srgbClr val="C5E6C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6416050" y="1912439"/>
            <a:ext cx="5603726" cy="62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508114">
            <a:off x="-2149418" y="-2427808"/>
            <a:ext cx="7296692" cy="485561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44075" y="1823338"/>
            <a:ext cx="4003803" cy="1338962"/>
          </a:xfrm>
          <a:prstGeom prst="rect">
            <a:avLst/>
          </a:prstGeom>
        </p:spPr>
      </p:pic>
      <p:pic>
        <p:nvPicPr>
          <p:cNvPr id="1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-9525" y="7353300"/>
            <a:ext cx="3570884" cy="2480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9864" y="3686666"/>
            <a:ext cx="13258801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thích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-ten? Vì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71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36192">
            <a:off x="-4059868" y="-4256210"/>
            <a:ext cx="7549463" cy="78343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438400" y="2857500"/>
            <a:ext cx="13334999" cy="5789553"/>
            <a:chOff x="0" y="0"/>
            <a:chExt cx="10130263" cy="2216503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10144594" cy="2248556"/>
            </a:xfrm>
            <a:custGeom>
              <a:avLst/>
              <a:gdLst/>
              <a:ahLst/>
              <a:cxnLst/>
              <a:rect l="l" t="t" r="r" b="b"/>
              <a:pathLst>
                <a:path w="10144594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251521" y="6965"/>
                  </a:cubicBezTo>
                  <a:lnTo>
                    <a:pt x="9251521" y="6965"/>
                  </a:lnTo>
                  <a:cubicBezTo>
                    <a:pt x="9468269" y="16819"/>
                    <a:pt x="9672583" y="36481"/>
                    <a:pt x="9806772" y="101690"/>
                  </a:cubicBezTo>
                  <a:cubicBezTo>
                    <a:pt x="10062818" y="226120"/>
                    <a:pt x="10144593" y="459160"/>
                    <a:pt x="10139105" y="704684"/>
                  </a:cubicBezTo>
                  <a:cubicBezTo>
                    <a:pt x="10139105" y="704684"/>
                    <a:pt x="10095818" y="1013073"/>
                    <a:pt x="10103251" y="1248607"/>
                  </a:cubicBezTo>
                  <a:cubicBezTo>
                    <a:pt x="10110374" y="1396804"/>
                    <a:pt x="10117531" y="1592407"/>
                    <a:pt x="10117531" y="1592407"/>
                  </a:cubicBezTo>
                  <a:cubicBezTo>
                    <a:pt x="10100849" y="1808139"/>
                    <a:pt x="9986205" y="2018751"/>
                    <a:pt x="9789336" y="2130375"/>
                  </a:cubicBezTo>
                  <a:cubicBezTo>
                    <a:pt x="9638985" y="2215624"/>
                    <a:pt x="9440953" y="2230722"/>
                    <a:pt x="7506725" y="2219980"/>
                  </a:cubicBezTo>
                  <a:lnTo>
                    <a:pt x="7506617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EF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40429">
            <a:off x="14140124" y="7013583"/>
            <a:ext cx="3891935" cy="74584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45775" y="-339035"/>
            <a:ext cx="4194109" cy="1944541"/>
          </a:xfrm>
          <a:prstGeom prst="rect">
            <a:avLst/>
          </a:prstGeom>
        </p:spPr>
      </p:pic>
      <p:pic>
        <p:nvPicPr>
          <p:cNvPr id="37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rcRect/>
          <a:stretch>
            <a:fillRect/>
          </a:stretch>
        </p:blipFill>
        <p:spPr>
          <a:xfrm>
            <a:off x="914400" y="4762500"/>
            <a:ext cx="2595329" cy="55245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72683" y="1333500"/>
            <a:ext cx="8661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3514978"/>
            <a:ext cx="11221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Về học ghi nhớ.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Đọc thêm bài “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chiêm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non” của La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-ten.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bị bài mới.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9614" y="2051685"/>
            <a:ext cx="1373912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05505">
            <a:off x="-1454617" y="7105504"/>
            <a:ext cx="7296692" cy="4855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26" y="5745540"/>
            <a:ext cx="4985635" cy="45414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86996">
            <a:off x="12746823" y="6167437"/>
            <a:ext cx="4139637" cy="79331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42098" y="7071139"/>
            <a:ext cx="4003803" cy="13389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65889">
            <a:off x="15325254" y="-2829236"/>
            <a:ext cx="4911170" cy="5096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58475" y="563321"/>
            <a:ext cx="4194109" cy="194454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573000" y="5510431"/>
            <a:ext cx="5356349" cy="44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1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81766" y="2060543"/>
            <a:ext cx="11496531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 SÓI VÀ CỪU TRONG TRUYỆN NGỤ NGÔN CỦA LA PHÔNG-TEN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06719" y="1185930"/>
            <a:ext cx="6846627" cy="70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6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599461">
            <a:off x="-739143" y="-2427808"/>
            <a:ext cx="7296692" cy="4855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324457">
            <a:off x="14823090" y="7173581"/>
            <a:ext cx="3087066" cy="5915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97027" y="560512"/>
            <a:ext cx="2017509" cy="16983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11000" y="8689021"/>
            <a:ext cx="4194109" cy="1944541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-271552" y="2868304"/>
            <a:ext cx="6361510" cy="7429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9200" y="7208489"/>
            <a:ext cx="4796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(Hi-</a:t>
            </a:r>
            <a:r>
              <a:rPr lang="en-US" sz="5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5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Ten)</a:t>
            </a:r>
            <a:endParaRPr lang="en-US" sz="5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147715">
            <a:off x="-84720" y="-2838787"/>
            <a:ext cx="3087066" cy="59159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13601" y="466681"/>
            <a:ext cx="86048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64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32333" y="1638300"/>
            <a:ext cx="4194109" cy="194454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19200" y="1814760"/>
            <a:ext cx="15849600" cy="8001000"/>
            <a:chOff x="0" y="0"/>
            <a:chExt cx="13340810" cy="841342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3355141" cy="8445483"/>
            </a:xfrm>
            <a:custGeom>
              <a:avLst/>
              <a:gdLst/>
              <a:ahLst/>
              <a:cxnLst/>
              <a:rect l="l" t="t" r="r" b="b"/>
              <a:pathLst>
                <a:path w="13355141" h="8445483">
                  <a:moveTo>
                    <a:pt x="63030" y="7851929"/>
                  </a:moveTo>
                  <a:cubicBezTo>
                    <a:pt x="63030" y="7851929"/>
                    <a:pt x="0" y="760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2462068" y="6965"/>
                  </a:cubicBezTo>
                  <a:lnTo>
                    <a:pt x="12462070" y="6965"/>
                  </a:lnTo>
                  <a:cubicBezTo>
                    <a:pt x="12678816" y="16819"/>
                    <a:pt x="12883132" y="36481"/>
                    <a:pt x="13017319" y="101690"/>
                  </a:cubicBezTo>
                  <a:cubicBezTo>
                    <a:pt x="13273366" y="226120"/>
                    <a:pt x="13355141" y="459160"/>
                    <a:pt x="13349653" y="704684"/>
                  </a:cubicBezTo>
                  <a:cubicBezTo>
                    <a:pt x="13349653" y="704684"/>
                    <a:pt x="13306365" y="1013073"/>
                    <a:pt x="13313799" y="1248607"/>
                  </a:cubicBezTo>
                  <a:cubicBezTo>
                    <a:pt x="13320923" y="7593730"/>
                    <a:pt x="13328079" y="7789333"/>
                    <a:pt x="13328079" y="7789333"/>
                  </a:cubicBezTo>
                  <a:cubicBezTo>
                    <a:pt x="13311398" y="8005066"/>
                    <a:pt x="13196754" y="8215678"/>
                    <a:pt x="12999884" y="8327302"/>
                  </a:cubicBezTo>
                  <a:cubicBezTo>
                    <a:pt x="12849532" y="8412550"/>
                    <a:pt x="12651502" y="8427648"/>
                    <a:pt x="10063605" y="8416906"/>
                  </a:cubicBezTo>
                  <a:lnTo>
                    <a:pt x="10063456" y="8416906"/>
                  </a:lnTo>
                  <a:cubicBezTo>
                    <a:pt x="645952" y="8411629"/>
                    <a:pt x="384604" y="8445483"/>
                    <a:pt x="254278" y="8336325"/>
                  </a:cubicBezTo>
                  <a:cubicBezTo>
                    <a:pt x="145767" y="8245440"/>
                    <a:pt x="81795" y="8052128"/>
                    <a:pt x="63030" y="78519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22267" y="8810320"/>
            <a:ext cx="4003803" cy="1338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0077" y="2123298"/>
            <a:ext cx="13523254" cy="7402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lnSpc>
                <a:spcPct val="125000"/>
              </a:lnSpc>
              <a:buAutoNum type="romanUcPeriod"/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</a:p>
          <a:p>
            <a:pPr>
              <a:lnSpc>
                <a:spcPct val="125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mắt nhà khóa học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La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Hi-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Ten</a:t>
            </a:r>
          </a:p>
          <a:p>
            <a:pPr>
              <a:lnSpc>
                <a:spcPct val="125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</a:p>
          <a:p>
            <a:pPr>
              <a:lnSpc>
                <a:spcPct val="125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4119" y="2368380"/>
            <a:ext cx="11638503" cy="131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72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72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17906" y="7018586"/>
            <a:ext cx="4003803" cy="13389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12614">
            <a:off x="6135176" y="5255665"/>
            <a:ext cx="6017647" cy="115320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7398" y="1502219"/>
            <a:ext cx="4003803" cy="13389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65889">
            <a:off x="-2246519" y="-1519549"/>
            <a:ext cx="4911170" cy="5096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44075" y="5693394"/>
            <a:ext cx="4611410" cy="5328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648200" y="4533227"/>
            <a:ext cx="8247564" cy="5381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988743" y="2049488"/>
            <a:ext cx="16230600" cy="7513612"/>
            <a:chOff x="0" y="0"/>
            <a:chExt cx="10967106" cy="5560786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0981436" cy="5592839"/>
            </a:xfrm>
            <a:custGeom>
              <a:avLst/>
              <a:gdLst/>
              <a:ahLst/>
              <a:cxnLst/>
              <a:rect l="l" t="t" r="r" b="b"/>
              <a:pathLst>
                <a:path w="10981436" h="5592839">
                  <a:moveTo>
                    <a:pt x="63030" y="4999286"/>
                  </a:moveTo>
                  <a:cubicBezTo>
                    <a:pt x="63030" y="4999286"/>
                    <a:pt x="0" y="475272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088363" y="6965"/>
                  </a:cubicBezTo>
                  <a:lnTo>
                    <a:pt x="10088364" y="6965"/>
                  </a:lnTo>
                  <a:cubicBezTo>
                    <a:pt x="10305111" y="16819"/>
                    <a:pt x="10509426" y="36481"/>
                    <a:pt x="10643615" y="101690"/>
                  </a:cubicBezTo>
                  <a:cubicBezTo>
                    <a:pt x="10899660" y="226120"/>
                    <a:pt x="10981436" y="459160"/>
                    <a:pt x="10975948" y="704684"/>
                  </a:cubicBezTo>
                  <a:cubicBezTo>
                    <a:pt x="10975948" y="704684"/>
                    <a:pt x="10932660" y="1013073"/>
                    <a:pt x="10940094" y="1248607"/>
                  </a:cubicBezTo>
                  <a:cubicBezTo>
                    <a:pt x="10947217" y="4741087"/>
                    <a:pt x="10954373" y="4936690"/>
                    <a:pt x="10954373" y="4936690"/>
                  </a:cubicBezTo>
                  <a:cubicBezTo>
                    <a:pt x="10937692" y="5152423"/>
                    <a:pt x="10823048" y="5363034"/>
                    <a:pt x="10626179" y="5474659"/>
                  </a:cubicBezTo>
                  <a:cubicBezTo>
                    <a:pt x="10475827" y="5559907"/>
                    <a:pt x="10277796" y="5575005"/>
                    <a:pt x="8173186" y="5564264"/>
                  </a:cubicBezTo>
                  <a:lnTo>
                    <a:pt x="8173068" y="5564264"/>
                  </a:lnTo>
                  <a:cubicBezTo>
                    <a:pt x="645952" y="5558987"/>
                    <a:pt x="384604" y="5592840"/>
                    <a:pt x="254278" y="5483682"/>
                  </a:cubicBezTo>
                  <a:cubicBezTo>
                    <a:pt x="145767" y="5392797"/>
                    <a:pt x="81795" y="5199485"/>
                    <a:pt x="63030" y="49992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024482" y="406221"/>
            <a:ext cx="8153400" cy="1873094"/>
            <a:chOff x="0" y="0"/>
            <a:chExt cx="8487348" cy="2216503"/>
          </a:xfrm>
        </p:grpSpPr>
        <p:sp>
          <p:nvSpPr>
            <p:cNvPr id="14" name="Freeform 14"/>
            <p:cNvSpPr/>
            <p:nvPr/>
          </p:nvSpPr>
          <p:spPr>
            <a:xfrm>
              <a:off x="-9098" y="-6509"/>
              <a:ext cx="8501678" cy="2248556"/>
            </a:xfrm>
            <a:custGeom>
              <a:avLst/>
              <a:gdLst/>
              <a:ahLst/>
              <a:cxnLst/>
              <a:rect l="l" t="t" r="r" b="b"/>
              <a:pathLst>
                <a:path w="850167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08605" y="6965"/>
                  </a:cubicBezTo>
                  <a:lnTo>
                    <a:pt x="7608606" y="6965"/>
                  </a:lnTo>
                  <a:cubicBezTo>
                    <a:pt x="7825353" y="16819"/>
                    <a:pt x="8029668" y="36481"/>
                    <a:pt x="8163857" y="101690"/>
                  </a:cubicBezTo>
                  <a:cubicBezTo>
                    <a:pt x="8419902" y="226120"/>
                    <a:pt x="8501678" y="459160"/>
                    <a:pt x="8496190" y="704684"/>
                  </a:cubicBezTo>
                  <a:cubicBezTo>
                    <a:pt x="8496190" y="704684"/>
                    <a:pt x="8452902" y="1013073"/>
                    <a:pt x="8460336" y="1248607"/>
                  </a:cubicBezTo>
                  <a:cubicBezTo>
                    <a:pt x="8467459" y="1396804"/>
                    <a:pt x="8474615" y="1592407"/>
                    <a:pt x="8474615" y="1592407"/>
                  </a:cubicBezTo>
                  <a:cubicBezTo>
                    <a:pt x="8457934" y="1808139"/>
                    <a:pt x="8343290" y="2018751"/>
                    <a:pt x="8146421" y="2130375"/>
                  </a:cubicBezTo>
                  <a:cubicBezTo>
                    <a:pt x="7996069" y="2215624"/>
                    <a:pt x="7798038" y="2230722"/>
                    <a:pt x="6198307" y="2219980"/>
                  </a:cubicBezTo>
                  <a:lnTo>
                    <a:pt x="619822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C09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73202" y="161488"/>
            <a:ext cx="4003803" cy="13389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5800" y="8169305"/>
            <a:ext cx="2040528" cy="1717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1929" y="816765"/>
            <a:ext cx="3454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98" y="3273400"/>
            <a:ext cx="3832528" cy="489590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43600" y="2918211"/>
            <a:ext cx="10820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000000"/>
                </a:solidFill>
              </a:rPr>
              <a:t>H.Ten </a:t>
            </a:r>
            <a:r>
              <a:rPr lang="vi-VN" sz="4200" b="1" dirty="0">
                <a:solidFill>
                  <a:srgbClr val="000000"/>
                </a:solidFill>
              </a:rPr>
              <a:t>(1828-1893) </a:t>
            </a:r>
            <a:r>
              <a:rPr lang="vi-VN" sz="4200" dirty="0">
                <a:solidFill>
                  <a:srgbClr val="000000"/>
                </a:solidFill>
              </a:rPr>
              <a:t>Là triết gia, sử gia người Pháp, nghiên cứu văn học, viện sỹ viện Hàn Lâm </a:t>
            </a:r>
            <a:r>
              <a:rPr lang="vi-VN" sz="4200" dirty="0" smtClean="0">
                <a:solidFill>
                  <a:srgbClr val="000000"/>
                </a:solidFill>
              </a:rPr>
              <a:t>Pháp</a:t>
            </a:r>
            <a:endParaRPr lang="en-US" sz="42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dirty="0"/>
              <a:t>Tác giả công trình nghiên cứu văn học nổi tiếng “La Phong Ten và thơ ngụ ngôn của ông” (3 phần, mỗi phần nhiều chương</a:t>
            </a:r>
            <a:r>
              <a:rPr lang="vi-VN" sz="4200" dirty="0" smtClean="0"/>
              <a:t>)</a:t>
            </a:r>
            <a:r>
              <a:rPr lang="en-US" sz="4200" dirty="0" smtClean="0"/>
              <a:t>.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988743" y="2049488"/>
            <a:ext cx="16230600" cy="7513612"/>
            <a:chOff x="0" y="0"/>
            <a:chExt cx="10967106" cy="5560786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0981436" cy="5592839"/>
            </a:xfrm>
            <a:custGeom>
              <a:avLst/>
              <a:gdLst/>
              <a:ahLst/>
              <a:cxnLst/>
              <a:rect l="l" t="t" r="r" b="b"/>
              <a:pathLst>
                <a:path w="10981436" h="5592839">
                  <a:moveTo>
                    <a:pt x="63030" y="4999286"/>
                  </a:moveTo>
                  <a:cubicBezTo>
                    <a:pt x="63030" y="4999286"/>
                    <a:pt x="0" y="475272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088363" y="6965"/>
                  </a:cubicBezTo>
                  <a:lnTo>
                    <a:pt x="10088364" y="6965"/>
                  </a:lnTo>
                  <a:cubicBezTo>
                    <a:pt x="10305111" y="16819"/>
                    <a:pt x="10509426" y="36481"/>
                    <a:pt x="10643615" y="101690"/>
                  </a:cubicBezTo>
                  <a:cubicBezTo>
                    <a:pt x="10899660" y="226120"/>
                    <a:pt x="10981436" y="459160"/>
                    <a:pt x="10975948" y="704684"/>
                  </a:cubicBezTo>
                  <a:cubicBezTo>
                    <a:pt x="10975948" y="704684"/>
                    <a:pt x="10932660" y="1013073"/>
                    <a:pt x="10940094" y="1248607"/>
                  </a:cubicBezTo>
                  <a:cubicBezTo>
                    <a:pt x="10947217" y="4741087"/>
                    <a:pt x="10954373" y="4936690"/>
                    <a:pt x="10954373" y="4936690"/>
                  </a:cubicBezTo>
                  <a:cubicBezTo>
                    <a:pt x="10937692" y="5152423"/>
                    <a:pt x="10823048" y="5363034"/>
                    <a:pt x="10626179" y="5474659"/>
                  </a:cubicBezTo>
                  <a:cubicBezTo>
                    <a:pt x="10475827" y="5559907"/>
                    <a:pt x="10277796" y="5575005"/>
                    <a:pt x="8173186" y="5564264"/>
                  </a:cubicBezTo>
                  <a:lnTo>
                    <a:pt x="8173068" y="5564264"/>
                  </a:lnTo>
                  <a:cubicBezTo>
                    <a:pt x="645952" y="5558987"/>
                    <a:pt x="384604" y="5592840"/>
                    <a:pt x="254278" y="5483682"/>
                  </a:cubicBezTo>
                  <a:cubicBezTo>
                    <a:pt x="145767" y="5392797"/>
                    <a:pt x="81795" y="5199485"/>
                    <a:pt x="63030" y="49992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024482" y="406221"/>
            <a:ext cx="8153400" cy="1873094"/>
            <a:chOff x="0" y="0"/>
            <a:chExt cx="8487348" cy="2216503"/>
          </a:xfrm>
        </p:grpSpPr>
        <p:sp>
          <p:nvSpPr>
            <p:cNvPr id="14" name="Freeform 14"/>
            <p:cNvSpPr/>
            <p:nvPr/>
          </p:nvSpPr>
          <p:spPr>
            <a:xfrm>
              <a:off x="-9098" y="-6509"/>
              <a:ext cx="8501678" cy="2248556"/>
            </a:xfrm>
            <a:custGeom>
              <a:avLst/>
              <a:gdLst/>
              <a:ahLst/>
              <a:cxnLst/>
              <a:rect l="l" t="t" r="r" b="b"/>
              <a:pathLst>
                <a:path w="850167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08605" y="6965"/>
                  </a:cubicBezTo>
                  <a:lnTo>
                    <a:pt x="7608606" y="6965"/>
                  </a:lnTo>
                  <a:cubicBezTo>
                    <a:pt x="7825353" y="16819"/>
                    <a:pt x="8029668" y="36481"/>
                    <a:pt x="8163857" y="101690"/>
                  </a:cubicBezTo>
                  <a:cubicBezTo>
                    <a:pt x="8419902" y="226120"/>
                    <a:pt x="8501678" y="459160"/>
                    <a:pt x="8496190" y="704684"/>
                  </a:cubicBezTo>
                  <a:cubicBezTo>
                    <a:pt x="8496190" y="704684"/>
                    <a:pt x="8452902" y="1013073"/>
                    <a:pt x="8460336" y="1248607"/>
                  </a:cubicBezTo>
                  <a:cubicBezTo>
                    <a:pt x="8467459" y="1396804"/>
                    <a:pt x="8474615" y="1592407"/>
                    <a:pt x="8474615" y="1592407"/>
                  </a:cubicBezTo>
                  <a:cubicBezTo>
                    <a:pt x="8457934" y="1808139"/>
                    <a:pt x="8343290" y="2018751"/>
                    <a:pt x="8146421" y="2130375"/>
                  </a:cubicBezTo>
                  <a:cubicBezTo>
                    <a:pt x="7996069" y="2215624"/>
                    <a:pt x="7798038" y="2230722"/>
                    <a:pt x="6198307" y="2219980"/>
                  </a:cubicBezTo>
                  <a:lnTo>
                    <a:pt x="619822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C09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73202" y="161488"/>
            <a:ext cx="4003803" cy="13389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5800" y="8169305"/>
            <a:ext cx="2040528" cy="1717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1929" y="816765"/>
            <a:ext cx="433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3125" y="2379750"/>
            <a:ext cx="153924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200" dirty="0" smtClean="0">
                <a:solidFill>
                  <a:srgbClr val="000000"/>
                </a:solidFill>
              </a:rPr>
              <a:t>Đoạn </a:t>
            </a:r>
            <a:r>
              <a:rPr lang="vi-VN" sz="4200" dirty="0">
                <a:solidFill>
                  <a:srgbClr val="000000"/>
                </a:solidFill>
              </a:rPr>
              <a:t>trích từ chương II, phần 2 của công trình trên</a:t>
            </a:r>
            <a:r>
              <a:rPr lang="vi-VN" sz="4200" dirty="0" smtClean="0">
                <a:solidFill>
                  <a:srgbClr val="000000"/>
                </a:solidFill>
              </a:rPr>
              <a:t>.</a:t>
            </a:r>
            <a:endParaRPr lang="en-US" sz="4200" dirty="0" smtClean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200" b="1" dirty="0"/>
              <a:t>Thể loại: </a:t>
            </a:r>
            <a:r>
              <a:rPr lang="vi-VN" sz="4200" dirty="0"/>
              <a:t>Nghị luận văn </a:t>
            </a:r>
            <a:r>
              <a:rPr lang="vi-VN" sz="4200" dirty="0" smtClean="0"/>
              <a:t>chương</a:t>
            </a:r>
            <a:endParaRPr lang="en-US" sz="4200" dirty="0" smtClean="0"/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Bố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 phần</a:t>
            </a: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Phần 1: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Từ đầu đến “tốt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như thế”:</a:t>
            </a: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-ten.</a:t>
            </a: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Phần 2: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Phần còn lại:</a:t>
            </a: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-ten.</a:t>
            </a:r>
          </a:p>
        </p:txBody>
      </p:sp>
    </p:spTree>
    <p:extLst>
      <p:ext uri="{BB962C8B-B14F-4D97-AF65-F5344CB8AC3E}">
        <p14:creationId xmlns:p14="http://schemas.microsoft.com/office/powerpoint/2010/main" val="712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988743" y="2049488"/>
            <a:ext cx="16230600" cy="7513612"/>
            <a:chOff x="0" y="0"/>
            <a:chExt cx="10967106" cy="5560786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0981436" cy="5592839"/>
            </a:xfrm>
            <a:custGeom>
              <a:avLst/>
              <a:gdLst/>
              <a:ahLst/>
              <a:cxnLst/>
              <a:rect l="l" t="t" r="r" b="b"/>
              <a:pathLst>
                <a:path w="10981436" h="5592839">
                  <a:moveTo>
                    <a:pt x="63030" y="4999286"/>
                  </a:moveTo>
                  <a:cubicBezTo>
                    <a:pt x="63030" y="4999286"/>
                    <a:pt x="0" y="475272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088363" y="6965"/>
                  </a:cubicBezTo>
                  <a:lnTo>
                    <a:pt x="10088364" y="6965"/>
                  </a:lnTo>
                  <a:cubicBezTo>
                    <a:pt x="10305111" y="16819"/>
                    <a:pt x="10509426" y="36481"/>
                    <a:pt x="10643615" y="101690"/>
                  </a:cubicBezTo>
                  <a:cubicBezTo>
                    <a:pt x="10899660" y="226120"/>
                    <a:pt x="10981436" y="459160"/>
                    <a:pt x="10975948" y="704684"/>
                  </a:cubicBezTo>
                  <a:cubicBezTo>
                    <a:pt x="10975948" y="704684"/>
                    <a:pt x="10932660" y="1013073"/>
                    <a:pt x="10940094" y="1248607"/>
                  </a:cubicBezTo>
                  <a:cubicBezTo>
                    <a:pt x="10947217" y="4741087"/>
                    <a:pt x="10954373" y="4936690"/>
                    <a:pt x="10954373" y="4936690"/>
                  </a:cubicBezTo>
                  <a:cubicBezTo>
                    <a:pt x="10937692" y="5152423"/>
                    <a:pt x="10823048" y="5363034"/>
                    <a:pt x="10626179" y="5474659"/>
                  </a:cubicBezTo>
                  <a:cubicBezTo>
                    <a:pt x="10475827" y="5559907"/>
                    <a:pt x="10277796" y="5575005"/>
                    <a:pt x="8173186" y="5564264"/>
                  </a:cubicBezTo>
                  <a:lnTo>
                    <a:pt x="8173068" y="5564264"/>
                  </a:lnTo>
                  <a:cubicBezTo>
                    <a:pt x="645952" y="5558987"/>
                    <a:pt x="384604" y="5592840"/>
                    <a:pt x="254278" y="5483682"/>
                  </a:cubicBezTo>
                  <a:cubicBezTo>
                    <a:pt x="145767" y="5392797"/>
                    <a:pt x="81795" y="5199485"/>
                    <a:pt x="63030" y="49992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024482" y="406221"/>
            <a:ext cx="8153400" cy="1873094"/>
            <a:chOff x="0" y="0"/>
            <a:chExt cx="8487348" cy="2216503"/>
          </a:xfrm>
        </p:grpSpPr>
        <p:sp>
          <p:nvSpPr>
            <p:cNvPr id="14" name="Freeform 14"/>
            <p:cNvSpPr/>
            <p:nvPr/>
          </p:nvSpPr>
          <p:spPr>
            <a:xfrm>
              <a:off x="-9098" y="-6509"/>
              <a:ext cx="8501678" cy="2248556"/>
            </a:xfrm>
            <a:custGeom>
              <a:avLst/>
              <a:gdLst/>
              <a:ahLst/>
              <a:cxnLst/>
              <a:rect l="l" t="t" r="r" b="b"/>
              <a:pathLst>
                <a:path w="850167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08605" y="6965"/>
                  </a:cubicBezTo>
                  <a:lnTo>
                    <a:pt x="7608606" y="6965"/>
                  </a:lnTo>
                  <a:cubicBezTo>
                    <a:pt x="7825353" y="16819"/>
                    <a:pt x="8029668" y="36481"/>
                    <a:pt x="8163857" y="101690"/>
                  </a:cubicBezTo>
                  <a:cubicBezTo>
                    <a:pt x="8419902" y="226120"/>
                    <a:pt x="8501678" y="459160"/>
                    <a:pt x="8496190" y="704684"/>
                  </a:cubicBezTo>
                  <a:cubicBezTo>
                    <a:pt x="8496190" y="704684"/>
                    <a:pt x="8452902" y="1013073"/>
                    <a:pt x="8460336" y="1248607"/>
                  </a:cubicBezTo>
                  <a:cubicBezTo>
                    <a:pt x="8467459" y="1396804"/>
                    <a:pt x="8474615" y="1592407"/>
                    <a:pt x="8474615" y="1592407"/>
                  </a:cubicBezTo>
                  <a:cubicBezTo>
                    <a:pt x="8457934" y="1808139"/>
                    <a:pt x="8343290" y="2018751"/>
                    <a:pt x="8146421" y="2130375"/>
                  </a:cubicBezTo>
                  <a:cubicBezTo>
                    <a:pt x="7996069" y="2215624"/>
                    <a:pt x="7798038" y="2230722"/>
                    <a:pt x="6198307" y="2219980"/>
                  </a:cubicBezTo>
                  <a:lnTo>
                    <a:pt x="619822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C09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73202" y="161488"/>
            <a:ext cx="4003803" cy="13389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5800" y="8169305"/>
            <a:ext cx="2040528" cy="1717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1929" y="816765"/>
            <a:ext cx="433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604059"/>
            <a:ext cx="43172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531" y="4877938"/>
            <a:ext cx="4088607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ngồi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331" y="4877937"/>
            <a:ext cx="4088607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ngồi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Buy-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81931" y="4877937"/>
            <a:ext cx="4088607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ngồi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760830"/>
            <a:ext cx="49103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Phần 1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phần 2: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3772334" y="5006067"/>
            <a:ext cx="429003" cy="40886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2531" y="7376147"/>
            <a:ext cx="40886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dẫn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</a:p>
          <a:p>
            <a:pPr algn="ctr">
              <a:lnSpc>
                <a:spcPct val="125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>
            <a:stCxn id="4" idx="3"/>
            <a:endCxn id="15" idx="1"/>
          </p:cNvCxnSpPr>
          <p:nvPr/>
        </p:nvCxnSpPr>
        <p:spPr>
          <a:xfrm flipV="1">
            <a:off x="6031138" y="5801267"/>
            <a:ext cx="1169193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" idx="3"/>
            <a:endCxn id="18" idx="1"/>
          </p:cNvCxnSpPr>
          <p:nvPr/>
        </p:nvCxnSpPr>
        <p:spPr>
          <a:xfrm>
            <a:off x="11288938" y="5801267"/>
            <a:ext cx="10929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 animBg="1"/>
      <p:bldP spid="18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988743" y="2049488"/>
            <a:ext cx="16230600" cy="7513612"/>
            <a:chOff x="0" y="0"/>
            <a:chExt cx="10967106" cy="5560786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0981436" cy="5592839"/>
            </a:xfrm>
            <a:custGeom>
              <a:avLst/>
              <a:gdLst/>
              <a:ahLst/>
              <a:cxnLst/>
              <a:rect l="l" t="t" r="r" b="b"/>
              <a:pathLst>
                <a:path w="10981436" h="5592839">
                  <a:moveTo>
                    <a:pt x="63030" y="4999286"/>
                  </a:moveTo>
                  <a:cubicBezTo>
                    <a:pt x="63030" y="4999286"/>
                    <a:pt x="0" y="475272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088363" y="6965"/>
                  </a:cubicBezTo>
                  <a:lnTo>
                    <a:pt x="10088364" y="6965"/>
                  </a:lnTo>
                  <a:cubicBezTo>
                    <a:pt x="10305111" y="16819"/>
                    <a:pt x="10509426" y="36481"/>
                    <a:pt x="10643615" y="101690"/>
                  </a:cubicBezTo>
                  <a:cubicBezTo>
                    <a:pt x="10899660" y="226120"/>
                    <a:pt x="10981436" y="459160"/>
                    <a:pt x="10975948" y="704684"/>
                  </a:cubicBezTo>
                  <a:cubicBezTo>
                    <a:pt x="10975948" y="704684"/>
                    <a:pt x="10932660" y="1013073"/>
                    <a:pt x="10940094" y="1248607"/>
                  </a:cubicBezTo>
                  <a:cubicBezTo>
                    <a:pt x="10947217" y="4741087"/>
                    <a:pt x="10954373" y="4936690"/>
                    <a:pt x="10954373" y="4936690"/>
                  </a:cubicBezTo>
                  <a:cubicBezTo>
                    <a:pt x="10937692" y="5152423"/>
                    <a:pt x="10823048" y="5363034"/>
                    <a:pt x="10626179" y="5474659"/>
                  </a:cubicBezTo>
                  <a:cubicBezTo>
                    <a:pt x="10475827" y="5559907"/>
                    <a:pt x="10277796" y="5575005"/>
                    <a:pt x="8173186" y="5564264"/>
                  </a:cubicBezTo>
                  <a:lnTo>
                    <a:pt x="8173068" y="5564264"/>
                  </a:lnTo>
                  <a:cubicBezTo>
                    <a:pt x="645952" y="5558987"/>
                    <a:pt x="384604" y="5592840"/>
                    <a:pt x="254278" y="5483682"/>
                  </a:cubicBezTo>
                  <a:cubicBezTo>
                    <a:pt x="145767" y="5392797"/>
                    <a:pt x="81795" y="5199485"/>
                    <a:pt x="63030" y="49992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024482" y="406221"/>
            <a:ext cx="8153400" cy="1873094"/>
            <a:chOff x="0" y="0"/>
            <a:chExt cx="8487348" cy="2216503"/>
          </a:xfrm>
        </p:grpSpPr>
        <p:sp>
          <p:nvSpPr>
            <p:cNvPr id="14" name="Freeform 14"/>
            <p:cNvSpPr/>
            <p:nvPr/>
          </p:nvSpPr>
          <p:spPr>
            <a:xfrm>
              <a:off x="-9098" y="-6509"/>
              <a:ext cx="8501678" cy="2248556"/>
            </a:xfrm>
            <a:custGeom>
              <a:avLst/>
              <a:gdLst/>
              <a:ahLst/>
              <a:cxnLst/>
              <a:rect l="l" t="t" r="r" b="b"/>
              <a:pathLst>
                <a:path w="850167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08605" y="6965"/>
                  </a:cubicBezTo>
                  <a:lnTo>
                    <a:pt x="7608606" y="6965"/>
                  </a:lnTo>
                  <a:cubicBezTo>
                    <a:pt x="7825353" y="16819"/>
                    <a:pt x="8029668" y="36481"/>
                    <a:pt x="8163857" y="101690"/>
                  </a:cubicBezTo>
                  <a:cubicBezTo>
                    <a:pt x="8419902" y="226120"/>
                    <a:pt x="8501678" y="459160"/>
                    <a:pt x="8496190" y="704684"/>
                  </a:cubicBezTo>
                  <a:cubicBezTo>
                    <a:pt x="8496190" y="704684"/>
                    <a:pt x="8452902" y="1013073"/>
                    <a:pt x="8460336" y="1248607"/>
                  </a:cubicBezTo>
                  <a:cubicBezTo>
                    <a:pt x="8467459" y="1396804"/>
                    <a:pt x="8474615" y="1592407"/>
                    <a:pt x="8474615" y="1592407"/>
                  </a:cubicBezTo>
                  <a:cubicBezTo>
                    <a:pt x="8457934" y="1808139"/>
                    <a:pt x="8343290" y="2018751"/>
                    <a:pt x="8146421" y="2130375"/>
                  </a:cubicBezTo>
                  <a:cubicBezTo>
                    <a:pt x="7996069" y="2215624"/>
                    <a:pt x="7798038" y="2230722"/>
                    <a:pt x="6198307" y="2219980"/>
                  </a:cubicBezTo>
                  <a:lnTo>
                    <a:pt x="619822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C09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73202" y="161488"/>
            <a:ext cx="4003803" cy="13389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5800" y="8169305"/>
            <a:ext cx="2040528" cy="1717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1929" y="816765"/>
            <a:ext cx="433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057900"/>
            <a:ext cx="4495800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-ten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(Nhà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5021" y="2541697"/>
            <a:ext cx="4088607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Hi-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văn bản)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34691" y="6028329"/>
            <a:ext cx="4088607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(Nhà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học)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24400" y="4388356"/>
            <a:ext cx="4406504" cy="1669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  <a:endCxn id="18" idx="0"/>
          </p:cNvCxnSpPr>
          <p:nvPr/>
        </p:nvCxnSpPr>
        <p:spPr>
          <a:xfrm>
            <a:off x="9099325" y="4388356"/>
            <a:ext cx="4079670" cy="1639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30194" y="3494402"/>
            <a:ext cx="350053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sáng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05167" y="4141824"/>
            <a:ext cx="2793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930</Words>
  <PresentationFormat>Custom</PresentationFormat>
  <Paragraphs>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2021-12-09T14:51:27Z</dcterms:modified>
  <dc:identifier>DAEtUBLhDZE</dc:identifier>
</cp:coreProperties>
</file>