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0"/>
  </p:notesMasterIdLst>
  <p:sldIdLst>
    <p:sldId id="256" r:id="rId2"/>
    <p:sldId id="301" r:id="rId3"/>
    <p:sldId id="300" r:id="rId4"/>
    <p:sldId id="257" r:id="rId5"/>
    <p:sldId id="305" r:id="rId6"/>
    <p:sldId id="306" r:id="rId7"/>
    <p:sldId id="304" r:id="rId8"/>
    <p:sldId id="307" r:id="rId9"/>
    <p:sldId id="303" r:id="rId10"/>
    <p:sldId id="308" r:id="rId11"/>
    <p:sldId id="302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9" r:id="rId22"/>
    <p:sldId id="320" r:id="rId23"/>
    <p:sldId id="321" r:id="rId24"/>
    <p:sldId id="324" r:id="rId25"/>
    <p:sldId id="323" r:id="rId26"/>
    <p:sldId id="325" r:id="rId27"/>
    <p:sldId id="326" r:id="rId28"/>
    <p:sldId id="327" r:id="rId29"/>
  </p:sldIdLst>
  <p:sldSz cx="9144000" cy="5143500" type="screen16x9"/>
  <p:notesSz cx="6858000" cy="9144000"/>
  <p:embeddedFontLst>
    <p:embeddedFont>
      <p:font typeface="Baloo 2" charset="0"/>
      <p:regular r:id="rId31"/>
      <p:bold r:id="rId32"/>
    </p:embeddedFont>
    <p:embeddedFont>
      <p:font typeface="Pangolin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4A37AE2-4E1A-4B14-A6F3-280B0AC8A2C2}">
  <a:tblStyle styleId="{A4A37AE2-4E1A-4B14-A6F3-280B0AC8A2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BDFFA-C704-42F0-A1D3-4A1DDCB4447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A7FAFD6C-C375-4C41-AD22-4F34528797B5}">
      <dgm:prSet phldrT="[Text]" custT="1"/>
      <dgm:spPr/>
      <dgm:t>
        <a:bodyPr/>
        <a:lstStyle/>
        <a:p>
          <a:r>
            <a:rPr lang="vi-VN" sz="2400" dirty="0" smtClean="0">
              <a:solidFill>
                <a:schemeClr val="tx2">
                  <a:lumMod val="10000"/>
                </a:schemeClr>
              </a:solidFill>
            </a:rPr>
            <a:t>I. Từ đồng âm và từ đa nghĩa</a:t>
          </a:r>
          <a:endParaRPr lang="vi-VN" sz="2400" dirty="0">
            <a:solidFill>
              <a:schemeClr val="tx2">
                <a:lumMod val="10000"/>
              </a:schemeClr>
            </a:solidFill>
          </a:endParaRPr>
        </a:p>
      </dgm:t>
    </dgm:pt>
    <dgm:pt modelId="{44A91898-F110-4C13-8825-2755906C0C46}" type="parTrans" cxnId="{AF79186B-3B00-4539-8030-A37A495B175D}">
      <dgm:prSet/>
      <dgm:spPr/>
      <dgm:t>
        <a:bodyPr/>
        <a:lstStyle/>
        <a:p>
          <a:endParaRPr lang="vi-VN"/>
        </a:p>
      </dgm:t>
    </dgm:pt>
    <dgm:pt modelId="{BD0784AE-3E51-46CC-9EB7-9F901C8EA879}" type="sibTrans" cxnId="{AF79186B-3B00-4539-8030-A37A495B175D}">
      <dgm:prSet/>
      <dgm:spPr/>
      <dgm:t>
        <a:bodyPr/>
        <a:lstStyle/>
        <a:p>
          <a:endParaRPr lang="vi-VN"/>
        </a:p>
      </dgm:t>
    </dgm:pt>
    <dgm:pt modelId="{F10EA07F-727A-424F-AAC4-F355B54E3131}">
      <dgm:prSet phldrT="[Text]" custT="1"/>
      <dgm:spPr/>
      <dgm:t>
        <a:bodyPr/>
        <a:lstStyle/>
        <a:p>
          <a:r>
            <a:rPr lang="vi-VN" sz="2400" dirty="0" smtClean="0">
              <a:solidFill>
                <a:schemeClr val="tx2">
                  <a:lumMod val="10000"/>
                </a:schemeClr>
              </a:solidFill>
            </a:rPr>
            <a:t>II. Luyện tập</a:t>
          </a:r>
          <a:endParaRPr lang="vi-VN" sz="2400" dirty="0">
            <a:solidFill>
              <a:schemeClr val="tx2">
                <a:lumMod val="10000"/>
              </a:schemeClr>
            </a:solidFill>
          </a:endParaRPr>
        </a:p>
      </dgm:t>
    </dgm:pt>
    <dgm:pt modelId="{DF6423AE-8451-45C8-B12E-20341BBA65DF}" type="parTrans" cxnId="{0C9A64E0-E093-46EA-8D47-22C47B4F4B26}">
      <dgm:prSet/>
      <dgm:spPr/>
      <dgm:t>
        <a:bodyPr/>
        <a:lstStyle/>
        <a:p>
          <a:endParaRPr lang="vi-VN"/>
        </a:p>
      </dgm:t>
    </dgm:pt>
    <dgm:pt modelId="{0AEB71C8-82D3-411C-B547-D80ECA0C6E26}" type="sibTrans" cxnId="{0C9A64E0-E093-46EA-8D47-22C47B4F4B26}">
      <dgm:prSet/>
      <dgm:spPr/>
      <dgm:t>
        <a:bodyPr/>
        <a:lstStyle/>
        <a:p>
          <a:endParaRPr lang="vi-VN"/>
        </a:p>
      </dgm:t>
    </dgm:pt>
    <dgm:pt modelId="{29A48104-7E1C-419F-8EC2-C074A1DE7A4B}" type="pres">
      <dgm:prSet presAssocID="{B8EBDFFA-C704-42F0-A1D3-4A1DDCB444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39AF68F0-70A3-4E61-B5B6-EE211EA81B70}" type="pres">
      <dgm:prSet presAssocID="{A7FAFD6C-C375-4C41-AD22-4F34528797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A65A568-832A-4C0B-949E-C359F685D2B2}" type="pres">
      <dgm:prSet presAssocID="{BD0784AE-3E51-46CC-9EB7-9F901C8EA879}" presName="spacer" presStyleCnt="0"/>
      <dgm:spPr/>
    </dgm:pt>
    <dgm:pt modelId="{D952509E-AAE5-4570-A0D6-ADBC623D9EA6}" type="pres">
      <dgm:prSet presAssocID="{F10EA07F-727A-424F-AAC4-F355B54E31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9DAF560C-00D6-45DE-B255-DB56B639CE59}" type="presOf" srcId="{F10EA07F-727A-424F-AAC4-F355B54E3131}" destId="{D952509E-AAE5-4570-A0D6-ADBC623D9EA6}" srcOrd="0" destOrd="0" presId="urn:microsoft.com/office/officeart/2005/8/layout/vList2"/>
    <dgm:cxn modelId="{3D5E0967-446C-4EB2-8E8A-EA994B15DF9A}" type="presOf" srcId="{B8EBDFFA-C704-42F0-A1D3-4A1DDCB44478}" destId="{29A48104-7E1C-419F-8EC2-C074A1DE7A4B}" srcOrd="0" destOrd="0" presId="urn:microsoft.com/office/officeart/2005/8/layout/vList2"/>
    <dgm:cxn modelId="{AF79186B-3B00-4539-8030-A37A495B175D}" srcId="{B8EBDFFA-C704-42F0-A1D3-4A1DDCB44478}" destId="{A7FAFD6C-C375-4C41-AD22-4F34528797B5}" srcOrd="0" destOrd="0" parTransId="{44A91898-F110-4C13-8825-2755906C0C46}" sibTransId="{BD0784AE-3E51-46CC-9EB7-9F901C8EA879}"/>
    <dgm:cxn modelId="{5167E6AA-AA2C-42AE-87F7-3FA7A7D9EBA6}" type="presOf" srcId="{A7FAFD6C-C375-4C41-AD22-4F34528797B5}" destId="{39AF68F0-70A3-4E61-B5B6-EE211EA81B70}" srcOrd="0" destOrd="0" presId="urn:microsoft.com/office/officeart/2005/8/layout/vList2"/>
    <dgm:cxn modelId="{0C9A64E0-E093-46EA-8D47-22C47B4F4B26}" srcId="{B8EBDFFA-C704-42F0-A1D3-4A1DDCB44478}" destId="{F10EA07F-727A-424F-AAC4-F355B54E3131}" srcOrd="1" destOrd="0" parTransId="{DF6423AE-8451-45C8-B12E-20341BBA65DF}" sibTransId="{0AEB71C8-82D3-411C-B547-D80ECA0C6E26}"/>
    <dgm:cxn modelId="{53A12C17-077A-44F0-B9BF-2DD5EBBCDBB8}" type="presParOf" srcId="{29A48104-7E1C-419F-8EC2-C074A1DE7A4B}" destId="{39AF68F0-70A3-4E61-B5B6-EE211EA81B70}" srcOrd="0" destOrd="0" presId="urn:microsoft.com/office/officeart/2005/8/layout/vList2"/>
    <dgm:cxn modelId="{1E4EA035-BB80-4073-950F-0FFFA56F45EE}" type="presParOf" srcId="{29A48104-7E1C-419F-8EC2-C074A1DE7A4B}" destId="{0A65A568-832A-4C0B-949E-C359F685D2B2}" srcOrd="1" destOrd="0" presId="urn:microsoft.com/office/officeart/2005/8/layout/vList2"/>
    <dgm:cxn modelId="{91AE1DD0-E721-4942-93C3-57B3513F504B}" type="presParOf" srcId="{29A48104-7E1C-419F-8EC2-C074A1DE7A4B}" destId="{D952509E-AAE5-4570-A0D6-ADBC623D9E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68F0-70A3-4E61-B5B6-EE211EA81B70}">
      <dsp:nvSpPr>
        <dsp:cNvPr id="0" name=""/>
        <dsp:cNvSpPr/>
      </dsp:nvSpPr>
      <dsp:spPr>
        <a:xfrm>
          <a:off x="0" y="425679"/>
          <a:ext cx="6792416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2">
                  <a:lumMod val="10000"/>
                </a:schemeClr>
              </a:solidFill>
            </a:rPr>
            <a:t>I. Từ đồng âm và từ đa nghĩa</a:t>
          </a:r>
          <a:endParaRPr lang="vi-VN" sz="2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9399" y="485078"/>
        <a:ext cx="6673618" cy="1098002"/>
      </dsp:txXfrm>
    </dsp:sp>
    <dsp:sp modelId="{D952509E-AAE5-4570-A0D6-ADBC623D9EA6}">
      <dsp:nvSpPr>
        <dsp:cNvPr id="0" name=""/>
        <dsp:cNvSpPr/>
      </dsp:nvSpPr>
      <dsp:spPr>
        <a:xfrm>
          <a:off x="0" y="1829680"/>
          <a:ext cx="6792416" cy="1216800"/>
        </a:xfrm>
        <a:prstGeom prst="roundRect">
          <a:avLst/>
        </a:prstGeom>
        <a:solidFill>
          <a:schemeClr val="accent4">
            <a:hueOff val="11239906"/>
            <a:satOff val="-16414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2">
                  <a:lumMod val="10000"/>
                </a:schemeClr>
              </a:solidFill>
            </a:rPr>
            <a:t>II. Luyện tập</a:t>
          </a:r>
          <a:endParaRPr lang="vi-VN" sz="2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9399" y="1889079"/>
        <a:ext cx="667361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809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image" Target="../media/image113.svg"/><Relationship Id="rId3" Type="http://schemas.openxmlformats.org/officeDocument/2006/relationships/image" Target="../media/image101.svg"/><Relationship Id="rId25" Type="http://schemas.openxmlformats.org/officeDocument/2006/relationships/image" Target="../media/image1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323528" y="2553693"/>
            <a:ext cx="4061564" cy="1746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j-lt"/>
              </a:rPr>
              <a:t>Chào mừng các em</a:t>
            </a:r>
            <a:br>
              <a:rPr lang="en" sz="3200" dirty="0" smtClean="0">
                <a:latin typeface="+mj-lt"/>
              </a:rPr>
            </a:br>
            <a:r>
              <a:rPr lang="en" sz="3200" dirty="0" smtClean="0">
                <a:latin typeface="+mj-lt"/>
              </a:rPr>
              <a:t>đến với bài học</a:t>
            </a:r>
            <a:br>
              <a:rPr lang="en" sz="3200" dirty="0" smtClean="0">
                <a:latin typeface="+mj-lt"/>
              </a:rPr>
            </a:br>
            <a:r>
              <a:rPr lang="en" sz="3200" dirty="0" smtClean="0">
                <a:latin typeface="+mj-lt"/>
              </a:rPr>
              <a:t>hôm nay!</a:t>
            </a:r>
            <a:endParaRPr sz="3200" dirty="0">
              <a:latin typeface="+mj-l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547664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80" y="123478"/>
            <a:ext cx="5227052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5996"/>
            <a:ext cx="3817648" cy="270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7504" y="98757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</a:t>
            </a:r>
            <a:r>
              <a:rPr lang="vi-VN" sz="2000" dirty="0" smtClean="0"/>
              <a:t> </a:t>
            </a:r>
            <a:r>
              <a:rPr lang="vi-VN" sz="2400" dirty="0" smtClean="0"/>
              <a:t>Nghĩa </a:t>
            </a:r>
            <a:r>
              <a:rPr lang="vi-VN" sz="2400" dirty="0"/>
              <a:t>của từ </a:t>
            </a:r>
            <a:r>
              <a:rPr lang="vi-VN" sz="2400" b="1" i="1" dirty="0"/>
              <a:t>chín</a:t>
            </a:r>
            <a:r>
              <a:rPr lang="vi-VN" sz="2400" dirty="0"/>
              <a:t> (1): trạng thái nghĩ kỹ, suy xét thấu đáo, không thể hơn được </a:t>
            </a:r>
            <a:r>
              <a:rPr lang="vi-VN" sz="2400" dirty="0" smtClean="0"/>
              <a:t>nữa.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9598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80" y="123478"/>
            <a:ext cx="5227052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21425"/>
            <a:ext cx="3020955" cy="226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4355976" y="946338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- Nghĩa </a:t>
            </a:r>
            <a:r>
              <a:rPr lang="vi-VN" sz="2000" dirty="0"/>
              <a:t>của từ </a:t>
            </a:r>
            <a:r>
              <a:rPr lang="vi-VN" sz="2000" b="1" dirty="0"/>
              <a:t>chín</a:t>
            </a:r>
            <a:r>
              <a:rPr lang="vi-VN" sz="2000" dirty="0"/>
              <a:t> (2</a:t>
            </a:r>
            <a:r>
              <a:rPr lang="vi-VN" sz="2000" dirty="0" smtClean="0"/>
              <a:t>):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vi-VN" sz="2000" dirty="0" smtClean="0"/>
              <a:t>rạng </a:t>
            </a:r>
            <a:r>
              <a:rPr lang="vi-VN" sz="2000" dirty="0"/>
              <a:t>thái của các sự vật, hiện tượng về thực phẩm (như trái cây, cơm, v.v</a:t>
            </a:r>
            <a:r>
              <a:rPr lang="vi-VN" sz="2000" dirty="0" smtClean="0"/>
              <a:t>…)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</a:t>
            </a:r>
            <a:r>
              <a:rPr lang="vi-VN" sz="2000" dirty="0" smtClean="0"/>
              <a:t>à </a:t>
            </a:r>
            <a:r>
              <a:rPr lang="vi-VN" sz="2000" dirty="0"/>
              <a:t>trạng thái thực phẩm không còn sống, đã đạt đến mức có thể ăn được, ăn ngon, là trạng thái cuối cùng.</a:t>
            </a:r>
          </a:p>
        </p:txBody>
      </p:sp>
    </p:spTree>
    <p:extLst>
      <p:ext uri="{BB962C8B-B14F-4D97-AF65-F5344CB8AC3E}">
        <p14:creationId xmlns:p14="http://schemas.microsoft.com/office/powerpoint/2010/main" val="2899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80" y="123478"/>
            <a:ext cx="5227052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59582"/>
            <a:ext cx="3020955" cy="226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64154"/>
            <a:ext cx="3817648" cy="2091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11559" y="3651870"/>
            <a:ext cx="78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ym typeface="Wingdings"/>
              </a:rPr>
              <a:t></a:t>
            </a:r>
            <a:r>
              <a:rPr lang="vi-VN" sz="2400" dirty="0"/>
              <a:t> Nghĩa của từ </a:t>
            </a:r>
            <a:r>
              <a:rPr lang="vi-VN" sz="2400" b="1" i="1" dirty="0"/>
              <a:t>chín</a:t>
            </a:r>
            <a:r>
              <a:rPr lang="vi-VN" sz="2400" dirty="0"/>
              <a:t> (1) và </a:t>
            </a:r>
            <a:r>
              <a:rPr lang="vi-VN" sz="2400" b="1" i="1" dirty="0"/>
              <a:t>chín</a:t>
            </a:r>
            <a:r>
              <a:rPr lang="vi-VN" sz="2400" dirty="0"/>
              <a:t> (2) có nét tương đồng.</a:t>
            </a:r>
          </a:p>
        </p:txBody>
      </p:sp>
    </p:spTree>
    <p:extLst>
      <p:ext uri="{BB962C8B-B14F-4D97-AF65-F5344CB8AC3E}">
        <p14:creationId xmlns:p14="http://schemas.microsoft.com/office/powerpoint/2010/main" val="36903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50170"/>
              </p:ext>
            </p:extLst>
          </p:nvPr>
        </p:nvGraphicFramePr>
        <p:xfrm>
          <a:off x="611560" y="1075463"/>
          <a:ext cx="7920880" cy="35125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28192"/>
                <a:gridCol w="3096344"/>
                <a:gridCol w="3096344"/>
              </a:tblGrid>
              <a:tr h="704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</a:tr>
              <a:tr h="764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29433" y="1131590"/>
            <a:ext cx="154658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/>
              <a:t>Phân biệt</a:t>
            </a:r>
            <a:endParaRPr lang="vi-V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987824" y="1153459"/>
            <a:ext cx="166575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/>
              <a:t>Từ đồng âm</a:t>
            </a:r>
            <a:endParaRPr lang="vi-VN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6156176" y="1153656"/>
            <a:ext cx="178059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/>
              <a:t>Từ đa nghĩa</a:t>
            </a:r>
            <a:endParaRPr lang="vi-VN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539552" y="1923678"/>
            <a:ext cx="187220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/>
              <a:t>Giống nhau</a:t>
            </a:r>
            <a:endParaRPr lang="vi-VN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923929" y="1926528"/>
            <a:ext cx="3724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dirty="0" smtClean="0"/>
              <a:t>Âm đọc giống nhau</a:t>
            </a:r>
            <a:endParaRPr lang="vi-VN" sz="2000" dirty="0"/>
          </a:p>
        </p:txBody>
      </p:sp>
      <p:sp>
        <p:nvSpPr>
          <p:cNvPr id="19" name="Rectangle 18"/>
          <p:cNvSpPr/>
          <p:nvPr/>
        </p:nvSpPr>
        <p:spPr>
          <a:xfrm>
            <a:off x="467544" y="3219822"/>
            <a:ext cx="2016224" cy="67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/>
              <a:t>Khác nhau</a:t>
            </a:r>
            <a:endParaRPr lang="vi-VN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349326" y="2571750"/>
            <a:ext cx="3086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dirty="0" smtClean="0"/>
              <a:t>Không có mối liên hệ gì về ngữ nghĩa.</a:t>
            </a:r>
          </a:p>
          <a:p>
            <a:pPr lvl="0" algn="just">
              <a:lnSpc>
                <a:spcPct val="150000"/>
              </a:lnSpc>
            </a:pPr>
            <a:r>
              <a:rPr lang="vi-VN" sz="2000" dirty="0" smtClean="0">
                <a:sym typeface="Wingdings" pitchFamily="2" charset="2"/>
              </a:rPr>
              <a:t> Các từ có nghĩa hoàn toàn khác xa nhau.</a:t>
            </a:r>
            <a:endParaRPr lang="vi-VN" sz="2000" dirty="0"/>
          </a:p>
        </p:txBody>
      </p:sp>
      <p:sp>
        <p:nvSpPr>
          <p:cNvPr id="21" name="Rectangle 20"/>
          <p:cNvSpPr/>
          <p:nvPr/>
        </p:nvSpPr>
        <p:spPr>
          <a:xfrm>
            <a:off x="5436096" y="257175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dirty="0" smtClean="0"/>
              <a:t>Các nghĩa có mối liên hệ ngữ nghĩa nhất định.</a:t>
            </a:r>
          </a:p>
          <a:p>
            <a:pPr lvl="0" algn="just">
              <a:lnSpc>
                <a:spcPct val="150000"/>
              </a:lnSpc>
            </a:pPr>
            <a:r>
              <a:rPr lang="vi-VN" sz="2000" dirty="0" smtClean="0">
                <a:sym typeface="Wingdings" pitchFamily="2" charset="2"/>
              </a:rPr>
              <a:t> Các từ có nét nghĩa chung.</a:t>
            </a:r>
            <a:endParaRPr lang="vi-VN" sz="20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33180" y="123478"/>
            <a:ext cx="5227052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 build="p"/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5122035" y="1563638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II. Luyện tập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56295" y="198612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398109" y="967865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9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395536" y="12347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1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0" name="Google Shape;940;p42"/>
          <p:cNvSpPr/>
          <p:nvPr/>
        </p:nvSpPr>
        <p:spPr>
          <a:xfrm>
            <a:off x="395536" y="72352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941" name="Google Shape;941;p42"/>
          <p:cNvSpPr/>
          <p:nvPr/>
        </p:nvSpPr>
        <p:spPr>
          <a:xfrm>
            <a:off x="395536" y="2192882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942" name="Google Shape;942;p42"/>
          <p:cNvSpPr/>
          <p:nvPr/>
        </p:nvSpPr>
        <p:spPr>
          <a:xfrm>
            <a:off x="395536" y="3489026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494862" y="91351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solidFill>
                  <a:srgbClr val="000000"/>
                </a:solidFill>
                <a:latin typeface="+mn-lt"/>
              </a:rPr>
              <a:t>a.</a:t>
            </a:r>
            <a:endParaRPr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1411242" y="627534"/>
            <a:ext cx="3312072" cy="1248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Lờ đờ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ngả trăng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chênh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dirty="0">
              <a:solidFill>
                <a:srgbClr val="000000"/>
              </a:solidFill>
              <a:latin typeface="+mn-lt"/>
            </a:endParaRPr>
          </a:p>
          <a:p>
            <a:pPr marL="0" lvl="0" indent="0" algn="just">
              <a:lnSpc>
                <a:spcPct val="150000"/>
              </a:lnSpc>
            </a:pPr>
            <a:r>
              <a:rPr lang="vi-VN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hình ảnh của vật do phản chiếu mà 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có.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494862" y="238287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solidFill>
                  <a:srgbClr val="000000"/>
                </a:solidFill>
                <a:latin typeface="+mn-lt"/>
              </a:rPr>
              <a:t>b.</a:t>
            </a:r>
            <a:endParaRPr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8" name="Google Shape;948;p42"/>
          <p:cNvSpPr txBox="1">
            <a:spLocks noGrp="1"/>
          </p:cNvSpPr>
          <p:nvPr>
            <p:ph type="subTitle" idx="5"/>
          </p:nvPr>
        </p:nvSpPr>
        <p:spPr>
          <a:xfrm>
            <a:off x="1343966" y="1917177"/>
            <a:ext cx="3516066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b="1" i="1" dirty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đã lăn ra khỏi đường biên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dọc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i="1" dirty="0" smtClean="0">
              <a:solidFill>
                <a:srgbClr val="000000"/>
              </a:solidFill>
              <a:latin typeface="+mn-lt"/>
            </a:endParaRPr>
          </a:p>
          <a:p>
            <a:pPr marL="0" lvl="0" indent="0" algn="just">
              <a:lnSpc>
                <a:spcPct val="150000"/>
              </a:lnSpc>
            </a:pPr>
            <a:r>
              <a:rPr lang="vi-VN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quả cầu rỗng bằng cao su, da hoặc nhựa, dễ nẩy, dùng làm đồ chơi thể 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thao.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9" name="Google Shape;949;p42"/>
          <p:cNvSpPr txBox="1">
            <a:spLocks noGrp="1"/>
          </p:cNvSpPr>
          <p:nvPr>
            <p:ph type="title" idx="6"/>
          </p:nvPr>
        </p:nvSpPr>
        <p:spPr>
          <a:xfrm>
            <a:off x="494862" y="367901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solidFill>
                  <a:srgbClr val="000000"/>
                </a:solidFill>
                <a:latin typeface="+mn-lt"/>
              </a:rPr>
              <a:t>c.</a:t>
            </a:r>
            <a:endParaRPr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51" name="Google Shape;951;p42"/>
          <p:cNvSpPr txBox="1">
            <a:spLocks noGrp="1"/>
          </p:cNvSpPr>
          <p:nvPr>
            <p:ph type="subTitle" idx="8"/>
          </p:nvPr>
        </p:nvSpPr>
        <p:spPr>
          <a:xfrm>
            <a:off x="1343968" y="3489026"/>
            <a:ext cx="3588072" cy="1386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Mặt bàn được đánh véc-ni thật </a:t>
            </a:r>
            <a:r>
              <a:rPr lang="vi-VN" b="1" i="1" dirty="0" smtClean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dirty="0">
              <a:solidFill>
                <a:srgbClr val="000000"/>
              </a:solidFill>
              <a:latin typeface="+mn-lt"/>
            </a:endParaRPr>
          </a:p>
          <a:p>
            <a:pPr marL="0" lvl="0" indent="0" algn="just">
              <a:lnSpc>
                <a:spcPct val="150000"/>
              </a:lnSpc>
            </a:pPr>
            <a:r>
              <a:rPr lang="vi-VN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nhẵn đến mức phản chiếu được ánh sáng gần như mặt gương.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32" y="1398594"/>
            <a:ext cx="3662536" cy="23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31" y="1398594"/>
            <a:ext cx="3716323" cy="209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94" y="1398594"/>
            <a:ext cx="3505880" cy="233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5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animBg="1"/>
      <p:bldP spid="941" grpId="0" animBg="1"/>
      <p:bldP spid="942" grpId="0" animBg="1"/>
      <p:bldP spid="943" grpId="0"/>
      <p:bldP spid="945" grpId="0" uiExpand="1" build="p"/>
      <p:bldP spid="946" grpId="0"/>
      <p:bldP spid="948" grpId="0" uiExpand="1" build="p"/>
      <p:bldP spid="949" grpId="0"/>
      <p:bldP spid="9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395536" y="12347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1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827584" y="987574"/>
            <a:ext cx="7056784" cy="273630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400" dirty="0" smtClean="0">
                <a:solidFill>
                  <a:srgbClr val="000000"/>
                </a:solidFill>
                <a:latin typeface="+mn-lt"/>
              </a:rPr>
              <a:t>Các từ </a:t>
            </a:r>
            <a:r>
              <a:rPr lang="vi-VN" sz="2400" b="1" i="1" dirty="0" smtClean="0">
                <a:solidFill>
                  <a:srgbClr val="000000"/>
                </a:solidFill>
                <a:latin typeface="+mn-lt"/>
              </a:rPr>
              <a:t>bóng</a:t>
            </a:r>
            <a:r>
              <a:rPr lang="vi-VN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n-lt"/>
              </a:rPr>
              <a:t>(a), (b), (c) là các từ 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có âm thanh giống nhau nhưng nghĩa hoàn toàn khác nhau, không liên quan gì với </a:t>
            </a:r>
            <a:r>
              <a:rPr lang="vi-VN" sz="2400" dirty="0" smtClean="0">
                <a:solidFill>
                  <a:srgbClr val="000000"/>
                </a:solidFill>
                <a:latin typeface="+mn-lt"/>
              </a:rPr>
              <a:t>nhau.</a:t>
            </a:r>
          </a:p>
          <a:p>
            <a:pPr marL="0" lvl="0" indent="0" algn="just">
              <a:lnSpc>
                <a:spcPct val="150000"/>
              </a:lnSpc>
            </a:pPr>
            <a:r>
              <a:rPr lang="vi-VN" sz="2400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T</a:t>
            </a:r>
            <a:r>
              <a:rPr lang="vi-VN" sz="2400" dirty="0" smtClean="0">
                <a:solidFill>
                  <a:srgbClr val="000000"/>
                </a:solidFill>
                <a:latin typeface="+mn-lt"/>
              </a:rPr>
              <a:t>ừ 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đồng âm.</a:t>
            </a:r>
            <a:endParaRPr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2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0" y="195486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2a</a:t>
            </a:r>
            <a:endParaRPr lang="vi-V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09315"/>
            <a:ext cx="3384376" cy="4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i="1" dirty="0" smtClean="0">
                <a:solidFill>
                  <a:srgbClr val="000000"/>
                </a:solidFill>
                <a:latin typeface="+mn-lt"/>
              </a:rPr>
              <a:t>Đường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 lên xứ Lạng bao xa?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4932040" y="666027"/>
            <a:ext cx="3888432" cy="718323"/>
          </a:xfrm>
        </p:spPr>
        <p:txBody>
          <a:bodyPr/>
          <a:lstStyle/>
          <a:p>
            <a:pPr marL="127000" indent="0">
              <a:lnSpc>
                <a:spcPct val="150000"/>
              </a:lnSpc>
            </a:pP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Những cây mía óng ả này chính là nguyên liệu để làm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đường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71"/>
            <a:ext cx="2920337" cy="194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24367"/>
            <a:ext cx="3438128" cy="1933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71600" y="3265696"/>
            <a:ext cx="2920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ym typeface="Wingdings"/>
              </a:rPr>
              <a:t></a:t>
            </a:r>
            <a:r>
              <a:rPr lang="vi-VN" sz="1800" dirty="0"/>
              <a:t> </a:t>
            </a:r>
            <a:r>
              <a:rPr lang="vi-VN" sz="1800" b="1" i="1" dirty="0"/>
              <a:t>đường</a:t>
            </a:r>
            <a:r>
              <a:rPr lang="vi-VN" sz="1800" dirty="0"/>
              <a:t>: chỉ khoảng không gian phải vượt qua để đi từ một địa điểm này đến một địa điểm </a:t>
            </a:r>
            <a:r>
              <a:rPr lang="vi-VN" sz="1800" dirty="0" smtClean="0"/>
              <a:t>khác.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292080" y="3435846"/>
            <a:ext cx="343812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ym typeface="Wingdings"/>
              </a:rPr>
              <a:t></a:t>
            </a:r>
            <a:r>
              <a:rPr lang="vi-VN" sz="1800" dirty="0"/>
              <a:t> </a:t>
            </a:r>
            <a:r>
              <a:rPr lang="vi-VN" sz="1800" b="1" i="1" dirty="0"/>
              <a:t>đường</a:t>
            </a:r>
            <a:r>
              <a:rPr lang="vi-VN" sz="1800" dirty="0"/>
              <a:t>: chỉ chất kết tinh có vị ngọt, dùng trong thực </a:t>
            </a:r>
            <a:r>
              <a:rPr lang="vi-VN" sz="1800" dirty="0" smtClean="0"/>
              <a:t>phẩm.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531195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0" y="195486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2a</a:t>
            </a:r>
            <a:endParaRPr lang="vi-V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35" y="987574"/>
            <a:ext cx="4499992" cy="1080120"/>
          </a:xfrm>
          <a:noFill/>
          <a:ln>
            <a:noFill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400" i="1" dirty="0" smtClean="0">
                <a:solidFill>
                  <a:srgbClr val="000000"/>
                </a:solidFill>
                <a:latin typeface="+mn-lt"/>
              </a:rPr>
              <a:t>Đường</a:t>
            </a:r>
            <a:r>
              <a:rPr lang="vi-VN" sz="2400" b="0" i="1" dirty="0" smtClean="0">
                <a:solidFill>
                  <a:srgbClr val="000000"/>
                </a:solidFill>
                <a:latin typeface="+mn-lt"/>
              </a:rPr>
              <a:t> lên xứ Lạng bao xa?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4572000" y="703128"/>
            <a:ext cx="4392488" cy="1080120"/>
          </a:xfrm>
          <a:noFill/>
          <a:ln>
            <a:noFill/>
          </a:ln>
        </p:spPr>
        <p:txBody>
          <a:bodyPr anchor="ctr"/>
          <a:lstStyle/>
          <a:p>
            <a:pPr marL="127000" indent="0">
              <a:lnSpc>
                <a:spcPct val="150000"/>
              </a:lnSpc>
            </a:pPr>
            <a:r>
              <a:rPr lang="vi-VN" sz="2400" b="0" i="1" dirty="0" smtClean="0">
                <a:solidFill>
                  <a:srgbClr val="000000"/>
                </a:solidFill>
                <a:latin typeface="+mn-lt"/>
              </a:rPr>
              <a:t>Những cây mía óng ả này chính là nguyên liệu để làm </a:t>
            </a:r>
            <a:r>
              <a:rPr lang="vi-VN" sz="2400" i="1" dirty="0" smtClean="0">
                <a:solidFill>
                  <a:srgbClr val="000000"/>
                </a:solidFill>
                <a:latin typeface="+mn-lt"/>
              </a:rPr>
              <a:t>đường</a:t>
            </a:r>
            <a:r>
              <a:rPr lang="vi-VN" sz="2400" b="0" i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sz="2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823628"/>
            <a:ext cx="2304256" cy="65883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C00000"/>
                </a:solidFill>
              </a:rPr>
              <a:t>Từ đồng âm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220" y="1707654"/>
            <a:ext cx="1056063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00192" y="1932062"/>
            <a:ext cx="1008112" cy="2883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0"/>
          </p:cNvCxnSpPr>
          <p:nvPr/>
        </p:nvCxnSpPr>
        <p:spPr>
          <a:xfrm>
            <a:off x="1367644" y="1779662"/>
            <a:ext cx="3204356" cy="10439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0"/>
          </p:cNvCxnSpPr>
          <p:nvPr/>
        </p:nvCxnSpPr>
        <p:spPr>
          <a:xfrm flipH="1">
            <a:off x="4572000" y="1932062"/>
            <a:ext cx="3312368" cy="8915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18840" y="3739281"/>
            <a:ext cx="630113" cy="950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116278" y="2536828"/>
            <a:ext cx="199991" cy="123243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36872" y="3456171"/>
            <a:ext cx="380438" cy="7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0" y="195486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2b</a:t>
            </a:r>
            <a:endParaRPr lang="vi-V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555526"/>
            <a:ext cx="4248472" cy="1368152"/>
          </a:xfrm>
        </p:spPr>
        <p:txBody>
          <a:bodyPr anchor="ctr"/>
          <a:lstStyle/>
          <a:p>
            <a:pPr marL="127000" indent="0" algn="just">
              <a:lnSpc>
                <a:spcPct val="150000"/>
              </a:lnSpc>
            </a:pPr>
            <a:r>
              <a:rPr lang="vi-VN" b="0" i="1" dirty="0">
                <a:solidFill>
                  <a:srgbClr val="000000"/>
                </a:solidFill>
                <a:latin typeface="+mn-lt"/>
              </a:rPr>
              <a:t>Đứng bên ni đồng, ngó bên tê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đồng</a:t>
            </a:r>
            <a:r>
              <a:rPr lang="vi-VN" b="0" dirty="0" smtClean="0">
                <a:solidFill>
                  <a:srgbClr val="000000"/>
                </a:solidFill>
                <a:latin typeface="+mn-lt"/>
              </a:rPr>
              <a:t> (1)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vi-VN" b="0" i="1" dirty="0">
                <a:solidFill>
                  <a:srgbClr val="000000"/>
                </a:solidFill>
                <a:latin typeface="+mn-lt"/>
              </a:rPr>
              <a:t>mênh mông bát ngát 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[...].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3"/>
          </p:nvPr>
        </p:nvSpPr>
        <p:spPr>
          <a:xfrm>
            <a:off x="5220072" y="699542"/>
            <a:ext cx="3318224" cy="1152128"/>
          </a:xfrm>
        </p:spPr>
        <p:txBody>
          <a:bodyPr anchor="ctr"/>
          <a:lstStyle/>
          <a:p>
            <a:pPr marL="127000" indent="0" algn="just">
              <a:lnSpc>
                <a:spcPct val="150000"/>
              </a:lnSpc>
            </a:pPr>
            <a:r>
              <a:rPr lang="vi-VN" b="0" i="1" dirty="0">
                <a:solidFill>
                  <a:srgbClr val="000000"/>
                </a:solidFill>
                <a:latin typeface="+mn-lt"/>
              </a:rPr>
              <a:t>Tôi mua cái bút này với giá hai mươi nghìn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đồng</a:t>
            </a:r>
            <a:r>
              <a:rPr lang="vi-VN" b="0" dirty="0" smtClean="0">
                <a:solidFill>
                  <a:srgbClr val="000000"/>
                </a:solidFill>
                <a:latin typeface="+mn-lt"/>
              </a:rPr>
              <a:t> (2)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79662"/>
            <a:ext cx="335209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40" y="1864298"/>
            <a:ext cx="3067239" cy="149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11875" y="3753202"/>
            <a:ext cx="33678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ym typeface="Wingdings"/>
              </a:rPr>
              <a:t></a:t>
            </a:r>
            <a:r>
              <a:rPr lang="vi-VN" sz="1800" dirty="0"/>
              <a:t> </a:t>
            </a:r>
            <a:r>
              <a:rPr lang="vi-VN" sz="1800" b="1" i="1" dirty="0"/>
              <a:t>đồng</a:t>
            </a:r>
            <a:r>
              <a:rPr lang="vi-VN" sz="1800" dirty="0"/>
              <a:t>: khoảng đất rộng và bằng phẳng, dùng để cày cấy, trồng </a:t>
            </a:r>
            <a:r>
              <a:rPr lang="vi-VN" sz="1800" dirty="0" smtClean="0"/>
              <a:t>trọt.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5427740" y="3456740"/>
            <a:ext cx="30672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ym typeface="Wingdings"/>
              </a:rPr>
              <a:t></a:t>
            </a:r>
            <a:r>
              <a:rPr lang="vi-VN" sz="1800" dirty="0"/>
              <a:t> </a:t>
            </a:r>
            <a:r>
              <a:rPr lang="vi-VN" sz="1800" b="1" i="1" dirty="0"/>
              <a:t>đồng</a:t>
            </a:r>
            <a:r>
              <a:rPr lang="vi-VN" sz="1800" dirty="0"/>
              <a:t>: đơn vị tiền </a:t>
            </a:r>
            <a:r>
              <a:rPr lang="vi-VN" sz="1800" dirty="0" smtClean="0"/>
              <a:t>tệ.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9241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2934" y="1419622"/>
            <a:ext cx="3481270" cy="3158224"/>
            <a:chOff x="782934" y="1419622"/>
            <a:chExt cx="3481270" cy="3158224"/>
          </a:xfrm>
        </p:grpSpPr>
        <p:grpSp>
          <p:nvGrpSpPr>
            <p:cNvPr id="396" name="Google Shape;396;p31"/>
            <p:cNvGrpSpPr/>
            <p:nvPr/>
          </p:nvGrpSpPr>
          <p:grpSpPr>
            <a:xfrm>
              <a:off x="782934" y="1728113"/>
              <a:ext cx="3481270" cy="2530740"/>
              <a:chOff x="1540350" y="826005"/>
              <a:chExt cx="6259025" cy="3378825"/>
            </a:xfrm>
          </p:grpSpPr>
          <p:sp>
            <p:nvSpPr>
              <p:cNvPr id="397" name="Google Shape;397;p31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2" name="Google Shape;402;p31"/>
            <p:cNvSpPr/>
            <p:nvPr/>
          </p:nvSpPr>
          <p:spPr>
            <a:xfrm>
              <a:off x="3396900" y="1419622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4" name="Google Shape;404;p31"/>
            <p:cNvGrpSpPr/>
            <p:nvPr/>
          </p:nvGrpSpPr>
          <p:grpSpPr>
            <a:xfrm>
              <a:off x="3587595" y="1629165"/>
              <a:ext cx="485880" cy="448193"/>
              <a:chOff x="712875" y="2205450"/>
              <a:chExt cx="233675" cy="215550"/>
            </a:xfrm>
          </p:grpSpPr>
          <p:sp>
            <p:nvSpPr>
              <p:cNvPr id="405" name="Google Shape;405;p31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6" name="Google Shape;416;p31"/>
            <p:cNvSpPr/>
            <p:nvPr/>
          </p:nvSpPr>
          <p:spPr>
            <a:xfrm rot="2006702">
              <a:off x="2406601" y="4011751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33726" y="1419622"/>
            <a:ext cx="3627326" cy="2935382"/>
            <a:chOff x="4933726" y="1419622"/>
            <a:chExt cx="3627326" cy="2935382"/>
          </a:xfrm>
        </p:grpSpPr>
        <p:grpSp>
          <p:nvGrpSpPr>
            <p:cNvPr id="399" name="Google Shape;399;p31"/>
            <p:cNvGrpSpPr/>
            <p:nvPr/>
          </p:nvGrpSpPr>
          <p:grpSpPr>
            <a:xfrm>
              <a:off x="4933726" y="1790403"/>
              <a:ext cx="3433701" cy="2564601"/>
              <a:chOff x="1448913" y="909170"/>
              <a:chExt cx="6173500" cy="3424034"/>
            </a:xfrm>
          </p:grpSpPr>
          <p:sp>
            <p:nvSpPr>
              <p:cNvPr id="400" name="Google Shape;400;p31"/>
              <p:cNvSpPr/>
              <p:nvPr/>
            </p:nvSpPr>
            <p:spPr>
              <a:xfrm rot="-57798">
                <a:off x="1448492" y="1357503"/>
                <a:ext cx="5960042" cy="2925600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 rot="33568">
                <a:off x="1591821" y="936578"/>
                <a:ext cx="5960384" cy="2927183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3" name="Google Shape;403;p31"/>
            <p:cNvSpPr/>
            <p:nvPr/>
          </p:nvSpPr>
          <p:spPr>
            <a:xfrm>
              <a:off x="7600075" y="1419622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10" name="Google Shape;410;p31"/>
            <p:cNvGrpSpPr/>
            <p:nvPr/>
          </p:nvGrpSpPr>
          <p:grpSpPr>
            <a:xfrm>
              <a:off x="7790767" y="1629195"/>
              <a:ext cx="485880" cy="448141"/>
              <a:chOff x="751275" y="1814050"/>
              <a:chExt cx="233675" cy="215525"/>
            </a:xfrm>
          </p:grpSpPr>
          <p:sp>
            <p:nvSpPr>
              <p:cNvPr id="411" name="Google Shape;411;p31"/>
              <p:cNvSpPr/>
              <p:nvPr/>
            </p:nvSpPr>
            <p:spPr>
              <a:xfrm>
                <a:off x="765850" y="1830700"/>
                <a:ext cx="20332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7" name="Google Shape;417;p31"/>
            <p:cNvSpPr/>
            <p:nvPr/>
          </p:nvSpPr>
          <p:spPr>
            <a:xfrm>
              <a:off x="8094221" y="3250202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772380" y="2211710"/>
            <a:ext cx="3301095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Mẹ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tôi ngâm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đỗ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(1) để nấu </a:t>
            </a: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chè.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2700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Tôi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sung sướng vì đã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đỗ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(2) đầu trong kỳ thi học sinh giỏi.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5154231" y="2211709"/>
            <a:ext cx="3018169" cy="1684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Bạn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hãy suy nghĩ cho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chín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(1) rồi quyết </a:t>
            </a: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định.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Con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chờ cơm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chín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(2) rồi mới được đi chơi nhé!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019512"/>
            <a:ext cx="765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</a:rPr>
              <a:t>Các </a:t>
            </a:r>
            <a:r>
              <a:rPr lang="vi-VN" sz="2000" b="1" dirty="0">
                <a:solidFill>
                  <a:schemeClr val="tx2">
                    <a:lumMod val="10000"/>
                  </a:schemeClr>
                </a:solidFill>
              </a:rPr>
              <a:t>từ được in đậm dưới đây có gì đặc biệt?</a:t>
            </a:r>
          </a:p>
        </p:txBody>
      </p:sp>
    </p:spTree>
    <p:extLst>
      <p:ext uri="{BB962C8B-B14F-4D97-AF65-F5344CB8AC3E}">
        <p14:creationId xmlns:p14="http://schemas.microsoft.com/office/powerpoint/2010/main" val="13542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build="p"/>
      <p:bldP spid="4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0" y="195486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2b</a:t>
            </a:r>
            <a:endParaRPr lang="vi-V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555526"/>
            <a:ext cx="4248472" cy="1368152"/>
          </a:xfrm>
        </p:spPr>
        <p:txBody>
          <a:bodyPr anchor="ctr"/>
          <a:lstStyle/>
          <a:p>
            <a:pPr marL="127000" indent="0" algn="just">
              <a:lnSpc>
                <a:spcPct val="150000"/>
              </a:lnSpc>
            </a:pPr>
            <a:r>
              <a:rPr lang="vi-VN" b="0" i="1" dirty="0">
                <a:solidFill>
                  <a:srgbClr val="000000"/>
                </a:solidFill>
                <a:latin typeface="+mn-lt"/>
              </a:rPr>
              <a:t>Đứng bên ni đồng, ngó bên tê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đồng</a:t>
            </a:r>
            <a:r>
              <a:rPr lang="vi-VN" b="0" dirty="0" smtClean="0">
                <a:solidFill>
                  <a:srgbClr val="000000"/>
                </a:solidFill>
                <a:latin typeface="+mn-lt"/>
              </a:rPr>
              <a:t> (1)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vi-VN" b="0" i="1" dirty="0">
                <a:solidFill>
                  <a:srgbClr val="000000"/>
                </a:solidFill>
                <a:latin typeface="+mn-lt"/>
              </a:rPr>
              <a:t>mênh mông bát ngát 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[...].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3"/>
          </p:nvPr>
        </p:nvSpPr>
        <p:spPr>
          <a:xfrm>
            <a:off x="5220072" y="699542"/>
            <a:ext cx="3318224" cy="1152128"/>
          </a:xfrm>
        </p:spPr>
        <p:txBody>
          <a:bodyPr anchor="ctr"/>
          <a:lstStyle/>
          <a:p>
            <a:pPr marL="127000" indent="0" algn="just">
              <a:lnSpc>
                <a:spcPct val="150000"/>
              </a:lnSpc>
            </a:pPr>
            <a:r>
              <a:rPr lang="vi-VN" b="0" i="1" dirty="0">
                <a:solidFill>
                  <a:srgbClr val="000000"/>
                </a:solidFill>
                <a:latin typeface="+mn-lt"/>
              </a:rPr>
              <a:t>Tôi mua cái bút này với giá hai mươi nghìn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đồng</a:t>
            </a:r>
            <a:r>
              <a:rPr lang="vi-VN" b="0" dirty="0" smtClean="0">
                <a:solidFill>
                  <a:srgbClr val="000000"/>
                </a:solidFill>
                <a:latin typeface="+mn-lt"/>
              </a:rPr>
              <a:t> (2)</a:t>
            </a:r>
            <a:r>
              <a:rPr lang="vi-VN" b="0" i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b="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79662"/>
            <a:ext cx="335209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40" y="1864298"/>
            <a:ext cx="3067239" cy="149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766625" y="3939902"/>
            <a:ext cx="3610751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>
                <a:sym typeface="Wingdings" pitchFamily="2" charset="2"/>
              </a:rPr>
              <a:t> </a:t>
            </a:r>
            <a:r>
              <a:rPr lang="vi-VN" sz="1800" b="1" i="1" dirty="0" smtClean="0">
                <a:sym typeface="Wingdings" pitchFamily="2" charset="2"/>
              </a:rPr>
              <a:t>đồng </a:t>
            </a:r>
            <a:r>
              <a:rPr lang="vi-VN" sz="1800" dirty="0" smtClean="0">
                <a:sym typeface="Wingdings" pitchFamily="2" charset="2"/>
              </a:rPr>
              <a:t>(1) và (2) là t</a:t>
            </a:r>
            <a:r>
              <a:rPr lang="vi-VN" sz="1800" dirty="0" smtClean="0"/>
              <a:t>ừ đồng âm.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87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3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3"/>
          </p:nvPr>
        </p:nvSpPr>
        <p:spPr>
          <a:xfrm>
            <a:off x="685275" y="2866254"/>
            <a:ext cx="1819800" cy="1289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Cây xoài trước sân nhà em có rất nhiều </a:t>
            </a:r>
            <a:r>
              <a:rPr lang="vi-VN" b="1" i="1" dirty="0" smtClean="0">
                <a:solidFill>
                  <a:srgbClr val="000000"/>
                </a:solidFill>
                <a:latin typeface="+mn-lt"/>
              </a:rPr>
              <a:t>trái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3707904" y="1923678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Bố vừa mua cho em một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trái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bóng.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9"/>
          </p:nvPr>
        </p:nvSpPr>
        <p:spPr>
          <a:xfrm>
            <a:off x="6428958" y="2614722"/>
            <a:ext cx="2088232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Cách một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trái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núi với ba quãng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đồng.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997625" y="1671154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3949975" y="699542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875524" y="1419622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20324" y="198450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a</a:t>
            </a:r>
            <a:endParaRPr b="0" dirty="0">
              <a:latin typeface="+mn-lt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4195527" y="101289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b</a:t>
            </a:r>
            <a:endParaRPr b="0" dirty="0">
              <a:latin typeface="+mn-lt"/>
            </a:endParaRPr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7075848" y="173297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c</a:t>
            </a:r>
            <a:endParaRPr b="0" dirty="0">
              <a:latin typeface="+mn-lt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7504" y="4084144"/>
            <a:ext cx="885698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>
                <a:sym typeface="Wingdings"/>
              </a:rPr>
              <a:t></a:t>
            </a:r>
            <a:r>
              <a:rPr lang="vi-VN" sz="2000" dirty="0" smtClean="0"/>
              <a:t> </a:t>
            </a:r>
            <a:r>
              <a:rPr lang="vi-VN" sz="2000" b="1" i="1" dirty="0" smtClean="0"/>
              <a:t>Trái </a:t>
            </a:r>
            <a:r>
              <a:rPr lang="vi-VN" sz="2000" dirty="0"/>
              <a:t>trong ba ví dụ đều biểu thị sự vật có dạng hình </a:t>
            </a:r>
            <a:r>
              <a:rPr lang="vi-VN" sz="2000" dirty="0" smtClean="0"/>
              <a:t>cầu.</a:t>
            </a: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ym typeface="Wingdings"/>
              </a:rPr>
              <a:t></a:t>
            </a:r>
            <a:r>
              <a:rPr lang="vi-VN" sz="2000" b="1" dirty="0" smtClean="0"/>
              <a:t> </a:t>
            </a:r>
            <a:r>
              <a:rPr lang="vi-VN" sz="2000" b="1" dirty="0"/>
              <a:t>Từ đa nghĩa.</a:t>
            </a:r>
          </a:p>
        </p:txBody>
      </p:sp>
    </p:spTree>
    <p:extLst>
      <p:ext uri="{BB962C8B-B14F-4D97-AF65-F5344CB8AC3E}">
        <p14:creationId xmlns:p14="http://schemas.microsoft.com/office/powerpoint/2010/main" val="1403742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build="p"/>
      <p:bldP spid="299" grpId="0" build="p"/>
      <p:bldP spid="301" grpId="0" build="p"/>
      <p:bldP spid="304" grpId="0" animBg="1"/>
      <p:bldP spid="305" grpId="0" animBg="1"/>
      <p:bldP spid="306" grpId="0" animBg="1"/>
      <p:bldP spid="308" grpId="0"/>
      <p:bldP spid="309" grpId="0"/>
      <p:bldP spid="310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4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a</a:t>
            </a:r>
            <a:endParaRPr b="0" dirty="0">
              <a:latin typeface="+mn-lt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719893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i="1" dirty="0">
                <a:solidFill>
                  <a:srgbClr val="000000"/>
                </a:solidFill>
                <a:latin typeface="+mn-lt"/>
              </a:rPr>
              <a:t>Con cò có cái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cao.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b</a:t>
            </a:r>
            <a:endParaRPr b="0" dirty="0">
              <a:latin typeface="+mn-lt"/>
            </a:endParaRPr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5719892" y="1989544"/>
            <a:ext cx="3108432" cy="1302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Con quạ tìm cách uống nước trong một chiếc bình cao </a:t>
            </a:r>
            <a:r>
              <a:rPr lang="vi-VN" b="1" i="1" dirty="0" smtClean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c</a:t>
            </a:r>
            <a:endParaRPr b="0" dirty="0">
              <a:latin typeface="+mn-lt"/>
            </a:endParaRPr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5724128" y="3591522"/>
            <a:ext cx="3072690" cy="1068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Phố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tạo nên vẻ đẹp của riêng Hà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Nội.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8676"/>
            <a:ext cx="2064101" cy="3115623"/>
          </a:xfrm>
          <a:prstGeom prst="rect">
            <a:avLst/>
          </a:prstGeom>
        </p:spPr>
      </p:pic>
      <p:sp>
        <p:nvSpPr>
          <p:cNvPr id="4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" y="1713102"/>
            <a:ext cx="22955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3709"/>
            <a:ext cx="3024336" cy="198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9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8" grpId="0" animBg="1"/>
      <p:bldP spid="429" grpId="0" animBg="1"/>
      <p:bldP spid="441" grpId="0"/>
      <p:bldP spid="443" grpId="0" build="p"/>
      <p:bldP spid="444" grpId="0"/>
      <p:bldP spid="446" grpId="0" build="p"/>
      <p:bldP spid="447" grpId="0"/>
      <p:bldP spid="44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4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a</a:t>
            </a:r>
            <a:endParaRPr b="0" dirty="0">
              <a:latin typeface="+mn-lt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719892" y="627534"/>
            <a:ext cx="2997610" cy="1318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i="1" dirty="0">
                <a:solidFill>
                  <a:srgbClr val="000000"/>
                </a:solidFill>
                <a:latin typeface="+mn-lt"/>
              </a:rPr>
              <a:t>Con cò có cái </a:t>
            </a:r>
            <a:r>
              <a:rPr lang="vi-VN" sz="2000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i="1" dirty="0" smtClean="0">
                <a:solidFill>
                  <a:srgbClr val="000000"/>
                </a:solidFill>
                <a:latin typeface="+mn-lt"/>
              </a:rPr>
              <a:t>cao.</a:t>
            </a:r>
          </a:p>
          <a:p>
            <a:pPr marL="0" lvl="0" indent="0" algn="just">
              <a:lnSpc>
                <a:spcPct val="150000"/>
              </a:lnSpc>
            </a:pPr>
            <a:r>
              <a:rPr lang="vi-VN" sz="2000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sz="2000" dirty="0">
                <a:solidFill>
                  <a:srgbClr val="000000"/>
                </a:solidFill>
                <a:latin typeface="+mn-lt"/>
              </a:rPr>
              <a:t>: chỉ một bộ phận cơ thể, nối đầu với </a:t>
            </a:r>
            <a:r>
              <a:rPr lang="vi-VN" sz="2000" dirty="0" smtClean="0">
                <a:solidFill>
                  <a:srgbClr val="000000"/>
                </a:solidFill>
                <a:latin typeface="+mn-lt"/>
              </a:rPr>
              <a:t>thân.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9" y="1403136"/>
            <a:ext cx="2520280" cy="3115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8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4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a</a:t>
            </a:r>
            <a:endParaRPr b="0" dirty="0">
              <a:latin typeface="+mn-lt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719892" y="627534"/>
            <a:ext cx="2997610" cy="1318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Con cò có cái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cao.</a:t>
            </a:r>
          </a:p>
          <a:p>
            <a:pPr marL="0" lvl="0" indent="0" algn="just">
              <a:lnSpc>
                <a:spcPct val="150000"/>
              </a:lnSpc>
            </a:pPr>
            <a:r>
              <a:rPr lang="vi-VN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chỉ một bộ phận cơ thể, nối đầu với 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thân.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1917"/>
            <a:ext cx="3222979" cy="2972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0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 smtClean="0">
                <a:latin typeface="+mn-lt"/>
              </a:rPr>
              <a:t>b</a:t>
            </a:r>
            <a:endParaRPr b="0" dirty="0">
              <a:latin typeface="+mn-lt"/>
            </a:endParaRPr>
          </a:p>
        </p:txBody>
      </p:sp>
      <p:sp>
        <p:nvSpPr>
          <p:cNvPr id="21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5719892" y="1989544"/>
            <a:ext cx="2949850" cy="1950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Con quạ tìm cách uống nước trong một chiếc bình 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cao </a:t>
            </a:r>
            <a:r>
              <a:rPr lang="vi-VN" b="1" i="1" dirty="0" smtClean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lvl="0" indent="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chỗ eo ở gần phần đầu của một đồ vật, giống hình dáng cái 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cổ.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1520" y="4022962"/>
            <a:ext cx="425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>
                <a:sym typeface="Wingdings"/>
              </a:rPr>
              <a:t> Từ </a:t>
            </a:r>
            <a:r>
              <a:rPr lang="vi-VN" sz="1800" b="1" i="1" dirty="0" smtClean="0">
                <a:sym typeface="Wingdings"/>
              </a:rPr>
              <a:t>cổ</a:t>
            </a:r>
            <a:r>
              <a:rPr lang="vi-VN" sz="1800" dirty="0" smtClean="0">
                <a:sym typeface="Wingdings"/>
              </a:rPr>
              <a:t> (a) và </a:t>
            </a:r>
            <a:r>
              <a:rPr lang="vi-VN" sz="1800" b="1" i="1" dirty="0" smtClean="0">
                <a:sym typeface="Wingdings"/>
              </a:rPr>
              <a:t>cổ </a:t>
            </a:r>
            <a:r>
              <a:rPr lang="vi-VN" sz="1800" dirty="0" smtClean="0">
                <a:sym typeface="Wingdings"/>
              </a:rPr>
              <a:t>(b)</a:t>
            </a:r>
            <a:r>
              <a:rPr lang="vi-VN" sz="1800" dirty="0" smtClean="0"/>
              <a:t> là từ </a:t>
            </a:r>
            <a:r>
              <a:rPr lang="vi-VN" sz="1800" dirty="0"/>
              <a:t>đa nghĩa.</a:t>
            </a:r>
          </a:p>
        </p:txBody>
      </p:sp>
    </p:spTree>
    <p:extLst>
      <p:ext uri="{BB962C8B-B14F-4D97-AF65-F5344CB8AC3E}">
        <p14:creationId xmlns:p14="http://schemas.microsoft.com/office/powerpoint/2010/main" val="16980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4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dirty="0">
                <a:latin typeface="+mn-lt"/>
              </a:rPr>
              <a:t>c</a:t>
            </a:r>
            <a:endParaRPr b="0" dirty="0">
              <a:latin typeface="+mn-lt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719893" y="699542"/>
            <a:ext cx="2805876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rgbClr val="003849"/>
              </a:buClr>
            </a:pPr>
            <a:r>
              <a:rPr lang="vi-VN" i="1" dirty="0">
                <a:solidFill>
                  <a:srgbClr val="000000"/>
                </a:solidFill>
                <a:latin typeface="+mn-lt"/>
              </a:rPr>
              <a:t>Phố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i="1" dirty="0">
                <a:solidFill>
                  <a:srgbClr val="000000"/>
                </a:solidFill>
                <a:latin typeface="+mn-lt"/>
              </a:rPr>
              <a:t> tạo nên vẻ đẹp của riêng Hà Nội</a:t>
            </a:r>
            <a:r>
              <a:rPr lang="vi-VN" i="1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Clr>
                <a:srgbClr val="003849"/>
              </a:buClr>
            </a:pPr>
            <a:r>
              <a:rPr lang="vi-VN" dirty="0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b="1" i="1" dirty="0" smtClean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: tính từ, chỉ sự cổ kính, lâu đời, không liên quan gì đến nghĩa của từ </a:t>
            </a:r>
            <a:r>
              <a:rPr lang="vi-VN" b="1" i="1" dirty="0">
                <a:solidFill>
                  <a:srgbClr val="000000"/>
                </a:solidFill>
                <a:latin typeface="+mn-lt"/>
              </a:rPr>
              <a:t>cổ</a:t>
            </a:r>
            <a:r>
              <a:rPr lang="vi-VN" dirty="0">
                <a:solidFill>
                  <a:srgbClr val="000000"/>
                </a:solidFill>
                <a:latin typeface="+mn-lt"/>
              </a:rPr>
              <a:t> trong hai câu a. và b</a:t>
            </a:r>
            <a:r>
              <a:rPr lang="vi-VN" dirty="0" smtClean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4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1" y="1269889"/>
            <a:ext cx="3024336" cy="2968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427984" y="2987249"/>
            <a:ext cx="428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3849"/>
              </a:buClr>
              <a:buSzPts val="1600"/>
            </a:pPr>
            <a:r>
              <a:rPr lang="vi-VN" sz="1800" dirty="0">
                <a:cs typeface="Baloo 2"/>
                <a:sym typeface="Wingdings"/>
              </a:rPr>
              <a:t></a:t>
            </a:r>
            <a:r>
              <a:rPr lang="vi-VN" sz="1800" dirty="0">
                <a:cs typeface="Baloo 2"/>
                <a:sym typeface="Baloo 2"/>
              </a:rPr>
              <a:t> Từ </a:t>
            </a:r>
            <a:r>
              <a:rPr lang="vi-VN" sz="1800" b="1" i="1" dirty="0">
                <a:cs typeface="Baloo 2"/>
                <a:sym typeface="Baloo 2"/>
              </a:rPr>
              <a:t>cổ</a:t>
            </a:r>
            <a:r>
              <a:rPr lang="vi-VN" sz="1800" dirty="0">
                <a:cs typeface="Baloo 2"/>
                <a:sym typeface="Baloo 2"/>
              </a:rPr>
              <a:t> (c) là từ đồng âm với từ </a:t>
            </a:r>
            <a:r>
              <a:rPr lang="vi-VN" sz="1800" b="1" i="1" dirty="0">
                <a:cs typeface="Baloo 2"/>
                <a:sym typeface="Baloo 2"/>
              </a:rPr>
              <a:t>cổ</a:t>
            </a:r>
            <a:r>
              <a:rPr lang="vi-VN" sz="1800" dirty="0">
                <a:cs typeface="Baloo 2"/>
                <a:sym typeface="Baloo 2"/>
              </a:rPr>
              <a:t> (a) và từ </a:t>
            </a:r>
            <a:r>
              <a:rPr lang="vi-VN" sz="1800" b="1" i="1" dirty="0">
                <a:cs typeface="Baloo 2"/>
                <a:sym typeface="Baloo 2"/>
              </a:rPr>
              <a:t>cổ</a:t>
            </a:r>
            <a:r>
              <a:rPr lang="vi-VN" sz="1800" dirty="0">
                <a:cs typeface="Baloo 2"/>
                <a:sym typeface="Baloo 2"/>
              </a:rPr>
              <a:t> (b).</a:t>
            </a:r>
          </a:p>
        </p:txBody>
      </p:sp>
    </p:spTree>
    <p:extLst>
      <p:ext uri="{BB962C8B-B14F-4D97-AF65-F5344CB8AC3E}">
        <p14:creationId xmlns:p14="http://schemas.microsoft.com/office/powerpoint/2010/main" val="24855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41" grpId="0"/>
      <p:bldP spid="44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6"/>
          <p:cNvSpPr/>
          <p:nvPr/>
        </p:nvSpPr>
        <p:spPr>
          <a:xfrm>
            <a:off x="1230513" y="3538507"/>
            <a:ext cx="2885700" cy="1282636"/>
          </a:xfrm>
          <a:prstGeom prst="roundRect">
            <a:avLst>
              <a:gd name="adj" fmla="val 28003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36"/>
          <p:cNvSpPr/>
          <p:nvPr/>
        </p:nvSpPr>
        <p:spPr>
          <a:xfrm>
            <a:off x="4560738" y="3236957"/>
            <a:ext cx="2885700" cy="1282636"/>
          </a:xfrm>
          <a:prstGeom prst="roundRect">
            <a:avLst>
              <a:gd name="adj" fmla="val 28003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36"/>
          <p:cNvSpPr/>
          <p:nvPr/>
        </p:nvSpPr>
        <p:spPr>
          <a:xfrm>
            <a:off x="1289179" y="948458"/>
            <a:ext cx="6702124" cy="1410900"/>
          </a:xfrm>
          <a:prstGeom prst="roundRect">
            <a:avLst>
              <a:gd name="adj" fmla="val 28003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36"/>
          <p:cNvSpPr/>
          <p:nvPr/>
        </p:nvSpPr>
        <p:spPr>
          <a:xfrm>
            <a:off x="1115616" y="786183"/>
            <a:ext cx="6702124" cy="1410900"/>
          </a:xfrm>
          <a:prstGeom prst="roundRect">
            <a:avLst>
              <a:gd name="adj" fmla="val 280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title"/>
          </p:nvPr>
        </p:nvSpPr>
        <p:spPr>
          <a:xfrm>
            <a:off x="713100" y="12348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0000"/>
                </a:solidFill>
                <a:latin typeface="+mn-lt"/>
              </a:rPr>
              <a:t>Bài tập 5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1425225" y="3369957"/>
            <a:ext cx="2885700" cy="1282636"/>
          </a:xfrm>
          <a:prstGeom prst="roundRect">
            <a:avLst>
              <a:gd name="adj" fmla="val 280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36"/>
          <p:cNvSpPr/>
          <p:nvPr/>
        </p:nvSpPr>
        <p:spPr>
          <a:xfrm>
            <a:off x="4833075" y="3369957"/>
            <a:ext cx="2885700" cy="1282636"/>
          </a:xfrm>
          <a:prstGeom prst="roundRect">
            <a:avLst>
              <a:gd name="adj" fmla="val 280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36"/>
          <p:cNvSpPr/>
          <p:nvPr/>
        </p:nvSpPr>
        <p:spPr>
          <a:xfrm>
            <a:off x="7327190" y="631055"/>
            <a:ext cx="674514" cy="6745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36"/>
          <p:cNvSpPr/>
          <p:nvPr/>
        </p:nvSpPr>
        <p:spPr>
          <a:xfrm>
            <a:off x="1048450" y="4334819"/>
            <a:ext cx="674514" cy="61319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36"/>
          <p:cNvSpPr/>
          <p:nvPr/>
        </p:nvSpPr>
        <p:spPr>
          <a:xfrm>
            <a:off x="4416725" y="3151582"/>
            <a:ext cx="674514" cy="61319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27" name="Google Shape;627;p36"/>
          <p:cNvGrpSpPr/>
          <p:nvPr/>
        </p:nvGrpSpPr>
        <p:grpSpPr>
          <a:xfrm>
            <a:off x="7486316" y="803987"/>
            <a:ext cx="356284" cy="328628"/>
            <a:chOff x="712875" y="2205450"/>
            <a:chExt cx="233675" cy="215550"/>
          </a:xfrm>
        </p:grpSpPr>
        <p:sp>
          <p:nvSpPr>
            <p:cNvPr id="628" name="Google Shape;628;p3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4575851" y="3308792"/>
            <a:ext cx="356284" cy="298753"/>
            <a:chOff x="712875" y="2205450"/>
            <a:chExt cx="233675" cy="215550"/>
          </a:xfrm>
        </p:grpSpPr>
        <p:sp>
          <p:nvSpPr>
            <p:cNvPr id="640" name="Google Shape;640;p3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1207576" y="4492042"/>
            <a:ext cx="356284" cy="298753"/>
            <a:chOff x="712875" y="2205450"/>
            <a:chExt cx="233675" cy="215550"/>
          </a:xfrm>
        </p:grpSpPr>
        <p:sp>
          <p:nvSpPr>
            <p:cNvPr id="646" name="Google Shape;646;p3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1" name="Google Shape;651;p36"/>
          <p:cNvGrpSpPr/>
          <p:nvPr/>
        </p:nvGrpSpPr>
        <p:grpSpPr>
          <a:xfrm>
            <a:off x="8145136" y="123478"/>
            <a:ext cx="571517" cy="782875"/>
            <a:chOff x="1731150" y="1748550"/>
            <a:chExt cx="228625" cy="313175"/>
          </a:xfrm>
        </p:grpSpPr>
        <p:sp>
          <p:nvSpPr>
            <p:cNvPr id="652" name="Google Shape;652;p36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0" name="Google Shape;660;p36"/>
          <p:cNvSpPr txBox="1">
            <a:spLocks noGrp="1"/>
          </p:cNvSpPr>
          <p:nvPr>
            <p:ph type="subTitle" idx="2"/>
          </p:nvPr>
        </p:nvSpPr>
        <p:spPr>
          <a:xfrm>
            <a:off x="1323796" y="968301"/>
            <a:ext cx="6191994" cy="1053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latin typeface="+mn-lt"/>
              </a:rPr>
              <a:t>- 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Tiếng hò xa vọng </a:t>
            </a:r>
            <a:r>
              <a:rPr lang="vi-VN" sz="1800" b="1" i="1" dirty="0">
                <a:solidFill>
                  <a:srgbClr val="000000"/>
                </a:solidFill>
                <a:latin typeface="+mn-lt"/>
              </a:rPr>
              <a:t>nặng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 tình nước </a:t>
            </a:r>
            <a:r>
              <a:rPr lang="vi-VN" sz="1800" i="1" dirty="0" smtClean="0">
                <a:solidFill>
                  <a:srgbClr val="000000"/>
                </a:solidFill>
                <a:latin typeface="+mn-lt"/>
              </a:rPr>
              <a:t>non.</a:t>
            </a:r>
            <a:endParaRPr lang="vi-VN" sz="18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1800" b="1" i="1" dirty="0">
                <a:solidFill>
                  <a:srgbClr val="000000"/>
                </a:solidFill>
                <a:latin typeface="+mn-lt"/>
              </a:rPr>
              <a:t>Nặng</a:t>
            </a:r>
            <a:r>
              <a:rPr lang="vi-VN" sz="1800">
                <a:solidFill>
                  <a:srgbClr val="000000"/>
                </a:solidFill>
                <a:latin typeface="+mn-lt"/>
              </a:rPr>
              <a:t>: </a:t>
            </a:r>
            <a:r>
              <a:rPr lang="vi-VN" sz="1800" smtClean="0">
                <a:solidFill>
                  <a:srgbClr val="000000"/>
                </a:solidFill>
                <a:latin typeface="+mn-lt"/>
              </a:rPr>
              <a:t>chỉ tính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chất, </a:t>
            </a:r>
            <a:r>
              <a:rPr lang="vi-VN" sz="1800">
                <a:solidFill>
                  <a:srgbClr val="000000"/>
                </a:solidFill>
                <a:latin typeface="+mn-lt"/>
              </a:rPr>
              <a:t>mức </a:t>
            </a:r>
            <a:r>
              <a:rPr lang="vi-VN" sz="1800" smtClean="0">
                <a:solidFill>
                  <a:srgbClr val="000000"/>
                </a:solidFill>
                <a:latin typeface="+mn-lt"/>
              </a:rPr>
              <a:t>độ có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nhiều tình cảm.</a:t>
            </a:r>
          </a:p>
        </p:txBody>
      </p:sp>
      <p:sp>
        <p:nvSpPr>
          <p:cNvPr id="664" name="Google Shape;664;p36"/>
          <p:cNvSpPr txBox="1">
            <a:spLocks noGrp="1"/>
          </p:cNvSpPr>
          <p:nvPr>
            <p:ph type="subTitle" idx="6"/>
          </p:nvPr>
        </p:nvSpPr>
        <p:spPr>
          <a:xfrm>
            <a:off x="1418137" y="3723878"/>
            <a:ext cx="3009847" cy="906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latin typeface="+mn-lt"/>
              </a:rPr>
              <a:t>Túi hoa quả này nặng </a:t>
            </a: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quá!</a:t>
            </a:r>
            <a:endParaRPr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6" name="Google Shape;666;p36"/>
          <p:cNvSpPr txBox="1">
            <a:spLocks noGrp="1"/>
          </p:cNvSpPr>
          <p:nvPr>
            <p:ph type="subTitle" idx="8"/>
          </p:nvPr>
        </p:nvSpPr>
        <p:spPr>
          <a:xfrm>
            <a:off x="4907367" y="3558229"/>
            <a:ext cx="2760977" cy="933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latin typeface="+mn-lt"/>
              </a:rPr>
              <a:t>Em rất buồn vì bà nội bị ốm nặng.</a:t>
            </a:r>
            <a:endParaRPr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" name="Google Shape;619;p36"/>
          <p:cNvSpPr txBox="1">
            <a:spLocks/>
          </p:cNvSpPr>
          <p:nvPr/>
        </p:nvSpPr>
        <p:spPr>
          <a:xfrm>
            <a:off x="841803" y="2499742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2000" b="0" dirty="0" smtClean="0">
                <a:solidFill>
                  <a:srgbClr val="000000"/>
                </a:solidFill>
                <a:latin typeface="+mn-lt"/>
              </a:rPr>
              <a:t>Một 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số ví dụ có từ </a:t>
            </a:r>
            <a:r>
              <a:rPr lang="vi-VN" sz="2000" b="0" i="1" dirty="0">
                <a:solidFill>
                  <a:srgbClr val="000000"/>
                </a:solidFill>
                <a:latin typeface="+mn-lt"/>
              </a:rPr>
              <a:t>nặng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được dùng với nghĩa khác:</a:t>
            </a:r>
          </a:p>
        </p:txBody>
      </p:sp>
    </p:spTree>
    <p:extLst>
      <p:ext uri="{BB962C8B-B14F-4D97-AF65-F5344CB8AC3E}">
        <p14:creationId xmlns:p14="http://schemas.microsoft.com/office/powerpoint/2010/main" val="25780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615" grpId="0" animBg="1"/>
      <p:bldP spid="617" grpId="0" animBg="1"/>
      <p:bldP spid="618" grpId="0" animBg="1"/>
      <p:bldP spid="621" grpId="0" animBg="1"/>
      <p:bldP spid="622" grpId="0" animBg="1"/>
      <p:bldP spid="623" grpId="0" animBg="1"/>
      <p:bldP spid="625" grpId="0" animBg="1"/>
      <p:bldP spid="626" grpId="0" animBg="1"/>
      <p:bldP spid="660" grpId="0" build="p"/>
      <p:bldP spid="664" grpId="0" build="p"/>
      <p:bldP spid="666" grpId="0" build="p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000000"/>
                </a:solidFill>
                <a:latin typeface="+mn-lt"/>
              </a:rPr>
              <a:t>VẬN DỤNG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 smtClean="0">
                <a:solidFill>
                  <a:srgbClr val="000000"/>
                </a:solidFill>
                <a:latin typeface="+mn-lt"/>
              </a:rPr>
              <a:t>Viết </a:t>
            </a:r>
            <a:r>
              <a:rPr lang="vi-VN" sz="2000" dirty="0">
                <a:solidFill>
                  <a:srgbClr val="000000"/>
                </a:solidFill>
                <a:latin typeface="+mn-lt"/>
              </a:rPr>
              <a:t>một đoạn văn ngắn (5 – 7 câu) nói về tình yêu quê hương đất nước của em, trong đoạn văn có sử dụng ít nhất một từ đồng âm và một từ đa nghĩa.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99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082066" y="1106517"/>
            <a:ext cx="5074948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solidFill>
                  <a:srgbClr val="C00000"/>
                </a:solidFill>
                <a:latin typeface="+mn-lt"/>
              </a:rPr>
              <a:t>Hẹn gặp lại các em!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4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554360" y="3507854"/>
            <a:ext cx="3657600" cy="1327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GV: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Trường:</a:t>
            </a:r>
            <a:endParaRPr sz="2000" b="1" dirty="0">
              <a:latin typeface="+mn-lt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-12830" y="1733600"/>
            <a:ext cx="4512822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j-lt"/>
              </a:rPr>
              <a:t>Tiết 47: </a:t>
            </a:r>
            <a:r>
              <a:rPr lang="en" sz="2400" dirty="0" smtClean="0">
                <a:latin typeface="+mj-lt"/>
              </a:rPr>
              <a:t/>
            </a:r>
            <a:br>
              <a:rPr lang="en" sz="2400" dirty="0" smtClean="0">
                <a:latin typeface="+mj-lt"/>
              </a:rPr>
            </a:br>
            <a:r>
              <a:rPr lang="en" sz="3200" dirty="0" smtClean="0">
                <a:latin typeface="+mj-lt"/>
              </a:rPr>
              <a:t>Thực </a:t>
            </a:r>
            <a:r>
              <a:rPr lang="en" sz="3200" dirty="0" smtClean="0">
                <a:latin typeface="+mj-lt"/>
              </a:rPr>
              <a:t>hành tiếng Việt</a:t>
            </a:r>
            <a:endParaRPr sz="3200" dirty="0">
              <a:latin typeface="+mj-l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282577" y="3498356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4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Nội dung bài học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281" name="Google Shape;281;p26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4665834"/>
              </p:ext>
            </p:extLst>
          </p:nvPr>
        </p:nvGraphicFramePr>
        <p:xfrm>
          <a:off x="827584" y="1131590"/>
          <a:ext cx="679241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AF68F0-70A3-4E61-B5B6-EE211EA8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52509E-AAE5-4570-A0D6-ADBC623D9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2934" y="1419622"/>
            <a:ext cx="3481270" cy="3158224"/>
            <a:chOff x="782934" y="1419622"/>
            <a:chExt cx="3481270" cy="3158224"/>
          </a:xfrm>
        </p:grpSpPr>
        <p:grpSp>
          <p:nvGrpSpPr>
            <p:cNvPr id="396" name="Google Shape;396;p31"/>
            <p:cNvGrpSpPr/>
            <p:nvPr/>
          </p:nvGrpSpPr>
          <p:grpSpPr>
            <a:xfrm>
              <a:off x="782934" y="1728113"/>
              <a:ext cx="3481270" cy="2530740"/>
              <a:chOff x="1540350" y="826005"/>
              <a:chExt cx="6259025" cy="3378825"/>
            </a:xfrm>
          </p:grpSpPr>
          <p:sp>
            <p:nvSpPr>
              <p:cNvPr id="397" name="Google Shape;397;p31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2" name="Google Shape;402;p31"/>
            <p:cNvSpPr/>
            <p:nvPr/>
          </p:nvSpPr>
          <p:spPr>
            <a:xfrm>
              <a:off x="3396900" y="1419622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4" name="Google Shape;404;p31"/>
            <p:cNvGrpSpPr/>
            <p:nvPr/>
          </p:nvGrpSpPr>
          <p:grpSpPr>
            <a:xfrm>
              <a:off x="3587595" y="1629165"/>
              <a:ext cx="485880" cy="448193"/>
              <a:chOff x="712875" y="2205450"/>
              <a:chExt cx="233675" cy="215550"/>
            </a:xfrm>
          </p:grpSpPr>
          <p:sp>
            <p:nvSpPr>
              <p:cNvPr id="405" name="Google Shape;405;p31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6" name="Google Shape;416;p31"/>
            <p:cNvSpPr/>
            <p:nvPr/>
          </p:nvSpPr>
          <p:spPr>
            <a:xfrm rot="2006702">
              <a:off x="2406601" y="4011751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772380" y="2211710"/>
            <a:ext cx="3301095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Mẹ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tôi ngâm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đỗ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(1) để nấu </a:t>
            </a: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chè.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2700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Tôi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sung sướng vì đã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đỗ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(2) đầu trong kỳ thi học sinh giỏi.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4644008" y="918249"/>
            <a:ext cx="4499992" cy="3744416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E3E7EA">
                    <a:lumMod val="10000"/>
                  </a:srgbClr>
                </a:solidFill>
              </a:rPr>
              <a:t>Nhóm 1:</a:t>
            </a:r>
          </a:p>
          <a:p>
            <a:pPr lvl="0" algn="ctr">
              <a:lnSpc>
                <a:spcPct val="150000"/>
              </a:lnSpc>
            </a:pP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- Hãy </a:t>
            </a:r>
            <a:r>
              <a:rPr lang="vi-VN" sz="2000" dirty="0">
                <a:solidFill>
                  <a:srgbClr val="E3E7EA">
                    <a:lumMod val="10000"/>
                  </a:srgbClr>
                </a:solidFill>
              </a:rPr>
              <a:t>cho biết nghĩa của từ </a:t>
            </a:r>
            <a:r>
              <a:rPr lang="vi-VN" sz="2000" b="1" i="1" dirty="0">
                <a:solidFill>
                  <a:srgbClr val="E3E7EA">
                    <a:lumMod val="10000"/>
                  </a:srgbClr>
                </a:solidFill>
              </a:rPr>
              <a:t>đỗ</a:t>
            </a:r>
            <a:r>
              <a:rPr lang="vi-VN" sz="20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1) và từ </a:t>
            </a:r>
            <a:r>
              <a:rPr lang="vi-VN" sz="2000" b="1" i="1" dirty="0" smtClean="0">
                <a:solidFill>
                  <a:srgbClr val="E3E7EA">
                    <a:lumMod val="10000"/>
                  </a:srgbClr>
                </a:solidFill>
              </a:rPr>
              <a:t>đỗ</a:t>
            </a: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vi-VN" sz="2000" dirty="0">
                <a:solidFill>
                  <a:srgbClr val="E3E7EA">
                    <a:lumMod val="10000"/>
                  </a:srgbClr>
                </a:solidFill>
              </a:rPr>
              <a:t>(2).</a:t>
            </a:r>
          </a:p>
          <a:p>
            <a:pPr lvl="0" algn="ctr">
              <a:lnSpc>
                <a:spcPct val="150000"/>
              </a:lnSpc>
            </a:pP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- Các </a:t>
            </a:r>
            <a:r>
              <a:rPr lang="vi-VN" sz="2000" dirty="0">
                <a:solidFill>
                  <a:srgbClr val="E3E7EA">
                    <a:lumMod val="10000"/>
                  </a:srgbClr>
                </a:solidFill>
              </a:rPr>
              <a:t>nghĩa đó </a:t>
            </a: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liên </a:t>
            </a:r>
            <a:r>
              <a:rPr lang="vi-VN" sz="2000" dirty="0">
                <a:solidFill>
                  <a:srgbClr val="E3E7EA">
                    <a:lumMod val="10000"/>
                  </a:srgbClr>
                </a:solidFill>
              </a:rPr>
              <a:t>quan với nhau </a:t>
            </a:r>
            <a:r>
              <a:rPr lang="vi-VN" sz="2000" dirty="0" smtClean="0">
                <a:solidFill>
                  <a:srgbClr val="E3E7EA">
                    <a:lumMod val="10000"/>
                  </a:srgbClr>
                </a:solidFill>
              </a:rPr>
              <a:t>như thế nào?</a:t>
            </a:r>
            <a:endParaRPr lang="vi-VN" sz="20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build="p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3726" y="1419622"/>
            <a:ext cx="3627326" cy="2935382"/>
            <a:chOff x="4933726" y="1419622"/>
            <a:chExt cx="3627326" cy="2935382"/>
          </a:xfrm>
        </p:grpSpPr>
        <p:grpSp>
          <p:nvGrpSpPr>
            <p:cNvPr id="399" name="Google Shape;399;p31"/>
            <p:cNvGrpSpPr/>
            <p:nvPr/>
          </p:nvGrpSpPr>
          <p:grpSpPr>
            <a:xfrm>
              <a:off x="4933726" y="1790403"/>
              <a:ext cx="3433701" cy="2564601"/>
              <a:chOff x="1448913" y="909170"/>
              <a:chExt cx="6173500" cy="3424034"/>
            </a:xfrm>
          </p:grpSpPr>
          <p:sp>
            <p:nvSpPr>
              <p:cNvPr id="400" name="Google Shape;400;p31"/>
              <p:cNvSpPr/>
              <p:nvPr/>
            </p:nvSpPr>
            <p:spPr>
              <a:xfrm rot="-57798">
                <a:off x="1448492" y="1357503"/>
                <a:ext cx="5960042" cy="2925600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 rot="33568">
                <a:off x="1591821" y="936578"/>
                <a:ext cx="5960384" cy="2927183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3" name="Google Shape;403;p31"/>
            <p:cNvSpPr/>
            <p:nvPr/>
          </p:nvSpPr>
          <p:spPr>
            <a:xfrm>
              <a:off x="7600075" y="1419622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10" name="Google Shape;410;p31"/>
            <p:cNvGrpSpPr/>
            <p:nvPr/>
          </p:nvGrpSpPr>
          <p:grpSpPr>
            <a:xfrm>
              <a:off x="7790767" y="1629195"/>
              <a:ext cx="485880" cy="448141"/>
              <a:chOff x="751275" y="1814050"/>
              <a:chExt cx="233675" cy="215525"/>
            </a:xfrm>
          </p:grpSpPr>
          <p:sp>
            <p:nvSpPr>
              <p:cNvPr id="411" name="Google Shape;411;p31"/>
              <p:cNvSpPr/>
              <p:nvPr/>
            </p:nvSpPr>
            <p:spPr>
              <a:xfrm>
                <a:off x="765850" y="1830700"/>
                <a:ext cx="20332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7" name="Google Shape;417;p31"/>
            <p:cNvSpPr/>
            <p:nvPr/>
          </p:nvSpPr>
          <p:spPr>
            <a:xfrm>
              <a:off x="8094221" y="3250202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5154231" y="2211709"/>
            <a:ext cx="3018169" cy="1684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Bạn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hãy suy nghĩ cho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chín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(1) rồi quyết </a:t>
            </a: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định.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27000" lvl="0" indent="0" algn="just">
              <a:lnSpc>
                <a:spcPct val="150000"/>
              </a:lnSpc>
            </a:pP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- Con 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chờ cơm </a:t>
            </a:r>
            <a:r>
              <a:rPr lang="vi-VN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chín</a:t>
            </a:r>
            <a:r>
              <a:rPr lang="vi-V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(2) rồi mới được đi chơi nhé!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</p:spPr>
        <p:txBody>
          <a:bodyPr/>
          <a:lstStyle/>
          <a:p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179512" y="987574"/>
            <a:ext cx="4464496" cy="3744416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</a:rPr>
              <a:t>Nhóm 2:</a:t>
            </a:r>
          </a:p>
          <a:p>
            <a:pPr lvl="0" algn="ctr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- Hãy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nghĩa của từ </a:t>
            </a:r>
            <a:r>
              <a:rPr lang="vi-VN" sz="2000" b="1" i="1" dirty="0">
                <a:solidFill>
                  <a:schemeClr val="tx2">
                    <a:lumMod val="10000"/>
                  </a:schemeClr>
                </a:solidFill>
              </a:rPr>
              <a:t>chín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 (1) và 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từ </a:t>
            </a:r>
            <a:r>
              <a:rPr lang="vi-VN" sz="2000" b="1" i="1" dirty="0">
                <a:solidFill>
                  <a:schemeClr val="tx2">
                    <a:lumMod val="10000"/>
                  </a:schemeClr>
                </a:solidFill>
              </a:rPr>
              <a:t>chín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 (2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pPr lvl="0" algn="ctr">
              <a:lnSpc>
                <a:spcPct val="150000"/>
              </a:lnSpc>
            </a:pP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- Các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nghĩa 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liên quan với nhau như thế nào?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build="p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128319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- </a:t>
            </a:r>
            <a:r>
              <a:rPr lang="vi-VN" sz="2400" dirty="0" smtClean="0"/>
              <a:t>Nghĩa </a:t>
            </a:r>
            <a:r>
              <a:rPr lang="vi-VN" sz="2400" dirty="0"/>
              <a:t>của từ </a:t>
            </a:r>
            <a:r>
              <a:rPr lang="vi-VN" sz="2400" b="1" i="1" dirty="0"/>
              <a:t>đỗ</a:t>
            </a:r>
            <a:r>
              <a:rPr lang="vi-VN" sz="2400" dirty="0"/>
              <a:t> (1): là một loại thực </a:t>
            </a:r>
            <a:r>
              <a:rPr lang="vi-VN" sz="2400" dirty="0" smtClean="0"/>
              <a:t>vật.</a:t>
            </a:r>
            <a:endParaRPr lang="vi-VN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5" y="1181132"/>
            <a:ext cx="2952328" cy="29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8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419622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 smtClean="0"/>
              <a:t>- Nghĩa </a:t>
            </a:r>
            <a:r>
              <a:rPr lang="vi-VN" sz="2400" dirty="0"/>
              <a:t>của từ </a:t>
            </a:r>
            <a:r>
              <a:rPr lang="vi-VN" sz="2400" b="1" i="1" dirty="0"/>
              <a:t>đỗ</a:t>
            </a:r>
            <a:r>
              <a:rPr lang="vi-VN" sz="2400" dirty="0"/>
              <a:t> (2): chỉ trạng thái thi cử đã đạt được kết quả tốt như mong muốn, khả quan, trúng tuyển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7574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I. Từ đồng âm và từ đa nghĩa</a:t>
            </a:r>
            <a:endParaRPr lang="vi-V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5201"/>
            <a:ext cx="3433564" cy="22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71550"/>
            <a:ext cx="3096344" cy="3096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576" y="36062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ym typeface="Wingdings"/>
              </a:rPr>
              <a:t></a:t>
            </a:r>
            <a:r>
              <a:rPr lang="vi-VN" sz="2400" dirty="0"/>
              <a:t> Nghĩa của từ </a:t>
            </a:r>
            <a:r>
              <a:rPr lang="vi-VN" sz="2400" b="1" i="1" dirty="0"/>
              <a:t>đỗ</a:t>
            </a:r>
            <a:r>
              <a:rPr lang="vi-VN" sz="2400" dirty="0"/>
              <a:t> (1) và </a:t>
            </a:r>
            <a:r>
              <a:rPr lang="vi-VN" sz="2400" b="1" i="1" dirty="0"/>
              <a:t>đỗ</a:t>
            </a:r>
            <a:r>
              <a:rPr lang="vi-VN" sz="2400" dirty="0"/>
              <a:t> (2) không liên quan đến </a:t>
            </a:r>
            <a:r>
              <a:rPr lang="vi-VN" sz="2400" dirty="0" smtClean="0"/>
              <a:t>nhau.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838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1220</Words>
  <PresentationFormat>On-screen Show (16:9)</PresentationFormat>
  <Paragraphs>124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Baloo 2</vt:lpstr>
      <vt:lpstr>Pangolin</vt:lpstr>
      <vt:lpstr>English Vocabulary Workshop by Slidesgo</vt:lpstr>
      <vt:lpstr>Chào mừng các em đến với bài học hôm nay!</vt:lpstr>
      <vt:lpstr>KHỞI ĐỘNG</vt:lpstr>
      <vt:lpstr>Tiết 47:  Thực hành tiếng Việt</vt:lpstr>
      <vt:lpstr>Nội dung bài học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I. Từ đồng âm và từ đa nghĩa</vt:lpstr>
      <vt:lpstr>II. Luyện tập</vt:lpstr>
      <vt:lpstr>Bài tập 1</vt:lpstr>
      <vt:lpstr>Bài tập 1</vt:lpstr>
      <vt:lpstr>Bài tập 2a</vt:lpstr>
      <vt:lpstr>Bài tập 2a</vt:lpstr>
      <vt:lpstr>Bài tập 2b</vt:lpstr>
      <vt:lpstr>Bài tập 2b</vt:lpstr>
      <vt:lpstr>Bài tập 3</vt:lpstr>
      <vt:lpstr>Bài tập 4</vt:lpstr>
      <vt:lpstr>Bài tập 4</vt:lpstr>
      <vt:lpstr>Bài tập 4</vt:lpstr>
      <vt:lpstr>Bài tập 4</vt:lpstr>
      <vt:lpstr>Bài tập 5</vt:lpstr>
      <vt:lpstr>VẬN DỤNG</vt:lpstr>
      <vt:lpstr>Hẹn gặp lại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2021-09-28T10:18:53Z</dcterms:modified>
</cp:coreProperties>
</file>