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75" r:id="rId2"/>
    <p:sldId id="268" r:id="rId3"/>
    <p:sldId id="276" r:id="rId4"/>
    <p:sldId id="277" r:id="rId5"/>
    <p:sldId id="291" r:id="rId6"/>
    <p:sldId id="278" r:id="rId7"/>
    <p:sldId id="311" r:id="rId8"/>
    <p:sldId id="279" r:id="rId9"/>
    <p:sldId id="292" r:id="rId10"/>
    <p:sldId id="269" r:id="rId11"/>
    <p:sldId id="293" r:id="rId12"/>
    <p:sldId id="294" r:id="rId13"/>
    <p:sldId id="274" r:id="rId14"/>
    <p:sldId id="295" r:id="rId15"/>
    <p:sldId id="281" r:id="rId16"/>
    <p:sldId id="296" r:id="rId17"/>
    <p:sldId id="297" r:id="rId18"/>
    <p:sldId id="299" r:id="rId19"/>
    <p:sldId id="298" r:id="rId20"/>
    <p:sldId id="300" r:id="rId21"/>
    <p:sldId id="312" r:id="rId22"/>
    <p:sldId id="302" r:id="rId23"/>
    <p:sldId id="303" r:id="rId24"/>
    <p:sldId id="322" r:id="rId25"/>
    <p:sldId id="323" r:id="rId26"/>
    <p:sldId id="305" r:id="rId27"/>
    <p:sldId id="304" r:id="rId28"/>
    <p:sldId id="307" r:id="rId29"/>
    <p:sldId id="306" r:id="rId30"/>
    <p:sldId id="313" r:id="rId31"/>
    <p:sldId id="309" r:id="rId32"/>
    <p:sldId id="314" r:id="rId33"/>
    <p:sldId id="316" r:id="rId34"/>
    <p:sldId id="315" r:id="rId35"/>
    <p:sldId id="317" r:id="rId36"/>
    <p:sldId id="318" r:id="rId37"/>
    <p:sldId id="320" r:id="rId38"/>
    <p:sldId id="321" r:id="rId39"/>
    <p:sldId id="285" r:id="rId40"/>
    <p:sldId id="324" r:id="rId41"/>
    <p:sldId id="286" r:id="rId42"/>
    <p:sldId id="287" r:id="rId43"/>
    <p:sldId id="288" r:id="rId44"/>
    <p:sldId id="290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33CC33"/>
    <a:srgbClr val="FF0000"/>
    <a:srgbClr val="FFCC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88000" autoAdjust="0"/>
  </p:normalViewPr>
  <p:slideViewPr>
    <p:cSldViewPr snapToGrid="0">
      <p:cViewPr>
        <p:scale>
          <a:sx n="66" d="100"/>
          <a:sy n="66" d="100"/>
        </p:scale>
        <p:origin x="1253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C0AD6C-C755-4FC0-A461-14078F56128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133E46-DDF9-43F7-9136-6E87EB096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78BED1-4883-4BB3-8780-353980F4006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DA4818-06D6-24CC-1F04-FD87DA58089C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296C9-9CA4-5FF4-3C74-0D6A6A726164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D2C10-7ED9-49BB-8A40-6CE3AB6E6AF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36473-C6B3-4407-8B66-70EC1DECF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1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076046A-0ADC-4E17-B9B6-6CC22C85B66A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D81A02D-1967-4C3A-9DED-1346D8F15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.xml"/><Relationship Id="rId5" Type="http://schemas.microsoft.com/office/2007/relationships/media" Target="../media/media6.mp3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64163" y="2092325"/>
            <a:ext cx="634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Hello 3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10-11-12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383" y="581439"/>
            <a:ext cx="10287000" cy="569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8"/>
          <p:cNvSpPr txBox="1">
            <a:spLocks noChangeArrowheads="1"/>
          </p:cNvSpPr>
          <p:nvPr/>
        </p:nvSpPr>
        <p:spPr bwMode="auto">
          <a:xfrm>
            <a:off x="4335014" y="3849964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0" y="376238"/>
            <a:ext cx="119538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Anna’s family tree. Complete the sentences with words from Exercise 1. </a:t>
            </a: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3151188"/>
            <a:ext cx="113569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575" y="1454150"/>
            <a:ext cx="1912938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2952750" y="1652588"/>
            <a:ext cx="637222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We use </a:t>
            </a:r>
            <a:r>
              <a:rPr lang="en-US" sz="3200" b="1" i="1" dirty="0">
                <a:latin typeface="Calibri" pitchFamily="34" charset="0"/>
              </a:rPr>
              <a:t>’s </a:t>
            </a:r>
            <a:r>
              <a:rPr lang="en-US" sz="3200" dirty="0">
                <a:latin typeface="Calibri" pitchFamily="34" charset="0"/>
              </a:rPr>
              <a:t>to express possession or relation e.g. Tony</a:t>
            </a:r>
            <a:r>
              <a:rPr lang="en-US" sz="3200" b="1" dirty="0">
                <a:latin typeface="Calibri" pitchFamily="34" charset="0"/>
              </a:rPr>
              <a:t>’s </a:t>
            </a:r>
            <a:r>
              <a:rPr lang="en-US" sz="3200" dirty="0">
                <a:latin typeface="Calibri" pitchFamily="34" charset="0"/>
              </a:rPr>
              <a:t>book, Tony</a:t>
            </a:r>
            <a:r>
              <a:rPr lang="en-US" sz="3200" b="1" dirty="0">
                <a:latin typeface="Calibri" pitchFamily="34" charset="0"/>
              </a:rPr>
              <a:t>’s </a:t>
            </a:r>
            <a:r>
              <a:rPr lang="en-US" sz="3200" dirty="0">
                <a:latin typeface="Calibri" pitchFamily="34" charset="0"/>
              </a:rPr>
              <a:t>dad.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137" y="2240691"/>
            <a:ext cx="6585582" cy="384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46E1-04E7-524B-9332-6EC91BC43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8" y="3912901"/>
            <a:ext cx="4739702" cy="2572324"/>
          </a:xfrm>
          <a:prstGeom prst="rect">
            <a:avLst/>
          </a:prstGeom>
        </p:spPr>
      </p:pic>
      <p:pic>
        <p:nvPicPr>
          <p:cNvPr id="28674" name="Picture 5"/>
          <p:cNvPicPr>
            <a:picLocks noChangeAspect="1" noChangeArrowheads="1"/>
          </p:cNvPicPr>
          <p:nvPr/>
        </p:nvPicPr>
        <p:blipFill rotWithShape="1">
          <a:blip r:embed="rId4"/>
          <a:srcRect r="49418"/>
          <a:stretch/>
        </p:blipFill>
        <p:spPr bwMode="auto">
          <a:xfrm>
            <a:off x="595312" y="1343263"/>
            <a:ext cx="5266418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3298457" y="1734110"/>
            <a:ext cx="1887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aunt.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298457" y="2240691"/>
            <a:ext cx="1887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brother.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298457" y="2747271"/>
            <a:ext cx="18875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cousin.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3490763" y="3262302"/>
            <a:ext cx="18875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daughter.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218212" y="4275464"/>
            <a:ext cx="25975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mum/mother.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753405" y="4846192"/>
            <a:ext cx="3108325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FF0000"/>
                </a:solidFill>
                <a:latin typeface="Calibri" pitchFamily="34" charset="0"/>
              </a:rPr>
              <a:t>grandma/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FF0000"/>
                </a:solidFill>
                <a:latin typeface="Calibri" pitchFamily="34" charset="0"/>
              </a:rPr>
              <a:t>grandmother.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3412899" y="5343215"/>
            <a:ext cx="1887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uncle.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3420618" y="5769539"/>
            <a:ext cx="206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dad/father.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3315926" y="3784938"/>
            <a:ext cx="1887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wife.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1BE34D9-E000-CC49-8AAF-8FF0DD7EB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4821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Look at Anna’s family tree. Complete the sentences with words from Exercise 1.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5" grpId="0"/>
      <p:bldP spid="43016" grpId="0"/>
      <p:bldP spid="43017" grpId="0"/>
      <p:bldP spid="43019" grpId="0"/>
      <p:bldP spid="43020" grpId="0"/>
      <p:bldP spid="43021" grpId="0"/>
      <p:bldP spid="43022" grpId="0"/>
      <p:bldP spid="430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948" y="561561"/>
            <a:ext cx="9667875" cy="573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677285" y="2967831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777875" y="2238375"/>
            <a:ext cx="10829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Draw your family tree. Present your family to the class.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2" y="556591"/>
            <a:ext cx="10353675" cy="574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5030029" y="3046413"/>
            <a:ext cx="3294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Speaking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0" y="590550"/>
            <a:ext cx="2206625" cy="5492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2247900" y="476250"/>
            <a:ext cx="95551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700" dirty="0">
                <a:solidFill>
                  <a:schemeClr val="hlink"/>
                </a:solidFill>
                <a:latin typeface="Calibri" pitchFamily="34" charset="0"/>
              </a:rPr>
              <a:t>4 Look at the picture. Who are the girls? Listen and read the</a:t>
            </a:r>
            <a:br>
              <a:rPr lang="en-US" sz="27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700" dirty="0">
                <a:solidFill>
                  <a:schemeClr val="hlink"/>
                </a:solidFill>
                <a:latin typeface="Calibri" pitchFamily="34" charset="0"/>
              </a:rPr>
              <a:t>dialogue to find out. </a:t>
            </a:r>
            <a:endParaRPr lang="en-US" sz="3000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295400"/>
            <a:ext cx="8342313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50812" y="2745581"/>
            <a:ext cx="350678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Jessica is the tall girl.</a:t>
            </a:r>
          </a:p>
          <a:p>
            <a:pPr>
              <a:spcBef>
                <a:spcPct val="50000"/>
              </a:spcBef>
            </a:pPr>
            <a:r>
              <a:rPr lang="en-US" sz="3000" i="1" dirty="0">
                <a:solidFill>
                  <a:srgbClr val="FF0000"/>
                </a:solidFill>
                <a:latin typeface="Calibri" pitchFamily="34" charset="0"/>
              </a:rPr>
              <a:t>Mary is the short girl.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916363" y="2560638"/>
            <a:ext cx="3643312" cy="18748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CD1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415" y="14390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5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69" grpId="0" animBg="1"/>
      <p:bldP spid="32770" grpId="0"/>
      <p:bldP spid="450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2036763" y="557213"/>
            <a:ext cx="8382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Find the words that contain blended consonants. </a:t>
            </a:r>
          </a:p>
        </p:txBody>
      </p:sp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095375"/>
            <a:ext cx="8342313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8" y="1181100"/>
            <a:ext cx="2995612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5972175" y="1739900"/>
            <a:ext cx="693738" cy="384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4724400" y="4591050"/>
            <a:ext cx="989013" cy="384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6021388" y="3868738"/>
            <a:ext cx="693737" cy="384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6243638" y="4546600"/>
            <a:ext cx="1106487" cy="384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10504488" y="1050925"/>
            <a:ext cx="1031875" cy="3841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  <p:bldP spid="46088" grpId="0" animBg="1"/>
      <p:bldP spid="46089" grpId="0" animBg="1"/>
      <p:bldP spid="46090" grpId="0" animBg="1"/>
      <p:bldP spid="460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3922713" y="438220"/>
            <a:ext cx="43150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5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Answer the questions.</a:t>
            </a:r>
            <a:r>
              <a:rPr lang="en-US" dirty="0"/>
              <a:t> </a:t>
            </a:r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1111250"/>
            <a:ext cx="8342312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623888"/>
            <a:ext cx="24606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421063"/>
            <a:ext cx="3708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latin typeface="Calibri" pitchFamily="34" charset="0"/>
              </a:rPr>
              <a:t>1 </a:t>
            </a:r>
            <a:r>
              <a:rPr lang="en-US" sz="2800">
                <a:latin typeface="Calibri" pitchFamily="34" charset="0"/>
              </a:rPr>
              <a:t>Who is Barry’s cousin?</a:t>
            </a:r>
          </a:p>
          <a:p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Jessica is Barry’s cousin. </a:t>
            </a:r>
          </a:p>
          <a:p>
            <a:r>
              <a:rPr lang="en-US" sz="2800" b="1">
                <a:latin typeface="Calibri" pitchFamily="34" charset="0"/>
              </a:rPr>
              <a:t>2</a:t>
            </a:r>
            <a:r>
              <a:rPr lang="en-US" sz="2800">
                <a:latin typeface="Calibri" pitchFamily="34" charset="0"/>
              </a:rPr>
              <a:t> Where is Mary from?</a:t>
            </a:r>
          </a:p>
          <a:p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She is from Australia.</a:t>
            </a:r>
            <a:r>
              <a:rPr lang="en-US" sz="2800">
                <a:latin typeface="Calibri" pitchFamily="34" charset="0"/>
              </a:rPr>
              <a:t> </a:t>
            </a:r>
          </a:p>
          <a:p>
            <a:r>
              <a:rPr lang="en-US" sz="2800" b="1">
                <a:latin typeface="Calibri" pitchFamily="34" charset="0"/>
              </a:rPr>
              <a:t>3</a:t>
            </a:r>
            <a:r>
              <a:rPr lang="en-US" sz="2800">
                <a:latin typeface="Calibri" pitchFamily="34" charset="0"/>
              </a:rPr>
              <a:t> How old is Mary? </a:t>
            </a:r>
          </a:p>
          <a:p>
            <a:r>
              <a:rPr lang="en-US" sz="2800" i="1">
                <a:solidFill>
                  <a:srgbClr val="FF0000"/>
                </a:solidFill>
                <a:latin typeface="Calibri" pitchFamily="34" charset="0"/>
              </a:rPr>
              <a:t>She is 11.</a:t>
            </a:r>
            <a:r>
              <a:rPr lang="en-US" sz="2800">
                <a:latin typeface="Calibri" pitchFamily="34" charset="0"/>
              </a:rPr>
              <a:t> </a:t>
            </a: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V="1">
            <a:off x="4738688" y="3621165"/>
            <a:ext cx="269917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4060825" y="4903788"/>
            <a:ext cx="31861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4738688" y="5610225"/>
            <a:ext cx="81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5230813" y="4213225"/>
            <a:ext cx="19478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V="1">
            <a:off x="4846638" y="4538663"/>
            <a:ext cx="15208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8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  <p:bldP spid="48137" grpId="0" animBg="1"/>
      <p:bldP spid="48138" grpId="0" animBg="1"/>
      <p:bldP spid="48139" grpId="0" animBg="1"/>
      <p:bldP spid="481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/>
          <p:cNvSpPr txBox="1">
            <a:spLocks noChangeArrowheads="1"/>
          </p:cNvSpPr>
          <p:nvPr/>
        </p:nvSpPr>
        <p:spPr bwMode="auto">
          <a:xfrm>
            <a:off x="0" y="590550"/>
            <a:ext cx="2574925" cy="5492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2713038" y="447675"/>
            <a:ext cx="9232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Work in pairs. Change the underlined words and phrases to talk about other people in the picture.</a:t>
            </a:r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3102" y="1279525"/>
            <a:ext cx="1042579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560513"/>
            <a:ext cx="3257550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428875"/>
            <a:ext cx="3257550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8913" y="4935538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249613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Speaking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5"/>
          <p:cNvSpPr/>
          <p:nvPr/>
        </p:nvSpPr>
        <p:spPr>
          <a:xfrm>
            <a:off x="171450" y="4102100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Grammar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844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7912" y="2072838"/>
            <a:ext cx="277971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7625" y="1188586"/>
            <a:ext cx="2719388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4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88450" y="411149"/>
            <a:ext cx="2693988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4"/>
          <p:cNvSpPr txBox="1">
            <a:spLocks noChangeArrowheads="1"/>
          </p:cNvSpPr>
          <p:nvPr/>
        </p:nvSpPr>
        <p:spPr bwMode="auto">
          <a:xfrm>
            <a:off x="0" y="590550"/>
            <a:ext cx="2574925" cy="5492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701675" y="1901825"/>
            <a:ext cx="11490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Work in pairs. Use the adjectives above to talk about your classmates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.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70200" y="2001838"/>
            <a:ext cx="6384925" cy="15906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>
                <a:solidFill>
                  <a:srgbClr val="FFFFFF"/>
                </a:solidFill>
                <a:cs typeface="Arial" charset="0"/>
              </a:rPr>
              <a:t>Vocabulary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763" y="551622"/>
            <a:ext cx="10287000" cy="575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4506637" y="4094922"/>
            <a:ext cx="3897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ChangeArrowheads="1"/>
          </p:cNvSpPr>
          <p:nvPr/>
        </p:nvSpPr>
        <p:spPr bwMode="auto">
          <a:xfrm>
            <a:off x="0" y="411106"/>
            <a:ext cx="10814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Listen and repeat. Which words contain blended consonants? </a:t>
            </a:r>
          </a:p>
        </p:txBody>
      </p:sp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2897188" y="4463687"/>
            <a:ext cx="8966200" cy="180022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Adjectives</a:t>
            </a:r>
            <a:br>
              <a:rPr lang="en-US" sz="2800" b="1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In English, adjectives do not change in gender or in number. They go before a noun but after the verb </a:t>
            </a:r>
            <a:r>
              <a:rPr lang="en-US" sz="2800" b="1" i="1" dirty="0">
                <a:latin typeface="Calibri" pitchFamily="34" charset="0"/>
              </a:rPr>
              <a:t>to be </a:t>
            </a:r>
            <a:r>
              <a:rPr lang="en-US" sz="2800" dirty="0">
                <a:latin typeface="Calibri" pitchFamily="34" charset="0"/>
              </a:rPr>
              <a:t>e.g. Ann is </a:t>
            </a:r>
            <a:r>
              <a:rPr lang="en-US" sz="2800" b="1" dirty="0">
                <a:latin typeface="Calibri" pitchFamily="34" charset="0"/>
              </a:rPr>
              <a:t>tall</a:t>
            </a:r>
            <a:r>
              <a:rPr lang="en-US" sz="2800" dirty="0">
                <a:latin typeface="Calibri" pitchFamily="34" charset="0"/>
              </a:rPr>
              <a:t>. She’s got a </a:t>
            </a:r>
            <a:r>
              <a:rPr lang="en-US" sz="2800" b="1" dirty="0">
                <a:latin typeface="Calibri" pitchFamily="34" charset="0"/>
              </a:rPr>
              <a:t>clever parrot</a:t>
            </a:r>
            <a:r>
              <a:rPr lang="en-US" sz="2800" dirty="0">
                <a:latin typeface="Calibri" pitchFamily="34" charset="0"/>
              </a:rPr>
              <a:t>. Her parrot </a:t>
            </a:r>
            <a:r>
              <a:rPr lang="en-US" sz="2800" b="1" dirty="0">
                <a:latin typeface="Calibri" pitchFamily="34" charset="0"/>
              </a:rPr>
              <a:t>is clever</a:t>
            </a:r>
            <a:r>
              <a:rPr lang="en-US" sz="2800" dirty="0">
                <a:latin typeface="Calibri" pitchFamily="34" charset="0"/>
              </a:rPr>
              <a:t>. 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6353" y="5206176"/>
            <a:ext cx="1820835" cy="105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9913" r="11283"/>
          <a:stretch/>
        </p:blipFill>
        <p:spPr>
          <a:xfrm>
            <a:off x="391143" y="1718616"/>
            <a:ext cx="1857624" cy="2052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147" t="28653" r="-552" b="10355"/>
          <a:stretch/>
        </p:blipFill>
        <p:spPr>
          <a:xfrm>
            <a:off x="2396677" y="1583946"/>
            <a:ext cx="2006460" cy="2130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0167" t="11451" r="17465" b="17809"/>
          <a:stretch/>
        </p:blipFill>
        <p:spPr>
          <a:xfrm>
            <a:off x="4388199" y="1583946"/>
            <a:ext cx="2333883" cy="2130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990" t="2811" r="-3196" b="25756"/>
          <a:stretch/>
        </p:blipFill>
        <p:spPr>
          <a:xfrm>
            <a:off x="6878855" y="1097983"/>
            <a:ext cx="2323996" cy="2636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4607" t="10990" r="3254" b="22923"/>
          <a:stretch/>
        </p:blipFill>
        <p:spPr>
          <a:xfrm>
            <a:off x="9328186" y="1099826"/>
            <a:ext cx="2444137" cy="2575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176" y="371930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1. kind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4610" y="371930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2. funny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9404" y="3719302"/>
            <a:ext cx="1796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3. friendly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6061" y="371436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4. polite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9348" y="371436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5. clever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CD1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0049" y="5047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ChangeArrowheads="1"/>
          </p:cNvSpPr>
          <p:nvPr/>
        </p:nvSpPr>
        <p:spPr bwMode="auto">
          <a:xfrm>
            <a:off x="0" y="411106"/>
            <a:ext cx="10814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6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Listen and repeat. Which words contain blended consonants?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9913" r="11283"/>
          <a:stretch/>
        </p:blipFill>
        <p:spPr>
          <a:xfrm>
            <a:off x="391143" y="1718616"/>
            <a:ext cx="1857624" cy="2052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147" t="28653" r="-552" b="10355"/>
          <a:stretch/>
        </p:blipFill>
        <p:spPr>
          <a:xfrm>
            <a:off x="2396677" y="1583946"/>
            <a:ext cx="2006460" cy="2130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167" t="11451" r="17465" b="17809"/>
          <a:stretch/>
        </p:blipFill>
        <p:spPr>
          <a:xfrm>
            <a:off x="4388199" y="1583946"/>
            <a:ext cx="2333883" cy="2130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5990" t="2811" r="-3196" b="25756"/>
          <a:stretch/>
        </p:blipFill>
        <p:spPr>
          <a:xfrm>
            <a:off x="6878855" y="1097983"/>
            <a:ext cx="2323996" cy="2636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4607" t="10990" r="3254" b="22923"/>
          <a:stretch/>
        </p:blipFill>
        <p:spPr>
          <a:xfrm>
            <a:off x="9328186" y="1099826"/>
            <a:ext cx="2444137" cy="2575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176" y="371930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1. kind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4610" y="371930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2. funny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9404" y="3719302"/>
            <a:ext cx="1796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3. friendly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6061" y="371436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4. polite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59348" y="3714362"/>
            <a:ext cx="14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5. clever</a:t>
            </a:r>
            <a:endParaRPr lang="vi-VN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CD1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0049" y="504764"/>
            <a:ext cx="609600" cy="609600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233863" y="4258264"/>
            <a:ext cx="69109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The words contain blended consonants: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4230" y="4843039"/>
            <a:ext cx="284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fr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iendly (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fr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vi-VN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40853" y="4843039"/>
            <a:ext cx="262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cl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ever (cl)</a:t>
            </a:r>
            <a:endParaRPr lang="vi-VN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0AED8-25C1-761A-A782-69E69603EE9A}"/>
              </a:ext>
            </a:extLst>
          </p:cNvPr>
          <p:cNvSpPr txBox="1"/>
          <p:nvPr/>
        </p:nvSpPr>
        <p:spPr>
          <a:xfrm>
            <a:off x="2167607" y="4843039"/>
            <a:ext cx="284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ki</a:t>
            </a:r>
            <a:r>
              <a:rPr lang="en-US" sz="2800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nd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nd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vi-VN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937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5424" y="1732405"/>
            <a:ext cx="566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(Body)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kind</a:t>
            </a:r>
            <a:r>
              <a:rPr lang="en-US" sz="3200" dirty="0">
                <a:latin typeface="Calibri (Body)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9900"/>
                </a:solidFill>
                <a:latin typeface="Calibri (Body)"/>
              </a:rPr>
              <a:t>/kaɪnd</a:t>
            </a:r>
            <a:r>
              <a:rPr lang="en-US" sz="3200" dirty="0">
                <a:solidFill>
                  <a:srgbClr val="009900"/>
                </a:solidFill>
                <a:latin typeface="Calibri (Body)"/>
              </a:rPr>
              <a:t>/</a:t>
            </a:r>
            <a:r>
              <a:rPr lang="vi-VN" sz="3200" dirty="0">
                <a:solidFill>
                  <a:srgbClr val="009900"/>
                </a:solidFill>
                <a:latin typeface="Calibri (Body)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 (Body)"/>
                <a:cs typeface="Arial" panose="020B0604020202020204" pitchFamily="34" charset="0"/>
              </a:rPr>
              <a:t>(adj.) </a:t>
            </a:r>
            <a:r>
              <a:rPr lang="en-US" sz="3200" dirty="0">
                <a:latin typeface="Calibri (Body)"/>
                <a:cs typeface="Arial" panose="020B0604020202020204" pitchFamily="34" charset="0"/>
              </a:rPr>
              <a:t>tử tế</a:t>
            </a:r>
            <a:endParaRPr lang="vi-VN" sz="3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3311" y="2471544"/>
            <a:ext cx="513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(Body)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funny</a:t>
            </a:r>
            <a:r>
              <a:rPr lang="vi-VN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9900"/>
                </a:solidFill>
                <a:latin typeface="Calibri (Body)"/>
              </a:rPr>
              <a:t>/ˈfʌni/</a:t>
            </a:r>
            <a:r>
              <a:rPr lang="en-US" sz="3200" dirty="0">
                <a:solidFill>
                  <a:srgbClr val="009900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 (Body)"/>
                <a:cs typeface="Arial" panose="020B0604020202020204" pitchFamily="34" charset="0"/>
              </a:rPr>
              <a:t>(adj.) </a:t>
            </a:r>
            <a:r>
              <a:rPr lang="en-US" sz="3200" dirty="0">
                <a:latin typeface="Calibri (Body)"/>
                <a:cs typeface="Arial" panose="020B0604020202020204" pitchFamily="34" charset="0"/>
              </a:rPr>
              <a:t>vui tính</a:t>
            </a:r>
            <a:endParaRPr lang="vi-VN" sz="3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3311" y="3210684"/>
            <a:ext cx="795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friendly </a:t>
            </a:r>
            <a:r>
              <a:rPr lang="vi-VN" sz="3200" dirty="0">
                <a:solidFill>
                  <a:srgbClr val="009900"/>
                </a:solidFill>
                <a:latin typeface="Calibri (Body)"/>
              </a:rPr>
              <a:t>/ˈfrendli/</a:t>
            </a:r>
            <a:r>
              <a:rPr lang="en-US" sz="3200" dirty="0">
                <a:solidFill>
                  <a:srgbClr val="009900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 (Body)"/>
                <a:cs typeface="Arial" panose="020B0604020202020204" pitchFamily="34" charset="0"/>
              </a:rPr>
              <a:t>(adj.) </a:t>
            </a:r>
            <a:r>
              <a:rPr lang="en-US" sz="3200" dirty="0">
                <a:latin typeface="Calibri (Body)"/>
                <a:cs typeface="Arial" panose="020B0604020202020204" pitchFamily="34" charset="0"/>
              </a:rPr>
              <a:t>thân thiện</a:t>
            </a:r>
            <a:endParaRPr lang="vi-VN" sz="3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5184" y="3949824"/>
            <a:ext cx="659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(Body)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polite</a:t>
            </a:r>
            <a:r>
              <a:rPr lang="vi-VN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9900"/>
                </a:solidFill>
                <a:latin typeface="Calibri (Body)"/>
              </a:rPr>
              <a:t>/pəˈlaɪt/</a:t>
            </a:r>
            <a:r>
              <a:rPr lang="en-US" sz="3200" dirty="0">
                <a:solidFill>
                  <a:srgbClr val="009900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 (Body)"/>
                <a:cs typeface="Arial" panose="020B0604020202020204" pitchFamily="34" charset="0"/>
              </a:rPr>
              <a:t>(adj.) </a:t>
            </a:r>
            <a:r>
              <a:rPr lang="en-US" sz="3200" dirty="0">
                <a:latin typeface="Calibri (Body)"/>
                <a:cs typeface="Arial" panose="020B0604020202020204" pitchFamily="34" charset="0"/>
              </a:rPr>
              <a:t>lịch sự</a:t>
            </a:r>
            <a:endParaRPr lang="vi-VN" sz="3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5232" y="4688964"/>
            <a:ext cx="698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 (Body)"/>
                <a:cs typeface="Arial" panose="020B0604020202020204" pitchFamily="34" charset="0"/>
              </a:rPr>
              <a:t>- </a:t>
            </a:r>
            <a:r>
              <a:rPr lang="en-US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clever</a:t>
            </a:r>
            <a:r>
              <a:rPr lang="vi-VN" sz="3200" dirty="0">
                <a:solidFill>
                  <a:srgbClr val="0033CC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9900"/>
                </a:solidFill>
                <a:latin typeface="Calibri (Body)"/>
              </a:rPr>
              <a:t>/ˈklevə/</a:t>
            </a:r>
            <a:r>
              <a:rPr lang="en-US" sz="3200" dirty="0">
                <a:solidFill>
                  <a:srgbClr val="009900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 (Body)"/>
                <a:cs typeface="Arial" panose="020B0604020202020204" pitchFamily="34" charset="0"/>
              </a:rPr>
              <a:t>(adj.) </a:t>
            </a:r>
            <a:r>
              <a:rPr lang="en-US" sz="3200" dirty="0" err="1">
                <a:latin typeface="Calibri (Body)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libri (Body)"/>
                <a:cs typeface="Arial" panose="020B0604020202020204" pitchFamily="34" charset="0"/>
              </a:rPr>
              <a:t>minh</a:t>
            </a:r>
            <a:endParaRPr lang="vi-VN" sz="3200" dirty="0">
              <a:latin typeface="Calibri (Body)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5424" y="639321"/>
            <a:ext cx="252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n-lt"/>
                <a:cs typeface="Arial" panose="020B0604020202020204" pitchFamily="34" charset="0"/>
              </a:rPr>
              <a:t>Vocabulary: </a:t>
            </a:r>
            <a:endParaRPr lang="vi-VN" sz="36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cle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7740" y="3632611"/>
            <a:ext cx="609600" cy="609600"/>
          </a:xfrm>
          <a:prstGeom prst="rect">
            <a:avLst/>
          </a:prstGeom>
        </p:spPr>
      </p:pic>
      <p:pic>
        <p:nvPicPr>
          <p:cNvPr id="9" name="friendl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7740" y="2729641"/>
            <a:ext cx="609600" cy="609600"/>
          </a:xfrm>
          <a:prstGeom prst="rect">
            <a:avLst/>
          </a:prstGeom>
        </p:spPr>
      </p:pic>
      <p:pic>
        <p:nvPicPr>
          <p:cNvPr id="10" name="funn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7740" y="1892724"/>
            <a:ext cx="609600" cy="609600"/>
          </a:xfrm>
          <a:prstGeom prst="rect">
            <a:avLst/>
          </a:prstGeom>
        </p:spPr>
      </p:pic>
      <p:pic>
        <p:nvPicPr>
          <p:cNvPr id="11" name="ki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7740" y="1122805"/>
            <a:ext cx="609600" cy="609600"/>
          </a:xfrm>
          <a:prstGeom prst="rect">
            <a:avLst/>
          </a:prstGeom>
        </p:spPr>
      </p:pic>
      <p:pic>
        <p:nvPicPr>
          <p:cNvPr id="12" name="polit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7740" y="352886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91032" y="2394599"/>
            <a:ext cx="5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ym typeface="Wingdings" panose="05000000000000000000" pitchFamily="2" charset="2"/>
              </a:rPr>
              <a:t></a:t>
            </a:r>
            <a:endParaRPr lang="vi-VN" dirty="0"/>
          </a:p>
        </p:txBody>
      </p:sp>
      <p:sp>
        <p:nvSpPr>
          <p:cNvPr id="14" name="TextBox 13"/>
          <p:cNvSpPr txBox="1"/>
          <p:nvPr/>
        </p:nvSpPr>
        <p:spPr>
          <a:xfrm>
            <a:off x="2084440" y="3018947"/>
            <a:ext cx="5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ym typeface="Wingdings" panose="05000000000000000000" pitchFamily="2" charset="2"/>
              </a:rPr>
              <a:t></a:t>
            </a:r>
            <a:endParaRPr lang="vi-VN" dirty="0"/>
          </a:p>
        </p:txBody>
      </p:sp>
      <p:sp>
        <p:nvSpPr>
          <p:cNvPr id="15" name="TextBox 14"/>
          <p:cNvSpPr txBox="1"/>
          <p:nvPr/>
        </p:nvSpPr>
        <p:spPr>
          <a:xfrm>
            <a:off x="2379407" y="3806698"/>
            <a:ext cx="5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ym typeface="Wingdings" panose="05000000000000000000" pitchFamily="2" charset="2"/>
              </a:rPr>
              <a:t></a:t>
            </a:r>
            <a:endParaRPr lang="vi-VN" dirty="0"/>
          </a:p>
        </p:txBody>
      </p:sp>
      <p:sp>
        <p:nvSpPr>
          <p:cNvPr id="16" name="TextBox 15"/>
          <p:cNvSpPr txBox="1"/>
          <p:nvPr/>
        </p:nvSpPr>
        <p:spPr>
          <a:xfrm>
            <a:off x="1947893" y="4574618"/>
            <a:ext cx="560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ym typeface="Wingdings" panose="05000000000000000000" pitchFamily="2" charset="2"/>
              </a:rPr>
              <a:t>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29776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0529" y="688256"/>
            <a:ext cx="8325464" cy="555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8"/>
          <p:cNvSpPr txBox="1">
            <a:spLocks noChangeArrowheads="1"/>
          </p:cNvSpPr>
          <p:nvPr/>
        </p:nvSpPr>
        <p:spPr bwMode="auto">
          <a:xfrm>
            <a:off x="5295444" y="3915050"/>
            <a:ext cx="24717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350838" y="466725"/>
            <a:ext cx="113442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7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Write the names of four of your family members. Ask and answer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as in the example. </a:t>
            </a:r>
          </a:p>
        </p:txBody>
      </p:sp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7813" y="1868488"/>
            <a:ext cx="4275137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4813300" y="3659188"/>
            <a:ext cx="32353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A: Who’s Paul?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B: He’s my dad.</a:t>
            </a:r>
            <a:b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</a:br>
            <a:endParaRPr lang="en-US" sz="3200" i="1" dirty="0">
              <a:solidFill>
                <a:schemeClr val="hlink"/>
              </a:solidFill>
              <a:latin typeface="Calibri" pitchFamily="34" charset="0"/>
            </a:endParaRPr>
          </a:p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A: What is he like?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B: He’s clever.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2818" y="576469"/>
            <a:ext cx="9667875" cy="57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2935702" y="2826786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4"/>
          <p:cNvSpPr txBox="1">
            <a:spLocks noChangeArrowheads="1"/>
          </p:cNvSpPr>
          <p:nvPr/>
        </p:nvSpPr>
        <p:spPr bwMode="auto">
          <a:xfrm>
            <a:off x="708025" y="2389188"/>
            <a:ext cx="11061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Introduce your family members to the class.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617220" y="1720840"/>
            <a:ext cx="11277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the 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vocabulary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for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family members and character adjectives.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the structure “have got” (affirmative and negative).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describing people.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70200" y="2001838"/>
            <a:ext cx="6384925" cy="15906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>
                <a:solidFill>
                  <a:srgbClr val="FFFFFF"/>
                </a:solidFill>
                <a:cs typeface="Arial" charset="0"/>
              </a:rPr>
              <a:t>Grammar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520" y="606286"/>
            <a:ext cx="10287000" cy="564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4516576" y="4035287"/>
            <a:ext cx="3897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390525"/>
            <a:ext cx="10145713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987" y="576469"/>
            <a:ext cx="10287000" cy="57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8"/>
          <p:cNvSpPr txBox="1">
            <a:spLocks noChangeArrowheads="1"/>
          </p:cNvSpPr>
          <p:nvPr/>
        </p:nvSpPr>
        <p:spPr bwMode="auto">
          <a:xfrm>
            <a:off x="4860131" y="3762209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19075" y="460375"/>
            <a:ext cx="115427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000" b="1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000">
                <a:solidFill>
                  <a:schemeClr val="hlink"/>
                </a:solidFill>
                <a:latin typeface="Calibri" pitchFamily="34" charset="0"/>
              </a:rPr>
              <a:t> Look at the table below and complete the sentences as in the example.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488" y="1052513"/>
            <a:ext cx="99631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879725" y="1050925"/>
            <a:ext cx="812323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73" name="Group 9"/>
          <p:cNvGrpSpPr>
            <a:grpSpLocks/>
          </p:cNvGrpSpPr>
          <p:nvPr/>
        </p:nvGrpSpPr>
        <p:grpSpPr bwMode="auto">
          <a:xfrm>
            <a:off x="1233488" y="1050925"/>
            <a:ext cx="9963150" cy="5392738"/>
            <a:chOff x="777" y="662"/>
            <a:chExt cx="6276" cy="3397"/>
          </a:xfrm>
        </p:grpSpPr>
        <p:pic>
          <p:nvPicPr>
            <p:cNvPr id="6247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77" y="663"/>
              <a:ext cx="6276" cy="3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472" name="Rectangle 8"/>
            <p:cNvSpPr>
              <a:spLocks noChangeArrowheads="1"/>
            </p:cNvSpPr>
            <p:nvPr/>
          </p:nvSpPr>
          <p:spPr bwMode="auto">
            <a:xfrm>
              <a:off x="1814" y="662"/>
              <a:ext cx="5117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4248150" y="41275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hasn’t got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4537075" y="4506913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have got</a:t>
            </a: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4089400" y="4875213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has got</a:t>
            </a: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4089400" y="5272088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hasn’t got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4079875" y="5637213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has got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4" grpId="0"/>
      <p:bldP spid="62475" grpId="0"/>
      <p:bldP spid="62476" grpId="0"/>
      <p:bldP spid="62477" grpId="0"/>
      <p:bldP spid="6247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432050" y="511175"/>
            <a:ext cx="7339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Correct the sentences as in the example. 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942975" y="1428939"/>
            <a:ext cx="1020356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Kelly has got a cat. </a:t>
            </a:r>
            <a:r>
              <a:rPr lang="en-US" sz="3200" b="1" dirty="0">
                <a:latin typeface="Calibri" pitchFamily="34" charset="0"/>
              </a:rPr>
              <a:t>(a dog) </a:t>
            </a:r>
          </a:p>
          <a:p>
            <a:r>
              <a:rPr lang="en-US" sz="3200" b="1" dirty="0">
                <a:latin typeface="Calibri" pitchFamily="34" charset="0"/>
              </a:rPr>
              <a:t>	</a:t>
            </a:r>
            <a:r>
              <a:rPr lang="en-US" sz="3200" i="1" dirty="0">
                <a:solidFill>
                  <a:srgbClr val="00B0F0"/>
                </a:solidFill>
                <a:latin typeface="Calibri" pitchFamily="34" charset="0"/>
              </a:rPr>
              <a:t>=&gt; No! Kelly hasn’t got a cat. She’s got a dog.</a:t>
            </a:r>
          </a:p>
          <a:p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Joey has got a brother. </a:t>
            </a:r>
            <a:r>
              <a:rPr lang="en-US" sz="3200" b="1" dirty="0">
                <a:latin typeface="Calibri" pitchFamily="34" charset="0"/>
              </a:rPr>
              <a:t>(a sister)</a:t>
            </a:r>
          </a:p>
          <a:p>
            <a:r>
              <a:rPr lang="en-US" sz="3200" b="1" dirty="0">
                <a:latin typeface="Calibri" pitchFamily="34" charset="0"/>
              </a:rPr>
              <a:t>	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No! Joey hasn’t got a brother. He’s got a sister.</a:t>
            </a:r>
          </a:p>
          <a:p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They have got a daughter. </a:t>
            </a:r>
            <a:r>
              <a:rPr lang="en-US" sz="3200" b="1" dirty="0">
                <a:latin typeface="Calibri" pitchFamily="34" charset="0"/>
              </a:rPr>
              <a:t>(a son)</a:t>
            </a:r>
          </a:p>
          <a:p>
            <a:r>
              <a:rPr lang="en-US" sz="3200" b="1" dirty="0">
                <a:latin typeface="Calibri" pitchFamily="34" charset="0"/>
              </a:rPr>
              <a:t>	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No! They haven’t got a daughter. They’ve got a son.</a:t>
            </a:r>
          </a:p>
          <a:p>
            <a:r>
              <a:rPr lang="en-US" sz="3200" b="1" dirty="0">
                <a:latin typeface="Calibri" pitchFamily="34" charset="0"/>
              </a:rPr>
              <a:t>4 </a:t>
            </a:r>
            <a:r>
              <a:rPr lang="en-US" sz="3200" dirty="0">
                <a:latin typeface="Calibri" pitchFamily="34" charset="0"/>
              </a:rPr>
              <a:t>I have got a parrot. </a:t>
            </a:r>
            <a:r>
              <a:rPr lang="en-US" sz="3200" b="1" dirty="0">
                <a:latin typeface="Calibri" pitchFamily="34" charset="0"/>
              </a:rPr>
              <a:t>(a frog) </a:t>
            </a:r>
          </a:p>
          <a:p>
            <a:r>
              <a:rPr lang="en-US" sz="3200" dirty="0">
                <a:latin typeface="Calibri" pitchFamily="34" charset="0"/>
              </a:rPr>
              <a:t>	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No! I haven’t got a parrot. I’ve got a frog.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2375"/>
            <a:ext cx="328295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444875" y="998538"/>
            <a:ext cx="7531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>
                <a:solidFill>
                  <a:schemeClr val="hlink"/>
                </a:solidFill>
                <a:latin typeface="Calibri" pitchFamily="34" charset="0"/>
              </a:rPr>
              <a:t> Rewrite the sentences as in the examples.</a:t>
            </a:r>
            <a:r>
              <a:rPr lang="en-US"/>
              <a:t> 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294063" y="2635250"/>
            <a:ext cx="42227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Paul’s from the UK. </a:t>
            </a:r>
          </a:p>
          <a:p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Steve’s got a rabbit.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Mary’s American. </a:t>
            </a:r>
          </a:p>
          <a:p>
            <a:r>
              <a:rPr lang="en-US" sz="3200" b="1" dirty="0">
                <a:latin typeface="Calibri" pitchFamily="34" charset="0"/>
              </a:rPr>
              <a:t>4 </a:t>
            </a:r>
            <a:r>
              <a:rPr lang="en-US" sz="3200" dirty="0">
                <a:latin typeface="Calibri" pitchFamily="34" charset="0"/>
              </a:rPr>
              <a:t>Tony’s got a hamster.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dirty="0">
                <a:latin typeface="Calibri" pitchFamily="34" charset="0"/>
              </a:rPr>
              <a:t>5 </a:t>
            </a:r>
            <a:r>
              <a:rPr lang="en-US" sz="3200" dirty="0">
                <a:latin typeface="Calibri" pitchFamily="34" charset="0"/>
              </a:rPr>
              <a:t>Bob’s got a sister.  </a:t>
            </a:r>
            <a:endParaRPr lang="en-US" dirty="0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7277100" y="2616072"/>
            <a:ext cx="462351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  <a:latin typeface="Calibri" pitchFamily="34" charset="0"/>
              </a:rPr>
              <a:t>=&gt; Paul is from the UK. </a:t>
            </a:r>
          </a:p>
          <a:p>
            <a:pPr>
              <a:buFont typeface="Symbol" pitchFamily="18" charset="2"/>
              <a:buNone/>
            </a:pPr>
            <a:r>
              <a:rPr lang="en-US" sz="3200" i="1" dirty="0">
                <a:solidFill>
                  <a:srgbClr val="00B0F0"/>
                </a:solidFill>
                <a:latin typeface="Calibri" pitchFamily="34" charset="0"/>
              </a:rPr>
              <a:t>=&gt; Steve has got a rabbit.</a:t>
            </a:r>
          </a:p>
          <a:p>
            <a:pPr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Mary is American.</a:t>
            </a:r>
          </a:p>
          <a:p>
            <a:pPr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Tony has got a hamster.</a:t>
            </a:r>
          </a:p>
          <a:p>
            <a:pPr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Bob has got a sister.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896" y="556591"/>
            <a:ext cx="9667875" cy="574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2170389" y="2967831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95325" y="658813"/>
            <a:ext cx="10910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Fill in the gaps with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has got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have got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,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hasn’t got 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or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haven’t got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.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8088" y="2146300"/>
            <a:ext cx="7381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338763" y="2117725"/>
            <a:ext cx="1962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have got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605338" y="2738438"/>
            <a:ext cx="1962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hasn’t got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872038" y="3346450"/>
            <a:ext cx="1962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 got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4356100" y="3951288"/>
            <a:ext cx="1962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 got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3973513" y="4556125"/>
            <a:ext cx="2152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haven’t got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/>
      <p:bldP spid="68615" grpId="0"/>
      <p:bldP spid="68616" grpId="0"/>
      <p:bldP spid="68617" grpId="0"/>
      <p:bldP spid="686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552450"/>
            <a:ext cx="95789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74675" y="1784350"/>
            <a:ext cx="11223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Work in groups of four. Make at least four sentences with “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have got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” or “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haven’t got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” about yourself.</a:t>
            </a:r>
          </a:p>
        </p:txBody>
      </p:sp>
    </p:spTree>
    <p:extLst>
      <p:ext uri="{BB962C8B-B14F-4D97-AF65-F5344CB8AC3E}">
        <p14:creationId xmlns:p14="http://schemas.microsoft.com/office/powerpoint/2010/main" val="3577186135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9" y="616226"/>
            <a:ext cx="10058400" cy="572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Sports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Character adjectives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088" y="1817688"/>
            <a:ext cx="589280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Have got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Structure to describe people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1393825"/>
            <a:ext cx="11871325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(pp. 7, 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(pp. 6, 7, 8)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(pp. 12, 13, 14 SB)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884238" y="2225675"/>
            <a:ext cx="1051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How many members are there in your family? Who are they?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70200" y="2001838"/>
            <a:ext cx="6384925" cy="15906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 dirty="0">
                <a:solidFill>
                  <a:srgbClr val="FFFFFF"/>
                </a:solidFill>
                <a:cs typeface="Arial" charset="0"/>
              </a:rPr>
              <a:t>Vocabulary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041" y="606287"/>
            <a:ext cx="10287000" cy="56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327732" y="4065104"/>
            <a:ext cx="3897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1022350"/>
            <a:ext cx="8964612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217488" y="369958"/>
            <a:ext cx="81167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Look at Anna’s family tree. Listen and repeat. </a:t>
            </a:r>
          </a:p>
        </p:txBody>
      </p:sp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77425" y="2249488"/>
            <a:ext cx="1457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50350" y="3140075"/>
            <a:ext cx="304165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nline Media 1" descr="CD1-4.mp3">
            <a:hlinkClick r:id="" action="ppaction://media"/>
            <a:extLst>
              <a:ext uri="{FF2B5EF4-FFF2-40B4-BE49-F238E27FC236}">
                <a16:creationId xmlns:a16="http://schemas.microsoft.com/office/drawing/2014/main" id="{34B77F25-1847-9240-84E6-24A05010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7958" y="506095"/>
            <a:ext cx="538934" cy="53893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873</Words>
  <Application>Microsoft Office PowerPoint</Application>
  <PresentationFormat>Widescreen</PresentationFormat>
  <Paragraphs>142</Paragraphs>
  <Slides>44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(Body)</vt:lpstr>
      <vt:lpstr>Calibri Light</vt:lpstr>
      <vt:lpstr>Symbol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93</cp:revision>
  <dcterms:created xsi:type="dcterms:W3CDTF">2021-09-24T06:18:33Z</dcterms:created>
  <dcterms:modified xsi:type="dcterms:W3CDTF">2023-08-02T06:43:35Z</dcterms:modified>
</cp:coreProperties>
</file>