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9144000" cx="16276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hp7TfgmC84yhtfTRBcqAMswZzo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220748" y="2840568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lvl="0" algn="ctr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5121011" y="-2173577"/>
            <a:ext cx="6034617" cy="1464897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19064541" y="2431448"/>
            <a:ext cx="10401300" cy="6516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5892050" y="-3953459"/>
            <a:ext cx="10401300" cy="192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1285742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b="1" sz="6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1285742" y="3875618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1449640" y="2844800"/>
            <a:ext cx="12899800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14620717" y="2844800"/>
            <a:ext cx="12902627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6363713" y="364067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52450" lvl="0" marL="45720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Char char="•"/>
              <a:defRPr sz="5100"/>
            </a:lvl1pPr>
            <a:lvl2pPr indent="-508000" lvl="1" marL="9144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9900" lvl="2" marL="1371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indent="-4318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4318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indent="-4318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indent="-4318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indent="-431800" lvl="8" marL="4114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13833" y="1913467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90335" y="6400800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90335" y="7156451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52450" lvl="0" marL="457200" marR="0" rtl="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18.gif"/><Relationship Id="rId7" Type="http://schemas.openxmlformats.org/officeDocument/2006/relationships/image" Target="../media/image2.gif"/><Relationship Id="rId8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hyperlink" Target="about:blank" TargetMode="External"/><Relationship Id="rId11" Type="http://schemas.openxmlformats.org/officeDocument/2006/relationships/image" Target="../media/image16.png"/><Relationship Id="rId22" Type="http://schemas.openxmlformats.org/officeDocument/2006/relationships/image" Target="../media/image19.jpg"/><Relationship Id="rId10" Type="http://schemas.openxmlformats.org/officeDocument/2006/relationships/image" Target="../media/image5.png"/><Relationship Id="rId21" Type="http://schemas.openxmlformats.org/officeDocument/2006/relationships/image" Target="../media/image15.jpg"/><Relationship Id="rId13" Type="http://schemas.openxmlformats.org/officeDocument/2006/relationships/image" Target="../media/image11.jpg"/><Relationship Id="rId12" Type="http://schemas.openxmlformats.org/officeDocument/2006/relationships/image" Target="../media/image7.jpg"/><Relationship Id="rId23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g"/><Relationship Id="rId4" Type="http://schemas.openxmlformats.org/officeDocument/2006/relationships/image" Target="../media/image23.jpg"/><Relationship Id="rId9" Type="http://schemas.openxmlformats.org/officeDocument/2006/relationships/image" Target="../media/image13.png"/><Relationship Id="rId15" Type="http://schemas.openxmlformats.org/officeDocument/2006/relationships/hyperlink" Target="about:blank" TargetMode="External"/><Relationship Id="rId14" Type="http://schemas.openxmlformats.org/officeDocument/2006/relationships/image" Target="../media/image24.jpg"/><Relationship Id="rId17" Type="http://schemas.openxmlformats.org/officeDocument/2006/relationships/image" Target="../media/image8.jpg"/><Relationship Id="rId16" Type="http://schemas.openxmlformats.org/officeDocument/2006/relationships/image" Target="../media/image26.jpg"/><Relationship Id="rId5" Type="http://schemas.openxmlformats.org/officeDocument/2006/relationships/hyperlink" Target="about:blank" TargetMode="External"/><Relationship Id="rId19" Type="http://schemas.openxmlformats.org/officeDocument/2006/relationships/image" Target="../media/image17.jpg"/><Relationship Id="rId6" Type="http://schemas.openxmlformats.org/officeDocument/2006/relationships/image" Target="../media/image12.jpg"/><Relationship Id="rId18" Type="http://schemas.openxmlformats.org/officeDocument/2006/relationships/image" Target="../media/image9.jpg"/><Relationship Id="rId7" Type="http://schemas.openxmlformats.org/officeDocument/2006/relationships/image" Target="../media/image6.jpg"/><Relationship Id="rId8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INSET3"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……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2118519" y="4465556"/>
            <a:ext cx="11602897" cy="182247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Toán lớp 3</a:t>
            </a:r>
            <a:endParaRPr/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49: LUYỆN TẬP CHUNG (tiết 3)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pic>
        <p:nvPicPr>
          <p:cNvPr descr="bd21315_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/>
          <p:nvPr/>
        </p:nvCxnSpPr>
        <p:spPr>
          <a:xfrm>
            <a:off x="5407784" y="1447800"/>
            <a:ext cx="5985862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BƯỚM 58"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0291576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-14[1]"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417220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96" name="Google Shape;9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9" y="25399"/>
            <a:ext cx="16002000" cy="899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07" name="Google Shape;107;p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8" name="Google Shape;108;p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32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09" name="Google Shape;109;p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10" name="Google Shape;110;p3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11" name="Google Shape;111;p3"/>
          <p:cNvSpPr txBox="1"/>
          <p:nvPr/>
        </p:nvSpPr>
        <p:spPr>
          <a:xfrm>
            <a:off x="4617134" y="1041400"/>
            <a:ext cx="7026385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49: LUYỆN TẬP CHUNG (Tiết 3)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13" name="Google Shape;113;p3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4" name="Google Shape;114;p3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3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</p:grpSp>
        <p:sp>
          <p:nvSpPr>
            <p:cNvPr id="116" name="Google Shape;116;p3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Số?</a:t>
              </a:r>
              <a:endParaRPr/>
            </a:p>
          </p:txBody>
        </p:sp>
      </p:grpSp>
      <p:grpSp>
        <p:nvGrpSpPr>
          <p:cNvPr id="117" name="Google Shape;117;p3"/>
          <p:cNvGrpSpPr/>
          <p:nvPr/>
        </p:nvGrpSpPr>
        <p:grpSpPr>
          <a:xfrm>
            <a:off x="1537909" y="3698926"/>
            <a:ext cx="12010610" cy="3034811"/>
            <a:chOff x="664340" y="2114409"/>
            <a:chExt cx="10904747" cy="3034811"/>
          </a:xfrm>
        </p:grpSpPr>
        <p:sp>
          <p:nvSpPr>
            <p:cNvPr id="118" name="Google Shape;118;p3"/>
            <p:cNvSpPr/>
            <p:nvPr/>
          </p:nvSpPr>
          <p:spPr>
            <a:xfrm>
              <a:off x="664340" y="2114409"/>
              <a:ext cx="4258693" cy="64545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 cap="flat" cmpd="sng" w="9525">
              <a:solidFill>
                <a:srgbClr val="F5913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6 409 = 6 000 +           + 9</a:t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09129" y="2126402"/>
              <a:ext cx="4960821" cy="64545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 cap="flat" cmpd="sng" w="9525">
              <a:solidFill>
                <a:srgbClr val="F5913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6 411 =             + 400 +          +1</a:t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458672" y="4503762"/>
              <a:ext cx="3993776" cy="64545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 cap="flat" cmpd="sng" w="9525">
              <a:solidFill>
                <a:srgbClr val="F5913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6 410 = 6 000 + 400 +            </a:t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659623" y="4503762"/>
              <a:ext cx="4909464" cy="64545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 cap="flat" cmpd="sng" w="9525">
              <a:solidFill>
                <a:srgbClr val="F5913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6 412 = 6 000 +           + 10 +   </a:t>
              </a:r>
              <a:endParaRPr/>
            </a:p>
          </p:txBody>
        </p:sp>
        <p:cxnSp>
          <p:nvCxnSpPr>
            <p:cNvPr id="122" name="Google Shape;122;p3"/>
            <p:cNvCxnSpPr/>
            <p:nvPr/>
          </p:nvCxnSpPr>
          <p:spPr>
            <a:xfrm flipH="1" rot="10800000">
              <a:off x="1047108" y="3630705"/>
              <a:ext cx="10521979" cy="1"/>
            </a:xfrm>
            <a:prstGeom prst="straightConnector1">
              <a:avLst/>
            </a:prstGeom>
            <a:noFill/>
            <a:ln cap="flat" cmpd="sng" w="57150">
              <a:solidFill>
                <a:srgbClr val="35FFDC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23" name="Google Shape;123;p3"/>
            <p:cNvCxnSpPr/>
            <p:nvPr/>
          </p:nvCxnSpPr>
          <p:spPr>
            <a:xfrm rot="10800000">
              <a:off x="2637046" y="2783541"/>
              <a:ext cx="0" cy="847165"/>
            </a:xfrm>
            <a:prstGeom prst="straightConnector1">
              <a:avLst/>
            </a:prstGeom>
            <a:noFill/>
            <a:ln cap="flat" cmpd="sng" w="57150">
              <a:solidFill>
                <a:srgbClr val="35FFD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" name="Google Shape;124;p3"/>
            <p:cNvCxnSpPr/>
            <p:nvPr/>
          </p:nvCxnSpPr>
          <p:spPr>
            <a:xfrm rot="10800000">
              <a:off x="4416540" y="3630706"/>
              <a:ext cx="0" cy="847165"/>
            </a:xfrm>
            <a:prstGeom prst="straightConnector1">
              <a:avLst/>
            </a:prstGeom>
            <a:noFill/>
            <a:ln cap="flat" cmpd="sng" w="57150">
              <a:solidFill>
                <a:srgbClr val="35FFD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" name="Google Shape;125;p3"/>
            <p:cNvCxnSpPr/>
            <p:nvPr/>
          </p:nvCxnSpPr>
          <p:spPr>
            <a:xfrm rot="10800000">
              <a:off x="6612893" y="2783541"/>
              <a:ext cx="0" cy="847165"/>
            </a:xfrm>
            <a:prstGeom prst="straightConnector1">
              <a:avLst/>
            </a:prstGeom>
            <a:noFill/>
            <a:ln cap="flat" cmpd="sng" w="57150">
              <a:solidFill>
                <a:srgbClr val="35FFD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" name="Google Shape;126;p3"/>
            <p:cNvCxnSpPr/>
            <p:nvPr/>
          </p:nvCxnSpPr>
          <p:spPr>
            <a:xfrm rot="10800000">
              <a:off x="8697187" y="3630705"/>
              <a:ext cx="0" cy="847165"/>
            </a:xfrm>
            <a:prstGeom prst="straightConnector1">
              <a:avLst/>
            </a:prstGeom>
            <a:noFill/>
            <a:ln cap="flat" cmpd="sng" w="57150">
              <a:solidFill>
                <a:srgbClr val="35FFD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7" name="Google Shape;127;p3"/>
          <p:cNvSpPr/>
          <p:nvPr/>
        </p:nvSpPr>
        <p:spPr>
          <a:xfrm>
            <a:off x="4539550" y="3644381"/>
            <a:ext cx="529414" cy="6928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8772544" y="3655349"/>
            <a:ext cx="529414" cy="6928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10938307" y="3655349"/>
            <a:ext cx="529414" cy="6928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5909928" y="6086061"/>
            <a:ext cx="529414" cy="6928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10775941" y="6040932"/>
            <a:ext cx="529414" cy="6928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12738957" y="6086060"/>
            <a:ext cx="529414" cy="6928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4282234" y="3637183"/>
            <a:ext cx="867041" cy="6928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8510503" y="3683034"/>
            <a:ext cx="1027592" cy="6928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6000</a:t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10883677" y="3675252"/>
            <a:ext cx="638674" cy="6928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5849869" y="6090901"/>
            <a:ext cx="618268" cy="6928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0655564" y="6039722"/>
            <a:ext cx="820697" cy="6928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12745193" y="6108624"/>
            <a:ext cx="529415" cy="6928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4"/>
          <p:cNvGrpSpPr/>
          <p:nvPr/>
        </p:nvGrpSpPr>
        <p:grpSpPr>
          <a:xfrm>
            <a:off x="213519" y="990600"/>
            <a:ext cx="16150550" cy="1478072"/>
            <a:chOff x="1470819" y="2019300"/>
            <a:chExt cx="17279427" cy="1478072"/>
          </a:xfrm>
        </p:grpSpPr>
        <p:grpSp>
          <p:nvGrpSpPr>
            <p:cNvPr id="144" name="Google Shape;144;p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45" name="Google Shape;145;p4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4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</p:grpSp>
        <p:sp>
          <p:nvSpPr>
            <p:cNvPr id="147" name="Google Shape;147;p4"/>
            <p:cNvSpPr txBox="1"/>
            <p:nvPr/>
          </p:nvSpPr>
          <p:spPr>
            <a:xfrm>
              <a:off x="2440505" y="2050822"/>
              <a:ext cx="16309741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a) Mai có các thẻ số từ 0 đến 9. Mai có thể đặt thẻ vào vị trí dấu “?” để được phép so sánh đúng</a:t>
              </a:r>
              <a:endParaRPr b="1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7519" y="2654832"/>
            <a:ext cx="11685024" cy="195057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3490119" y="2852027"/>
            <a:ext cx="10668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highlight>
                  <a:srgbClr val="F6882E"/>
                </a:highlight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774779" y="4752913"/>
            <a:ext cx="1498354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Mai có tất cả bao nhiêu cách chọn thẻ phù hợp với yêu cầu trên?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2270919" y="6870319"/>
            <a:ext cx="4329954" cy="784830"/>
          </a:xfrm>
          <a:prstGeom prst="homePlate">
            <a:avLst>
              <a:gd fmla="val 50000" name="adj"/>
            </a:avLst>
          </a:prstGeom>
          <a:solidFill>
            <a:srgbClr val="FFE4BA"/>
          </a:solidFill>
          <a:ln cap="flat" cmpd="sng" w="25400">
            <a:solidFill>
              <a:srgbClr val="BA8B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 có 2 cách chọn thẻ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7485583" y="6295202"/>
            <a:ext cx="122236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Calibri"/>
              <a:buNone/>
            </a:pPr>
            <a:r>
              <a:rPr b="0" i="0" lang="en-US" sz="9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grpSp>
        <p:nvGrpSpPr>
          <p:cNvPr id="153" name="Google Shape;153;p4"/>
          <p:cNvGrpSpPr/>
          <p:nvPr/>
        </p:nvGrpSpPr>
        <p:grpSpPr>
          <a:xfrm>
            <a:off x="7472874" y="6363001"/>
            <a:ext cx="1102659" cy="1569660"/>
            <a:chOff x="5652249" y="4834357"/>
            <a:chExt cx="1102659" cy="1569660"/>
          </a:xfrm>
        </p:grpSpPr>
        <p:sp>
          <p:nvSpPr>
            <p:cNvPr id="154" name="Google Shape;154;p4"/>
            <p:cNvSpPr/>
            <p:nvPr/>
          </p:nvSpPr>
          <p:spPr>
            <a:xfrm>
              <a:off x="5652249" y="4930096"/>
              <a:ext cx="1102659" cy="1438835"/>
            </a:xfrm>
            <a:prstGeom prst="roundRect">
              <a:avLst>
                <a:gd fmla="val 16667" name="adj"/>
              </a:avLst>
            </a:prstGeom>
            <a:solidFill>
              <a:srgbClr val="D0F6B0"/>
            </a:solidFill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5774833" y="4834357"/>
              <a:ext cx="918881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600"/>
                <a:buFont typeface="Calibri"/>
                <a:buNone/>
              </a:pPr>
              <a:r>
                <a:rPr b="0" i="0" lang="en-US" sz="96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</p:grpSp>
      <p:sp>
        <p:nvSpPr>
          <p:cNvPr id="156" name="Google Shape;156;p4"/>
          <p:cNvSpPr txBox="1"/>
          <p:nvPr/>
        </p:nvSpPr>
        <p:spPr>
          <a:xfrm>
            <a:off x="9281319" y="6552218"/>
            <a:ext cx="91888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Calibri"/>
              <a:buNone/>
            </a:pPr>
            <a:r>
              <a:rPr b="0" i="0" lang="en-US" sz="9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grpSp>
        <p:nvGrpSpPr>
          <p:cNvPr id="157" name="Google Shape;157;p4"/>
          <p:cNvGrpSpPr/>
          <p:nvPr/>
        </p:nvGrpSpPr>
        <p:grpSpPr>
          <a:xfrm>
            <a:off x="9281319" y="6280331"/>
            <a:ext cx="1102659" cy="1862048"/>
            <a:chOff x="9022980" y="4785194"/>
            <a:chExt cx="1102659" cy="1862048"/>
          </a:xfrm>
        </p:grpSpPr>
        <p:sp>
          <p:nvSpPr>
            <p:cNvPr id="158" name="Google Shape;158;p4"/>
            <p:cNvSpPr/>
            <p:nvPr/>
          </p:nvSpPr>
          <p:spPr>
            <a:xfrm>
              <a:off x="9022980" y="4907755"/>
              <a:ext cx="1102659" cy="1438835"/>
            </a:xfrm>
            <a:prstGeom prst="roundRect">
              <a:avLst>
                <a:gd fmla="val 16667" name="adj"/>
              </a:avLst>
            </a:prstGeom>
            <a:solidFill>
              <a:srgbClr val="D0F6B0"/>
            </a:solidFill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9022980" y="4785194"/>
              <a:ext cx="918881" cy="186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500"/>
                <a:buFont typeface="Calibri"/>
                <a:buNone/>
              </a:pPr>
              <a:r>
                <a:rPr b="0" i="0" lang="en-US" sz="115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>
            <a:off x="213519" y="990600"/>
            <a:ext cx="16150550" cy="838200"/>
            <a:chOff x="1470819" y="2019300"/>
            <a:chExt cx="17279427" cy="838200"/>
          </a:xfrm>
        </p:grpSpPr>
        <p:grpSp>
          <p:nvGrpSpPr>
            <p:cNvPr id="165" name="Google Shape;165;p5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66" name="Google Shape;166;p5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5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</p:grpSp>
        <p:sp>
          <p:nvSpPr>
            <p:cNvPr id="168" name="Google Shape;168;p5"/>
            <p:cNvSpPr txBox="1"/>
            <p:nvPr/>
          </p:nvSpPr>
          <p:spPr>
            <a:xfrm>
              <a:off x="2440505" y="2050822"/>
              <a:ext cx="1630974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Chọn đáp án đúng</a:t>
              </a:r>
              <a:endParaRPr b="1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69" name="Google Shape;169;p5"/>
          <p:cNvSpPr txBox="1"/>
          <p:nvPr/>
        </p:nvSpPr>
        <p:spPr>
          <a:xfrm>
            <a:off x="1119855" y="1828800"/>
            <a:ext cx="14859000" cy="4622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học của Rô-bốt có 1 992 học sinh. Nếu làm tròn số học sinh đến hàng trăm, ta có thể nói:</a:t>
            </a:r>
            <a:endParaRPr/>
          </a:p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học của Rô-bốt có khoảng:</a:t>
            </a:r>
            <a:endParaRPr/>
          </a:p>
          <a:p>
            <a:pPr indent="-514350" lvl="0" marL="5143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AutoNum type="alphaUcPeriod"/>
            </a:pPr>
            <a:r>
              <a:rPr b="1" lang="en-US" sz="4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2 000 học sinh                   B. 1 950 học sinh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1 900 học sinh                   D. 1 000 học sinh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1030776" y="4419600"/>
            <a:ext cx="645459" cy="65890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strike="noStrike">
              <a:solidFill>
                <a:srgbClr val="E5B8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/>
          <p:nvPr/>
        </p:nvSpPr>
        <p:spPr>
          <a:xfrm>
            <a:off x="975519" y="3803684"/>
            <a:ext cx="1693956" cy="1517616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8524913" y="6159501"/>
            <a:ext cx="1745043" cy="1523999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5979319" y="1620676"/>
            <a:ext cx="1791645" cy="1423034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11110119" y="3854484"/>
            <a:ext cx="1622419" cy="1517616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6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81" name="Google Shape;181;p6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82" name="Google Shape;182;p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83" name="Google Shape;183;p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84" name="Google Shape;184;p6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85" name="Google Shape;185;p6"/>
          <p:cNvSpPr txBox="1"/>
          <p:nvPr/>
        </p:nvSpPr>
        <p:spPr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CHẤP HÀNH LUẬT LỆ GIAO THÔNG</a:t>
            </a:r>
            <a:endParaRPr/>
          </a:p>
        </p:txBody>
      </p:sp>
      <p:pic>
        <p:nvPicPr>
          <p:cNvPr descr="Biển báo nguy hiểm 208" id="186" name="Google Shape;1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4918" y="1720883"/>
            <a:ext cx="1363141" cy="1178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báo nguy hiểm 204" id="187" name="Google Shape;18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2712" y="1720883"/>
            <a:ext cx="1393541" cy="1222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báo trẻ em W225 - Ý nghĩa của biển báo - HoaTieu.vn" id="188" name="Google Shape;188;p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2200" y="1668528"/>
            <a:ext cx="1374388" cy="1279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báo nguy hiểm 224" id="189" name="Google Shape;18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25756" y="1741301"/>
            <a:ext cx="1315704" cy="1154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edia.cungphuot.info/2013/07/5115/p103.png" id="190" name="Google Shape;190;p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76409" t="0"/>
          <a:stretch/>
        </p:blipFill>
        <p:spPr>
          <a:xfrm>
            <a:off x="1169884" y="3954240"/>
            <a:ext cx="1392590" cy="1286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edia.cungphuot.info/2013/07/5115/p104.png" id="191" name="Google Shape;19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01758" y="3974923"/>
            <a:ext cx="1364761" cy="1282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edia.cungphuot.info/2013/07/5115/p110.png" id="192" name="Google Shape;192;p6"/>
          <p:cNvPicPr preferRelativeResize="0"/>
          <p:nvPr/>
        </p:nvPicPr>
        <p:blipFill rotWithShape="1">
          <a:blip r:embed="rId11">
            <a:alphaModFix/>
          </a:blip>
          <a:srcRect b="0" l="0" r="57622" t="0"/>
          <a:stretch/>
        </p:blipFill>
        <p:spPr>
          <a:xfrm>
            <a:off x="6301693" y="3979879"/>
            <a:ext cx="1303226" cy="1260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ướng đi thẳng phải theo" id="193" name="Google Shape;19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79053" y="6348832"/>
            <a:ext cx="1250644" cy="1235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ướng đi phải phải theo" id="194" name="Google Shape;194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132151" y="6297685"/>
            <a:ext cx="1380967" cy="1322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ướng đi trái phải theo" id="195" name="Google Shape;195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10362" y="6313252"/>
            <a:ext cx="1303675" cy="1230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́c xe chỉ được rẽ trái và rẽ phải" id="196" name="Google Shape;196;p6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721734" y="6259590"/>
            <a:ext cx="1382089" cy="1360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́c xe chỉ được rẽ trái" id="197" name="Google Shape;197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1110119" y="6237051"/>
            <a:ext cx="1368975" cy="1306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́c xe chỉ được rẽ phải" id="198" name="Google Shape;198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3576654" y="6314937"/>
            <a:ext cx="1267265" cy="122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báo giao thông cấm người đi bộ, xe đẩy" id="199" name="Google Shape;199;p6"/>
          <p:cNvPicPr preferRelativeResize="0"/>
          <p:nvPr/>
        </p:nvPicPr>
        <p:blipFill rotWithShape="1">
          <a:blip r:embed="rId19">
            <a:alphaModFix/>
          </a:blip>
          <a:srcRect b="52455" l="1986" r="71155" t="3314"/>
          <a:stretch/>
        </p:blipFill>
        <p:spPr>
          <a:xfrm>
            <a:off x="8747920" y="3979880"/>
            <a:ext cx="1260505" cy="1260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đường 1 chiều, đường cấm" id="200" name="Google Shape;200;p6">
            <a:hlinkClick r:id="rId20"/>
          </p:cNvPr>
          <p:cNvPicPr preferRelativeResize="0"/>
          <p:nvPr/>
        </p:nvPicPr>
        <p:blipFill rotWithShape="1">
          <a:blip r:embed="rId21">
            <a:alphaModFix/>
          </a:blip>
          <a:srcRect b="52757" l="1435" r="69504" t="1852"/>
          <a:stretch/>
        </p:blipFill>
        <p:spPr>
          <a:xfrm>
            <a:off x="11300511" y="3962400"/>
            <a:ext cx="1303842" cy="1287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đường 1 chiều, đường cấm" id="201" name="Google Shape;201;p6"/>
          <p:cNvPicPr preferRelativeResize="0"/>
          <p:nvPr/>
        </p:nvPicPr>
        <p:blipFill rotWithShape="1">
          <a:blip r:embed="rId21">
            <a:alphaModFix/>
          </a:blip>
          <a:srcRect b="2908" l="1280" r="69503" t="51939"/>
          <a:stretch/>
        </p:blipFill>
        <p:spPr>
          <a:xfrm>
            <a:off x="13636268" y="3954240"/>
            <a:ext cx="1283851" cy="1254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àn bộ biển báo nguy hiểm và ý nghĩa: Nhớ sẽ không sợ rủi rodrh" id="202" name="Google Shape;202;p6"/>
          <p:cNvPicPr preferRelativeResize="0"/>
          <p:nvPr/>
        </p:nvPicPr>
        <p:blipFill rotWithShape="1">
          <a:blip r:embed="rId22">
            <a:alphaModFix/>
          </a:blip>
          <a:srcRect b="49067" l="1447" r="77694" t="28859"/>
          <a:stretch/>
        </p:blipFill>
        <p:spPr>
          <a:xfrm>
            <a:off x="11243342" y="1689212"/>
            <a:ext cx="1361010" cy="1272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àn bộ biển báo nguy hiểm và ý nghĩa: Nhớ sẽ không sợ rủi rosdg" id="203" name="Google Shape;203;p6"/>
          <p:cNvPicPr preferRelativeResize="0"/>
          <p:nvPr/>
        </p:nvPicPr>
        <p:blipFill rotWithShape="1">
          <a:blip r:embed="rId23">
            <a:alphaModFix/>
          </a:blip>
          <a:srcRect b="25644" l="1420" r="77304" t="51437"/>
          <a:stretch/>
        </p:blipFill>
        <p:spPr>
          <a:xfrm>
            <a:off x="13608178" y="1676400"/>
            <a:ext cx="1403988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6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 chiều</a:t>
            </a:r>
            <a:endParaRPr/>
          </a:p>
        </p:txBody>
      </p:sp>
      <p:sp>
        <p:nvSpPr>
          <p:cNvPr id="205" name="Google Shape;205;p6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Giao nhau với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ưu tiên</a:t>
            </a:r>
            <a:endParaRPr/>
          </a:p>
        </p:txBody>
      </p:sp>
      <p:sp>
        <p:nvSpPr>
          <p:cNvPr id="206" name="Google Shape;206;p6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trẻ em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 qua</a:t>
            </a:r>
            <a:endParaRPr/>
          </a:p>
        </p:txBody>
      </p:sp>
      <p:sp>
        <p:nvSpPr>
          <p:cNvPr id="207" name="Google Shape;207;p6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đường dành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 người đi bộ</a:t>
            </a:r>
            <a:endParaRPr/>
          </a:p>
        </p:txBody>
      </p:sp>
      <p:sp>
        <p:nvSpPr>
          <p:cNvPr id="208" name="Google Shape;208;p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Giao nhau với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có đèn đỏ</a:t>
            </a:r>
            <a:endParaRPr/>
          </a:p>
        </p:txBody>
      </p:sp>
      <p:sp>
        <p:nvSpPr>
          <p:cNvPr id="209" name="Google Shape;209;p6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đường dành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 người đi xe đạp</a:t>
            </a:r>
            <a:endParaRPr/>
          </a:p>
        </p:txBody>
      </p:sp>
      <p:sp>
        <p:nvSpPr>
          <p:cNvPr id="210" name="Google Shape;210;p6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ô tô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xe máy</a:t>
            </a:r>
            <a:endParaRPr/>
          </a:p>
        </p:txBody>
      </p:sp>
      <p:sp>
        <p:nvSpPr>
          <p:cNvPr id="212" name="Google Shape;212;p6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xe đạp</a:t>
            </a:r>
            <a:endParaRPr/>
          </a:p>
        </p:txBody>
      </p:sp>
      <p:sp>
        <p:nvSpPr>
          <p:cNvPr id="213" name="Google Shape;213;p6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người đi bộ</a:t>
            </a:r>
            <a:endParaRPr/>
          </a:p>
        </p:txBody>
      </p:sp>
      <p:sp>
        <p:nvSpPr>
          <p:cNvPr id="214" name="Google Shape;214;p6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cấm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loại xe</a:t>
            </a:r>
            <a:endParaRPr/>
          </a:p>
        </p:txBody>
      </p:sp>
      <p:sp>
        <p:nvSpPr>
          <p:cNvPr id="215" name="Google Shape;215;p6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đi ngược chiều</a:t>
            </a:r>
            <a:endParaRPr/>
          </a:p>
        </p:txBody>
      </p:sp>
      <p:sp>
        <p:nvSpPr>
          <p:cNvPr id="216" name="Google Shape;216;p6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đi trái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 theo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đi thẳng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 theo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đi phải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 theo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 được rẽ trái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hoặc phải</a:t>
            </a:r>
            <a:endParaRPr/>
          </a:p>
        </p:txBody>
      </p:sp>
      <p:sp>
        <p:nvSpPr>
          <p:cNvPr id="220" name="Google Shape;220;p6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 được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rẽ trái 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 được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rẽ phải</a:t>
            </a:r>
            <a:endParaRPr/>
          </a:p>
        </p:txBody>
      </p:sp>
    </p:spTree>
  </p:cSld>
  <p:clrMapOvr>
    <a:masterClrMapping/>
  </p:clrMapOvr>
  <p:transition spd="slow" p14:dur="2500"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2022-07-10T01:37:20Z</dcterms:created>
  <dc:creator>Admin</dc:creator>
</cp:coreProperties>
</file>