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7" r:id="rId2"/>
    <p:sldId id="338" r:id="rId3"/>
    <p:sldId id="339" r:id="rId4"/>
    <p:sldId id="341" r:id="rId5"/>
    <p:sldId id="342" r:id="rId6"/>
    <p:sldId id="343" r:id="rId7"/>
    <p:sldId id="260" r:id="rId8"/>
    <p:sldId id="262" r:id="rId9"/>
    <p:sldId id="328" r:id="rId10"/>
    <p:sldId id="329" r:id="rId11"/>
    <p:sldId id="331" r:id="rId12"/>
    <p:sldId id="332" r:id="rId13"/>
    <p:sldId id="333" r:id="rId14"/>
    <p:sldId id="334" r:id="rId15"/>
    <p:sldId id="335" r:id="rId16"/>
    <p:sldId id="336" r:id="rId17"/>
    <p:sldId id="3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7CABF-B4FF-43D0-89F5-63357AAA2DDE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CCBDC-050C-46F9-B0C2-EB39ABE0A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173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Chọn đáp án nào kích bông hoa đó thầy cô nhé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D1875-F4A1-4528-BFA4-52198DF193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7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Chọn đáp án kích vào bông hoa nhé thầy cô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D1875-F4A1-4528-BFA4-52198DF1937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08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Chọn đáp án nào kích bông hoa đó thầy cô nhé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D1875-F4A1-4528-BFA4-52198DF1937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76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Chọn đáp án kích vào bông hoa nhé thầy cô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D1875-F4A1-4528-BFA4-52198DF193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087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C6E398-68F9-4384-AE57-4AE2C84BB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BF2A95-ABE1-4102-BA5E-DA8D8EDC6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51F748-6B89-4D44-BF9B-49DBB8E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090203-E14C-408E-B966-3097FE60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CB625A-7A96-4281-8CF9-B4B88A62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86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DC2831-70FD-46FC-9EB3-5CD736F3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FAAD892-6600-4500-8BAD-F0D57054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C8F46D-D9AD-45BF-B830-9E84FEB1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E433EA-6AFB-4CFC-87AB-03D4AF47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B7E0C9-7429-4795-BE3B-E14AA241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18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D131BE-6871-4022-81D2-F917B262F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F2BD678-C435-470F-8F7C-00FC53B52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28F7F3-73FF-43C3-9DC1-E86CA2A4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69A8C9-8218-43C5-A191-1AECE2FF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12E4D2-7DE3-4483-A8E1-95A75322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903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2C78BE-1F51-4F3F-A72F-5B373FF9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337889-98EA-4BA8-9AE4-BE75A4517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088151-A2D4-4C2B-8989-BC6E5743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D7BF3F-21DB-4762-8E50-380DF447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5E381A-C82C-4194-8905-F14B8C93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342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2FBAAD-CFD7-4F7B-AB3F-2EE4D545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05DFF6-B408-4914-911E-17436DCF4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71CCE-27E9-4979-A536-9FE68404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9D47D7-DB42-4F00-9CDA-2AF2F6A1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7CEE78-3126-4115-94AB-55F2EA88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299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1CA81-94A2-4602-9821-D41EC253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BADF00-CDBF-4830-BD19-84CC6847D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F08002-2236-4A36-A1C8-AB9108419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D4BE89-59E1-4104-BF81-E60E444B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515B61-2CC6-4EEB-8F73-DF834508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59EDFB-B5A8-4056-8BCF-E93470A9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598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4DCF3C-062B-4350-8B34-9840F18B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18839E-0CBB-4731-B1E5-81A9CDF0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1359BBF-2592-4B25-8143-27BACB718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2EB3E2A-22EE-496F-8186-39E948B7A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F3DEDD5-0DE4-4101-82B9-1A88838FF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818B48-0088-4A4A-9EEA-F406CBDF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DE1E33C-46C5-4E81-9775-361372A62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D88BF1B-E564-4C50-9401-A695270E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771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ABBC8B-11A2-47E9-88C2-E9E481BC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8F2AB6B-B2D5-48E1-A820-A652CA77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BD2805D-8838-4A3B-995F-DA189A4B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FC0519-66B6-4737-B413-18F576D0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189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31E8FEE-F2B6-43D0-B461-4F4F9545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D8941DE-07B8-487E-8F59-7A8BF774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1E8F84-2ECE-4F0B-AD8D-C4AB387D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4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E22651-E88D-429E-ABDD-79C3D55B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EBD7A6-5CB1-417D-A799-8A02ECEC9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E570A7-4F6C-4E68-B4D0-3476AA7A9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2A4C81-4339-4EA8-B897-D2FAE52E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AC226E-06D2-4814-909A-6BD7B466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7BB8BE-9FDC-47B4-A848-97590E87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873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E60E7C-675E-42FC-8AE6-E93E2188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1A21B8F-8913-4A13-A6FE-0D2B15ED3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762E5E-BA54-4204-A285-73923FDD8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945374-1069-4F8D-A9C9-F93E9B10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96AD29C-726A-42A2-AAEB-FDC45E1B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C2CF55-8E99-4699-8BD1-C4D27423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024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BD751DF-4F45-4D59-A5A3-97EBBF33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92A5B0-E28B-433F-A06C-343C6D09A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9B4202-6944-4EA8-92E7-4DAEAD99B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4CF7A-D257-42F7-AF7D-4F45FF2D53D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594678-FA3C-4D9D-B547-4693EC50B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B3A397-A82D-4BDE-B73A-265B44E95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1C49-A270-4768-BC7A-F9B7F548D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731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TÀI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TRỔ</a:t>
            </a:r>
            <a:endParaRPr lang="en-US" sz="6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0033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18. TH</a:t>
            </a:r>
            <a:r>
              <a:rPr lang="vi-VN" sz="2500" b="1" dirty="0" smtClean="0">
                <a:latin typeface="Times New Roman" pitchFamily="18" charset="0"/>
              </a:rPr>
              <a:t>Ự</a:t>
            </a:r>
            <a:r>
              <a:rPr lang="en-US" sz="2500" b="1" dirty="0" smtClean="0">
                <a:latin typeface="Times New Roman" pitchFamily="18" charset="0"/>
              </a:rPr>
              <a:t>C HÀNH: </a:t>
            </a:r>
          </a:p>
          <a:p>
            <a:pPr algn="ctr"/>
            <a:r>
              <a:rPr lang="en-US" sz="2500" b="1" dirty="0" smtClean="0">
                <a:latin typeface="Times New Roman" pitchFamily="18" charset="0"/>
              </a:rPr>
              <a:t>PHÂN TÍCH BIỂU ĐỒ NHIỆT ĐỘ, L</a:t>
            </a:r>
            <a:r>
              <a:rPr lang="vi-VN" sz="2500" b="1" dirty="0" smtClean="0">
                <a:latin typeface="Times New Roman" pitchFamily="18" charset="0"/>
              </a:rPr>
              <a:t>ƯỢ</a:t>
            </a:r>
            <a:r>
              <a:rPr lang="en-US" sz="2500" b="1" dirty="0" smtClean="0">
                <a:latin typeface="Times New Roman" pitchFamily="18" charset="0"/>
              </a:rPr>
              <a:t>NG M</a:t>
            </a:r>
            <a:r>
              <a:rPr lang="vi-VN" sz="2500" b="1" dirty="0" smtClean="0">
                <a:latin typeface="Times New Roman" pitchFamily="18" charset="0"/>
              </a:rPr>
              <a:t>Ư</a:t>
            </a:r>
            <a:r>
              <a:rPr lang="en-US" sz="2500" b="1" dirty="0" smtClean="0">
                <a:latin typeface="Times New Roman" pitchFamily="18" charset="0"/>
              </a:rPr>
              <a:t>A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909464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8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272" y="1159807"/>
            <a:ext cx="856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pt-B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 tích biểu đồ nhiệt độ và lượng mưa của các địa điểm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Cloud Callout 34"/>
          <p:cNvSpPr/>
          <p:nvPr/>
        </p:nvSpPr>
        <p:spPr>
          <a:xfrm>
            <a:off x="211239" y="1744391"/>
            <a:ext cx="4529573" cy="3331475"/>
          </a:xfrm>
          <a:prstGeom prst="cloudCallout">
            <a:avLst>
              <a:gd name="adj1" fmla="val 66702"/>
              <a:gd name="adj2" fmla="val 9054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 định vị trí các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iểm Tích-xi, Xơ-un, Ma-ni-la trên hình 2.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1C9ACA4-FC32-4538-B44C-C0903EE73C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0" t="25737" r="31715" b="15349"/>
          <a:stretch/>
        </p:blipFill>
        <p:spPr>
          <a:xfrm>
            <a:off x="4712677" y="1744709"/>
            <a:ext cx="7188591" cy="46516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8B353E5-347C-42F9-B54F-5692FD0A218B}"/>
              </a:ext>
            </a:extLst>
          </p:cNvPr>
          <p:cNvSpPr txBox="1"/>
          <p:nvPr/>
        </p:nvSpPr>
        <p:spPr>
          <a:xfrm>
            <a:off x="5715432" y="6376825"/>
            <a:ext cx="5383975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Hình 2. Các đới khí hậu trên Trái Đất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xmlns="" id="{6411AEEB-CFF5-44C5-8275-C2063C2941B4}"/>
              </a:ext>
            </a:extLst>
          </p:cNvPr>
          <p:cNvSpPr/>
          <p:nvPr/>
        </p:nvSpPr>
        <p:spPr>
          <a:xfrm>
            <a:off x="9933185" y="2133652"/>
            <a:ext cx="211756" cy="1739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xmlns="" id="{6E121D00-9111-4E6C-8477-3D9EF47F9471}"/>
              </a:ext>
            </a:extLst>
          </p:cNvPr>
          <p:cNvSpPr/>
          <p:nvPr/>
        </p:nvSpPr>
        <p:spPr>
          <a:xfrm>
            <a:off x="10440877" y="2903071"/>
            <a:ext cx="211756" cy="1739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xmlns="" id="{BABF1157-667C-42DB-8580-4AAEA438E5CD}"/>
              </a:ext>
            </a:extLst>
          </p:cNvPr>
          <p:cNvSpPr/>
          <p:nvPr/>
        </p:nvSpPr>
        <p:spPr>
          <a:xfrm>
            <a:off x="10379971" y="3378201"/>
            <a:ext cx="211756" cy="1739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ordArt 5"/>
          <p:cNvSpPr>
            <a:spLocks noChangeArrowheads="1" noChangeShapeType="1" noTextEdit="1"/>
          </p:cNvSpPr>
          <p:nvPr/>
        </p:nvSpPr>
        <p:spPr bwMode="auto">
          <a:xfrm>
            <a:off x="3077698" y="225088"/>
            <a:ext cx="6756400" cy="9554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LUẬN </a:t>
            </a:r>
            <a:r>
              <a:rPr lang="en-US" sz="32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NHÓM: 5 phút</a:t>
            </a:r>
            <a:endParaRPr lang="en-US" sz="32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89205" y="1591994"/>
            <a:ext cx="11624604" cy="1133965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GV chia lớp thành 4 nhóm, tất cả các nhóm cùng thảo luận trong thời gian 10 phút, hoàn thành phiếu học tập theo nhóm như sau: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1354" y="196953"/>
          <a:ext cx="11718388" cy="6497377"/>
        </p:xfrm>
        <a:graphic>
          <a:graphicData uri="http://schemas.openxmlformats.org/drawingml/2006/table">
            <a:tbl>
              <a:tblPr/>
              <a:tblGrid>
                <a:gridCol w="2658794"/>
                <a:gridCol w="2813538"/>
                <a:gridCol w="3371685"/>
                <a:gridCol w="2874371"/>
              </a:tblGrid>
              <a:tr h="3426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Tiêu chí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Tích-xi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Xê-un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Ma-ni-la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89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1. Về nhiệt độ (</a:t>
                      </a:r>
                      <a:r>
                        <a:rPr lang="en-US" sz="2100" b="1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C)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</a:tr>
              <a:tr h="342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1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Cao 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nhất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</a:tr>
              <a:tr h="342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1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Thấp 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nhất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</a:tr>
              <a:tr h="342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Biên độ nhiệt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</a:tr>
              <a:tr h="342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TB năm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</a:tr>
              <a:tr h="3689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2. Lượng mưa (mm)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4747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1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Cao 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nhất, tháng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549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1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Thấp nhất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tháng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342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1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TB 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năm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11475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3. Nhận xét chung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1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Nhiệt độ:.....................</a:t>
                      </a:r>
                      <a:endParaRPr lang="en-US" sz="2100" b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1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Lượng mưa:................</a:t>
                      </a:r>
                      <a:endParaRPr lang="en-US" sz="2100" b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1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Nhiệt độ:.....................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1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Lượng mưa:................</a:t>
                      </a:r>
                      <a:endParaRPr lang="en-US" sz="2100" b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1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Nhiệt độ:.....................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2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1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Lượng mưa:................</a:t>
                      </a:r>
                      <a:endParaRPr lang="en-US" sz="2100" b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4. Thuộc đới khí hậu</a:t>
                      </a: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4911" y="281355"/>
          <a:ext cx="11122855" cy="6406626"/>
        </p:xfrm>
        <a:graphic>
          <a:graphicData uri="http://schemas.openxmlformats.org/drawingml/2006/table">
            <a:tbl>
              <a:tblPr/>
              <a:tblGrid>
                <a:gridCol w="3034950"/>
                <a:gridCol w="2983068"/>
                <a:gridCol w="2904218"/>
                <a:gridCol w="2200619"/>
              </a:tblGrid>
              <a:tr h="4661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Tiêu chí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Tích-xi</a:t>
                      </a:r>
                      <a:endParaRPr lang="en-US" sz="2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Xê-un</a:t>
                      </a:r>
                      <a:endParaRPr lang="en-US" sz="2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Ma-ni-la</a:t>
                      </a:r>
                      <a:endParaRPr lang="en-US" sz="2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66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1. Về nhiệt độ (</a:t>
                      </a:r>
                      <a:r>
                        <a:rPr lang="en-US" sz="2100" b="1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C)</a:t>
                      </a:r>
                      <a:endParaRPr lang="en-US" sz="2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</a:tr>
              <a:tr h="466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Cao 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nhất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26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29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</a:tr>
              <a:tr h="466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Thấp 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nhất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-30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-1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26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</a:tr>
              <a:tr h="466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Biên độ nhiệt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38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27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</a:tr>
              <a:tr h="466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Trung 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bình năm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-12,8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13,3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25,4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</a:tr>
              <a:tr h="466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2. Lượng mưa (mm)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466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Cao 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nhất, tháng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50, tháng 8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380, tháng 7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440, tháng 8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466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Thấp 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nhất, tháng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10, tháng 4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20, tháng 1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8, tháng 2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466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Trung 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bình năm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321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1373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2047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9390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3. Nhận xét chung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000" kern="12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just"/>
                      <a:r>
                        <a:rPr lang="en-US" sz="2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Nhiệt độ thấp,</a:t>
                      </a:r>
                      <a:r>
                        <a:rPr lang="pt-BR" sz="2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 lượng mưa trong n</a:t>
                      </a:r>
                      <a:r>
                        <a:rPr lang="vi-VN" sz="2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ă</a:t>
                      </a:r>
                      <a:r>
                        <a:rPr lang="en-US" sz="2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m </a:t>
                      </a:r>
                      <a:r>
                        <a:rPr lang="pt-BR" sz="2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nhỏ</a:t>
                      </a:r>
                      <a:endParaRPr lang="en-US" sz="21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Nhiệt độ</a:t>
                      </a:r>
                      <a:r>
                        <a:rPr lang="en-US" sz="210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2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dưới 20 </a:t>
                      </a:r>
                      <a:r>
                        <a:rPr lang="vi-VN" sz="2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độ</a:t>
                      </a:r>
                      <a:r>
                        <a:rPr lang="en-US" sz="2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 </a:t>
                      </a:r>
                      <a:r>
                        <a:rPr lang="pt-BR" sz="2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C,  mưa tương đối nhiều</a:t>
                      </a:r>
                      <a:endParaRPr lang="en-US" sz="21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Nhiệt độ cao</a:t>
                      </a:r>
                      <a:r>
                        <a:rPr lang="pt-BR" sz="2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, lượng mưa lớn</a:t>
                      </a:r>
                      <a:endParaRPr lang="en-US" sz="21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59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4. Thuộc đới khí hậu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Đới </a:t>
                      </a:r>
                      <a:r>
                        <a:rPr lang="en-US" sz="2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lạnh </a:t>
                      </a:r>
                      <a:endParaRPr lang="en-US" sz="21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Ôn </a:t>
                      </a:r>
                      <a:r>
                        <a:rPr lang="en-US" sz="2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đới</a:t>
                      </a:r>
                      <a:endParaRPr lang="en-US" sz="21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Đới </a:t>
                      </a:r>
                      <a:r>
                        <a:rPr lang="en-US" sz="2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nóng</a:t>
                      </a:r>
                      <a:endParaRPr lang="en-US" sz="21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3A7403-F93A-47C2-B6A6-7F29C5785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3" t="24900" r="67560" b="64176"/>
          <a:stretch/>
        </p:blipFill>
        <p:spPr>
          <a:xfrm>
            <a:off x="0" y="0"/>
            <a:ext cx="2269067" cy="1694438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3149600" y="0"/>
            <a:ext cx="60960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LUY ỆN TẬP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33575"/>
            <a:ext cx="12165501" cy="4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3A7403-F93A-47C2-B6A6-7F29C5785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3" t="24900" r="67560" b="64176"/>
          <a:stretch/>
        </p:blipFill>
        <p:spPr>
          <a:xfrm>
            <a:off x="0" y="0"/>
            <a:ext cx="2269067" cy="1694438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066" y="1861184"/>
            <a:ext cx="11961934" cy="495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2874" y="529577"/>
            <a:ext cx="10466363" cy="36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6266" y="182877"/>
            <a:ext cx="4110421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Cho đoạn thông tin sau: 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099" y="4528916"/>
            <a:ext cx="10920852" cy="197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2514" y="1731680"/>
            <a:ext cx="2152143" cy="3413760"/>
          </a:xfrm>
          <a:prstGeom prst="ellipse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</a:p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-3898054" y="-219541"/>
            <a:ext cx="729033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669" y="1261535"/>
            <a:ext cx="7216034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 tập bài </a:t>
            </a:r>
            <a:r>
              <a:rPr lang="en-US" sz="3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97962" y="1126068"/>
            <a:ext cx="1353413" cy="1354666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68242" y="2887134"/>
            <a:ext cx="6901174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 thành bài tập </a:t>
            </a:r>
            <a:r>
              <a:rPr lang="en-US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 SBT</a:t>
            </a:r>
            <a:endParaRPr lang="en-US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91535" y="2751666"/>
            <a:ext cx="1353413" cy="1354666"/>
          </a:xfrm>
          <a:prstGeom prst="ellipse">
            <a:avLst/>
          </a:prstGeom>
          <a:solidFill>
            <a:srgbClr val="7030A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4669" y="4513943"/>
            <a:ext cx="7216034" cy="1146628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Chuẩn bị bài </a:t>
            </a:r>
            <a:r>
              <a:rPr lang="en-US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19.</a:t>
            </a:r>
            <a:endParaRPr lang="en-US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97962" y="4377267"/>
            <a:ext cx="1353413" cy="135466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21375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267286"/>
            <a:ext cx="7840345" cy="182467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Câu 1. Những thay đổi của khí hậu vượt ra khỏi trạng thái trung bình đã được duy trì trong nhiều năm được gọi là gì?</a:t>
            </a:r>
            <a:endParaRPr lang="en-US" sz="27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93348" y="5724063"/>
            <a:ext cx="2477987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Biến 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 hậu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334043" y="5724063"/>
            <a:ext cx="2708019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Nóng lên </a:t>
            </a:r>
          </a:p>
          <a:p>
            <a:pPr algn="ctr"/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 cầu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527409" y="5724063"/>
            <a:ext cx="2438388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tiết </a:t>
            </a:r>
          </a:p>
          <a:p>
            <a:pPr algn="ctr"/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9369083" y="5724063"/>
            <a:ext cx="2530609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 ứng </a:t>
            </a:r>
          </a:p>
          <a:p>
            <a:pPr algn="ctr"/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 kính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  <a:defRPr/>
            </a:pP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 Câu 2. Hơi nước bão hòa gặp lạnh và ngưng tụ tạo thành nh</a:t>
            </a:r>
            <a:r>
              <a:rPr lang="vi-VN" sz="2700" b="1" dirty="0" smtClean="0">
                <a:solidFill>
                  <a:srgbClr val="0000FF"/>
                </a:solidFill>
                <a:latin typeface="Times New Roman" pitchFamily="18" charset="0"/>
              </a:rPr>
              <a:t>ữn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g hạt n</a:t>
            </a:r>
            <a:r>
              <a:rPr lang="vi-VN" sz="2700" b="1" dirty="0" smtClean="0">
                <a:solidFill>
                  <a:srgbClr val="0000FF"/>
                </a:solidFill>
                <a:latin typeface="Times New Roman" pitchFamily="18" charset="0"/>
              </a:rPr>
              <a:t>ướ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c nhỏ, nhẹ gọi là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690376" y="5724063"/>
            <a:ext cx="1940289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502847" y="5724063"/>
            <a:ext cx="2132807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414861" y="5724063"/>
            <a:ext cx="2095291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9270599" y="5724063"/>
            <a:ext cx="1983545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defRPr/>
            </a:pP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Câu 3. Nhận </a:t>
            </a:r>
            <a:r>
              <a:rPr lang="vi-VN" sz="2700" b="1" dirty="0" smtClean="0">
                <a:solidFill>
                  <a:srgbClr val="0000FF"/>
                </a:solidFill>
                <a:latin typeface="Times New Roman" pitchFamily="18" charset="0"/>
              </a:rPr>
              <a:t>đị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nh nào sau </a:t>
            </a:r>
            <a:r>
              <a:rPr lang="vi-VN" sz="2700" b="1" dirty="0" smtClean="0">
                <a:solidFill>
                  <a:srgbClr val="0000FF"/>
                </a:solidFill>
                <a:latin typeface="Times New Roman" pitchFamily="18" charset="0"/>
              </a:rPr>
              <a:t>đâ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y </a:t>
            </a:r>
            <a:r>
              <a:rPr lang="vi-VN" sz="2700" b="1" dirty="0" smtClean="0">
                <a:solidFill>
                  <a:srgbClr val="0000FF"/>
                </a:solidFill>
                <a:latin typeface="Times New Roman" pitchFamily="18" charset="0"/>
              </a:rPr>
              <a:t>đún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g về </a:t>
            </a:r>
            <a:r>
              <a:rPr lang="vi-VN" sz="2700" b="1" dirty="0" smtClean="0">
                <a:solidFill>
                  <a:srgbClr val="0000FF"/>
                </a:solidFill>
                <a:latin typeface="Times New Roman" pitchFamily="18" charset="0"/>
              </a:rPr>
              <a:t>đới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 nóng?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422031" y="5724063"/>
            <a:ext cx="2377440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</a:p>
          <a:p>
            <a:pPr lvl="0" algn="ctr">
              <a:defRPr/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 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thấp 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 m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 500 - 1000mm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246052" y="5724063"/>
            <a:ext cx="2538022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dạng tuyết r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9251382" y="5670231"/>
            <a:ext cx="2410736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 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 20 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48973" y="484145"/>
            <a:ext cx="7885528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defRPr/>
            </a:pP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Câu 4. Nước từ ao hồ, sông, biển và </a:t>
            </a:r>
            <a:r>
              <a:rPr lang="vi-VN" sz="2700" b="1" dirty="0" smtClean="0">
                <a:solidFill>
                  <a:srgbClr val="0000FF"/>
                </a:solidFill>
                <a:latin typeface="Times New Roman" pitchFamily="18" charset="0"/>
              </a:rPr>
              <a:t>đại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 d</a:t>
            </a:r>
            <a:r>
              <a:rPr lang="vi-VN" sz="2700" b="1" dirty="0" smtClean="0">
                <a:solidFill>
                  <a:srgbClr val="0000FF"/>
                </a:solidFill>
                <a:latin typeface="Times New Roman" pitchFamily="18" charset="0"/>
              </a:rPr>
              <a:t>ươ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ng bốc hơi lên tạo thành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933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hơi 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6788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19161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912551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  <a:defRPr/>
            </a:pP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 Câu 5. Hiện t</a:t>
            </a:r>
            <a:r>
              <a:rPr lang="vi-VN" sz="2700" b="1" dirty="0" smtClean="0">
                <a:solidFill>
                  <a:srgbClr val="0000FF"/>
                </a:solidFill>
                <a:latin typeface="Times New Roman" pitchFamily="18" charset="0"/>
              </a:rPr>
              <a:t>ượ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ng nào sau </a:t>
            </a:r>
            <a:r>
              <a:rPr lang="vi-VN" sz="2700" b="1" dirty="0" smtClean="0">
                <a:solidFill>
                  <a:srgbClr val="0000FF"/>
                </a:solidFill>
                <a:latin typeface="Times New Roman" pitchFamily="18" charset="0"/>
              </a:rPr>
              <a:t>đâ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y là biểu hiện của biến </a:t>
            </a:r>
            <a:r>
              <a:rPr lang="vi-VN" sz="2700" b="1" dirty="0" smtClean="0">
                <a:solidFill>
                  <a:srgbClr val="0000FF"/>
                </a:solidFill>
                <a:latin typeface="Times New Roman" pitchFamily="18" charset="0"/>
              </a:rPr>
              <a:t>đổi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</a:rPr>
              <a:t> khí hậu?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492363" y="5724063"/>
            <a:ext cx="2409472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Núi l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phun trào.	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437202" y="5724063"/>
            <a:ext cx="2409472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 </a:t>
            </a:r>
          </a:p>
          <a:p>
            <a:pPr lvl="0" algn="ctr"/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 dâng.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285623" y="5724063"/>
            <a:ext cx="2365209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</a:p>
          <a:p>
            <a:pPr lvl="0" algn="ctr">
              <a:defRPr/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tuyết r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9099352" y="5724063"/>
            <a:ext cx="2672176" cy="841829"/>
          </a:xfrm>
          <a:prstGeom prst="roundRect">
            <a:avLst/>
          </a:prstGeom>
          <a:solidFill>
            <a:srgbClr val="DEEB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 hè </a:t>
            </a:r>
          </a:p>
          <a:p>
            <a:pPr lvl="0" algn="ctr">
              <a:defRPr/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m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l</a:t>
            </a:r>
            <a:r>
              <a:rPr lang="vi-V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ớn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86AF7C-A218-46C3-B579-EBC3341BFB65}"/>
              </a:ext>
            </a:extLst>
          </p:cNvPr>
          <p:cNvSpPr txBox="1"/>
          <p:nvPr/>
        </p:nvSpPr>
        <p:spPr>
          <a:xfrm>
            <a:off x="0" y="-40640"/>
            <a:ext cx="12192000" cy="2733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- BÀI 18. </a:t>
            </a:r>
          </a:p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HÀNH: PHÂN 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 BIỂU ĐỒ 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 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ĐỘ, LƯỢNG MƯA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3BF2D8-0D21-4AC7-AF51-78BCFC09A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33" t="36786" r="66333" b="24102"/>
          <a:stretch/>
        </p:blipFill>
        <p:spPr>
          <a:xfrm>
            <a:off x="8102992" y="2538433"/>
            <a:ext cx="3552776" cy="4263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1C8E028-7677-42D7-AAB3-B4D8D5B37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05" t="33643" r="63110" b="31783"/>
          <a:stretch/>
        </p:blipFill>
        <p:spPr>
          <a:xfrm rot="20918376">
            <a:off x="531360" y="2792325"/>
            <a:ext cx="1642508" cy="3979137"/>
          </a:xfrm>
          <a:prstGeom prst="rect">
            <a:avLst/>
          </a:prstGeom>
        </p:spPr>
      </p:pic>
      <p:pic>
        <p:nvPicPr>
          <p:cNvPr id="1026" name="Picture 2" descr="C:\Users\PTS\Desktop\Ảnh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2501" y="2940148"/>
            <a:ext cx="5039875" cy="304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0033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18. TH</a:t>
            </a:r>
            <a:r>
              <a:rPr lang="vi-VN" sz="2500" b="1" dirty="0" smtClean="0">
                <a:latin typeface="Times New Roman" pitchFamily="18" charset="0"/>
              </a:rPr>
              <a:t>Ự</a:t>
            </a:r>
            <a:r>
              <a:rPr lang="en-US" sz="2500" b="1" dirty="0" smtClean="0">
                <a:latin typeface="Times New Roman" pitchFamily="18" charset="0"/>
              </a:rPr>
              <a:t>C HÀNH: </a:t>
            </a:r>
          </a:p>
          <a:p>
            <a:pPr algn="ctr"/>
            <a:r>
              <a:rPr lang="en-US" sz="2500" b="1" dirty="0" smtClean="0">
                <a:latin typeface="Times New Roman" pitchFamily="18" charset="0"/>
              </a:rPr>
              <a:t>PHÂN TÍCH BIỂU ĐỒ NHIỆT ĐỘ, L</a:t>
            </a:r>
            <a:r>
              <a:rPr lang="vi-VN" sz="2500" b="1" dirty="0" smtClean="0">
                <a:latin typeface="Times New Roman" pitchFamily="18" charset="0"/>
              </a:rPr>
              <a:t>ƯỢ</a:t>
            </a:r>
            <a:r>
              <a:rPr lang="en-US" sz="2500" b="1" dirty="0" smtClean="0">
                <a:latin typeface="Times New Roman" pitchFamily="18" charset="0"/>
              </a:rPr>
              <a:t>NG M</a:t>
            </a:r>
            <a:r>
              <a:rPr lang="vi-VN" sz="2500" b="1" dirty="0" smtClean="0">
                <a:latin typeface="Times New Roman" pitchFamily="18" charset="0"/>
              </a:rPr>
              <a:t>Ư</a:t>
            </a:r>
            <a:r>
              <a:rPr lang="en-US" sz="2500" b="1" dirty="0" smtClean="0">
                <a:latin typeface="Times New Roman" pitchFamily="18" charset="0"/>
              </a:rPr>
              <a:t>A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909464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8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272" y="1159807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t-B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Hướng dẫn đọc biểu đồ nhiệt độ, lượng mưa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83BF2D8-0D21-4AC7-AF51-78BCFC09A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33" t="36786" r="66333" b="24102"/>
          <a:stretch/>
        </p:blipFill>
        <p:spPr>
          <a:xfrm>
            <a:off x="8034311" y="1374336"/>
            <a:ext cx="4157689" cy="49891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796D27F-EC03-42E0-83DF-BEE7CD16D316}"/>
              </a:ext>
            </a:extLst>
          </p:cNvPr>
          <p:cNvSpPr txBox="1"/>
          <p:nvPr/>
        </p:nvSpPr>
        <p:spPr>
          <a:xfrm>
            <a:off x="8201464" y="6211669"/>
            <a:ext cx="399053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H.1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Biểu đồ nhiệt độ l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ợng mưa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 tại trạm Láng (Hà Nội)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2545" y="1640114"/>
            <a:ext cx="799044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Những yếu tố được biểu hiện trên biểu đồ là nhiệt độ và lượng mưa tại trạm Láng (Hà Nội).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2544" y="2743200"/>
            <a:ext cx="4043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Thời gian: 1 năm (12 tháng)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684851" y="1928169"/>
            <a:ext cx="6447469" cy="3362178"/>
          </a:xfrm>
          <a:prstGeom prst="cloudCallout">
            <a:avLst>
              <a:gd name="adj1" fmla="val 66702"/>
              <a:gd name="adj2" fmla="val 9054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Biểu đồ thể hiện nội dung gì?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yếu tố nào biểu hiện trên biểu đồ? Trong thời gian bao lâu?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547429" y="6313714"/>
            <a:ext cx="1016000" cy="2902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15361" grpId="0"/>
      <p:bldP spid="15362" grpId="0"/>
      <p:bldP spid="26" grpId="0" animBg="1"/>
      <p:bldP spid="26" grpId="1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0033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18. TH</a:t>
            </a:r>
            <a:r>
              <a:rPr lang="vi-VN" sz="2500" b="1" dirty="0" smtClean="0">
                <a:latin typeface="Times New Roman" pitchFamily="18" charset="0"/>
              </a:rPr>
              <a:t>Ự</a:t>
            </a:r>
            <a:r>
              <a:rPr lang="en-US" sz="2500" b="1" dirty="0" smtClean="0">
                <a:latin typeface="Times New Roman" pitchFamily="18" charset="0"/>
              </a:rPr>
              <a:t>C HÀNH: </a:t>
            </a:r>
          </a:p>
          <a:p>
            <a:pPr algn="ctr"/>
            <a:r>
              <a:rPr lang="en-US" sz="2500" b="1" dirty="0" smtClean="0">
                <a:latin typeface="Times New Roman" pitchFamily="18" charset="0"/>
              </a:rPr>
              <a:t>PHÂN TÍCH BIỂU ĐỒ NHIỆT ĐỘ, L</a:t>
            </a:r>
            <a:r>
              <a:rPr lang="vi-VN" sz="2500" b="1" dirty="0" smtClean="0">
                <a:latin typeface="Times New Roman" pitchFamily="18" charset="0"/>
              </a:rPr>
              <a:t>ƯỢ</a:t>
            </a:r>
            <a:r>
              <a:rPr lang="en-US" sz="2500" b="1" dirty="0" smtClean="0">
                <a:latin typeface="Times New Roman" pitchFamily="18" charset="0"/>
              </a:rPr>
              <a:t>NG M</a:t>
            </a:r>
            <a:r>
              <a:rPr lang="vi-VN" sz="2500" b="1" dirty="0" smtClean="0">
                <a:latin typeface="Times New Roman" pitchFamily="18" charset="0"/>
              </a:rPr>
              <a:t>Ư</a:t>
            </a:r>
            <a:r>
              <a:rPr lang="en-US" sz="2500" b="1" dirty="0" smtClean="0">
                <a:latin typeface="Times New Roman" pitchFamily="18" charset="0"/>
              </a:rPr>
              <a:t>A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909464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8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272" y="1159807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t-B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Hướng dẫn đọc biểu đồ nhiệt độ, lượng mưa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83BF2D8-0D21-4AC7-AF51-78BCFC09A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33" t="36786" r="66333" b="24102"/>
          <a:stretch/>
        </p:blipFill>
        <p:spPr>
          <a:xfrm>
            <a:off x="8034311" y="1374336"/>
            <a:ext cx="4157689" cy="49891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796D27F-EC03-42E0-83DF-BEE7CD16D316}"/>
              </a:ext>
            </a:extLst>
          </p:cNvPr>
          <p:cNvSpPr txBox="1"/>
          <p:nvPr/>
        </p:nvSpPr>
        <p:spPr>
          <a:xfrm>
            <a:off x="8440614" y="6211669"/>
            <a:ext cx="375138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H.1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Biểu đồ nhiệt độ l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ợng mưa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 tại trạm Láng (Hà Nội)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559358" y="1686785"/>
            <a:ext cx="5669280" cy="3362178"/>
          </a:xfrm>
          <a:prstGeom prst="cloudCallout">
            <a:avLst>
              <a:gd name="adj1" fmla="val 66702"/>
              <a:gd name="adj2" fmla="val 9054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Trục bên phải, trục bên trái thể hiện yếu tố nào? Đơn vị đo của yếu tố đó là gì? </a:t>
            </a:r>
          </a:p>
          <a:p>
            <a:pPr algn="just">
              <a:lnSpc>
                <a:spcPct val="150000"/>
              </a:lnSpc>
            </a:pPr>
            <a:r>
              <a:rPr lang="en-US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Trục ngang thể hiện yếu tố nào?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D067CC5E-42D4-4F5D-B21B-42DBD793BB3D}"/>
              </a:ext>
            </a:extLst>
          </p:cNvPr>
          <p:cNvSpPr/>
          <p:nvPr/>
        </p:nvSpPr>
        <p:spPr>
          <a:xfrm>
            <a:off x="11467014" y="5832855"/>
            <a:ext cx="724986" cy="4280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942B25C2-E8A6-46D4-A62C-1367E7D469F0}"/>
              </a:ext>
            </a:extLst>
          </p:cNvPr>
          <p:cNvSpPr/>
          <p:nvPr/>
        </p:nvSpPr>
        <p:spPr>
          <a:xfrm>
            <a:off x="8161182" y="1310745"/>
            <a:ext cx="1466193" cy="4280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70B5695-017C-4F4F-9004-9969625A2ED1}"/>
              </a:ext>
            </a:extLst>
          </p:cNvPr>
          <p:cNvSpPr/>
          <p:nvPr/>
        </p:nvSpPr>
        <p:spPr>
          <a:xfrm>
            <a:off x="10223732" y="1310745"/>
            <a:ext cx="1968268" cy="4280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DB7374D7-6FB4-4A9E-A817-1D64D70D04EB}"/>
              </a:ext>
            </a:extLst>
          </p:cNvPr>
          <p:cNvCxnSpPr/>
          <p:nvPr/>
        </p:nvCxnSpPr>
        <p:spPr>
          <a:xfrm>
            <a:off x="8724314" y="1760806"/>
            <a:ext cx="0" cy="4460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8234844C-5653-40FE-961C-64554C16CCC9}"/>
              </a:ext>
            </a:extLst>
          </p:cNvPr>
          <p:cNvCxnSpPr>
            <a:cxnSpLocks/>
          </p:cNvCxnSpPr>
          <p:nvPr/>
        </p:nvCxnSpPr>
        <p:spPr>
          <a:xfrm flipH="1">
            <a:off x="8717183" y="5953754"/>
            <a:ext cx="28112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EC6FFC65-F181-4F20-A1DD-4085F1333A0A}"/>
              </a:ext>
            </a:extLst>
          </p:cNvPr>
          <p:cNvCxnSpPr/>
          <p:nvPr/>
        </p:nvCxnSpPr>
        <p:spPr>
          <a:xfrm>
            <a:off x="11365223" y="1760806"/>
            <a:ext cx="0" cy="4460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Cloud Callout 34"/>
          <p:cNvSpPr/>
          <p:nvPr/>
        </p:nvSpPr>
        <p:spPr>
          <a:xfrm>
            <a:off x="745811" y="1724521"/>
            <a:ext cx="5221682" cy="2873048"/>
          </a:xfrm>
          <a:prstGeom prst="cloudCallout">
            <a:avLst>
              <a:gd name="adj1" fmla="val 66702"/>
              <a:gd name="adj2" fmla="val 9054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3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 cột màu xanh, đường biểu diễn màu </a:t>
            </a:r>
            <a:r>
              <a:rPr lang="vi-VN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thể hiện cho yếu tố nào? 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96952" y="1633415"/>
            <a:ext cx="780756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Nhiệt độ: biểu hiện bằng đường màu đỏ, đơn 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 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(</a:t>
            </a:r>
            <a:r>
              <a:rPr kumimoji="0" lang="en-US" sz="23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C).</a:t>
            </a:r>
            <a:endParaRPr kumimoji="0" lang="en-US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6952" y="2091006"/>
            <a:ext cx="714971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- Lượng mưa: biểu hiện bằng cột màu xanh, đơn vị mm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22" grpId="0" animBg="1"/>
      <p:bldP spid="31" grpId="0" animBg="1"/>
      <p:bldP spid="35" grpId="0" animBg="1"/>
      <p:bldP spid="35" grpId="1" animBg="1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932</Words>
  <PresentationFormat>Custom</PresentationFormat>
  <Paragraphs>155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2021-07-26T14:34:43Z</dcterms:created>
  <dcterms:modified xsi:type="dcterms:W3CDTF">2021-09-30T14:46:00Z</dcterms:modified>
</cp:coreProperties>
</file>