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6" r:id="rId3"/>
    <p:sldId id="259" r:id="rId4"/>
    <p:sldId id="268" r:id="rId5"/>
    <p:sldId id="269" r:id="rId6"/>
    <p:sldId id="270" r:id="rId7"/>
    <p:sldId id="265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67" r:id="rId17"/>
    <p:sldId id="2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02"/>
    <a:srgbClr val="F7FBDD"/>
    <a:srgbClr val="DCF117"/>
    <a:srgbClr val="D5E226"/>
    <a:srgbClr val="66FF33"/>
    <a:srgbClr val="67C98C"/>
    <a:srgbClr val="66FF66"/>
    <a:srgbClr val="E2EE42"/>
    <a:srgbClr val="53DDC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306" autoAdjust="0"/>
  </p:normalViewPr>
  <p:slideViewPr>
    <p:cSldViewPr snapToGrid="0">
      <p:cViewPr varScale="1">
        <p:scale>
          <a:sx n="69" d="100"/>
          <a:sy n="69" d="100"/>
        </p:scale>
        <p:origin x="-19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14.xml"/><Relationship Id="rId3" Type="http://schemas.openxmlformats.org/officeDocument/2006/relationships/slide" Target="slide9.xml"/><Relationship Id="rId7" Type="http://schemas.openxmlformats.org/officeDocument/2006/relationships/slide" Target="slide11.xml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slide" Target="slide13.xml"/><Relationship Id="rId5" Type="http://schemas.openxmlformats.org/officeDocument/2006/relationships/slide" Target="slide10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12.xml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42656"/>
            <a:ext cx="1219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C00000"/>
                </a:solidFill>
              </a:rPr>
              <a:t>CHỦ ĐỀ </a:t>
            </a:r>
            <a:r>
              <a:rPr lang="vi-VN" sz="3600" dirty="0" smtClean="0">
                <a:solidFill>
                  <a:srgbClr val="C00000"/>
                </a:solidFill>
              </a:rPr>
              <a:t>1</a:t>
            </a:r>
          </a:p>
          <a:p>
            <a:pPr algn="ctr"/>
            <a:r>
              <a:rPr lang="vi-VN" sz="3600" dirty="0" smtClean="0">
                <a:solidFill>
                  <a:srgbClr val="C00000"/>
                </a:solidFill>
              </a:rPr>
              <a:t>EM </a:t>
            </a:r>
            <a:r>
              <a:rPr lang="vi-VN" sz="3600" dirty="0">
                <a:solidFill>
                  <a:srgbClr val="C00000"/>
                </a:solidFill>
              </a:rPr>
              <a:t>LỚN LÊN CÙNG MÁI TRƯỜNG MẾN </a:t>
            </a:r>
            <a:r>
              <a:rPr lang="vi-VN" sz="3600" dirty="0" smtClean="0">
                <a:solidFill>
                  <a:srgbClr val="C00000"/>
                </a:solidFill>
              </a:rPr>
              <a:t>YÊU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>
            <a:hlinkClick r:id="rId2" action="ppaction://hlinksldjump"/>
          </p:cNvPr>
          <p:cNvSpPr/>
          <p:nvPr/>
        </p:nvSpPr>
        <p:spPr>
          <a:xfrm>
            <a:off x="2189857" y="2204345"/>
            <a:ext cx="8188036" cy="107921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-2" y="0"/>
            <a:ext cx="12192000" cy="969818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 hoạt động tìm hiểu về Đội Thiếu niên Tiền phong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 Minh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05" y="1731045"/>
            <a:ext cx="1650567" cy="170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4006" y="2275503"/>
            <a:ext cx="68197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 tuổi đủ điều kiện kết nạp đội viên vào </a:t>
            </a:r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Đội 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TNTP Hồ Chí Minh là bao nhiêu?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5436" y="3987941"/>
            <a:ext cx="19611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C00000"/>
                </a:solidFill>
                <a:latin typeface="+mj-lt"/>
              </a:rPr>
              <a:t>9 </a:t>
            </a:r>
            <a:r>
              <a:rPr lang="vi-VN" sz="3200" dirty="0" smtClean="0">
                <a:solidFill>
                  <a:srgbClr val="C00000"/>
                </a:solidFill>
                <a:latin typeface="+mj-lt"/>
              </a:rPr>
              <a:t>-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C00000"/>
                </a:solidFill>
                <a:latin typeface="+mj-lt"/>
              </a:rPr>
              <a:t>15 </a:t>
            </a:r>
            <a:r>
              <a:rPr lang="vi-VN" sz="3200" dirty="0">
                <a:solidFill>
                  <a:srgbClr val="C00000"/>
                </a:solidFill>
                <a:latin typeface="+mj-lt"/>
              </a:rPr>
              <a:t>tuổi</a:t>
            </a:r>
            <a:endParaRPr lang="en-US" sz="320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42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>
            <a:hlinkClick r:id="rId2" action="ppaction://hlinksldjump"/>
          </p:cNvPr>
          <p:cNvSpPr/>
          <p:nvPr/>
        </p:nvSpPr>
        <p:spPr>
          <a:xfrm>
            <a:off x="2189857" y="2204345"/>
            <a:ext cx="8796798" cy="107921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-2" y="0"/>
            <a:ext cx="12192000" cy="969818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 hoạt động tìm hiểu về Đội Thiếu niên Tiền phong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 Minh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05" y="1731045"/>
            <a:ext cx="1650567" cy="170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02844" y="2482341"/>
            <a:ext cx="8583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 bao nhiêu đội viên trở lên được thành lập một chi đội?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98473" y="3971921"/>
            <a:ext cx="2202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đội viên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99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>
            <a:hlinkClick r:id="rId2" action="ppaction://hlinksldjump"/>
          </p:cNvPr>
          <p:cNvSpPr/>
          <p:nvPr/>
        </p:nvSpPr>
        <p:spPr>
          <a:xfrm>
            <a:off x="1940474" y="2204345"/>
            <a:ext cx="9740556" cy="107921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-2" y="0"/>
            <a:ext cx="12192000" cy="969818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 hoạt động tìm hiểu về Đội Thiếu niên Tiền phong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 Minh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9" y="1731045"/>
            <a:ext cx="1650567" cy="170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55272" y="2482341"/>
            <a:ext cx="9325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 biểu trưng của Đội TNTP Hồ Chí Minh bao gồm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những gì?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6512" y="3995953"/>
            <a:ext cx="65147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Cờ Đội, huy hiệu Đội, khăn quàng Đỏ, Đội ca, khẩu hiệu Đội, cấp hiệu chỉ huy Đội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84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>
            <a:hlinkClick r:id="rId2" action="ppaction://hlinksldjump"/>
          </p:cNvPr>
          <p:cNvSpPr/>
          <p:nvPr/>
        </p:nvSpPr>
        <p:spPr>
          <a:xfrm>
            <a:off x="2189857" y="2204345"/>
            <a:ext cx="8188036" cy="107921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-2" y="0"/>
            <a:ext cx="12192000" cy="969818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 hoạt động tìm hiểu về Đội Thiếu niên Tiền phong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 Minh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57" y="1731045"/>
            <a:ext cx="1650567" cy="170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33933" y="2235903"/>
            <a:ext cx="71241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 “Đội Thiếu niên Tiền phong Hồ Chí Minh” </a:t>
            </a:r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 năm nào?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68727" y="4029504"/>
            <a:ext cx="1254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1970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8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>
            <a:hlinkClick r:id="rId2" action="ppaction://hlinksldjump"/>
          </p:cNvPr>
          <p:cNvSpPr/>
          <p:nvPr/>
        </p:nvSpPr>
        <p:spPr>
          <a:xfrm>
            <a:off x="2189856" y="2204345"/>
            <a:ext cx="9195959" cy="107921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-2" y="0"/>
            <a:ext cx="12192000" cy="969818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 hoạt động tìm hiểu về Đội Thiếu niên Tiền phong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 Minh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05" y="1731045"/>
            <a:ext cx="1650567" cy="170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02844" y="2482341"/>
            <a:ext cx="8982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 đội trưởng đầu tiên của Đội TNTP Hồ Chí Minh là ai?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4477" y="4120644"/>
            <a:ext cx="3166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Nông Văn Dền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07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454725" y="2133599"/>
            <a:ext cx="9365675" cy="2244437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 hoạt động tìm hiểu về 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 niên Tiền phong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 Minh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6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-2" y="0"/>
            <a:ext cx="12192000" cy="942109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gia hoạt động tìm hiểu về Đội Thiếu niên Tiền phong </a:t>
            </a:r>
            <a:endParaRPr lang="vi-VN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 Minh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836" y="1594746"/>
            <a:ext cx="8069162" cy="50712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6292" y="1133081"/>
            <a:ext cx="8880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2. Kể về tấm gương đội viên Đội Thiếu niên Tiền phong Hồ Chí Minh </a:t>
            </a:r>
            <a:endParaRPr lang="en-US" sz="2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091" y="2194037"/>
            <a:ext cx="4322617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2400" b="1" i="1" u="sng" dirty="0" smtClean="0">
                <a:latin typeface="Times New Roman" pitchFamily="18" charset="0"/>
                <a:cs typeface="Times New Roman" pitchFamily="18" charset="0"/>
              </a:rPr>
              <a:t>ợi ý:</a:t>
            </a:r>
            <a:endParaRPr lang="vi-VN" sz="2400" b="1" i="1" u="sng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+ Tên nhân vật là gì? Quê ở đâu?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+ Nhân vật đó có những điểm gì đáng tự hào?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+ Tình cảm của em đối với nhân vật đó như thế nào?....</a:t>
            </a:r>
          </a:p>
        </p:txBody>
      </p:sp>
    </p:spTree>
    <p:extLst>
      <p:ext uri="{BB962C8B-B14F-4D97-AF65-F5344CB8AC3E}">
        <p14:creationId xmlns:p14="http://schemas.microsoft.com/office/powerpoint/2010/main" val="16698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9365" y="2717953"/>
            <a:ext cx="68532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TỔNG KẾT/ </a:t>
            </a:r>
            <a:r>
              <a:rPr lang="vi-VN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CAM KẾT </a:t>
            </a:r>
          </a:p>
          <a:p>
            <a:pPr algn="ctr"/>
            <a:r>
              <a:rPr lang="vi-VN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CHẤP HÀNH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8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20436"/>
            <a:ext cx="12192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CHỦ ĐỀ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sz="32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3200" b="1" dirty="0" smtClean="0">
                <a:latin typeface="+mj-lt"/>
              </a:rPr>
              <a:t>EM </a:t>
            </a:r>
            <a:r>
              <a:rPr lang="vi-VN" sz="3200" b="1" dirty="0">
                <a:latin typeface="+mj-lt"/>
              </a:rPr>
              <a:t>LỚN LÊN CÙNG MÁI TRƯỜNG MẾN </a:t>
            </a:r>
            <a:r>
              <a:rPr lang="vi-VN" sz="3200" b="1" dirty="0" smtClean="0">
                <a:latin typeface="+mj-lt"/>
              </a:rPr>
              <a:t>YÊU (TUẦN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b="1" dirty="0" smtClean="0">
                <a:latin typeface="+mj-lt"/>
              </a:rPr>
              <a:t>)</a:t>
            </a:r>
            <a:endParaRPr lang="en-US" sz="3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7707" y="12550"/>
            <a:ext cx="46551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+mj-lt"/>
              </a:rPr>
              <a:t>SINH HOẠT LỚP</a:t>
            </a:r>
            <a:endParaRPr lang="en-US" sz="4000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038" y="1797654"/>
            <a:ext cx="7522464" cy="48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385454" y="1981201"/>
            <a:ext cx="9434945" cy="19188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Tổng kết hoạt động tuần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và </a:t>
            </a:r>
            <a:endParaRPr lang="en-US" sz="32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phương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hướng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động tuần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Tổng kết hoạt động tuần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phương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hướng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động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tuần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438400" y="1433945"/>
            <a:ext cx="6221555" cy="3442855"/>
          </a:xfrm>
          <a:prstGeom prst="round2Diag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Sơ kết tuần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Từng tổ báo cáo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Lớp trưởng tập hợp ý kiến tình hình hoạt động của tổ, lớp trong tuần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44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Tổng kết hoạt động tuần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4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phương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hướng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động tuần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2175164" y="962891"/>
            <a:ext cx="8437417" cy="491143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67C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Phương án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 5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ổn định, duy trì nền nếp quy định.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thực hiện tốt các nội quy của nhà trường đề ra.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Tích cực học tập để nâng cao chất lượng. 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duy trì các hoạt động: thể dục, vệ sinh trường, lớp xanh, sạch, đẹp và cả ý thức nói lời hay, làm việc tốt ....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Thực hiện các hoạt động khác theo phân công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6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967343" y="2410691"/>
            <a:ext cx="8963889" cy="180109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 hoạt động tìm hiểu về Đội Thiếu niên Tiền phong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 Minh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83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969818"/>
            <a:ext cx="5260975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Alternate Process 4"/>
          <p:cNvSpPr/>
          <p:nvPr/>
        </p:nvSpPr>
        <p:spPr>
          <a:xfrm>
            <a:off x="-2" y="0"/>
            <a:ext cx="12192000" cy="969818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 hoạt động tìm hiểu về Đội Thiếu niên Tiền phong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 Minh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6837" y="1110826"/>
            <a:ext cx="616418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Trò chơi: </a:t>
            </a:r>
            <a:endParaRPr lang="en-US" sz="60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Hái </a:t>
            </a:r>
            <a:r>
              <a:rPr lang="en-US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hoa dân chủ</a:t>
            </a:r>
            <a:endParaRPr lang="en-US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7925" y="3316529"/>
            <a:ext cx="72597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28202"/>
                </a:solidFill>
                <a:latin typeface="Times New Roman" pitchFamily="18" charset="0"/>
                <a:cs typeface="Times New Roman" pitchFamily="18" charset="0"/>
              </a:rPr>
              <a:t>Luật chơi:</a:t>
            </a:r>
          </a:p>
          <a:p>
            <a:pPr algn="just"/>
            <a:r>
              <a:rPr lang="vi-VN" sz="2400" dirty="0" smtClean="0">
                <a:latin typeface="+mj-lt"/>
              </a:rPr>
              <a:t>- </a:t>
            </a:r>
            <a:r>
              <a:rPr lang="vi-VN" sz="2400" dirty="0">
                <a:latin typeface="+mj-lt"/>
              </a:rPr>
              <a:t>Thành viên của mỗi đội chơi hái các bông hoa ghi câu hỏi yêu cầu trên cây hoa dân chủ. </a:t>
            </a:r>
          </a:p>
          <a:p>
            <a:pPr algn="just"/>
            <a:r>
              <a:rPr lang="vi-VN" sz="2400" dirty="0">
                <a:latin typeface="+mj-lt"/>
              </a:rPr>
              <a:t>-  Các đội lần lượt bốc thăm, trả lời câu hỏi hoặc thực hiện yêu cầu trong bông hoa cho tới khi trò chơi kết thúc. </a:t>
            </a:r>
          </a:p>
          <a:p>
            <a:pPr algn="just"/>
            <a:r>
              <a:rPr lang="vi-VN" sz="2400" dirty="0">
                <a:latin typeface="+mj-lt"/>
              </a:rPr>
              <a:t>-  Mỗi câu trả lời đúng sẽ được 1 điểm. Đội có điểm số cao nhất sẽ giành chiến thắng và nhận được phần quà ý nghĩa. </a:t>
            </a:r>
          </a:p>
        </p:txBody>
      </p:sp>
    </p:spTree>
    <p:extLst>
      <p:ext uri="{BB962C8B-B14F-4D97-AF65-F5344CB8AC3E}">
        <p14:creationId xmlns:p14="http://schemas.microsoft.com/office/powerpoint/2010/main" val="7133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131" y="792596"/>
            <a:ext cx="5260975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642" y="792596"/>
            <a:ext cx="11398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783" y="2201429"/>
            <a:ext cx="11398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80" y="2059997"/>
            <a:ext cx="11398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797" y="3130983"/>
            <a:ext cx="11398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357" y="2059997"/>
            <a:ext cx="11398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797" y="1135929"/>
            <a:ext cx="11398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0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>
            <a:hlinkClick r:id="rId2" action="ppaction://hlinksldjump"/>
          </p:cNvPr>
          <p:cNvSpPr/>
          <p:nvPr/>
        </p:nvSpPr>
        <p:spPr>
          <a:xfrm>
            <a:off x="2189857" y="2204345"/>
            <a:ext cx="8188036" cy="107921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-2" y="0"/>
            <a:ext cx="12192000" cy="969818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 hoạt động tìm hiểu về Đội Thiếu niên Tiền phong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 Minh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05" y="1731045"/>
            <a:ext cx="1650567" cy="170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02844" y="2482341"/>
            <a:ext cx="7762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Lời hứa của đội viên khi được kết nạp vào Đội là gì?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6512" y="3995953"/>
            <a:ext cx="65147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 hứa của đội viên khi được kết nạp vào Đội là: 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 5 điều Bác Hồ dạy; 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Tuân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 điều lệ Đội; 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gìn danh dự Đội TNTP Hồ Chí Minh.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77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5398</TotalTime>
  <Words>730</Words>
  <PresentationFormat>Custom</PresentationFormat>
  <Paragraphs>69</Paragraphs>
  <Slides>17</Slides>
  <Notes>0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2022-03-07T03:29:52Z</dcterms:created>
  <dcterms:modified xsi:type="dcterms:W3CDTF">2023-01-19T06:34:53Z</dcterms:modified>
</cp:coreProperties>
</file>