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9"/>
  </p:notesMasterIdLst>
  <p:sldIdLst>
    <p:sldId id="442" r:id="rId3"/>
    <p:sldId id="441" r:id="rId4"/>
    <p:sldId id="362" r:id="rId5"/>
    <p:sldId id="425" r:id="rId6"/>
    <p:sldId id="427" r:id="rId7"/>
    <p:sldId id="433" r:id="rId8"/>
    <p:sldId id="449" r:id="rId9"/>
    <p:sldId id="434" r:id="rId10"/>
    <p:sldId id="435" r:id="rId11"/>
    <p:sldId id="456" r:id="rId12"/>
    <p:sldId id="457" r:id="rId13"/>
    <p:sldId id="415" r:id="rId14"/>
    <p:sldId id="351" r:id="rId15"/>
    <p:sldId id="391" r:id="rId16"/>
    <p:sldId id="397" r:id="rId17"/>
    <p:sldId id="355" r:id="rId18"/>
    <p:sldId id="383" r:id="rId19"/>
    <p:sldId id="463" r:id="rId20"/>
    <p:sldId id="402" r:id="rId21"/>
    <p:sldId id="458" r:id="rId22"/>
    <p:sldId id="459" r:id="rId23"/>
    <p:sldId id="461" r:id="rId24"/>
    <p:sldId id="460" r:id="rId25"/>
    <p:sldId id="462" r:id="rId26"/>
    <p:sldId id="409" r:id="rId27"/>
    <p:sldId id="398" r:id="rId28"/>
  </p:sldIdLst>
  <p:sldSz cx="9144000" cy="6858000" type="screen4x3"/>
  <p:notesSz cx="6858000" cy="9144000"/>
  <p:embeddedFontLst>
    <p:embeddedFont>
      <p:font typeface=".VnUniverse" pitchFamily="34" charset="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.VnCooperH" pitchFamily="34" charset="0"/>
      <p:regular r:id="rId35"/>
    </p:embeddedFont>
    <p:embeddedFont>
      <p:font typeface="VNI-Avo" pitchFamily="2" charset="0"/>
      <p:regular r:id="rId36"/>
      <p:bold r:id="rId37"/>
      <p:italic r:id="rId38"/>
      <p:boldItalic r:id="rId39"/>
    </p:embeddedFont>
    <p:embeddedFont>
      <p:font typeface="Arial Rounded MT Bold" charset="0"/>
      <p:regular r:id="rId40"/>
    </p:embeddedFont>
    <p:embeddedFont>
      <p:font typeface=".VnAvant" pitchFamily="34" charset="0"/>
      <p:regular r:id="rId41"/>
      <p:bold r:id="rId42"/>
      <p:italic r:id="rId43"/>
      <p:boldItalic r:id="rId44"/>
    </p:embeddedFont>
    <p:embeddedFont>
      <p:font typeface=".VnCooper" pitchFamily="34" charset="0"/>
      <p:regular r:id="rId45"/>
    </p:embeddedFont>
    <p:embeddedFont>
      <p:font typeface="HP-087" pitchFamily="34" charset="0"/>
      <p:bold r:id="rId46"/>
    </p:embeddedFont>
  </p:embeddedFontLst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66"/>
    <a:srgbClr val="0033CC"/>
    <a:srgbClr val="00CC00"/>
    <a:srgbClr val="FFCCFF"/>
    <a:srgbClr val="009900"/>
    <a:srgbClr val="66FFFF"/>
    <a:srgbClr val="FF99FF"/>
    <a:srgbClr val="00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248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phicsfactory.com/Animations/3D/Holidays/Christmas/wreath_123798.html" TargetMode="External"/><Relationship Id="rId13" Type="http://schemas.openxmlformats.org/officeDocument/2006/relationships/image" Target="../media/image17.jpeg"/><Relationship Id="rId3" Type="http://schemas.openxmlformats.org/officeDocument/2006/relationships/audio" Target="../media/media1.mp3"/><Relationship Id="rId7" Type="http://schemas.openxmlformats.org/officeDocument/2006/relationships/image" Target="../media/image15.png"/><Relationship Id="rId12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3.jpeg"/><Relationship Id="rId5" Type="http://schemas.openxmlformats.org/officeDocument/2006/relationships/image" Target="../media/image13.png"/><Relationship Id="rId10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6.gif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455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Kết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nối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thức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với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cuộc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sống</a:t>
            </a:r>
            <a:endParaRPr lang="en-US" sz="35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71600" y="955964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.VnAvant" pitchFamily="34" charset="0"/>
              </a:rPr>
              <a:t>TIẾNG VIỆT</a:t>
            </a:r>
            <a:r>
              <a:rPr lang="vi-VN" sz="6000" b="1">
                <a:solidFill>
                  <a:srgbClr val="00206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vi-VN" sz="6000" b="1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60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25042"/>
      </p:ext>
    </p:extLst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4005"/>
            <a:ext cx="32861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7248" y="4267200"/>
            <a:ext cx="2973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traïm y teá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xmlns="" id="{B09A4D29-DE5A-4C86-B8B0-A5A469AD515F}"/>
              </a:ext>
            </a:extLst>
          </p:cNvPr>
          <p:cNvSpPr/>
          <p:nvPr/>
        </p:nvSpPr>
        <p:spPr bwMode="auto">
          <a:xfrm rot="1232801">
            <a:off x="2065724" y="1441792"/>
            <a:ext cx="867141" cy="1816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0728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9" name="Group 58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63" name="Rounded Rectangle 62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467796" y="1201027"/>
            <a:ext cx="1416424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17260"/>
              </p:ext>
            </p:extLst>
          </p:nvPr>
        </p:nvGraphicFramePr>
        <p:xfrm>
          <a:off x="467796" y="1696327"/>
          <a:ext cx="3113604" cy="27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868"/>
                <a:gridCol w="1037868"/>
                <a:gridCol w="1037868"/>
              </a:tblGrid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819476" y="1842655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62248" y="1836241"/>
            <a:ext cx="623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m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0930" y="2476159"/>
            <a:ext cx="495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1695" y="3257231"/>
            <a:ext cx="514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aê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2459" y="3903562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aâ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98660" y="2466110"/>
            <a:ext cx="772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06757" y="2468717"/>
            <a:ext cx="934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am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71236" y="3177911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aên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79333" y="3180518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aêm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57095" y="3826849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aân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65192" y="3829456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aâm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377" y="1530930"/>
            <a:ext cx="1083914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485556"/>
              </p:ext>
            </p:extLst>
          </p:nvPr>
        </p:nvGraphicFramePr>
        <p:xfrm>
          <a:off x="5791200" y="784087"/>
          <a:ext cx="2514600" cy="502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257300"/>
              </a:tblGrid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2" name="Rectangle 71"/>
          <p:cNvSpPr/>
          <p:nvPr/>
        </p:nvSpPr>
        <p:spPr>
          <a:xfrm>
            <a:off x="5500260" y="569087"/>
            <a:ext cx="1541114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576879" y="798731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191436" y="1449576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o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72200" y="2104610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oâ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91436" y="2789275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ô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72200" y="3435606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e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72200" y="3917094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eâ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78988" y="4569348"/>
            <a:ext cx="296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i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13878" y="5215679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u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277117" y="1519489"/>
            <a:ext cx="76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on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77117" y="2706791"/>
            <a:ext cx="76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ôn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77117" y="3353122"/>
            <a:ext cx="76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en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464669" y="4639261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in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299559" y="5285592"/>
            <a:ext cx="739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un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257881" y="2110682"/>
            <a:ext cx="78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oân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257881" y="3999453"/>
            <a:ext cx="78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eân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2741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9" grpId="0"/>
      <p:bldP spid="50" grpId="0"/>
      <p:bldP spid="51" grpId="0"/>
      <p:bldP spid="66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96" grpId="0"/>
      <p:bldP spid="97" grpId="0"/>
      <p:bldP spid="99" grpId="0"/>
      <p:bldP spid="100" grpId="0"/>
      <p:bldP spid="101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82124" y="609599"/>
            <a:ext cx="2329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cuû saén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0165" y="1440595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baøn chaân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2313159"/>
            <a:ext cx="3249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möa phuøn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8398" y="3102589"/>
            <a:ext cx="2823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ngoïn coû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76640" y="609599"/>
            <a:ext cx="2406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beán ñoø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9176" y="1440595"/>
            <a:ext cx="2973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traïm y teá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7799" y="2313159"/>
            <a:ext cx="2855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khoân lôùn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6632" y="4114800"/>
            <a:ext cx="2484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taám goã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8856" y="3269398"/>
            <a:ext cx="250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ñ</a:t>
            </a:r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eøn pin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1625" y="4114800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chaêm chæ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374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66260"/>
            <a:ext cx="4610101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-662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917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64699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8" y="5727009"/>
            <a:ext cx="96678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Animated Christmas wreath with a big red bow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" y="285879"/>
            <a:ext cx="762000" cy="8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appy Snowman Face Smiling 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79" y="248127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4" y="1946317"/>
            <a:ext cx="6120672" cy="37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22812" y="1371598"/>
            <a:ext cx="8921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	Thoû vaø ruøa</a:t>
            </a:r>
          </a:p>
          <a:p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	Nhìn ruøa, thoû  cheâ: “Quaû laø chaäm nhö ruøa.”. Ruøa oân toàn: “ Ta thi nheù.” Thoû hôùn hôû tham gia. Thoû nhôûn nhô muùa ca, ruøa cöù boø caàn maãn. Theá laø, ruøa ñi xa hôn haúm thoû.</a:t>
            </a:r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2428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5749" y="76200"/>
            <a:ext cx="2124051" cy="778557"/>
            <a:chOff x="85748" y="76200"/>
            <a:chExt cx="3892925" cy="778557"/>
          </a:xfrm>
        </p:grpSpPr>
        <p:grpSp>
          <p:nvGrpSpPr>
            <p:cNvPr id="15" name="Group 14"/>
            <p:cNvGrpSpPr/>
            <p:nvPr/>
          </p:nvGrpSpPr>
          <p:grpSpPr>
            <a:xfrm>
              <a:off x="85748" y="201195"/>
              <a:ext cx="3892925" cy="606130"/>
              <a:chOff x="85748" y="201195"/>
              <a:chExt cx="3892925" cy="606130"/>
            </a:xfrm>
          </p:grpSpPr>
          <p:sp>
            <p:nvSpPr>
              <p:cNvPr id="24" name="Rounded Rectangle 23"/>
              <p:cNvSpPr/>
              <p:nvPr/>
            </p:nvSpPr>
            <p:spPr bwMode="auto">
              <a:xfrm>
                <a:off x="375213" y="201195"/>
                <a:ext cx="3603460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85748" y="201195"/>
                <a:ext cx="960105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7533" y="76200"/>
              <a:ext cx="3003345" cy="778557"/>
              <a:chOff x="-647325" y="-231732"/>
              <a:chExt cx="3003345" cy="77855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-647325" y="-231732"/>
                <a:ext cx="10324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85150" y="-99506"/>
                <a:ext cx="19708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563450" y="1301500"/>
            <a:ext cx="4331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33CC"/>
                </a:solidFill>
                <a:latin typeface="VNI-Avo" pitchFamily="2" charset="0"/>
              </a:rPr>
              <a:t>Sen nôû thaém hoà.</a:t>
            </a:r>
            <a:endParaRPr lang="en-US" sz="4000" b="1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434367"/>
      </p:ext>
    </p:extLst>
  </p:cSld>
  <p:clrMapOvr>
    <a:masterClrMapping/>
  </p:clrMapOvr>
  <p:transition advTm="6645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srgbClr val="006600"/>
                </a:solidFill>
                <a:latin typeface=".VnCooper" pitchFamily="34" charset="0"/>
              </a:rPr>
              <a:t>35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71" y="190937"/>
            <a:ext cx="89210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bg1"/>
                </a:solidFill>
                <a:latin typeface=".VnCooperH" pitchFamily="34" charset="0"/>
              </a:rPr>
              <a:t> ¤N TËP</a:t>
            </a:r>
          </a:p>
          <a:p>
            <a:pPr algn="r"/>
            <a:r>
              <a:rPr lang="vi-VN" sz="4000" b="1" dirty="0" smtClean="0">
                <a:solidFill>
                  <a:schemeClr val="bg1"/>
                </a:solidFill>
                <a:latin typeface=".VnCooperH" pitchFamily="34" charset="0"/>
              </a:rPr>
              <a:t>                          Vµ KÓ CHUYÖN</a:t>
            </a:r>
            <a:endParaRPr lang="en-US" sz="4000" b="1" dirty="0">
              <a:solidFill>
                <a:schemeClr val="bg1"/>
              </a:solidFill>
              <a:latin typeface=".VnCooper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23486"/>
      </p:ext>
    </p:extLst>
  </p:cSld>
  <p:clrMapOvr>
    <a:masterClrMapping/>
  </p:clrMapOvr>
  <p:transition advTm="6645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6291"/>
          <a:stretch/>
        </p:blipFill>
        <p:spPr bwMode="auto">
          <a:xfrm>
            <a:off x="2215339" y="1692950"/>
            <a:ext cx="2480118" cy="164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b="56291"/>
          <a:stretch/>
        </p:blipFill>
        <p:spPr bwMode="auto">
          <a:xfrm>
            <a:off x="4800600" y="1692950"/>
            <a:ext cx="2616024" cy="164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8" r="50000"/>
          <a:stretch/>
        </p:blipFill>
        <p:spPr bwMode="auto">
          <a:xfrm>
            <a:off x="2057400" y="3505200"/>
            <a:ext cx="2480118" cy="171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278"/>
          <a:stretch/>
        </p:blipFill>
        <p:spPr bwMode="auto">
          <a:xfrm>
            <a:off x="4772891" y="3505200"/>
            <a:ext cx="2480118" cy="171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409_20200508091936_ga-nau-va-vit-x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9554" y="9850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0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srgbClr val="006600"/>
                </a:solidFill>
                <a:latin typeface=".VnCooper" pitchFamily="34" charset="0"/>
              </a:rPr>
              <a:t>35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71" y="190937"/>
            <a:ext cx="89210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bg1"/>
                </a:solidFill>
                <a:latin typeface=".VnCooperH" pitchFamily="34" charset="0"/>
              </a:rPr>
              <a:t> ¤N TËP</a:t>
            </a:r>
          </a:p>
          <a:p>
            <a:pPr algn="r"/>
            <a:r>
              <a:rPr lang="vi-VN" sz="4000" b="1" dirty="0" smtClean="0">
                <a:solidFill>
                  <a:schemeClr val="bg1"/>
                </a:solidFill>
                <a:latin typeface=".VnCooperH" pitchFamily="34" charset="0"/>
              </a:rPr>
              <a:t>                          Vµ KÓ CHUYÖN</a:t>
            </a:r>
            <a:endParaRPr lang="en-US" sz="4000" b="1" dirty="0">
              <a:solidFill>
                <a:schemeClr val="bg1"/>
              </a:solidFill>
              <a:latin typeface=".VnCooper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35512"/>
      </p:ext>
    </p:extLst>
  </p:cSld>
  <p:clrMapOvr>
    <a:masterClrMapping/>
  </p:clrMapOvr>
  <p:transition advTm="6645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6291"/>
          <a:stretch/>
        </p:blipFill>
        <p:spPr bwMode="auto">
          <a:xfrm>
            <a:off x="2215338" y="1692950"/>
            <a:ext cx="4698941" cy="310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1126" y="4831345"/>
            <a:ext cx="679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33CC"/>
                </a:solidFill>
                <a:latin typeface="VNI-Avo" pitchFamily="2" charset="0"/>
              </a:rPr>
              <a:t>Haèng ngaøy, gaø naâu vaø vòt xaùm laøm gì?</a:t>
            </a:r>
            <a:endParaRPr lang="en-US" sz="2000" b="1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b="56291"/>
          <a:stretch/>
        </p:blipFill>
        <p:spPr bwMode="auto">
          <a:xfrm>
            <a:off x="2590800" y="1794164"/>
            <a:ext cx="44967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1126" y="4831345"/>
            <a:ext cx="7672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33CC"/>
                </a:solidFill>
                <a:latin typeface="VNI-Avo" pitchFamily="2" charset="0"/>
              </a:rPr>
              <a:t>Chuyeän gì xaûy ra khieán gaø naâu khoâng theå sang soâng?</a:t>
            </a:r>
            <a:endParaRPr lang="en-US" sz="2000" b="1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8" r="50000"/>
          <a:stretch/>
        </p:blipFill>
        <p:spPr bwMode="auto">
          <a:xfrm>
            <a:off x="2667000" y="1905000"/>
            <a:ext cx="3838161" cy="265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1126" y="4831345"/>
            <a:ext cx="679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33CC"/>
                </a:solidFill>
                <a:latin typeface="VNI-Avo" pitchFamily="2" charset="0"/>
              </a:rPr>
              <a:t>Vòt ñaõ laøm gì ñeå giuùp gaø?</a:t>
            </a:r>
            <a:endParaRPr lang="en-US" sz="2000" b="1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279" r="3031" b="1702"/>
          <a:stretch/>
        </p:blipFill>
        <p:spPr bwMode="auto">
          <a:xfrm>
            <a:off x="2819401" y="1857600"/>
            <a:ext cx="3789218" cy="268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1126" y="4831345"/>
            <a:ext cx="679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33CC"/>
                </a:solidFill>
                <a:latin typeface="VNI-Avo" pitchFamily="2" charset="0"/>
              </a:rPr>
              <a:t>Thöông vòt vaát vaû, gaø laøm gì ñeå giuùp vòt?</a:t>
            </a:r>
            <a:endParaRPr lang="en-US" sz="2000" b="1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6291"/>
          <a:stretch/>
        </p:blipFill>
        <p:spPr bwMode="auto">
          <a:xfrm>
            <a:off x="2215339" y="1692950"/>
            <a:ext cx="2480118" cy="164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b="56291"/>
          <a:stretch/>
        </p:blipFill>
        <p:spPr bwMode="auto">
          <a:xfrm>
            <a:off x="4800600" y="1692950"/>
            <a:ext cx="2616024" cy="164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8" r="50000"/>
          <a:stretch/>
        </p:blipFill>
        <p:spPr bwMode="auto">
          <a:xfrm>
            <a:off x="2057400" y="3505200"/>
            <a:ext cx="2480118" cy="171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278"/>
          <a:stretch/>
        </p:blipFill>
        <p:spPr bwMode="auto">
          <a:xfrm>
            <a:off x="4772891" y="3505200"/>
            <a:ext cx="2480118" cy="171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Đọc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s¸ch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9406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074743619"/>
      </p:ext>
    </p:extLst>
  </p:cSld>
  <p:clrMapOvr>
    <a:masterClrMapping/>
  </p:clrMapOvr>
  <p:transition advTm="664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9" y="18288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Khởi 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động!</a:t>
            </a:r>
            <a:endParaRPr lang="vi-VN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appy Snowman Face Smiling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0" y="5927752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M×nh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cïng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 </a:t>
            </a:r>
            <a:r>
              <a:rPr lang="vi-VN" sz="5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822477"/>
            <a:ext cx="73056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0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 bwMode="auto">
          <a:xfrm rot="1232801">
            <a:off x="2301397" y="1588414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225" y="3505200"/>
            <a:ext cx="2329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cuû saén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5062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2226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1286" y="3581400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baøn chaân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1232801">
            <a:off x="2017379" y="1740814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89" y="1354174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41089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9995" y="3546764"/>
            <a:ext cx="2823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ngoïn coû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3076" name="Picture 4" descr="Ngọn Cỏ Non | Kho Ảnh Full H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01762"/>
            <a:ext cx="3657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 rot="1232801">
            <a:off x="3966699" y="2149807"/>
            <a:ext cx="867141" cy="1816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1446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7103" y="4225962"/>
            <a:ext cx="2069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800" b="1" smtClean="0">
                <a:solidFill>
                  <a:srgbClr val="0033CC"/>
                </a:solidFill>
                <a:latin typeface="VNI-Avo" pitchFamily="2" charset="0"/>
              </a:rPr>
              <a:t>væa heø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" name="Right Arrow 5">
            <a:extLst>
              <a:ext uri="{FF2B5EF4-FFF2-40B4-BE49-F238E27FC236}">
                <a16:creationId xmlns:a16="http://schemas.microsoft.com/office/drawing/2014/main" xmlns="" id="{B09A4D29-DE5A-4C86-B8B0-A5A469AD515F}"/>
              </a:ext>
            </a:extLst>
          </p:cNvPr>
          <p:cNvSpPr/>
          <p:nvPr/>
        </p:nvSpPr>
        <p:spPr bwMode="auto">
          <a:xfrm rot="1232801">
            <a:off x="2782135" y="2174470"/>
            <a:ext cx="867141" cy="1816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6" b="15498"/>
          <a:stretch/>
        </p:blipFill>
        <p:spPr bwMode="auto">
          <a:xfrm>
            <a:off x="3733800" y="1620981"/>
            <a:ext cx="2143125" cy="162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02437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1704" y="3602351"/>
            <a:ext cx="2484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taám goã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923">
            <a:off x="3843461" y="1457117"/>
            <a:ext cx="2011501" cy="20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B09A4D29-DE5A-4C86-B8B0-A5A469AD515F}"/>
              </a:ext>
            </a:extLst>
          </p:cNvPr>
          <p:cNvSpPr/>
          <p:nvPr/>
        </p:nvSpPr>
        <p:spPr bwMode="auto">
          <a:xfrm rot="1232801">
            <a:off x="2782135" y="2174470"/>
            <a:ext cx="867141" cy="1816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4243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4987</TotalTime>
  <Words>231</Words>
  <PresentationFormat>On-screen Show (4:3)</PresentationFormat>
  <Paragraphs>96</Paragraphs>
  <Slides>26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.VnUniverse</vt:lpstr>
      <vt:lpstr>Calibri</vt:lpstr>
      <vt:lpstr>.VnCooperH</vt:lpstr>
      <vt:lpstr>VNI-Avo</vt:lpstr>
      <vt:lpstr>Arial Rounded MT Bold</vt:lpstr>
      <vt:lpstr>.VnAvant</vt:lpstr>
      <vt:lpstr>Times New Roman</vt:lpstr>
      <vt:lpstr>.VnCooper</vt:lpstr>
      <vt:lpstr>HP-087</vt:lpstr>
      <vt:lpstr>Office Theme</vt:lpstr>
      <vt:lpstr>1_Default Design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2020-08-25T16:04:12Z</dcterms:modified>
</cp:coreProperties>
</file>