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87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8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34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0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4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177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6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2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9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6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8A905-CF3D-4519-AEC7-7650842DC10A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E5E15-BB44-4F34-A977-875E45ED94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7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1"/>
            <a:ext cx="7696200" cy="2762250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ÔN TẬP VĂN BẢN:</a:t>
            </a:r>
            <a:br>
              <a:rPr lang="en-US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“ NHỮNG NGÔI SAO XA XÔI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454" y="3816927"/>
            <a:ext cx="6400800" cy="17526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LÊ MINH KHUÊ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49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86800" cy="6553200"/>
          </a:xfrm>
        </p:spPr>
        <p:txBody>
          <a:bodyPr/>
          <a:lstStyle/>
          <a:p>
            <a:pPr marL="514350" marR="91440" indent="-514350" algn="just">
              <a:spcBef>
                <a:spcPts val="0"/>
              </a:spcBef>
              <a:spcAft>
                <a:spcPts val="0"/>
              </a:spcAft>
              <a:buAutoNum type="alphaLcPeriod"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Đoạn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văn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trên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được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trích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từ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tác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phẩm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nào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?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Tác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giả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là ai?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Nêu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vài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nét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về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tác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giả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và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hoàn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cảnh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sáng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tác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văn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bản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 ?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800" dirty="0" err="1" smtClean="0">
                <a:latin typeface="Times New Roman" pitchFamily="18" charset="0"/>
                <a:ea typeface="SimSun"/>
                <a:cs typeface="Times New Roman" pitchFamily="18" charset="0"/>
              </a:rPr>
              <a:t>b.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Xác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định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thành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phần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khởi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ngữ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trong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câu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văn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: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Còn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mắt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tôi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thì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các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anh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lái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xe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bảo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: “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Cô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 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có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cái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nhìn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sao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mà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xa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xăm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!”.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2800" dirty="0" smtClean="0">
                <a:latin typeface="Times New Roman" pitchFamily="18" charset="0"/>
                <a:ea typeface="SimSun"/>
                <a:cs typeface="Times New Roman" pitchFamily="18" charset="0"/>
              </a:rPr>
              <a:t>=&gt;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Thành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phần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Khởi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ngữ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 : « 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còn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mắt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tôi</a:t>
            </a:r>
            <a:r>
              <a:rPr lang="fr-FR" sz="2800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 »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800" i="1" dirty="0" smtClean="0">
                <a:latin typeface="Times New Roman" pitchFamily="18" charset="0"/>
                <a:ea typeface="SimSun"/>
                <a:cs typeface="Times New Roman" pitchFamily="18" charset="0"/>
              </a:rPr>
              <a:t>c.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Chỉ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ra 01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biện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pháp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tu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từ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được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sử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dụng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trong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đoạn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văn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trên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.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Phân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tích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tác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dụng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của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biện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pháp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tu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từ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đó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.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800" dirty="0" smtClean="0">
                <a:latin typeface="Times New Roman" pitchFamily="18" charset="0"/>
                <a:ea typeface="SimSun"/>
                <a:cs typeface="Times New Roman" pitchFamily="18" charset="0"/>
              </a:rPr>
              <a:t>=&gt;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Biện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pháp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tu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từ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được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sử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dụng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trong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đoạn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văn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trên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: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so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sánh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("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như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đài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hoa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loa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kèn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")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Tác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dụng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: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khắc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họa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vẻ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đẹp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của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 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cô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gái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Phương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Định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xinh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đẹp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,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trong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 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sáng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,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hồn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nhiên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,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mơ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sz="2800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mộng</a:t>
            </a:r>
            <a:r>
              <a:rPr lang="fr-FR" sz="2800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2400" dirty="0">
              <a:ea typeface="SimSun"/>
              <a:cs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fr-FR" sz="2800" i="1" dirty="0" smtClean="0">
              <a:effectLst/>
              <a:latin typeface="Times New Roman"/>
              <a:ea typeface="SimSun"/>
              <a:cs typeface="Times New Roman"/>
            </a:endParaRPr>
          </a:p>
          <a:p>
            <a:pPr marL="91440" marR="91440" algn="just">
              <a:spcBef>
                <a:spcPts val="0"/>
              </a:spcBef>
              <a:spcAft>
                <a:spcPts val="0"/>
              </a:spcAft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2400" dirty="0">
              <a:ea typeface="SimSun"/>
              <a:cs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2800" dirty="0">
              <a:ea typeface="SimSun"/>
              <a:cs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982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86800" cy="6477000"/>
          </a:xfrm>
        </p:spPr>
        <p:txBody>
          <a:bodyPr/>
          <a:lstStyle/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d.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Các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câu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trong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ngữ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liệu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trên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sử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dụng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phép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liên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kết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gì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?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Chỉ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ra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từ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ngữ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liên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kết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.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dirty="0" smtClean="0">
                <a:latin typeface="Times New Roman"/>
                <a:ea typeface="SimSun"/>
                <a:cs typeface="Times New Roman"/>
              </a:rPr>
              <a:t>=&gt;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Các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câu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trong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ngữ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liệu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trên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sử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dụng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các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phép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liên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kết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:</a:t>
            </a:r>
            <a:endParaRPr lang="en-US" dirty="0">
              <a:ea typeface="SimSun"/>
              <a:cs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-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Phép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nối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: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còn</a:t>
            </a:r>
            <a:endParaRPr lang="en-US" dirty="0">
              <a:ea typeface="SimSun"/>
              <a:cs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-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Phép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lặp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tư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̀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ngư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̃: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tôi</a:t>
            </a:r>
            <a:endParaRPr lang="en-US" dirty="0">
              <a:ea typeface="SimSun"/>
              <a:cs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-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Phép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liên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tưởng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: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bím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tóc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,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cái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cô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̉,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mắt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tôi</a:t>
            </a:r>
            <a:endParaRPr lang="en-US" dirty="0">
              <a:ea typeface="SimSun"/>
              <a:cs typeface="Times New Roman"/>
            </a:endParaRPr>
          </a:p>
          <a:p>
            <a:pPr marR="91440" algn="just">
              <a:spcBef>
                <a:spcPts val="0"/>
              </a:spcBef>
              <a:spcAft>
                <a:spcPts val="0"/>
              </a:spcAft>
              <a:buFontTx/>
              <a:buChar char="-"/>
              <a:tabLst>
                <a:tab pos="0" algn="l"/>
              </a:tabLst>
            </a:pP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Phép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thế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 :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Nó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thay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thế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cho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mắt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tôi</a:t>
            </a:r>
            <a:endParaRPr lang="fr-FR" dirty="0" smtClean="0">
              <a:effectLst/>
              <a:latin typeface="Times New Roman"/>
              <a:ea typeface="SimSun"/>
              <a:cs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e. </a:t>
            </a:r>
            <a:r>
              <a:rPr lang="fr-FR" i="1" dirty="0" err="1" smtClean="0">
                <a:effectLst/>
                <a:latin typeface="Times New Roman"/>
                <a:ea typeface="SimSun"/>
                <a:cs typeface="Times New Roman"/>
              </a:rPr>
              <a:t>Tôi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được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nói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trong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đoạn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trích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trên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là ai ?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Em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hãy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viết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đoạn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văn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(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từ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8-10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câu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)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về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nhân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vật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i="1" dirty="0" err="1" smtClean="0">
                <a:effectLst/>
                <a:latin typeface="Times New Roman"/>
                <a:ea typeface="SimSun"/>
                <a:cs typeface="Times New Roman"/>
              </a:rPr>
              <a:t>tôi</a:t>
            </a:r>
            <a:r>
              <a:rPr lang="fr-FR" i="1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trong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đoạn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trích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dirty="0" err="1" smtClean="0">
                <a:effectLst/>
                <a:latin typeface="Times New Roman"/>
                <a:ea typeface="SimSun"/>
                <a:cs typeface="Times New Roman"/>
              </a:rPr>
              <a:t>trên</a:t>
            </a:r>
            <a:r>
              <a:rPr lang="fr-FR" dirty="0" smtClean="0">
                <a:effectLst/>
                <a:latin typeface="Times New Roman"/>
                <a:ea typeface="SimSun"/>
                <a:cs typeface="Times New Roman"/>
              </a:rPr>
              <a:t> ?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dirty="0" smtClean="0">
                <a:latin typeface="Times New Roman"/>
                <a:ea typeface="SimSun"/>
                <a:cs typeface="Times New Roman"/>
              </a:rPr>
              <a:t>=&gt;</a:t>
            </a:r>
            <a:endParaRPr lang="en-US" dirty="0">
              <a:ea typeface="SimSun"/>
              <a:cs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endParaRPr lang="en-US" sz="2400" dirty="0">
              <a:ea typeface="SimSun"/>
              <a:cs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endParaRPr lang="en-US" sz="2800" dirty="0">
              <a:ea typeface="SimSun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1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5592763"/>
          </a:xfrm>
        </p:spPr>
        <p:txBody>
          <a:bodyPr>
            <a:normAutofit fontScale="77500" lnSpcReduction="20000"/>
          </a:bodyPr>
          <a:lstStyle/>
          <a:p>
            <a:pPr marL="91440" marR="91440" algn="just">
              <a:spcBef>
                <a:spcPts val="0"/>
              </a:spcBef>
              <a:spcAft>
                <a:spcPts val="0"/>
              </a:spcAft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Là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một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cô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gái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thanh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niên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xung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phong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có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nhiệm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vụ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cùng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đồng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đội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san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lấp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những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hố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bom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trên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tuyến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đường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Trường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Sơn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lửa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đạn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,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ngày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đêm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đối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mặt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với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đất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bụi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,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khói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bom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nhưng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Phương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Định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không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hề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mất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đi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vẻ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trẻ</a:t>
            </a:r>
            <a:r>
              <a:rPr lang="fr-FR" sz="3600" dirty="0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000000"/>
                </a:solidFill>
                <a:effectLst/>
                <a:latin typeface="Times New Roman"/>
                <a:ea typeface="SimSun"/>
                <a:cs typeface="Times New Roman"/>
              </a:rPr>
              <a:t>trung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,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xinh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đẹp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của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một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cô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gái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mới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lớn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, là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một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cô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gái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,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một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nữ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sinh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Hà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Nội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thanh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lịch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,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nhạy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cảm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,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hồn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nhiên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và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nhiều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mơ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mộng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.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Cô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là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người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nhạy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cảm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và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luôn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quan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tâm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đến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hình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thức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của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mình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.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Cô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tự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đánh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giá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: “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Tôi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là con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gái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Hà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Nội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.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Nói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một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cách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khiêm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tốn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,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tôi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là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một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cô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gái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khá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. Hai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bím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tóc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dày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,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tương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đối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mềm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,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một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cái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cổ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cao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,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kiêu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hãnh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như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đài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hoa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loa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kèn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.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Cón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mắt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tôi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thì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các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lái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xe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bảo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: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Cô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có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cái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nhìn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sao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mà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xa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xăm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”,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vẻ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đẹp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ấy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của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cô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đã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hấp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dẫn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bao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chàng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trai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:"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các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anh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pháo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thủ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và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lái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xe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hay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hỏi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thăm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tôi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”.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Điều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đó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làm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Phương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Định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tự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hào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nhưng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điều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đặc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biệt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là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cô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chưa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dành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riêng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tình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cảm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</a:t>
            </a:r>
            <a:r>
              <a:rPr lang="fr-FR" sz="3600" dirty="0" err="1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cho</a:t>
            </a:r>
            <a:r>
              <a:rPr lang="fr-FR" sz="3600" dirty="0" smtClean="0">
                <a:solidFill>
                  <a:srgbClr val="141414"/>
                </a:solidFill>
                <a:effectLst/>
                <a:latin typeface="Times New Roman"/>
                <a:ea typeface="SimSun"/>
                <a:cs typeface="Times New Roman"/>
              </a:rPr>
              <a:t> ai.</a:t>
            </a:r>
            <a:endParaRPr lang="en-US" sz="3600" dirty="0">
              <a:ea typeface="SimSun"/>
              <a:cs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587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77000"/>
          </a:xfrm>
        </p:spPr>
        <p:txBody>
          <a:bodyPr>
            <a:normAutofit lnSpcReduction="10000"/>
          </a:bodyPr>
          <a:lstStyle/>
          <a:p>
            <a:pPr marL="571500" indent="-571500">
              <a:buAutoNum type="romanU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KIẾN THỨC CƠ BẢN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giả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buAutoNum type="alphaL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cục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truyện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tài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thuật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428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63000" cy="65532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ướng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niên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bắn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lấp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-&gt;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đòi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nét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hay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-&gt; t/h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kẹo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tắm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rắn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rỏi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lĩnh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05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458200" cy="5897563"/>
          </a:xfrm>
        </p:spPr>
        <p:txBody>
          <a:bodyPr>
            <a:normAutofit fontScale="70000" lnSpcReduction="20000"/>
          </a:bodyPr>
          <a:lstStyle/>
          <a:p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Nhạy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đời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cv,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chờ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nổ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lo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sóc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=&gt; LMK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PĐ-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tràn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xuôi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3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II. LUYỆN TẬP: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68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00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ĐỀ ĐỌC HIỂU SỐ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effectLst/>
                <a:latin typeface="Times New Roman"/>
                <a:ea typeface="Times New Roman"/>
              </a:rPr>
              <a:t>Dưới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đây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là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đoạn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trích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tác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phẩm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i="1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i="1" dirty="0" err="1" smtClean="0">
                <a:effectLst/>
                <a:latin typeface="Times New Roman"/>
                <a:ea typeface="Times New Roman"/>
              </a:rPr>
              <a:t>ngôi</a:t>
            </a:r>
            <a:r>
              <a:rPr lang="en-US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i="1" dirty="0" err="1" smtClean="0">
                <a:effectLst/>
                <a:latin typeface="Times New Roman"/>
                <a:ea typeface="Times New Roman"/>
              </a:rPr>
              <a:t>sao</a:t>
            </a:r>
            <a:r>
              <a:rPr lang="en-US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i="1" dirty="0" err="1" smtClean="0">
                <a:effectLst/>
                <a:latin typeface="Times New Roman"/>
                <a:ea typeface="Times New Roman"/>
              </a:rPr>
              <a:t>xa</a:t>
            </a:r>
            <a:r>
              <a:rPr lang="en-US" b="1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i="1" dirty="0" err="1" smtClean="0">
                <a:effectLst/>
                <a:latin typeface="Times New Roman"/>
                <a:ea typeface="Times New Roman"/>
              </a:rPr>
              <a:t>xôi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Lê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Minh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Khuê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.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i="1" dirty="0" smtClean="0">
                <a:effectLst/>
                <a:latin typeface="Times New Roman"/>
                <a:ea typeface="Times New Roman"/>
              </a:rPr>
              <a:t>“….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Vẳng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lặng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đến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phát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sợ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.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Cây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còn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lại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xơ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xác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.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Đất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nóng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.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Khói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đen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vật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vờ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từng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cụm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trung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che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đi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gì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từ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xa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.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Các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anh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cao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xạ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nhìn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thấy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chúng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?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Chắc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các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anh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ấy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cái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ống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nhòm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thu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cả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trái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đất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vào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tầm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mắt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.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đến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gần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quả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bom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.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Cảm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thấy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ánh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mắt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các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chiến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sĩ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dõi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theo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mình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sợ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nữa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.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sẽ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đi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khom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.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Các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anh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ấy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thích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cái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kiểu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đi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lom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khom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khi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cứ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đàng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hoàng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mà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bước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tới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.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 ”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smtClean="0">
                <a:effectLst/>
                <a:latin typeface="Times New Roman"/>
                <a:ea typeface="Times New Roman"/>
              </a:rPr>
              <a:t>                                            (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Trích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ngữ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9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tập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hai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NXB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giáo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dục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2014)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en-US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b="1" dirty="0" err="1" smtClean="0">
                <a:effectLst/>
                <a:latin typeface="Times New Roman"/>
                <a:ea typeface="Times New Roman"/>
              </a:rPr>
              <a:t>hỏi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1.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bản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ngôi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sao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xa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xôi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được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sáng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tác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hoàn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cảnh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nào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?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2: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”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được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nói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đến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đoạn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trích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là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ai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?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Điều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gì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khiến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vật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” “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đến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gần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quả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bom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mà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sợ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nữa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"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? Qua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đó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nói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lên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tâm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trạng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gì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vật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”?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3: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Từ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đoạn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trích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trên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hiểu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biết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xã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hội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em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hãy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viết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đoạn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(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khoảng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nửa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trang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giấy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thi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)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trình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bày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suy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nghĩ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về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thái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độ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mỗi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mối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quan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hệ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giữa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cá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tập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.</a:t>
            </a: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1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400800"/>
          </a:xfrm>
        </p:spPr>
        <p:txBody>
          <a:bodyPr>
            <a:normAutofit fontScale="92500" lnSpcReduction="10000"/>
          </a:bodyPr>
          <a:lstStyle/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1.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bản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ngôi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sao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xa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xôi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được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sáng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tác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hoàn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cảnh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nào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?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2: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”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được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nói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đến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đoạn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trích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là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ai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?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Điều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gì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khiến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vật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” “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đến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gần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quả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bom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mà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sợ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effectLst/>
                <a:latin typeface="Times New Roman"/>
                <a:ea typeface="Times New Roman"/>
              </a:rPr>
              <a:t>nữa</a:t>
            </a:r>
            <a:r>
              <a:rPr lang="en-US" i="1" dirty="0" smtClean="0">
                <a:effectLst/>
                <a:latin typeface="Times New Roman"/>
                <a:ea typeface="Times New Roman"/>
              </a:rPr>
              <a:t>"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? Qua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đó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nói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lên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tâm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trạng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gì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vật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”?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smtClean="0">
                <a:latin typeface="Times New Roman"/>
                <a:ea typeface="Times New Roman"/>
              </a:rPr>
              <a:t>=&gt;</a:t>
            </a:r>
            <a:r>
              <a:rPr lang="en-US" b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Điều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khiến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”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đến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gần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quả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bom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lại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thấy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sợ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nữa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chính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là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vật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“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tôi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”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cảm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thấy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ánh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mắt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các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chiến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sĩ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đang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dõi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theo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mình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.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Đây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chính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là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tâm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trạng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vật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Phương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Định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nữ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trinh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sát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mặt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đường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một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lần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phá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bom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. Chi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tiết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trên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đã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cho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đọc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thấy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lòng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quả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cảm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sự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tự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trọng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nữ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chiến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sĩ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anh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hùng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.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Chính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điều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này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giúp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cô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vượt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qua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nỗi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sợ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hãi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dũng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cảm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chiến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dirty="0" err="1" smtClean="0">
                <a:effectLst/>
                <a:latin typeface="Times New Roman"/>
                <a:ea typeface="Times New Roman"/>
              </a:rPr>
              <a:t>đấu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802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705600"/>
          </a:xfrm>
        </p:spPr>
        <p:txBody>
          <a:bodyPr>
            <a:normAutofit fontScale="70000" lnSpcReduction="20000"/>
          </a:bodyPr>
          <a:lstStyle/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900" b="1" dirty="0" err="1" smtClean="0">
                <a:effectLst/>
                <a:latin typeface="Times New Roman"/>
                <a:ea typeface="Times New Roman"/>
              </a:rPr>
              <a:t>Câu</a:t>
            </a:r>
            <a:r>
              <a:rPr lang="en-US" sz="3900" b="1" dirty="0" smtClean="0">
                <a:effectLst/>
                <a:latin typeface="Times New Roman"/>
                <a:ea typeface="Times New Roman"/>
              </a:rPr>
              <a:t> 3: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Từ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đoạn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trích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trên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hiểu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biết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xã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hội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em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hãy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viết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đoạn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(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khoảng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nửa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trang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giấy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)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trình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bày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suy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nghĩ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về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thái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độ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mỗi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mối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quan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hệ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i="1" dirty="0" err="1" smtClean="0">
                <a:effectLst/>
                <a:latin typeface="Times New Roman"/>
                <a:ea typeface="Times New Roman"/>
              </a:rPr>
              <a:t>giữa</a:t>
            </a:r>
            <a:r>
              <a:rPr lang="en-US" sz="3900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i="1" dirty="0" err="1" smtClean="0">
                <a:effectLst/>
                <a:latin typeface="Times New Roman"/>
                <a:ea typeface="Times New Roman"/>
              </a:rPr>
              <a:t>cá</a:t>
            </a:r>
            <a:r>
              <a:rPr lang="en-US" sz="3900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i="1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3900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i="1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sz="3900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i="1" dirty="0" err="1" smtClean="0">
                <a:effectLst/>
                <a:latin typeface="Times New Roman"/>
                <a:ea typeface="Times New Roman"/>
              </a:rPr>
              <a:t>tập</a:t>
            </a:r>
            <a:r>
              <a:rPr lang="en-US" sz="3900" i="1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i="1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3900" i="1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900" i="1" dirty="0" smtClean="0">
                <a:latin typeface="Times New Roman"/>
                <a:ea typeface="Times New Roman"/>
              </a:rPr>
              <a:t>=&gt;</a:t>
            </a:r>
            <a:r>
              <a:rPr lang="fr-FR" sz="3900" dirty="0" err="1" smtClean="0">
                <a:effectLst/>
                <a:latin typeface="Times New Roman"/>
                <a:ea typeface="Times New Roman"/>
              </a:rPr>
              <a:t>Yêu</a:t>
            </a:r>
            <a:r>
              <a:rPr lang="fr-FR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fr-FR" sz="3900" dirty="0" err="1" smtClean="0">
                <a:effectLst/>
                <a:latin typeface="Times New Roman"/>
                <a:ea typeface="Times New Roman"/>
              </a:rPr>
              <a:t>cầu</a:t>
            </a:r>
            <a:r>
              <a:rPr lang="fr-FR" sz="3900" dirty="0" smtClean="0">
                <a:effectLst/>
                <a:latin typeface="Times New Roman"/>
                <a:ea typeface="Times New Roman"/>
              </a:rPr>
              <a:t>:</a:t>
            </a:r>
            <a:endParaRPr lang="en-US" sz="3900" dirty="0" smtClean="0">
              <a:effectLst/>
              <a:latin typeface="Times New Roman"/>
              <a:ea typeface="Times New Roman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900" dirty="0" smtClean="0">
                <a:effectLst/>
                <a:latin typeface="Times New Roman"/>
                <a:ea typeface="Times New Roman"/>
              </a:rPr>
              <a:t>•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Hình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thức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: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đoạn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văn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nghị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luận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khoảng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nửa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trang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giấy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900" dirty="0" smtClean="0">
                <a:effectLst/>
                <a:latin typeface="Times New Roman"/>
                <a:ea typeface="Times New Roman"/>
              </a:rPr>
              <a:t>•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Nội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dung: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Bàn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về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mối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quan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hệ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giữa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cá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–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tập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900" dirty="0" smtClean="0">
                <a:effectLst/>
                <a:latin typeface="Times New Roman"/>
                <a:ea typeface="Times New Roman"/>
              </a:rPr>
              <a:t>-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Khẳng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định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đây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là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mối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quan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hệ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cần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thiết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quan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trọng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thiếu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với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mỗi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con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900" dirty="0" smtClean="0">
                <a:effectLst/>
                <a:latin typeface="Times New Roman"/>
                <a:ea typeface="Times New Roman"/>
              </a:rPr>
              <a:t>- “Con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chính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là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tổng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hòa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những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mối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quan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hệ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xã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hội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”,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ai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sống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cá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đơn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lẻ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.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Nếu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mỗi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người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biết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hòa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mình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vào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tập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không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tạo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nên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một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cộng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đồng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xã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hội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900" dirty="0" smtClean="0">
                <a:effectLst/>
                <a:latin typeface="Times New Roman"/>
                <a:ea typeface="Times New Roman"/>
              </a:rPr>
              <a:t>-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Sức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mạnh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mỗi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cá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hợp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lại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sẽ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tạo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nên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sức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mạnh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tập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lớn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lao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(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dẫn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chứng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: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chiến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tranh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sức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mạnh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dân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đã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đánh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tan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quân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xâm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lược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;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trong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thời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bình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dân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chung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tay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góp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sức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xây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dựng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đất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nước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phát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triển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…)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Ngược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lại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,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sức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mạnh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của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tập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thể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sẽ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giúp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cho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mỗi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cá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nhân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có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thêm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động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lực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(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dẫn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chứng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).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sz="3900" dirty="0" smtClean="0">
                <a:effectLst/>
                <a:latin typeface="Times New Roman"/>
                <a:ea typeface="Times New Roman"/>
              </a:rPr>
              <a:t>-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Bài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học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nhận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thức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và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hành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động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cho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bản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 </a:t>
            </a:r>
            <a:r>
              <a:rPr lang="en-US" sz="3900" dirty="0" err="1" smtClean="0">
                <a:effectLst/>
                <a:latin typeface="Times New Roman"/>
                <a:ea typeface="Times New Roman"/>
              </a:rPr>
              <a:t>thân</a:t>
            </a:r>
            <a:r>
              <a:rPr lang="en-US" sz="39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en-US" sz="2800" dirty="0" smtClean="0">
              <a:effectLst/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18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6477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ĐỀ ĐỌC HIỂU SỐ 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Đọc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đoạn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trích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sau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và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thực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hiện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các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yêu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cầu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nêu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ở </a:t>
            </a:r>
            <a:r>
              <a:rPr lang="en-US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dưới</a:t>
            </a:r>
            <a:r>
              <a:rPr lang="en-US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i="1" dirty="0" smtClean="0">
                <a:latin typeface="Times New Roman" pitchFamily="18" charset="0"/>
                <a:ea typeface="SimSun"/>
                <a:cs typeface="Times New Roman" pitchFamily="18" charset="0"/>
              </a:rPr>
              <a:t>   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"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Tôi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là con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gái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Hà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Nội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.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Nói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một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cách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khiêm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tốn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tôi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là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một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cô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gái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khá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. Hai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bím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tóc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dày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tương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đối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mềm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một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cái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cổ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cao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kiêu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hãnh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như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đài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hoa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loa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kèn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.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Còn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mắt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tôi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thì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các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anh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lái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xe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bảo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: “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Cô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 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có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cái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nhìn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sao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mà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xa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xăm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!”.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i="1" dirty="0" smtClean="0">
                <a:latin typeface="Times New Roman" pitchFamily="18" charset="0"/>
                <a:ea typeface="SimSun"/>
                <a:cs typeface="Times New Roman" pitchFamily="18" charset="0"/>
              </a:rPr>
              <a:t>   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Xa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đến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đâu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mặc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kệ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nhưng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tôi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thích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ngắm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mắt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tôi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trong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gương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.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Nó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dài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dài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,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màu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nâu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, 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hay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nheo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lại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như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chói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>
                <a:latin typeface="Times New Roman" pitchFamily="18" charset="0"/>
                <a:ea typeface="SimSun"/>
                <a:cs typeface="Times New Roman" pitchFamily="18" charset="0"/>
              </a:rPr>
              <a:t>nắng</a:t>
            </a:r>
            <a:r>
              <a:rPr lang="fr-FR" i="1" dirty="0">
                <a:latin typeface="Times New Roman" pitchFamily="18" charset="0"/>
                <a:ea typeface="SimSun"/>
                <a:cs typeface="Times New Roman" pitchFamily="18" charset="0"/>
              </a:rPr>
              <a:t>.”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b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Câu</a:t>
            </a:r>
            <a:r>
              <a:rPr lang="fr-FR" b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b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hỏi</a:t>
            </a:r>
            <a:r>
              <a:rPr lang="fr-FR" b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 :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a.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Đoạn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văn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trên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được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trích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từ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tác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phẩm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nào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?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Tác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giả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là ai?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Nêu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vài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nét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về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tác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giả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và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hoàn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cảnh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sáng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tác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văn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bản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 ?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b.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Xác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định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thành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phần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khởi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ngữ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trong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câu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văn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: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Còn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mắt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tôi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thì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các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anh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lái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xe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bảo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: “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Cô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 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có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cái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nhìn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sao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mà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xa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xăm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!”.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c.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Chỉ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ra 01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biện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pháp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tu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từ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được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sử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dụng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trong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đoạn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văn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trên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.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Phân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tích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tác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dụng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của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biện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pháp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tu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từ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đó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d.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Các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câu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trong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ngữ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liệu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trên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sử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dụng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phép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liên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kết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gì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?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Chỉ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ra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từ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ngữ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liên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kết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marR="91440" indent="0" algn="just"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e. « 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Tôi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« 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được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nói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trong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đoạn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trích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trên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là ai ?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Em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hãy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viết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đoạn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văn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(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từ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8-10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câu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)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về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nhân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vật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« </a:t>
            </a:r>
            <a:r>
              <a:rPr lang="fr-FR" i="1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tôi</a:t>
            </a:r>
            <a:r>
              <a:rPr lang="fr-FR" i="1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trong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đoạn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trích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 </a:t>
            </a:r>
            <a:r>
              <a:rPr lang="fr-FR" dirty="0" err="1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trên</a:t>
            </a:r>
            <a:r>
              <a:rPr lang="fr-FR" dirty="0" smtClean="0">
                <a:effectLst/>
                <a:latin typeface="Times New Roman" pitchFamily="18" charset="0"/>
                <a:ea typeface="SimSun"/>
                <a:cs typeface="Times New Roman" pitchFamily="18" charset="0"/>
              </a:rPr>
              <a:t> » ?</a:t>
            </a:r>
            <a:endParaRPr lang="en-US" sz="2800" dirty="0">
              <a:latin typeface="Times New Roman" pitchFamily="18" charset="0"/>
              <a:ea typeface="SimSun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4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1369</Words>
  <PresentationFormat>On-screen Show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ÔN TẬP VĂN BẢN: “ NHỮNG NGÔI SAO XA XÔI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2022-03-22T14:33:27Z</dcterms:created>
  <dcterms:modified xsi:type="dcterms:W3CDTF">2022-03-22T15:22:04Z</dcterms:modified>
</cp:coreProperties>
</file>