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9" r:id="rId3"/>
    <p:sldId id="273" r:id="rId4"/>
    <p:sldId id="268" r:id="rId5"/>
    <p:sldId id="270" r:id="rId6"/>
    <p:sldId id="271" r:id="rId7"/>
    <p:sldId id="272" r:id="rId8"/>
    <p:sldId id="425" r:id="rId9"/>
  </p:sldIdLst>
  <p:sldSz cx="12192000" cy="6858000"/>
  <p:notesSz cx="6858000" cy="9144000"/>
  <p:embeddedFontLst>
    <p:embeddedFont>
      <p:font typeface="Calibri" panose="020F0502020204030204" pitchFamily="34" charset="0"/>
      <p:regular r:id="rId10"/>
      <p:bold r:id="rId11"/>
      <p:italic r:id="rId12"/>
      <p:boldItalic r:id="rId13"/>
    </p:embeddedFont>
    <p:embeddedFont>
      <p:font typeface="Calibri Light" panose="020F0302020204030204" pitchFamily="34" charset="0"/>
      <p:regular r:id="rId14"/>
      <p:italic r:id="rId15"/>
    </p:embeddedFont>
    <p:embeddedFont>
      <p:font typeface="Roboto" panose="02000000000000000000" pitchFamily="2" charset="0"/>
      <p:regular r:id="rId16"/>
    </p:embeddedFont>
    <p:embeddedFont>
      <p:font typeface="Tahoma" panose="020B0604030504040204" pitchFamily="34"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5.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494567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959489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550341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016549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9582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775157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225588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03634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890140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15246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512993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16-Sep-23</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16-Sep-23</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1996713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gif"/><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3.png"/><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9.gif"/><Relationship Id="rId25"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18.gif"/><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png"/><Relationship Id="rId5" Type="http://schemas.openxmlformats.org/officeDocument/2006/relationships/audio" Target="../media/audio2.wav"/><Relationship Id="rId15" Type="http://schemas.openxmlformats.org/officeDocument/2006/relationships/image" Target="../media/image17.gif"/><Relationship Id="rId23" Type="http://schemas.openxmlformats.org/officeDocument/2006/relationships/image" Target="../media/image26.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 Id="rId22" Type="http://schemas.openxmlformats.org/officeDocument/2006/relationships/image" Target="../media/image24.png"/><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9FFBC-4E15-4773-AE98-3C81C6C0F24F}"/>
              </a:ext>
            </a:extLst>
          </p:cNvPr>
          <p:cNvSpPr txBox="1"/>
          <p:nvPr/>
        </p:nvSpPr>
        <p:spPr>
          <a:xfrm>
            <a:off x="346982" y="1543827"/>
            <a:ext cx="11250386" cy="1815882"/>
          </a:xfrm>
          <a:prstGeom prst="rect">
            <a:avLst/>
          </a:prstGeom>
          <a:noFill/>
        </p:spPr>
        <p:txBody>
          <a:bodyPr wrap="square" rtlCol="0">
            <a:spAutoFit/>
          </a:bodyPr>
          <a:lstStyle/>
          <a:p>
            <a:pPr algn="just"/>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Cho học sinh thảo luận theo nhóm đôi hoặc nhóm tổ, sau khoảng thời gian bạn quy định. Học sinh sẽ viết đáp án nhóm mình chọn vào bảng con (bảng phụ). Xong bạn chỉ cần bấm vào màn hình để đ</a:t>
            </a:r>
            <a:r>
              <a:rPr lang="vi-VN" sz="2800">
                <a:solidFill>
                  <a:schemeClr val="accent2">
                    <a:lumMod val="60000"/>
                    <a:lumOff val="40000"/>
                  </a:schemeClr>
                </a:solidFill>
                <a:latin typeface="Roboto"/>
                <a:ea typeface="Tahoma" panose="020B0604030504040204" pitchFamily="34" charset="0"/>
                <a:cs typeface="Tahoma" panose="020B0604030504040204" pitchFamily="34" charset="0"/>
              </a:rPr>
              <a:t>ư</a:t>
            </a:r>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a ra đáp án đúng. Cuối cùng nhận xét đáp án của các nhóm.</a:t>
            </a:r>
          </a:p>
        </p:txBody>
      </p:sp>
      <p:sp>
        <p:nvSpPr>
          <p:cNvPr id="5" name="Rectangle 4">
            <a:extLst>
              <a:ext uri="{FF2B5EF4-FFF2-40B4-BE49-F238E27FC236}">
                <a16:creationId xmlns:a16="http://schemas.microsoft.com/office/drawing/2014/main" id="{023B63DC-D00C-42B0-B418-0343FD294CE3}"/>
              </a:ext>
            </a:extLst>
          </p:cNvPr>
          <p:cNvSpPr/>
          <p:nvPr/>
        </p:nvSpPr>
        <p:spPr>
          <a:xfrm>
            <a:off x="100153" y="835941"/>
            <a:ext cx="2802370"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Cách ch</a:t>
            </a:r>
            <a:r>
              <a:rPr lang="vi-VN" sz="4000">
                <a:solidFill>
                  <a:schemeClr val="accent4">
                    <a:lumMod val="60000"/>
                    <a:lumOff val="40000"/>
                  </a:schemeClr>
                </a:solidFill>
                <a:latin typeface="Roboto"/>
                <a:ea typeface="Tahoma" panose="020B0604030504040204" pitchFamily="34" charset="0"/>
                <a:cs typeface="Tahoma" panose="020B0604030504040204" pitchFamily="34" charset="0"/>
              </a:rPr>
              <a:t>ơ</a:t>
            </a:r>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i: </a:t>
            </a:r>
          </a:p>
        </p:txBody>
      </p:sp>
      <p:sp>
        <p:nvSpPr>
          <p:cNvPr id="6" name="Rectangle 5">
            <a:extLst>
              <a:ext uri="{FF2B5EF4-FFF2-40B4-BE49-F238E27FC236}">
                <a16:creationId xmlns:a16="http://schemas.microsoft.com/office/drawing/2014/main" id="{37DFE5F0-3DF1-4EAA-A574-B4B96AFAD339}"/>
              </a:ext>
            </a:extLst>
          </p:cNvPr>
          <p:cNvSpPr/>
          <p:nvPr/>
        </p:nvSpPr>
        <p:spPr>
          <a:xfrm>
            <a:off x="289832" y="257860"/>
            <a:ext cx="11307536" cy="646331"/>
          </a:xfrm>
          <a:prstGeom prst="rect">
            <a:avLst/>
          </a:prstGeom>
        </p:spPr>
        <p:txBody>
          <a:bodyPr wrap="square">
            <a:spAutoFit/>
          </a:bodyPr>
          <a:lstStyle/>
          <a:p>
            <a:pPr algn="just"/>
            <a:r>
              <a:rPr lang="en-US">
                <a:solidFill>
                  <a:schemeClr val="accent5">
                    <a:lumMod val="60000"/>
                    <a:lumOff val="40000"/>
                  </a:schemeClr>
                </a:solidFill>
                <a:latin typeface="Roboto"/>
                <a:ea typeface="Tahoma" panose="020B0604030504040204" pitchFamily="34" charset="0"/>
                <a:cs typeface="Tahoma" panose="020B0604030504040204" pitchFamily="34" charset="0"/>
              </a:rPr>
              <a:t>Đây là trò ch</a:t>
            </a:r>
            <a:r>
              <a:rPr lang="vi-VN">
                <a:solidFill>
                  <a:schemeClr val="accent5">
                    <a:lumMod val="60000"/>
                    <a:lumOff val="40000"/>
                  </a:schemeClr>
                </a:solidFill>
                <a:latin typeface="Roboto"/>
                <a:ea typeface="Tahoma" panose="020B0604030504040204" pitchFamily="34" charset="0"/>
                <a:cs typeface="Tahoma" panose="020B0604030504040204" pitchFamily="34" charset="0"/>
              </a:rPr>
              <a:t>ơ</a:t>
            </a:r>
            <a:r>
              <a:rPr lang="en-US">
                <a:solidFill>
                  <a:schemeClr val="accent5">
                    <a:lumMod val="60000"/>
                    <a:lumOff val="40000"/>
                  </a:schemeClr>
                </a:solidFill>
                <a:latin typeface="Roboto"/>
                <a:ea typeface="Tahoma" panose="020B0604030504040204" pitchFamily="34" charset="0"/>
                <a:cs typeface="Tahoma" panose="020B0604030504040204" pitchFamily="34" charset="0"/>
              </a:rPr>
              <a:t>i bạn có thể áp dụng cho các dạng câu hỏi theo kiểu liệt kê nhiều đáp án đúng ( hoặc sai ). Cũng có thể dùng để thực hiện các dạng câu hỏi trắc nghiệm 4 đáp án.</a:t>
            </a:r>
            <a:endParaRPr lang="en-US">
              <a:solidFill>
                <a:schemeClr val="accent5">
                  <a:lumMod val="60000"/>
                  <a:lumOff val="40000"/>
                </a:schemeClr>
              </a:solidFill>
              <a:latin typeface="Roboto"/>
            </a:endParaRPr>
          </a:p>
        </p:txBody>
      </p:sp>
      <p:sp>
        <p:nvSpPr>
          <p:cNvPr id="7" name="Rectangle 6">
            <a:extLst>
              <a:ext uri="{FF2B5EF4-FFF2-40B4-BE49-F238E27FC236}">
                <a16:creationId xmlns:a16="http://schemas.microsoft.com/office/drawing/2014/main" id="{6848EB39-17C9-4D15-AD6E-8F499738551C}"/>
              </a:ext>
            </a:extLst>
          </p:cNvPr>
          <p:cNvSpPr/>
          <p:nvPr/>
        </p:nvSpPr>
        <p:spPr>
          <a:xfrm>
            <a:off x="239324" y="3531516"/>
            <a:ext cx="5732851"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How to play: Turn on CC</a:t>
            </a:r>
          </a:p>
        </p:txBody>
      </p:sp>
      <p:sp>
        <p:nvSpPr>
          <p:cNvPr id="8" name="TextBox 7">
            <a:extLst>
              <a:ext uri="{FF2B5EF4-FFF2-40B4-BE49-F238E27FC236}">
                <a16:creationId xmlns:a16="http://schemas.microsoft.com/office/drawing/2014/main" id="{BBC3B867-8BE7-4A9A-87AD-C9612BD68C63}"/>
              </a:ext>
            </a:extLst>
          </p:cNvPr>
          <p:cNvSpPr txBox="1"/>
          <p:nvPr/>
        </p:nvSpPr>
        <p:spPr>
          <a:xfrm>
            <a:off x="3678383" y="5488427"/>
            <a:ext cx="8177644" cy="369332"/>
          </a:xfrm>
          <a:prstGeom prst="rect">
            <a:avLst/>
          </a:prstGeom>
          <a:noFill/>
        </p:spPr>
        <p:txBody>
          <a:bodyPr wrap="square" rtlCol="0">
            <a:spAutoFit/>
          </a:bodyPr>
          <a:lstStyle/>
          <a:p>
            <a:pPr algn="ctr"/>
            <a:r>
              <a:rPr lang="en-US">
                <a:solidFill>
                  <a:schemeClr val="accent2">
                    <a:lumMod val="75000"/>
                  </a:schemeClr>
                </a:solidFill>
                <a:latin typeface="Roboto"/>
              </a:rPr>
              <a:t>♡ </a:t>
            </a:r>
            <a:r>
              <a:rPr lang="en-US">
                <a:solidFill>
                  <a:schemeClr val="accent2">
                    <a:lumMod val="75000"/>
                  </a:schemeClr>
                </a:solidFill>
                <a:latin typeface="Roboto"/>
                <a:ea typeface="Tahoma" panose="020B0604030504040204" pitchFamily="34" charset="0"/>
                <a:cs typeface="Tahoma" panose="020B0604030504040204" pitchFamily="34" charset="0"/>
              </a:rPr>
              <a:t>Đăng ký kênh youtube TRỢ GIẢNG để không bỏ lỡ các trò ch</a:t>
            </a:r>
            <a:r>
              <a:rPr lang="vi-VN">
                <a:solidFill>
                  <a:schemeClr val="accent2">
                    <a:lumMod val="75000"/>
                  </a:schemeClr>
                </a:solidFill>
                <a:latin typeface="Roboto"/>
                <a:ea typeface="Tahoma" panose="020B0604030504040204" pitchFamily="34" charset="0"/>
                <a:cs typeface="Tahoma" panose="020B0604030504040204" pitchFamily="34" charset="0"/>
              </a:rPr>
              <a:t>ơ</a:t>
            </a:r>
            <a:r>
              <a:rPr lang="en-US">
                <a:solidFill>
                  <a:schemeClr val="accent2">
                    <a:lumMod val="75000"/>
                  </a:schemeClr>
                </a:solidFill>
                <a:latin typeface="Roboto"/>
                <a:ea typeface="Tahoma" panose="020B0604030504040204" pitchFamily="34" charset="0"/>
                <a:cs typeface="Tahoma" panose="020B0604030504040204" pitchFamily="34" charset="0"/>
              </a:rPr>
              <a:t>i mới nhé !</a:t>
            </a:r>
            <a:r>
              <a:rPr lang="en-US">
                <a:solidFill>
                  <a:schemeClr val="accent2">
                    <a:lumMod val="75000"/>
                  </a:schemeClr>
                </a:solidFill>
                <a:latin typeface="Roboto"/>
              </a:rPr>
              <a:t> ♡</a:t>
            </a:r>
            <a:endParaRPr lang="en-US">
              <a:solidFill>
                <a:schemeClr val="accent2">
                  <a:lumMod val="75000"/>
                </a:schemeClr>
              </a:solidFill>
              <a:latin typeface="Roboto"/>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1F3CEFFB-614F-4B88-9CBA-C88FC2300553}"/>
              </a:ext>
            </a:extLst>
          </p:cNvPr>
          <p:cNvSpPr/>
          <p:nvPr/>
        </p:nvSpPr>
        <p:spPr>
          <a:xfrm>
            <a:off x="4539115" y="5857759"/>
            <a:ext cx="6236258" cy="369332"/>
          </a:xfrm>
          <a:prstGeom prst="rect">
            <a:avLst/>
          </a:prstGeom>
        </p:spPr>
        <p:txBody>
          <a:bodyPr wrap="square">
            <a:spAutoFit/>
          </a:bodyPr>
          <a:lstStyle/>
          <a:p>
            <a:pPr algn="ctr"/>
            <a:r>
              <a:rPr lang="en-US">
                <a:solidFill>
                  <a:schemeClr val="accent2">
                    <a:lumMod val="75000"/>
                  </a:schemeClr>
                </a:solidFill>
                <a:latin typeface="Roboto"/>
              </a:rPr>
              <a:t>♡ Thanks for watching ♡ Please subscribe for more video ♡</a:t>
            </a:r>
            <a:endParaRPr lang="en-US">
              <a:solidFill>
                <a:schemeClr val="accent2">
                  <a:lumMod val="75000"/>
                </a:schemeClr>
              </a:solidFill>
            </a:endParaRPr>
          </a:p>
        </p:txBody>
      </p:sp>
      <p:sp>
        <p:nvSpPr>
          <p:cNvPr id="10" name="TextBox 9">
            <a:extLst>
              <a:ext uri="{FF2B5EF4-FFF2-40B4-BE49-F238E27FC236}">
                <a16:creationId xmlns:a16="http://schemas.microsoft.com/office/drawing/2014/main" id="{BA5AC569-EAA1-4FBA-A34E-B7F41E91E22A}"/>
              </a:ext>
            </a:extLst>
          </p:cNvPr>
          <p:cNvSpPr txBox="1"/>
          <p:nvPr/>
        </p:nvSpPr>
        <p:spPr>
          <a:xfrm>
            <a:off x="3678383" y="5119095"/>
            <a:ext cx="8177644" cy="369332"/>
          </a:xfrm>
          <a:prstGeom prst="rect">
            <a:avLst/>
          </a:prstGeom>
          <a:noFill/>
        </p:spPr>
        <p:txBody>
          <a:bodyPr wrap="square" rtlCol="0">
            <a:spAutoFit/>
          </a:bodyPr>
          <a:lstStyle/>
          <a:p>
            <a:pPr algn="ctr"/>
            <a:r>
              <a:rPr lang="en-US">
                <a:solidFill>
                  <a:schemeClr val="accent2">
                    <a:lumMod val="75000"/>
                  </a:schemeClr>
                </a:solidFill>
                <a:latin typeface="Roboto"/>
              </a:rPr>
              <a:t>youtube.com/trogiang</a:t>
            </a:r>
            <a:endParaRPr lang="en-US">
              <a:solidFill>
                <a:schemeClr val="accent2">
                  <a:lumMod val="75000"/>
                </a:schemeClr>
              </a:solidFill>
              <a:latin typeface="Roboto"/>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85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7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par>
                          <p:cTn id="20" fill="hold">
                            <p:stCondLst>
                              <p:cond delay="8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par>
                          <p:cTn id="28" fill="hold">
                            <p:stCondLst>
                              <p:cond delay="180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Câu hỏi [gõ nội dung câu hỏi vào bảng này]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dụ :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Những việc làm nào sau đây là nhân đạo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Xem phim nói về động đất, sóng thần trên thế giới.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Góp tiền vào quỹ ủng hộ ng</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ời nghèo.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Biểu diễn nghệ thuật để quyên góp giúp đỡ những trẻ em khuyết tật.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Góp tiền để th</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ởng cho đội tuyển bóng đá của tr</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Hiến máu tại các bệnh viện.</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đ</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Question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EX: 1+1 =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2 - 1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4 - 2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x 1</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e) 1 : 1</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976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e</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872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d</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d; e</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Kênh</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youtube TRỢ GIẢNG là kênh chuyên về điều gì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Trò</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chơi PowerPoint miễn phí</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Hướng</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dẫn PowerPoint</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Nhà sáng tạo trò chơi PowerPoint hàng đầu</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Trò</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chơi PowerPoint phải mua</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Chuyên kênh cho giáo dục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856678"/>
              <a:ext cx="1593167" cy="124569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Đã đăng ký kênh TRỢ GIẢNG ch</a:t>
              </a:r>
              <a:r>
                <a:rPr lang="vi-VN" sz="1600">
                  <a:solidFill>
                    <a:prstClr val="white"/>
                  </a:solidFill>
                  <a:latin typeface="Tahoma" panose="020B0604030504040204" pitchFamily="34" charset="0"/>
                  <a:ea typeface="Tahoma" panose="020B0604030504040204" pitchFamily="34" charset="0"/>
                  <a:cs typeface="Tahoma" panose="020B0604030504040204" pitchFamily="34" charset="0"/>
                </a:rPr>
                <a:t>ư</a:t>
              </a: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a đó ?</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 gặp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một bài tập khó, em sẽ chọn những cách làm nào dưới đây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Tự</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suy nghĩ, cố gắng làm bằng được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bạn giảng giải để tự làm</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Chép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luôn bài của bạn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người khác làm hộ</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Hỏi</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thầy giáo, cô giáo hoặc người lớn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e) Bỏ không làm.</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998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r>
              <a:rPr kumimoji="0" lang="en-US" sz="1800" b="0" i="0" u="none" strike="noStrike" kern="1200" cap="none" spc="0" normalizeH="0" noProof="0">
                <a:ln>
                  <a:noFill/>
                </a:ln>
                <a:solidFill>
                  <a:srgbClr val="C00000"/>
                </a:solidFill>
                <a:effectLst/>
                <a:uLnTx/>
                <a:uFillTx/>
                <a:latin typeface="Calibri" panose="020F0502020204030204"/>
                <a:ea typeface="+mn-ea"/>
                <a:cs typeface="+mn-cs"/>
              </a:rPr>
              <a:t> đ</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10038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 d; đ; e</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dạy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1981200" y="5105400"/>
            <a:ext cx="8543108" cy="1335750"/>
          </a:xfrm>
          <a:prstGeom prst="rect">
            <a:avLst/>
          </a:prstGeom>
          <a:noFill/>
        </p:spPr>
        <p:txBody>
          <a:bodyPr wrap="square">
            <a:spAutoFit/>
          </a:bodyPr>
          <a:lstStyle/>
          <a:p>
            <a:pPr algn="ctr" defTabSz="685800">
              <a:lnSpc>
                <a:spcPct val="107000"/>
              </a:lnSpc>
              <a:spcAft>
                <a:spcPts val="600"/>
              </a:spcAft>
            </a:pPr>
            <a:r>
              <a:rPr lang="en-US" sz="2400" b="1">
                <a:solidFill>
                  <a:srgbClr val="FF0000"/>
                </a:solidFill>
                <a:latin typeface="Calibri" panose="020F0502020204030204" pitchFamily="34" charset="0"/>
                <a:ea typeface="Calibri" panose="020F0502020204030204" pitchFamily="34" charset="0"/>
              </a:rPr>
              <a:t>SƯU TẦM: ĐOÀN VĂN DOANH, NAM TRỰC, NAM ĐỊNH</a:t>
            </a:r>
            <a:endParaRPr lang="en-US" sz="900">
              <a:solidFill>
                <a:srgbClr val="FF0000"/>
              </a:solidFill>
              <a:latin typeface="Calibri" panose="020F0502020204030204" pitchFamily="34" charset="0"/>
              <a:ea typeface="Calibri" panose="020F0502020204030204" pitchFamily="34" charset="0"/>
            </a:endParaRPr>
          </a:p>
          <a:p>
            <a:pPr algn="ctr" defTabSz="685800">
              <a:lnSpc>
                <a:spcPct val="107000"/>
              </a:lnSpc>
              <a:spcAft>
                <a:spcPts val="600"/>
              </a:spcAft>
            </a:pPr>
            <a:r>
              <a:rPr lang="en-US" sz="1600" b="1">
                <a:solidFill>
                  <a:prstClr val="black"/>
                </a:solidFill>
                <a:latin typeface="Calibri" panose="020F0502020204030204" pitchFamily="34" charset="0"/>
                <a:ea typeface="Calibri" panose="020F0502020204030204" pitchFamily="34" charset="0"/>
              </a:rPr>
              <a:t>LINK NHÓM DÀNH CHO GV BỘ MÔN VẬT LÝ TRAO ĐỔI TÀI LIỆU VÀ CHUYÊN MÔN CT 2018</a:t>
            </a:r>
            <a:endParaRPr lang="en-US" sz="900">
              <a:solidFill>
                <a:prstClr val="black"/>
              </a:solidFill>
              <a:latin typeface="Calibri" panose="020F0502020204030204" pitchFamily="34" charset="0"/>
              <a:ea typeface="Calibri" panose="020F0502020204030204" pitchFamily="34" charset="0"/>
            </a:endParaRPr>
          </a:p>
          <a:p>
            <a:pPr algn="ctr" defTabSz="685800"/>
            <a:r>
              <a:rPr lang="en-US" sz="2800">
                <a:solidFill>
                  <a:srgbClr val="0563C1"/>
                </a:solidFill>
                <a:latin typeface="Calibri" panose="020F0502020204030204" pitchFamily="34" charset="0"/>
                <a:ea typeface="Calibri" panose="020F0502020204030204" pitchFamily="34" charset="0"/>
                <a:hlinkClick r:id="rId2"/>
              </a:rPr>
              <a:t>https://www.facebook.com/groups/299257004355186</a:t>
            </a:r>
            <a:endParaRPr lang="en-US" sz="2800">
              <a:solidFill>
                <a:prstClr val="black"/>
              </a:solidFill>
              <a:latin typeface="Calibri" panose="020F0502020204030204"/>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1524000" y="30996"/>
            <a:ext cx="9096974" cy="5029200"/>
          </a:xfrm>
          <a:prstGeom prst="rect">
            <a:avLst/>
          </a:prstGeom>
        </p:spPr>
      </p:pic>
    </p:spTree>
    <p:extLst>
      <p:ext uri="{BB962C8B-B14F-4D97-AF65-F5344CB8AC3E}">
        <p14:creationId xmlns:p14="http://schemas.microsoft.com/office/powerpoint/2010/main" val="4003725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1115</TotalTime>
  <Words>617</Words>
  <PresentationFormat>Màn hình rộng</PresentationFormat>
  <Paragraphs>60</Paragraphs>
  <Slides>7</Slides>
  <Notes>0</Notes>
  <HiddenSlides>0</HiddenSlides>
  <MMClips>5</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7</vt:i4>
      </vt:variant>
    </vt:vector>
  </HeadingPairs>
  <TitlesOfParts>
    <vt:vector size="15" baseType="lpstr">
      <vt:lpstr>Roboto</vt:lpstr>
      <vt:lpstr>Calibri</vt:lpstr>
      <vt:lpstr>DK Crayon Crumble</vt:lpstr>
      <vt:lpstr>Tahoma</vt:lpstr>
      <vt:lpstr>Arial</vt:lpstr>
      <vt:lpstr>Calibri Light</vt:lpstr>
      <vt:lpstr>Office Theme</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2019-03-13T16:43:13Z</dcterms:created>
  <dcterms:modified xsi:type="dcterms:W3CDTF">2023-09-16T12:11:29Z</dcterms:modified>
</cp:coreProperties>
</file>