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75" r:id="rId2"/>
    <p:sldId id="268" r:id="rId3"/>
    <p:sldId id="276" r:id="rId4"/>
    <p:sldId id="277" r:id="rId5"/>
    <p:sldId id="429" r:id="rId6"/>
    <p:sldId id="278" r:id="rId7"/>
    <p:sldId id="279" r:id="rId8"/>
    <p:sldId id="438" r:id="rId9"/>
    <p:sldId id="439" r:id="rId10"/>
    <p:sldId id="269" r:id="rId11"/>
    <p:sldId id="441" r:id="rId12"/>
    <p:sldId id="446" r:id="rId13"/>
    <p:sldId id="447" r:id="rId14"/>
    <p:sldId id="442" r:id="rId15"/>
    <p:sldId id="448" r:id="rId16"/>
    <p:sldId id="449" r:id="rId17"/>
    <p:sldId id="274" r:id="rId18"/>
    <p:sldId id="444" r:id="rId19"/>
    <p:sldId id="451" r:id="rId20"/>
    <p:sldId id="453" r:id="rId21"/>
    <p:sldId id="452" r:id="rId22"/>
    <p:sldId id="456" r:id="rId23"/>
    <p:sldId id="454" r:id="rId24"/>
    <p:sldId id="457" r:id="rId25"/>
    <p:sldId id="459" r:id="rId26"/>
    <p:sldId id="455" r:id="rId27"/>
    <p:sldId id="460" r:id="rId28"/>
    <p:sldId id="285" r:id="rId29"/>
    <p:sldId id="461" r:id="rId30"/>
    <p:sldId id="411" r:id="rId31"/>
    <p:sldId id="286" r:id="rId32"/>
    <p:sldId id="287" r:id="rId33"/>
    <p:sldId id="288" r:id="rId34"/>
    <p:sldId id="28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38" autoAdjust="0"/>
  </p:normalViewPr>
  <p:slideViewPr>
    <p:cSldViewPr snapToGrid="0">
      <p:cViewPr>
        <p:scale>
          <a:sx n="15" d="100"/>
          <a:sy n="15" d="100"/>
        </p:scale>
        <p:origin x="462" y="13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5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4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401C0324-CBD9-9414-BC5F-B20AA9BEEE89}"/>
              </a:ext>
            </a:extLst>
          </p:cNvPr>
          <p:cNvSpPr txBox="1"/>
          <p:nvPr userDrawn="1"/>
        </p:nvSpPr>
        <p:spPr>
          <a:xfrm>
            <a:off x="11044485" y="-1"/>
            <a:ext cx="101983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4b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6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096" y="-236538"/>
            <a:ext cx="13054191" cy="7331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614A3A-383A-1285-5140-E0ABABFCE90F}"/>
              </a:ext>
            </a:extLst>
          </p:cNvPr>
          <p:cNvSpPr txBox="1"/>
          <p:nvPr/>
        </p:nvSpPr>
        <p:spPr>
          <a:xfrm>
            <a:off x="5513615" y="2259565"/>
            <a:ext cx="65281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Unit 4: Holidays!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Lesson 4b: Grammar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Page </a:t>
            </a:r>
            <a:r>
              <a:rPr lang="en-US" sz="5400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75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70" y="571499"/>
            <a:ext cx="8775123" cy="57825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65676" y="3783774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19001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E553B-0569-2DD1-6F64-31975B0E3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47335"/>
            <a:ext cx="12192000" cy="6510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2F614E-CF69-6F7B-C780-CB7AF957E8BA}"/>
              </a:ext>
            </a:extLst>
          </p:cNvPr>
          <p:cNvSpPr txBox="1"/>
          <p:nvPr/>
        </p:nvSpPr>
        <p:spPr>
          <a:xfrm>
            <a:off x="5292918" y="3436060"/>
            <a:ext cx="7295908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Are Mark and Bill taking a bike ride? No, they aren’t. They're eating sandwiches.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BDBBF6-0754-CB8F-2567-85D0024902DD}"/>
              </a:ext>
            </a:extLst>
          </p:cNvPr>
          <p:cNvSpPr txBox="1"/>
          <p:nvPr/>
        </p:nvSpPr>
        <p:spPr>
          <a:xfrm>
            <a:off x="5378369" y="4529522"/>
            <a:ext cx="6655444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Are Anna and Mary drinking tea? No, they aren’t. They're talking.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635FC2-370D-E018-B544-7A3CC1FBFDFC}"/>
              </a:ext>
            </a:extLst>
          </p:cNvPr>
          <p:cNvSpPr txBox="1"/>
          <p:nvPr/>
        </p:nvSpPr>
        <p:spPr>
          <a:xfrm>
            <a:off x="5220181" y="5531888"/>
            <a:ext cx="6655444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Is Ms. Smith making a snowman? No, she isn't.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She's taking photos.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2173D-BEE7-03B1-EACE-4AFE4FDE5D07}"/>
              </a:ext>
            </a:extLst>
          </p:cNvPr>
          <p:cNvSpPr txBox="1"/>
          <p:nvPr/>
        </p:nvSpPr>
        <p:spPr>
          <a:xfrm>
            <a:off x="5147445" y="6418870"/>
            <a:ext cx="6655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the dog playing? No, it isn't. It's sleeping.</a:t>
            </a:r>
          </a:p>
        </p:txBody>
      </p:sp>
    </p:spTree>
    <p:extLst>
      <p:ext uri="{BB962C8B-B14F-4D97-AF65-F5344CB8AC3E}">
        <p14:creationId xmlns:p14="http://schemas.microsoft.com/office/powerpoint/2010/main" val="22336014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19AFC0-AEF4-00D1-AD6B-4A0802AE4489}"/>
              </a:ext>
            </a:extLst>
          </p:cNvPr>
          <p:cNvSpPr txBox="1"/>
          <p:nvPr/>
        </p:nvSpPr>
        <p:spPr>
          <a:xfrm>
            <a:off x="132887" y="671186"/>
            <a:ext cx="1539875" cy="677108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 page 39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A7ADE-2BAC-193B-D985-CB10DF28F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797" y="740780"/>
            <a:ext cx="7176304" cy="51370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EE43E3-BB4F-1A52-3078-C3FC696C86DA}"/>
              </a:ext>
            </a:extLst>
          </p:cNvPr>
          <p:cNvSpPr txBox="1"/>
          <p:nvPr/>
        </p:nvSpPr>
        <p:spPr>
          <a:xfrm>
            <a:off x="4016413" y="2270336"/>
            <a:ext cx="79286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Patrick isn’t playing basketball.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Is Patrick playing basketball?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6FE37C-9E42-155D-567F-6506290910ED}"/>
              </a:ext>
            </a:extLst>
          </p:cNvPr>
          <p:cNvSpPr txBox="1"/>
          <p:nvPr/>
        </p:nvSpPr>
        <p:spPr>
          <a:xfrm>
            <a:off x="4016413" y="3597017"/>
            <a:ext cx="79286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girls aren’t reading.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Are the girls reading?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732C58-0D07-8838-9823-23472C3E04B5}"/>
              </a:ext>
            </a:extLst>
          </p:cNvPr>
          <p:cNvSpPr txBox="1"/>
          <p:nvPr/>
        </p:nvSpPr>
        <p:spPr>
          <a:xfrm>
            <a:off x="4016413" y="4923698"/>
            <a:ext cx="79286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 isn’t snowing.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Is it snowing?</a:t>
            </a:r>
          </a:p>
        </p:txBody>
      </p:sp>
    </p:spTree>
    <p:extLst>
      <p:ext uri="{BB962C8B-B14F-4D97-AF65-F5344CB8AC3E}">
        <p14:creationId xmlns:p14="http://schemas.microsoft.com/office/powerpoint/2010/main" val="951666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DB6638-1CE7-C1E8-9304-8736F9690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495" y="134210"/>
            <a:ext cx="6232663" cy="6506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A5CD07-E432-9887-0469-9FA7877B167B}"/>
              </a:ext>
            </a:extLst>
          </p:cNvPr>
          <p:cNvSpPr txBox="1"/>
          <p:nvPr/>
        </p:nvSpPr>
        <p:spPr>
          <a:xfrm>
            <a:off x="76288" y="645679"/>
            <a:ext cx="1539875" cy="677108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 page 39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EA890E-ED83-03B3-237C-8B897266C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33" y="2213988"/>
            <a:ext cx="4773697" cy="27168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FB7BF0-DBC9-EB18-AB94-BE0DB8519E3A}"/>
              </a:ext>
            </a:extLst>
          </p:cNvPr>
          <p:cNvSpPr txBox="1"/>
          <p:nvPr/>
        </p:nvSpPr>
        <p:spPr>
          <a:xfrm>
            <a:off x="5602145" y="2550838"/>
            <a:ext cx="7928660" cy="740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FF0000"/>
                </a:solidFill>
              </a:rPr>
              <a:t>Is Tom playing football?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FF0000"/>
                </a:solidFill>
              </a:rPr>
              <a:t>No, he isn’t. He’s sleeping.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0C4E67-7971-E4F7-F017-7A2948D5E400}"/>
              </a:ext>
            </a:extLst>
          </p:cNvPr>
          <p:cNvSpPr txBox="1"/>
          <p:nvPr/>
        </p:nvSpPr>
        <p:spPr>
          <a:xfrm>
            <a:off x="5602145" y="3638859"/>
            <a:ext cx="7928660" cy="740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FF0000"/>
                </a:solidFill>
              </a:rPr>
              <a:t>Are Peter and Jason swimming?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FF0000"/>
                </a:solidFill>
              </a:rPr>
              <a:t>Yes, they are.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6C27D7-B9D9-AE35-A718-B5429E2D9022}"/>
              </a:ext>
            </a:extLst>
          </p:cNvPr>
          <p:cNvSpPr txBox="1"/>
          <p:nvPr/>
        </p:nvSpPr>
        <p:spPr>
          <a:xfrm>
            <a:off x="5602145" y="4771134"/>
            <a:ext cx="7928660" cy="740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FF0000"/>
                </a:solidFill>
              </a:rPr>
              <a:t>Is Grandma planting flowers?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FF0000"/>
                </a:solidFill>
              </a:rPr>
              <a:t>No, she isn’t. She’s eating a cake.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D7BF12-5F5D-1FB6-7034-CD6D0BE68230}"/>
              </a:ext>
            </a:extLst>
          </p:cNvPr>
          <p:cNvSpPr txBox="1"/>
          <p:nvPr/>
        </p:nvSpPr>
        <p:spPr>
          <a:xfrm>
            <a:off x="5602145" y="5903409"/>
            <a:ext cx="7928660" cy="740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FF0000"/>
                </a:solidFill>
              </a:rPr>
              <a:t>Is Grandad drinking orange juice?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FF0000"/>
                </a:solidFill>
              </a:rPr>
              <a:t>Yes, he is.</a:t>
            </a:r>
          </a:p>
        </p:txBody>
      </p:sp>
    </p:spTree>
    <p:extLst>
      <p:ext uri="{BB962C8B-B14F-4D97-AF65-F5344CB8AC3E}">
        <p14:creationId xmlns:p14="http://schemas.microsoft.com/office/powerpoint/2010/main" val="27651114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B7DD5D-0B70-C69D-DB06-0A3A25211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36" y="507709"/>
            <a:ext cx="7495660" cy="5842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42C5D5-BBA3-B894-AEB1-4EA74A76EEDD}"/>
              </a:ext>
            </a:extLst>
          </p:cNvPr>
          <p:cNvSpPr txBox="1"/>
          <p:nvPr/>
        </p:nvSpPr>
        <p:spPr>
          <a:xfrm>
            <a:off x="41253" y="970077"/>
            <a:ext cx="1539875" cy="677108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 page 39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BA52FE-B6B4-AE70-3FAB-EC4720ACB8EE}"/>
              </a:ext>
            </a:extLst>
          </p:cNvPr>
          <p:cNvSpPr txBox="1"/>
          <p:nvPr/>
        </p:nvSpPr>
        <p:spPr>
          <a:xfrm>
            <a:off x="4062708" y="1055182"/>
            <a:ext cx="26737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Is Peter sleeping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C8C2D7-C73C-B966-E9D3-192E4755FD19}"/>
              </a:ext>
            </a:extLst>
          </p:cNvPr>
          <p:cNvSpPr txBox="1"/>
          <p:nvPr/>
        </p:nvSpPr>
        <p:spPr>
          <a:xfrm>
            <a:off x="6652763" y="1400964"/>
            <a:ext cx="26737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is talking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BC3129-6C9A-68C6-C95F-ABC6FA275837}"/>
              </a:ext>
            </a:extLst>
          </p:cNvPr>
          <p:cNvSpPr txBox="1"/>
          <p:nvPr/>
        </p:nvSpPr>
        <p:spPr>
          <a:xfrm>
            <a:off x="4440862" y="2301423"/>
            <a:ext cx="26737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is walking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1512DB-86F1-AFCB-9EA9-0B02C6BF58D2}"/>
              </a:ext>
            </a:extLst>
          </p:cNvPr>
          <p:cNvSpPr txBox="1"/>
          <p:nvPr/>
        </p:nvSpPr>
        <p:spPr>
          <a:xfrm>
            <a:off x="4191958" y="2652189"/>
            <a:ext cx="26737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Is he playing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486E47-5657-2B30-6ABE-72EFDFEFC7F5}"/>
              </a:ext>
            </a:extLst>
          </p:cNvPr>
          <p:cNvSpPr txBox="1"/>
          <p:nvPr/>
        </p:nvSpPr>
        <p:spPr>
          <a:xfrm>
            <a:off x="6643863" y="3199681"/>
            <a:ext cx="26737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is chatting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E1C345-3F81-C875-81D4-AFA0A4389928}"/>
              </a:ext>
            </a:extLst>
          </p:cNvPr>
          <p:cNvSpPr txBox="1"/>
          <p:nvPr/>
        </p:nvSpPr>
        <p:spPr>
          <a:xfrm>
            <a:off x="4412270" y="3851717"/>
            <a:ext cx="26737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Are the kids doing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5C42E8-342C-E439-03A3-C0A5617F0756}"/>
              </a:ext>
            </a:extLst>
          </p:cNvPr>
          <p:cNvSpPr txBox="1"/>
          <p:nvPr/>
        </p:nvSpPr>
        <p:spPr>
          <a:xfrm>
            <a:off x="7212034" y="4395617"/>
            <a:ext cx="26737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are listening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CF65DB-4027-66C4-3E14-76EC29487B61}"/>
              </a:ext>
            </a:extLst>
          </p:cNvPr>
          <p:cNvSpPr txBox="1"/>
          <p:nvPr/>
        </p:nvSpPr>
        <p:spPr>
          <a:xfrm>
            <a:off x="4440861" y="5064133"/>
            <a:ext cx="26737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Is Ann reading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57B652-C4CB-EFB7-34B0-D7FC8377EFCB}"/>
              </a:ext>
            </a:extLst>
          </p:cNvPr>
          <p:cNvSpPr txBox="1"/>
          <p:nvPr/>
        </p:nvSpPr>
        <p:spPr>
          <a:xfrm>
            <a:off x="6865713" y="5603388"/>
            <a:ext cx="26737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is watching</a:t>
            </a:r>
          </a:p>
        </p:txBody>
      </p:sp>
    </p:spTree>
    <p:extLst>
      <p:ext uri="{BB962C8B-B14F-4D97-AF65-F5344CB8AC3E}">
        <p14:creationId xmlns:p14="http://schemas.microsoft.com/office/powerpoint/2010/main" val="14740647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42C5D5-BBA3-B894-AEB1-4EA74A76EEDD}"/>
              </a:ext>
            </a:extLst>
          </p:cNvPr>
          <p:cNvSpPr txBox="1"/>
          <p:nvPr/>
        </p:nvSpPr>
        <p:spPr>
          <a:xfrm>
            <a:off x="123371" y="604115"/>
            <a:ext cx="2193802" cy="98488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Grammar bank page 69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87612-E2C9-33AA-7B4A-F416D64A0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18" y="581588"/>
            <a:ext cx="6847692" cy="56304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BC3129-6C9A-68C6-C95F-ABC6FA275837}"/>
              </a:ext>
            </a:extLst>
          </p:cNvPr>
          <p:cNvSpPr txBox="1"/>
          <p:nvPr/>
        </p:nvSpPr>
        <p:spPr>
          <a:xfrm>
            <a:off x="3604309" y="3051043"/>
            <a:ext cx="2673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am wearing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027798-7B1D-96B0-D436-37606B50742F}"/>
              </a:ext>
            </a:extLst>
          </p:cNvPr>
          <p:cNvSpPr txBox="1"/>
          <p:nvPr/>
        </p:nvSpPr>
        <p:spPr>
          <a:xfrm>
            <a:off x="7423493" y="3345929"/>
            <a:ext cx="2673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having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506117-3A1A-D595-81A6-22688C181D80}"/>
              </a:ext>
            </a:extLst>
          </p:cNvPr>
          <p:cNvSpPr txBox="1"/>
          <p:nvPr/>
        </p:nvSpPr>
        <p:spPr>
          <a:xfrm>
            <a:off x="4370218" y="4133159"/>
            <a:ext cx="2673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E30D67-03F3-8291-EEB8-A4C2A3A31403}"/>
              </a:ext>
            </a:extLst>
          </p:cNvPr>
          <p:cNvSpPr txBox="1"/>
          <p:nvPr/>
        </p:nvSpPr>
        <p:spPr>
          <a:xfrm>
            <a:off x="7410618" y="4438388"/>
            <a:ext cx="2673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drinking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DDCF0-756F-FFE9-417E-9414F34ED515}"/>
              </a:ext>
            </a:extLst>
          </p:cNvPr>
          <p:cNvSpPr txBox="1"/>
          <p:nvPr/>
        </p:nvSpPr>
        <p:spPr>
          <a:xfrm>
            <a:off x="6394182" y="4698647"/>
            <a:ext cx="2673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you doing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C0DA83-A99A-D41E-6D61-B4CF4FA87FBD}"/>
              </a:ext>
            </a:extLst>
          </p:cNvPr>
          <p:cNvSpPr txBox="1"/>
          <p:nvPr/>
        </p:nvSpPr>
        <p:spPr>
          <a:xfrm>
            <a:off x="4370219" y="4981426"/>
            <a:ext cx="2673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you having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8E72AA-5A29-E8CB-1147-072C89580793}"/>
              </a:ext>
            </a:extLst>
          </p:cNvPr>
          <p:cNvSpPr txBox="1"/>
          <p:nvPr/>
        </p:nvSpPr>
        <p:spPr>
          <a:xfrm>
            <a:off x="7206191" y="3616531"/>
            <a:ext cx="2080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not sitting</a:t>
            </a:r>
          </a:p>
        </p:txBody>
      </p:sp>
    </p:spTree>
    <p:extLst>
      <p:ext uri="{BB962C8B-B14F-4D97-AF65-F5344CB8AC3E}">
        <p14:creationId xmlns:p14="http://schemas.microsoft.com/office/powerpoint/2010/main" val="14085236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2" grpId="0"/>
      <p:bldP spid="13" grpId="0"/>
      <p:bldP spid="16" grpId="0"/>
      <p:bldP spid="17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42C5D5-BBA3-B894-AEB1-4EA74A76EEDD}"/>
              </a:ext>
            </a:extLst>
          </p:cNvPr>
          <p:cNvSpPr txBox="1"/>
          <p:nvPr/>
        </p:nvSpPr>
        <p:spPr>
          <a:xfrm>
            <a:off x="200416" y="679030"/>
            <a:ext cx="2173020" cy="98488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Grammar bank page 69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4160C-1519-B272-0F98-9134AA934B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92"/>
          <a:stretch/>
        </p:blipFill>
        <p:spPr>
          <a:xfrm>
            <a:off x="5418986" y="509155"/>
            <a:ext cx="6773014" cy="5766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7E43E0-2CE4-D6CF-BF8C-286634A06A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21" y="1876970"/>
            <a:ext cx="5791292" cy="9848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BC3129-6C9A-68C6-C95F-ABC6FA275837}"/>
              </a:ext>
            </a:extLst>
          </p:cNvPr>
          <p:cNvSpPr txBox="1"/>
          <p:nvPr/>
        </p:nvSpPr>
        <p:spPr>
          <a:xfrm>
            <a:off x="8231319" y="975056"/>
            <a:ext cx="26737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am doing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C8A4D-2200-046A-2D99-654ED9F12913}"/>
              </a:ext>
            </a:extLst>
          </p:cNvPr>
          <p:cNvSpPr txBox="1"/>
          <p:nvPr/>
        </p:nvSpPr>
        <p:spPr>
          <a:xfrm>
            <a:off x="7867029" y="1609363"/>
            <a:ext cx="26737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are you doing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FE0FA3-2393-6BD4-B0B4-2817C6644FA7}"/>
              </a:ext>
            </a:extLst>
          </p:cNvPr>
          <p:cNvSpPr txBox="1"/>
          <p:nvPr/>
        </p:nvSpPr>
        <p:spPr>
          <a:xfrm>
            <a:off x="7062358" y="2180451"/>
            <a:ext cx="26737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am cooking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70CFA-A973-E90A-1652-10BA1E6B5709}"/>
              </a:ext>
            </a:extLst>
          </p:cNvPr>
          <p:cNvSpPr txBox="1"/>
          <p:nvPr/>
        </p:nvSpPr>
        <p:spPr>
          <a:xfrm>
            <a:off x="7747877" y="2861855"/>
            <a:ext cx="3442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isn’t working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CCBC34-574D-A946-60A5-72EB37F2DE87}"/>
              </a:ext>
            </a:extLst>
          </p:cNvPr>
          <p:cNvSpPr txBox="1"/>
          <p:nvPr/>
        </p:nvSpPr>
        <p:spPr>
          <a:xfrm>
            <a:off x="8516576" y="3423475"/>
            <a:ext cx="26737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takes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2BB69F-9CAA-935E-B473-4BE2BDDC70A3}"/>
              </a:ext>
            </a:extLst>
          </p:cNvPr>
          <p:cNvSpPr txBox="1"/>
          <p:nvPr/>
        </p:nvSpPr>
        <p:spPr>
          <a:xfrm>
            <a:off x="6907003" y="4055246"/>
            <a:ext cx="26737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Nina playing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37D8F8-0CFA-1BA4-9B43-81D8005EE2BC}"/>
              </a:ext>
            </a:extLst>
          </p:cNvPr>
          <p:cNvSpPr txBox="1"/>
          <p:nvPr/>
        </p:nvSpPr>
        <p:spPr>
          <a:xfrm>
            <a:off x="9931898" y="4578466"/>
            <a:ext cx="26737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practises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116D0-5E61-E211-6FE9-D1B5889DEA17}"/>
              </a:ext>
            </a:extLst>
          </p:cNvPr>
          <p:cNvSpPr txBox="1"/>
          <p:nvPr/>
        </p:nvSpPr>
        <p:spPr>
          <a:xfrm>
            <a:off x="6865709" y="5248637"/>
            <a:ext cx="26737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Are we waiting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F6CC16-2422-EC4A-ECE1-4A6F615EAC74}"/>
              </a:ext>
            </a:extLst>
          </p:cNvPr>
          <p:cNvSpPr txBox="1"/>
          <p:nvPr/>
        </p:nvSpPr>
        <p:spPr>
          <a:xfrm>
            <a:off x="9744693" y="5558362"/>
            <a:ext cx="3329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isn’t coming</a:t>
            </a:r>
          </a:p>
        </p:txBody>
      </p:sp>
    </p:spTree>
    <p:extLst>
      <p:ext uri="{BB962C8B-B14F-4D97-AF65-F5344CB8AC3E}">
        <p14:creationId xmlns:p14="http://schemas.microsoft.com/office/powerpoint/2010/main" val="25438098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0" grpId="0"/>
      <p:bldP spid="11" grpId="0"/>
      <p:bldP spid="15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11" y="581891"/>
            <a:ext cx="8393928" cy="5824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0620" y="2791130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71040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678D98-E401-045E-1715-C1935D95F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8" y="632729"/>
            <a:ext cx="9628665" cy="3274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9D5109-E9F1-A87C-68CD-38F1F29BD184}"/>
              </a:ext>
            </a:extLst>
          </p:cNvPr>
          <p:cNvSpPr txBox="1"/>
          <p:nvPr/>
        </p:nvSpPr>
        <p:spPr>
          <a:xfrm>
            <a:off x="254644" y="3820519"/>
            <a:ext cx="114010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 Are you having an English lesson now? Yes, I am.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2. Is your mum visiting the market at the moment? Yes, she is./ No, she isn’t.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3. Are your friends having a barbecue now? Yes, they are./ No, they aren’t.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4. Is your teacher watching TV now? Yes, he/she is./ No, he/she isn’t.</a:t>
            </a:r>
          </a:p>
        </p:txBody>
      </p:sp>
    </p:spTree>
    <p:extLst>
      <p:ext uri="{BB962C8B-B14F-4D97-AF65-F5344CB8AC3E}">
        <p14:creationId xmlns:p14="http://schemas.microsoft.com/office/powerpoint/2010/main" val="20571265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332E9B-BF6B-DEEE-BE80-BD95E11EA0E4}"/>
              </a:ext>
            </a:extLst>
          </p:cNvPr>
          <p:cNvSpPr txBox="1"/>
          <p:nvPr/>
        </p:nvSpPr>
        <p:spPr>
          <a:xfrm>
            <a:off x="103599" y="609478"/>
            <a:ext cx="1728578" cy="369332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A25C34-A691-7008-131E-D054E6573B18}"/>
              </a:ext>
            </a:extLst>
          </p:cNvPr>
          <p:cNvSpPr/>
          <p:nvPr/>
        </p:nvSpPr>
        <p:spPr>
          <a:xfrm>
            <a:off x="2141318" y="365125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Calibri"/>
                <a:ea typeface="Times New Roman" panose="02020603050405020304" pitchFamily="18" charset="0"/>
                <a:cs typeface="+mn-cs"/>
              </a:rPr>
              <a:t>Work in pairs.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7" name="Picture 6" descr="Free Speech bubble 1195466 PNG with Transparent Background">
            <a:extLst>
              <a:ext uri="{FF2B5EF4-FFF2-40B4-BE49-F238E27FC236}">
                <a16:creationId xmlns:a16="http://schemas.microsoft.com/office/drawing/2014/main" id="{9803D2F3-87E7-4752-BBA6-87BA819D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7" y="978810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9A0EF5E7-073A-5FD0-96DC-7577B4359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09" y="978810"/>
            <a:ext cx="109998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Ask and answer about what the members of your friend’s family are doing now. Use the Yes/No questions and short answers.</a:t>
            </a:r>
          </a:p>
        </p:txBody>
      </p:sp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00BFB603-2A45-8EB3-C0A9-EB9487207A0E}"/>
              </a:ext>
            </a:extLst>
          </p:cNvPr>
          <p:cNvSpPr/>
          <p:nvPr/>
        </p:nvSpPr>
        <p:spPr>
          <a:xfrm>
            <a:off x="391884" y="2745932"/>
            <a:ext cx="5059791" cy="1404019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70C0"/>
                </a:solidFill>
              </a:rPr>
              <a:t>Are your parents staying at home now?</a:t>
            </a:r>
          </a:p>
        </p:txBody>
      </p:sp>
      <p:sp>
        <p:nvSpPr>
          <p:cNvPr id="10" name="Rounded Rectangular Callout 5">
            <a:extLst>
              <a:ext uri="{FF2B5EF4-FFF2-40B4-BE49-F238E27FC236}">
                <a16:creationId xmlns:a16="http://schemas.microsoft.com/office/drawing/2014/main" id="{B9845277-7B89-8BA1-6BFD-F18E2745AA81}"/>
              </a:ext>
            </a:extLst>
          </p:cNvPr>
          <p:cNvSpPr/>
          <p:nvPr/>
        </p:nvSpPr>
        <p:spPr>
          <a:xfrm>
            <a:off x="5799605" y="3138881"/>
            <a:ext cx="4918551" cy="879675"/>
          </a:xfrm>
          <a:prstGeom prst="wedgeRoundRectCallout">
            <a:avLst>
              <a:gd name="adj1" fmla="val -51423"/>
              <a:gd name="adj2" fmla="val 92479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50"/>
                </a:solidFill>
              </a:rPr>
              <a:t>No, they aren’t.</a:t>
            </a:r>
          </a:p>
        </p:txBody>
      </p:sp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id="{EC695628-292F-4846-8C33-03608AD31589}"/>
              </a:ext>
            </a:extLst>
          </p:cNvPr>
          <p:cNvSpPr/>
          <p:nvPr/>
        </p:nvSpPr>
        <p:spPr>
          <a:xfrm>
            <a:off x="553930" y="5248401"/>
            <a:ext cx="4897745" cy="630789"/>
          </a:xfrm>
          <a:prstGeom prst="wedgeRoundRectCallout">
            <a:avLst>
              <a:gd name="adj1" fmla="val 51963"/>
              <a:gd name="adj2" fmla="val 71758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70C0"/>
                </a:solidFill>
              </a:rPr>
              <a:t>Yes, she is. </a:t>
            </a:r>
          </a:p>
        </p:txBody>
      </p:sp>
      <p:sp>
        <p:nvSpPr>
          <p:cNvPr id="15" name="Rounded Rectangular Callout 5">
            <a:extLst>
              <a:ext uri="{FF2B5EF4-FFF2-40B4-BE49-F238E27FC236}">
                <a16:creationId xmlns:a16="http://schemas.microsoft.com/office/drawing/2014/main" id="{A37CB49B-B4B6-970B-2C60-671640186F60}"/>
              </a:ext>
            </a:extLst>
          </p:cNvPr>
          <p:cNvSpPr/>
          <p:nvPr/>
        </p:nvSpPr>
        <p:spPr>
          <a:xfrm>
            <a:off x="5799605" y="4440259"/>
            <a:ext cx="6214917" cy="879675"/>
          </a:xfrm>
          <a:prstGeom prst="wedgeRoundRectCallout">
            <a:avLst>
              <a:gd name="adj1" fmla="val -51423"/>
              <a:gd name="adj2" fmla="val 92479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50"/>
                </a:solidFill>
              </a:rPr>
              <a:t>Is your grandmother cooking now?</a:t>
            </a:r>
          </a:p>
        </p:txBody>
      </p:sp>
    </p:spTree>
    <p:extLst>
      <p:ext uri="{BB962C8B-B14F-4D97-AF65-F5344CB8AC3E}">
        <p14:creationId xmlns:p14="http://schemas.microsoft.com/office/powerpoint/2010/main" val="18204995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74341" y="1843508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486480" y="2657681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474341" y="421596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486480" y="3429000"/>
            <a:ext cx="3256378" cy="662474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Preposition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474341" y="80898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730F68D6-B520-9445-2245-D92F70806AD0}"/>
              </a:ext>
            </a:extLst>
          </p:cNvPr>
          <p:cNvSpPr/>
          <p:nvPr/>
        </p:nvSpPr>
        <p:spPr>
          <a:xfrm>
            <a:off x="1474341" y="5061487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569" y="423808"/>
            <a:ext cx="417459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9" y="569783"/>
            <a:ext cx="8762086" cy="5841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3970" y="4157090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86DCA52-CBE5-4805-B3A2-75149E2563FE}"/>
              </a:ext>
            </a:extLst>
          </p:cNvPr>
          <p:cNvSpPr/>
          <p:nvPr/>
        </p:nvSpPr>
        <p:spPr>
          <a:xfrm>
            <a:off x="7243011" y="569783"/>
            <a:ext cx="4833243" cy="2995219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Prepositions of Movement </a:t>
            </a:r>
          </a:p>
        </p:txBody>
      </p:sp>
    </p:spTree>
    <p:extLst>
      <p:ext uri="{BB962C8B-B14F-4D97-AF65-F5344CB8AC3E}">
        <p14:creationId xmlns:p14="http://schemas.microsoft.com/office/powerpoint/2010/main" val="3545794993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B5178E-59BE-53C7-1A22-47E8B1063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1" y="2465407"/>
            <a:ext cx="11763737" cy="28508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76B14F-78F2-587A-62E3-F516E1912820}"/>
              </a:ext>
            </a:extLst>
          </p:cNvPr>
          <p:cNvSpPr/>
          <p:nvPr/>
        </p:nvSpPr>
        <p:spPr>
          <a:xfrm>
            <a:off x="-151545" y="520299"/>
            <a:ext cx="12495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200" b="1" dirty="0">
                <a:ln w="0"/>
                <a:solidFill>
                  <a:srgbClr val="002060"/>
                </a:solidFill>
              </a:rPr>
              <a:t>Find a suitable preposition for each picture</a:t>
            </a:r>
            <a:endParaRPr lang="en-US" sz="5200" b="1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FD4CC7-A5BE-241C-B586-A13AAA1D7BA8}"/>
              </a:ext>
            </a:extLst>
          </p:cNvPr>
          <p:cNvSpPr/>
          <p:nvPr/>
        </p:nvSpPr>
        <p:spPr>
          <a:xfrm>
            <a:off x="508843" y="1309512"/>
            <a:ext cx="11174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</a:rPr>
              <a:t>out of * into * across * through * over * along * to * onto</a:t>
            </a:r>
            <a:endParaRPr lang="en-US" sz="3600" b="1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6B037E-C510-ECD9-6EA5-02A86B4E3C2E}"/>
              </a:ext>
            </a:extLst>
          </p:cNvPr>
          <p:cNvSpPr/>
          <p:nvPr/>
        </p:nvSpPr>
        <p:spPr>
          <a:xfrm>
            <a:off x="508843" y="4548850"/>
            <a:ext cx="1307939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E08BE03-00D5-5867-BC5C-54C54AAE3AAB}"/>
              </a:ext>
            </a:extLst>
          </p:cNvPr>
          <p:cNvSpPr/>
          <p:nvPr/>
        </p:nvSpPr>
        <p:spPr>
          <a:xfrm>
            <a:off x="1990403" y="4525699"/>
            <a:ext cx="1307939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F3A98E-46EA-0151-49A6-60E827B97602}"/>
              </a:ext>
            </a:extLst>
          </p:cNvPr>
          <p:cNvSpPr/>
          <p:nvPr/>
        </p:nvSpPr>
        <p:spPr>
          <a:xfrm>
            <a:off x="3390939" y="4525696"/>
            <a:ext cx="1307939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AF1A50A-7890-C9FB-0618-267AFD1B007E}"/>
              </a:ext>
            </a:extLst>
          </p:cNvPr>
          <p:cNvSpPr/>
          <p:nvPr/>
        </p:nvSpPr>
        <p:spPr>
          <a:xfrm>
            <a:off x="4788060" y="4525696"/>
            <a:ext cx="1307939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774C15C-A0DF-0D91-89F0-7CA15353285C}"/>
              </a:ext>
            </a:extLst>
          </p:cNvPr>
          <p:cNvSpPr/>
          <p:nvPr/>
        </p:nvSpPr>
        <p:spPr>
          <a:xfrm>
            <a:off x="6185185" y="4525689"/>
            <a:ext cx="1307939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4D35688-1BF8-AAC5-8B57-2E24F4EB4B64}"/>
              </a:ext>
            </a:extLst>
          </p:cNvPr>
          <p:cNvSpPr/>
          <p:nvPr/>
        </p:nvSpPr>
        <p:spPr>
          <a:xfrm>
            <a:off x="7684401" y="4502550"/>
            <a:ext cx="1307939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6B0C63F-4453-58B9-15F7-7EF18DE3E2BE}"/>
              </a:ext>
            </a:extLst>
          </p:cNvPr>
          <p:cNvSpPr/>
          <p:nvPr/>
        </p:nvSpPr>
        <p:spPr>
          <a:xfrm>
            <a:off x="9036785" y="4502538"/>
            <a:ext cx="1307939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8D0089B-9093-DA6A-05E8-E24C305BE0CE}"/>
              </a:ext>
            </a:extLst>
          </p:cNvPr>
          <p:cNvSpPr/>
          <p:nvPr/>
        </p:nvSpPr>
        <p:spPr>
          <a:xfrm>
            <a:off x="10438212" y="4502538"/>
            <a:ext cx="1307939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136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B5178E-59BE-53C7-1A22-47E8B1063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1" y="1516283"/>
            <a:ext cx="11763737" cy="2850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3EC9A2-6775-1112-1B40-EB4E7F696F6F}"/>
              </a:ext>
            </a:extLst>
          </p:cNvPr>
          <p:cNvSpPr/>
          <p:nvPr/>
        </p:nvSpPr>
        <p:spPr>
          <a:xfrm>
            <a:off x="396217" y="799995"/>
            <a:ext cx="2431782" cy="6179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i="1" dirty="0">
                <a:solidFill>
                  <a:schemeClr val="accent1"/>
                </a:solidFill>
              </a:rPr>
              <a:t>Remember:</a:t>
            </a:r>
          </a:p>
        </p:txBody>
      </p:sp>
    </p:spTree>
    <p:extLst>
      <p:ext uri="{BB962C8B-B14F-4D97-AF65-F5344CB8AC3E}">
        <p14:creationId xmlns:p14="http://schemas.microsoft.com/office/powerpoint/2010/main" val="4194575250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35" y="602673"/>
            <a:ext cx="8993330" cy="5824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1766" y="3783774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33030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31310-440C-C009-8DBE-3EA2D2DA9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01" y="694481"/>
            <a:ext cx="11112296" cy="464144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35F188-9B11-D1B4-57E7-32630594F5EA}"/>
              </a:ext>
            </a:extLst>
          </p:cNvPr>
          <p:cNvCxnSpPr/>
          <p:nvPr/>
        </p:nvCxnSpPr>
        <p:spPr>
          <a:xfrm>
            <a:off x="6655443" y="2326656"/>
            <a:ext cx="8218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782712-10E5-2578-6BF5-691103FBFEF1}"/>
              </a:ext>
            </a:extLst>
          </p:cNvPr>
          <p:cNvCxnSpPr>
            <a:cxnSpLocks/>
          </p:cNvCxnSpPr>
          <p:nvPr/>
        </p:nvCxnSpPr>
        <p:spPr>
          <a:xfrm>
            <a:off x="5274197" y="3032567"/>
            <a:ext cx="11458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34A5A4-0F33-584C-BEBA-2A58EBBEDE37}"/>
              </a:ext>
            </a:extLst>
          </p:cNvPr>
          <p:cNvCxnSpPr>
            <a:cxnSpLocks/>
          </p:cNvCxnSpPr>
          <p:nvPr/>
        </p:nvCxnSpPr>
        <p:spPr>
          <a:xfrm>
            <a:off x="6420091" y="3795918"/>
            <a:ext cx="8140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1A2699-7E93-2C18-EBBF-DAD1909A4D06}"/>
              </a:ext>
            </a:extLst>
          </p:cNvPr>
          <p:cNvCxnSpPr>
            <a:cxnSpLocks/>
          </p:cNvCxnSpPr>
          <p:nvPr/>
        </p:nvCxnSpPr>
        <p:spPr>
          <a:xfrm>
            <a:off x="6420091" y="4537710"/>
            <a:ext cx="11579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810AB5-9194-9F06-632F-2B8B9DE892D0}"/>
              </a:ext>
            </a:extLst>
          </p:cNvPr>
          <p:cNvCxnSpPr>
            <a:cxnSpLocks/>
          </p:cNvCxnSpPr>
          <p:nvPr/>
        </p:nvCxnSpPr>
        <p:spPr>
          <a:xfrm>
            <a:off x="7357640" y="5231757"/>
            <a:ext cx="8140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4311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D424F5-B9B0-740C-97F0-6D2CC5480E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5809" y="561110"/>
            <a:ext cx="5898485" cy="56630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9D4335-D611-CC5F-C0B1-A494069461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091"/>
          <a:stretch/>
        </p:blipFill>
        <p:spPr>
          <a:xfrm>
            <a:off x="-1" y="1192192"/>
            <a:ext cx="5305809" cy="7639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85BAAD-85EE-2E14-00E2-F6D70D40470C}"/>
              </a:ext>
            </a:extLst>
          </p:cNvPr>
          <p:cNvSpPr txBox="1"/>
          <p:nvPr/>
        </p:nvSpPr>
        <p:spPr>
          <a:xfrm>
            <a:off x="123371" y="605816"/>
            <a:ext cx="1539875" cy="677108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 page 39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78FAC4-EF62-32D0-77CF-F2E43821849C}"/>
              </a:ext>
            </a:extLst>
          </p:cNvPr>
          <p:cNvCxnSpPr>
            <a:cxnSpLocks/>
          </p:cNvCxnSpPr>
          <p:nvPr/>
        </p:nvCxnSpPr>
        <p:spPr>
          <a:xfrm>
            <a:off x="5950571" y="3076499"/>
            <a:ext cx="7369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3CB2C4-49C5-3A29-A6D6-B4B7CEF53D33}"/>
              </a:ext>
            </a:extLst>
          </p:cNvPr>
          <p:cNvCxnSpPr>
            <a:cxnSpLocks/>
          </p:cNvCxnSpPr>
          <p:nvPr/>
        </p:nvCxnSpPr>
        <p:spPr>
          <a:xfrm>
            <a:off x="9491240" y="3086890"/>
            <a:ext cx="5417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8FEFD0-FA66-C9A9-ECE9-CE15FCC6636B}"/>
              </a:ext>
            </a:extLst>
          </p:cNvPr>
          <p:cNvCxnSpPr>
            <a:cxnSpLocks/>
          </p:cNvCxnSpPr>
          <p:nvPr/>
        </p:nvCxnSpPr>
        <p:spPr>
          <a:xfrm>
            <a:off x="5950571" y="5979509"/>
            <a:ext cx="9309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B4E9A3-916C-6769-D85C-6F3BEAA57CEB}"/>
              </a:ext>
            </a:extLst>
          </p:cNvPr>
          <p:cNvCxnSpPr>
            <a:cxnSpLocks/>
          </p:cNvCxnSpPr>
          <p:nvPr/>
        </p:nvCxnSpPr>
        <p:spPr>
          <a:xfrm>
            <a:off x="10265255" y="5733285"/>
            <a:ext cx="6018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7104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92" y="482684"/>
            <a:ext cx="8307426" cy="5892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5083" y="2832693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44841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9480DDE-6172-5CDD-E347-E8EAFFDC6205}"/>
              </a:ext>
            </a:extLst>
          </p:cNvPr>
          <p:cNvSpPr txBox="1"/>
          <p:nvPr/>
        </p:nvSpPr>
        <p:spPr>
          <a:xfrm>
            <a:off x="90759" y="867091"/>
            <a:ext cx="11887109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Take turns making sentences using the following prepositions: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dirty="0">
              <a:solidFill>
                <a:srgbClr val="FF0000"/>
              </a:solidFill>
              <a:latin typeface="Calibri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e.g.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I go </a:t>
            </a:r>
            <a:r>
              <a:rPr lang="en-US" sz="3000" u="sng" dirty="0">
                <a:solidFill>
                  <a:srgbClr val="FF0000"/>
                </a:solidFill>
                <a:latin typeface="Calibri" pitchFamily="34" charset="0"/>
              </a:rPr>
              <a:t>to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 school every day.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0" i="1" dirty="0">
                <a:solidFill>
                  <a:srgbClr val="FF0000"/>
                </a:solidFill>
                <a:effectLst/>
                <a:latin typeface="inherit"/>
              </a:rPr>
              <a:t>She dived </a:t>
            </a:r>
            <a:r>
              <a:rPr lang="en-US" sz="3200" b="0" i="1" u="sng" dirty="0">
                <a:solidFill>
                  <a:srgbClr val="FF0000"/>
                </a:solidFill>
                <a:effectLst/>
                <a:latin typeface="inherit"/>
              </a:rPr>
              <a:t>into</a:t>
            </a:r>
            <a:r>
              <a:rPr lang="en-US" sz="3200" b="0" i="1" dirty="0">
                <a:solidFill>
                  <a:srgbClr val="FF0000"/>
                </a:solidFill>
                <a:effectLst/>
                <a:latin typeface="inherit"/>
              </a:rPr>
              <a:t> the water.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i="1" dirty="0">
                <a:solidFill>
                  <a:srgbClr val="FF0000"/>
                </a:solidFill>
                <a:latin typeface="inherit"/>
              </a:rPr>
              <a:t>He put the books </a:t>
            </a:r>
            <a:r>
              <a:rPr lang="en-US" sz="3200" i="1" u="sng" dirty="0">
                <a:solidFill>
                  <a:srgbClr val="FF0000"/>
                </a:solidFill>
                <a:latin typeface="inherit"/>
              </a:rPr>
              <a:t>onto</a:t>
            </a:r>
            <a:r>
              <a:rPr lang="en-US" sz="3200" i="1" dirty="0">
                <a:solidFill>
                  <a:srgbClr val="FF0000"/>
                </a:solidFill>
                <a:latin typeface="inherit"/>
              </a:rPr>
              <a:t> the shelf.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0" i="1" dirty="0">
                <a:solidFill>
                  <a:srgbClr val="FF0000"/>
                </a:solidFill>
                <a:effectLst/>
                <a:latin typeface="inherit"/>
              </a:rPr>
              <a:t>The boy is walking </a:t>
            </a:r>
            <a:r>
              <a:rPr lang="en-US" sz="3200" b="0" i="1" u="sng" dirty="0">
                <a:solidFill>
                  <a:srgbClr val="FF0000"/>
                </a:solidFill>
                <a:effectLst/>
                <a:latin typeface="inherit"/>
              </a:rPr>
              <a:t>across</a:t>
            </a:r>
            <a:r>
              <a:rPr lang="en-US" sz="3200" b="0" i="1" dirty="0">
                <a:solidFill>
                  <a:srgbClr val="FF0000"/>
                </a:solidFill>
                <a:effectLst/>
                <a:latin typeface="inherit"/>
              </a:rPr>
              <a:t> the </a:t>
            </a:r>
            <a:br>
              <a:rPr lang="en-US" sz="3200" b="0" i="1" dirty="0">
                <a:solidFill>
                  <a:srgbClr val="FF0000"/>
                </a:solidFill>
                <a:effectLst/>
                <a:latin typeface="inherit"/>
              </a:rPr>
            </a:br>
            <a:r>
              <a:rPr lang="en-US" sz="3200" b="0" i="1" dirty="0">
                <a:solidFill>
                  <a:srgbClr val="FF0000"/>
                </a:solidFill>
                <a:effectLst/>
                <a:latin typeface="inherit"/>
              </a:rPr>
              <a:t>street.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A3435-8B9B-2B04-3694-49E5BB0F00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73"/>
          <a:stretch/>
        </p:blipFill>
        <p:spPr>
          <a:xfrm>
            <a:off x="324091" y="1462586"/>
            <a:ext cx="10947721" cy="5197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A4C485-93C5-D792-C8C6-FD46760B155A}"/>
              </a:ext>
            </a:extLst>
          </p:cNvPr>
          <p:cNvSpPr txBox="1"/>
          <p:nvPr/>
        </p:nvSpPr>
        <p:spPr>
          <a:xfrm>
            <a:off x="123372" y="365125"/>
            <a:ext cx="1728578" cy="369332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BD0123-43A6-0190-EA31-DC4545E6D100}"/>
              </a:ext>
            </a:extLst>
          </p:cNvPr>
          <p:cNvSpPr/>
          <p:nvPr/>
        </p:nvSpPr>
        <p:spPr>
          <a:xfrm>
            <a:off x="2384387" y="408976"/>
            <a:ext cx="3005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Calibri"/>
                <a:ea typeface="Times New Roman" panose="02020603050405020304" pitchFamily="18" charset="0"/>
                <a:cs typeface="+mn-cs"/>
              </a:rPr>
              <a:t>Work in pairs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B47055-0A62-0FC0-EFDB-D149200680EA}"/>
              </a:ext>
            </a:extLst>
          </p:cNvPr>
          <p:cNvSpPr txBox="1"/>
          <p:nvPr/>
        </p:nvSpPr>
        <p:spPr>
          <a:xfrm>
            <a:off x="6219372" y="2211345"/>
            <a:ext cx="588186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i="1" dirty="0">
                <a:solidFill>
                  <a:srgbClr val="FF0000"/>
                </a:solidFill>
                <a:latin typeface="inherit"/>
              </a:rPr>
              <a:t>Minh is walking </a:t>
            </a:r>
            <a:r>
              <a:rPr lang="en-US" sz="3200" i="1" u="sng" dirty="0">
                <a:solidFill>
                  <a:srgbClr val="FF0000"/>
                </a:solidFill>
                <a:latin typeface="inherit"/>
              </a:rPr>
              <a:t>along</a:t>
            </a:r>
            <a:r>
              <a:rPr lang="en-US" sz="3200" i="1" dirty="0">
                <a:solidFill>
                  <a:srgbClr val="FF0000"/>
                </a:solidFill>
                <a:latin typeface="inherit"/>
              </a:rPr>
              <a:t> the road.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i="1" dirty="0">
                <a:solidFill>
                  <a:srgbClr val="FF0000"/>
                </a:solidFill>
                <a:latin typeface="inherit"/>
              </a:rPr>
              <a:t>The dog is trying to get </a:t>
            </a:r>
            <a:r>
              <a:rPr lang="en-US" sz="3200" i="1" u="sng" dirty="0">
                <a:solidFill>
                  <a:srgbClr val="FF0000"/>
                </a:solidFill>
                <a:latin typeface="inherit"/>
              </a:rPr>
              <a:t>out of </a:t>
            </a:r>
            <a:r>
              <a:rPr lang="en-US" sz="3200" i="1" dirty="0">
                <a:solidFill>
                  <a:srgbClr val="FF0000"/>
                </a:solidFill>
                <a:latin typeface="inherit"/>
              </a:rPr>
              <a:t>the house.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i="1" dirty="0">
                <a:solidFill>
                  <a:srgbClr val="FF0000"/>
                </a:solidFill>
                <a:latin typeface="inherit"/>
              </a:rPr>
              <a:t>The bird is flying </a:t>
            </a:r>
            <a:r>
              <a:rPr lang="en-US" sz="3200" i="1" u="sng" dirty="0">
                <a:solidFill>
                  <a:srgbClr val="FF0000"/>
                </a:solidFill>
                <a:latin typeface="inherit"/>
              </a:rPr>
              <a:t>over</a:t>
            </a:r>
            <a:r>
              <a:rPr lang="en-US" sz="3200" i="1" dirty="0">
                <a:solidFill>
                  <a:srgbClr val="FF0000"/>
                </a:solidFill>
                <a:latin typeface="inherit"/>
              </a:rPr>
              <a:t> the flowers.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i="1" dirty="0">
                <a:solidFill>
                  <a:srgbClr val="FF0000"/>
                </a:solidFill>
                <a:latin typeface="inherit"/>
              </a:rPr>
              <a:t>The girl is walking </a:t>
            </a:r>
            <a:r>
              <a:rPr lang="en-US" sz="3200" i="1" u="sng" dirty="0">
                <a:solidFill>
                  <a:srgbClr val="FF0000"/>
                </a:solidFill>
                <a:latin typeface="inherit"/>
              </a:rPr>
              <a:t>through</a:t>
            </a:r>
            <a:r>
              <a:rPr lang="en-US" sz="3200" i="1" dirty="0">
                <a:solidFill>
                  <a:srgbClr val="FF0000"/>
                </a:solidFill>
                <a:latin typeface="inherit"/>
              </a:rPr>
              <a:t> the door.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1609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927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69138-35AE-4BEA-E033-3A4822BC165F}"/>
              </a:ext>
            </a:extLst>
          </p:cNvPr>
          <p:cNvSpPr txBox="1"/>
          <p:nvPr/>
        </p:nvSpPr>
        <p:spPr>
          <a:xfrm>
            <a:off x="152445" y="382012"/>
            <a:ext cx="1188710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Find someone who is…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effectLst/>
                <a:latin typeface="Calibri" pitchFamily="34" charset="0"/>
              </a:rPr>
              <a:t>Students walk around the class and ask their friends to find the person who has the information in each sentence. 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Students should use structures of Yes/No questions for Present Continuous tense and short answers. 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itchFamily="34" charset="0"/>
              </a:rPr>
              <a:t>Who can finish first with more names is the winner.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438CC90-EDBB-6778-AD62-392720849667}"/>
              </a:ext>
            </a:extLst>
          </p:cNvPr>
          <p:cNvSpPr/>
          <p:nvPr/>
        </p:nvSpPr>
        <p:spPr>
          <a:xfrm>
            <a:off x="152445" y="5359078"/>
            <a:ext cx="5310806" cy="788256"/>
          </a:xfrm>
          <a:prstGeom prst="wedgeRoundRectCallout">
            <a:avLst>
              <a:gd name="adj1" fmla="val 36418"/>
              <a:gd name="adj2" fmla="val 74860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70C0"/>
                </a:solidFill>
              </a:rPr>
              <a:t>You: Are you feeling hungry?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C78395F-9EB8-9624-9507-38537EDFE5F7}"/>
              </a:ext>
            </a:extLst>
          </p:cNvPr>
          <p:cNvSpPr/>
          <p:nvPr/>
        </p:nvSpPr>
        <p:spPr>
          <a:xfrm>
            <a:off x="5996374" y="5359078"/>
            <a:ext cx="4918551" cy="631409"/>
          </a:xfrm>
          <a:prstGeom prst="wedgeRoundRectCallout">
            <a:avLst>
              <a:gd name="adj1" fmla="val -21301"/>
              <a:gd name="adj2" fmla="val 74058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00B050"/>
                </a:solidFill>
              </a:rPr>
              <a:t>Toan</a:t>
            </a:r>
            <a:r>
              <a:rPr lang="en-US" sz="3200" i="1" dirty="0">
                <a:solidFill>
                  <a:srgbClr val="00B050"/>
                </a:solidFill>
              </a:rPr>
              <a:t>: Yes, I am.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75F84F52-7A1D-1F71-0FFD-0D15622C1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130685"/>
              </p:ext>
            </p:extLst>
          </p:nvPr>
        </p:nvGraphicFramePr>
        <p:xfrm>
          <a:off x="2118167" y="2914515"/>
          <a:ext cx="9643639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7011">
                  <a:extLst>
                    <a:ext uri="{9D8B030D-6E8A-4147-A177-3AD203B41FA5}">
                      <a16:colId xmlns:a16="http://schemas.microsoft.com/office/drawing/2014/main" val="277259983"/>
                    </a:ext>
                  </a:extLst>
                </a:gridCol>
                <a:gridCol w="3516628">
                  <a:extLst>
                    <a:ext uri="{9D8B030D-6E8A-4147-A177-3AD203B41FA5}">
                      <a16:colId xmlns:a16="http://schemas.microsoft.com/office/drawing/2014/main" val="208549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Activities</a:t>
                      </a:r>
                      <a:r>
                        <a:rPr lang="en-US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Names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25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feeling hungry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>
                          <a:solidFill>
                            <a:srgbClr val="FF0000"/>
                          </a:solidFill>
                        </a:rPr>
                        <a:t>Toan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38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feeling 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59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reading a good book this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6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………..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5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638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450922"/>
            <a:ext cx="108328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4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i="1" dirty="0">
                <a:solidFill>
                  <a:srgbClr val="0070C0"/>
                </a:solidFill>
                <a:ea typeface="Times New Roman" panose="02020603050405020304" pitchFamily="18" charset="0"/>
              </a:rPr>
              <a:t>use the Present Continuous tense to ask and answer about actions happening now.</a:t>
            </a:r>
          </a:p>
          <a:p>
            <a:pPr marL="571500" indent="-571500">
              <a:buFontTx/>
              <a:buChar char="-"/>
            </a:pPr>
            <a:r>
              <a:rPr lang="en-US" sz="4000" i="1" dirty="0">
                <a:solidFill>
                  <a:srgbClr val="0070C0"/>
                </a:solidFill>
                <a:ea typeface="Times New Roman" panose="02020603050405020304" pitchFamily="18" charset="0"/>
              </a:rPr>
              <a:t>use prepositions of movement correctly.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07DA81-D28A-A531-5ECC-5D210F7E4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147" y="369220"/>
            <a:ext cx="108107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Calibri" pitchFamily="34" charset="0"/>
              </a:rPr>
              <a:t>Find someone who is….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ACA594-21B1-3375-8180-C0A09EF9A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841099"/>
              </p:ext>
            </p:extLst>
          </p:nvPr>
        </p:nvGraphicFramePr>
        <p:xfrm>
          <a:off x="430192" y="920486"/>
          <a:ext cx="11331615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42208">
                  <a:extLst>
                    <a:ext uri="{9D8B030D-6E8A-4147-A177-3AD203B41FA5}">
                      <a16:colId xmlns:a16="http://schemas.microsoft.com/office/drawing/2014/main" val="277259983"/>
                    </a:ext>
                  </a:extLst>
                </a:gridCol>
                <a:gridCol w="3989407">
                  <a:extLst>
                    <a:ext uri="{9D8B030D-6E8A-4147-A177-3AD203B41FA5}">
                      <a16:colId xmlns:a16="http://schemas.microsoft.com/office/drawing/2014/main" val="208549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Activities</a:t>
                      </a:r>
                      <a:r>
                        <a:rPr lang="en-US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Names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25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feeling hungry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>
                          <a:solidFill>
                            <a:srgbClr val="FF0000"/>
                          </a:solidFill>
                        </a:rPr>
                        <a:t>Toan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38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feeling 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59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reading a good book this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6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learning a new 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661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looking for a good film to watch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533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waiting for a message reply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86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learning to play a musical instrument (e.g. guitar, piano,…)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101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having problems with their family members / friend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084233"/>
                  </a:ext>
                </a:extLst>
              </a:tr>
            </a:tbl>
          </a:graphicData>
        </a:graphic>
      </p:graphicFrame>
      <p:sp>
        <p:nvSpPr>
          <p:cNvPr id="6" name="Rounded Rectangular Callout 4">
            <a:extLst>
              <a:ext uri="{FF2B5EF4-FFF2-40B4-BE49-F238E27FC236}">
                <a16:creationId xmlns:a16="http://schemas.microsoft.com/office/drawing/2014/main" id="{4BD8C7B9-5D34-8917-446E-D6AB1FCC4D2C}"/>
              </a:ext>
            </a:extLst>
          </p:cNvPr>
          <p:cNvSpPr/>
          <p:nvPr/>
        </p:nvSpPr>
        <p:spPr>
          <a:xfrm>
            <a:off x="152445" y="5359078"/>
            <a:ext cx="5310806" cy="788256"/>
          </a:xfrm>
          <a:prstGeom prst="wedgeRoundRectCallout">
            <a:avLst>
              <a:gd name="adj1" fmla="val 36418"/>
              <a:gd name="adj2" fmla="val 74860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70C0"/>
                </a:solidFill>
              </a:rPr>
              <a:t>You: Are you feeling hungry?</a:t>
            </a: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8C015CE2-7690-96D6-453E-325412243B68}"/>
              </a:ext>
            </a:extLst>
          </p:cNvPr>
          <p:cNvSpPr/>
          <p:nvPr/>
        </p:nvSpPr>
        <p:spPr>
          <a:xfrm>
            <a:off x="5996374" y="5359078"/>
            <a:ext cx="4918551" cy="631409"/>
          </a:xfrm>
          <a:prstGeom prst="wedgeRoundRectCallout">
            <a:avLst>
              <a:gd name="adj1" fmla="val -34244"/>
              <a:gd name="adj2" fmla="val 79557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00B050"/>
                </a:solidFill>
              </a:rPr>
              <a:t>Toan</a:t>
            </a:r>
            <a:r>
              <a:rPr lang="en-US" sz="3200" i="1" dirty="0">
                <a:solidFill>
                  <a:srgbClr val="00B050"/>
                </a:solidFill>
              </a:rPr>
              <a:t>: Yes, I am.</a:t>
            </a:r>
          </a:p>
        </p:txBody>
      </p:sp>
    </p:spTree>
    <p:extLst>
      <p:ext uri="{BB962C8B-B14F-4D97-AF65-F5344CB8AC3E}">
        <p14:creationId xmlns:p14="http://schemas.microsoft.com/office/powerpoint/2010/main" val="609319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143" y="267922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019822" y="1674674"/>
            <a:ext cx="814144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use the Present Continuous to ask and answer about actions happening now.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use prepositions of </a:t>
            </a:r>
            <a:r>
              <a:rPr lang="en-US" sz="3600" i="1">
                <a:solidFill>
                  <a:srgbClr val="0070C0"/>
                </a:solidFill>
                <a:ea typeface="Times New Roman" panose="02020603050405020304" pitchFamily="18" charset="0"/>
              </a:rPr>
              <a:t>movement correctly.</a:t>
            </a:r>
            <a:endParaRPr lang="en-US" sz="3600" i="1" dirty="0">
              <a:solidFill>
                <a:srgbClr val="0070C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595" y="1394107"/>
            <a:ext cx="11872029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vocabulary and grammar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</a:rPr>
              <a:t>TA 6 Right on WB </a:t>
            </a:r>
            <a:r>
              <a:rPr lang="en-US" sz="3600" i="1" dirty="0">
                <a:solidFill>
                  <a:srgbClr val="0070C0"/>
                </a:solidFill>
              </a:rPr>
              <a:t>(p. 39).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>
                <a:solidFill>
                  <a:srgbClr val="0070C0"/>
                </a:solidFill>
              </a:rPr>
              <a:t>TA 6 Right on Notebook</a:t>
            </a:r>
            <a:r>
              <a:rPr lang="en-US" sz="3600" i="1" dirty="0">
                <a:solidFill>
                  <a:srgbClr val="0070C0"/>
                </a:solidFill>
              </a:rPr>
              <a:t> (p. 40).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for the next lesson (p. 76 SB).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1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0EC70804-C865-C1BE-7B8C-1EC0347E6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98" y="640205"/>
            <a:ext cx="11806177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Sketches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222222"/>
                </a:solidFill>
              </a:rPr>
              <a:t>Students work in 3-4 groups. The teacher distributes one card with a 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Present Continuous sentence abou</a:t>
            </a:r>
            <a:r>
              <a:rPr lang="en-US" sz="2400" dirty="0">
                <a:solidFill>
                  <a:srgbClr val="222222"/>
                </a:solidFill>
              </a:rPr>
              <a:t>t an action to each group (</a:t>
            </a:r>
            <a:r>
              <a:rPr lang="en-US" sz="2400" i="1" dirty="0">
                <a:solidFill>
                  <a:srgbClr val="222222"/>
                </a:solidFill>
              </a:rPr>
              <a:t>e.g. Two boys are playing football. / A boy is climbing a tree. / Two women are drinking coffee. / A man is teaching English. / A man is listening to music. etc.</a:t>
            </a:r>
            <a:r>
              <a:rPr lang="en-US" sz="2400" dirty="0">
                <a:solidFill>
                  <a:srgbClr val="222222"/>
                </a:solidFill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222222"/>
                </a:solidFill>
              </a:rPr>
              <a:t>Each group draws a picture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 to describe that sentence. Groups then present the picture to the class and other groups volunteer to guess what that group has drawn by asking questions</a:t>
            </a:r>
            <a:r>
              <a:rPr lang="en-US" sz="2400" b="1" i="0" dirty="0">
                <a:solidFill>
                  <a:srgbClr val="222222"/>
                </a:solidFill>
                <a:effectLst/>
              </a:rPr>
              <a:t>: Is he/she …..</a:t>
            </a:r>
            <a:r>
              <a:rPr lang="en-US" sz="2400" b="1" i="0" dirty="0" err="1">
                <a:solidFill>
                  <a:srgbClr val="222222"/>
                </a:solidFill>
                <a:effectLst/>
              </a:rPr>
              <a:t>ing</a:t>
            </a:r>
            <a:r>
              <a:rPr lang="en-US" sz="2400" b="1" i="0" dirty="0">
                <a:solidFill>
                  <a:srgbClr val="222222"/>
                </a:solidFill>
                <a:effectLst/>
              </a:rPr>
              <a:t>? / Are they…</a:t>
            </a:r>
            <a:r>
              <a:rPr lang="en-US" sz="2400" b="1" i="0" dirty="0" err="1">
                <a:solidFill>
                  <a:srgbClr val="222222"/>
                </a:solidFill>
                <a:effectLst/>
              </a:rPr>
              <a:t>ing</a:t>
            </a:r>
            <a:r>
              <a:rPr lang="en-US" sz="2400" b="1" i="0" dirty="0">
                <a:solidFill>
                  <a:srgbClr val="222222"/>
                </a:solidFill>
                <a:effectLst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400" b="0" i="0" dirty="0">
                <a:solidFill>
                  <a:srgbClr val="222222"/>
                </a:solidFill>
                <a:effectLst/>
              </a:rPr>
              <a:t>That group replies with short answers as appropriate (e.g. </a:t>
            </a:r>
            <a:r>
              <a:rPr lang="en-US" sz="2400" b="1" i="0" dirty="0">
                <a:solidFill>
                  <a:srgbClr val="222222"/>
                </a:solidFill>
                <a:effectLst/>
              </a:rPr>
              <a:t>Yes / No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). If one group successfully guesses what is happening in the picture, both the guessing </a:t>
            </a:r>
            <a:r>
              <a:rPr lang="en-US" sz="2400" dirty="0">
                <a:solidFill>
                  <a:srgbClr val="222222"/>
                </a:solidFill>
              </a:rPr>
              <a:t>group and the drawing group 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score one point. If not, none of them gets a point. </a:t>
            </a:r>
          </a:p>
          <a:p>
            <a:pPr>
              <a:spcBef>
                <a:spcPct val="50000"/>
              </a:spcBef>
            </a:pPr>
            <a:r>
              <a:rPr lang="en-US" sz="2400" b="0" i="0" dirty="0">
                <a:solidFill>
                  <a:srgbClr val="222222"/>
                </a:solidFill>
                <a:effectLst/>
              </a:rPr>
              <a:t>The team with the most points at the end of the game wins.</a:t>
            </a: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7844DE-241C-0B18-8D1C-2A383E7C1A1B}"/>
              </a:ext>
            </a:extLst>
          </p:cNvPr>
          <p:cNvSpPr/>
          <p:nvPr/>
        </p:nvSpPr>
        <p:spPr>
          <a:xfrm>
            <a:off x="300943" y="433282"/>
            <a:ext cx="3417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Calibri"/>
                <a:ea typeface="Times New Roman" panose="02020603050405020304" pitchFamily="18" charset="0"/>
                <a:cs typeface="+mn-cs"/>
              </a:rPr>
              <a:t>Work in groups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161111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61" y="675409"/>
            <a:ext cx="8842593" cy="5701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7879" y="4047436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86DCA52-CBE5-4805-B3A2-75149E2563FE}"/>
              </a:ext>
            </a:extLst>
          </p:cNvPr>
          <p:cNvSpPr/>
          <p:nvPr/>
        </p:nvSpPr>
        <p:spPr>
          <a:xfrm>
            <a:off x="7662440" y="569783"/>
            <a:ext cx="4413813" cy="2995219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The Present Continuous tense</a:t>
            </a: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80A374-74AE-0E58-6357-11CBA76A3305}"/>
              </a:ext>
            </a:extLst>
          </p:cNvPr>
          <p:cNvSpPr/>
          <p:nvPr/>
        </p:nvSpPr>
        <p:spPr>
          <a:xfrm>
            <a:off x="585573" y="543576"/>
            <a:ext cx="10406411" cy="8463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accent1"/>
                </a:solidFill>
              </a:rPr>
              <a:t>Look at the sentences and complete the rule for </a:t>
            </a:r>
            <a:br>
              <a:rPr lang="en-US" sz="3200" i="1" dirty="0">
                <a:solidFill>
                  <a:schemeClr val="accent1"/>
                </a:solidFill>
              </a:rPr>
            </a:br>
            <a:r>
              <a:rPr lang="en-US" sz="3200" b="1" i="1" dirty="0">
                <a:solidFill>
                  <a:schemeClr val="accent1"/>
                </a:solidFill>
              </a:rPr>
              <a:t>The Present Continuous tense</a:t>
            </a:r>
            <a:r>
              <a:rPr lang="en-US" sz="3200" i="1" dirty="0">
                <a:solidFill>
                  <a:schemeClr val="accent1"/>
                </a:solidFill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5F0F43-3B31-5532-69D0-D1217257A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1" y="1498448"/>
            <a:ext cx="3295773" cy="3752852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28265982-CE0A-1E53-5166-039F29346E05}"/>
              </a:ext>
            </a:extLst>
          </p:cNvPr>
          <p:cNvSpPr/>
          <p:nvPr/>
        </p:nvSpPr>
        <p:spPr>
          <a:xfrm>
            <a:off x="8887293" y="1173294"/>
            <a:ext cx="3304707" cy="1112400"/>
          </a:xfrm>
          <a:prstGeom prst="wedgeEllipseCallout">
            <a:avLst>
              <a:gd name="adj1" fmla="val 40662"/>
              <a:gd name="adj2" fmla="val 6868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Am I writing the wrong answer?... No, I’m not.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A957D29E-7FC8-4515-5DAE-75D7C15A9068}"/>
              </a:ext>
            </a:extLst>
          </p:cNvPr>
          <p:cNvSpPr/>
          <p:nvPr/>
        </p:nvSpPr>
        <p:spPr>
          <a:xfrm>
            <a:off x="9033880" y="2652185"/>
            <a:ext cx="2904272" cy="724475"/>
          </a:xfrm>
          <a:prstGeom prst="wedgeEllipseCallout">
            <a:avLst>
              <a:gd name="adj1" fmla="val 40662"/>
              <a:gd name="adj2" fmla="val 6868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Is Tom eating pizza?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56017DC4-1F5F-46BF-0C0E-107181846923}"/>
              </a:ext>
            </a:extLst>
          </p:cNvPr>
          <p:cNvSpPr/>
          <p:nvPr/>
        </p:nvSpPr>
        <p:spPr>
          <a:xfrm>
            <a:off x="9033880" y="3460013"/>
            <a:ext cx="2904272" cy="523221"/>
          </a:xfrm>
          <a:prstGeom prst="wedgeEllipseCallout">
            <a:avLst>
              <a:gd name="adj1" fmla="val -51002"/>
              <a:gd name="adj2" fmla="val 539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Yes, he is.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E27DEDCC-8A73-465D-A2C6-591DBB687180}"/>
              </a:ext>
            </a:extLst>
          </p:cNvPr>
          <p:cNvSpPr/>
          <p:nvPr/>
        </p:nvSpPr>
        <p:spPr>
          <a:xfrm>
            <a:off x="9033880" y="4307274"/>
            <a:ext cx="2904272" cy="724475"/>
          </a:xfrm>
          <a:prstGeom prst="wedgeEllipseCallout">
            <a:avLst>
              <a:gd name="adj1" fmla="val 40662"/>
              <a:gd name="adj2" fmla="val 6868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Are they using computers?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B915991F-1F26-C917-8868-E9872877ED56}"/>
              </a:ext>
            </a:extLst>
          </p:cNvPr>
          <p:cNvSpPr/>
          <p:nvPr/>
        </p:nvSpPr>
        <p:spPr>
          <a:xfrm>
            <a:off x="8927527" y="5177721"/>
            <a:ext cx="3203511" cy="1064281"/>
          </a:xfrm>
          <a:prstGeom prst="wedgeEllipseCallout">
            <a:avLst>
              <a:gd name="adj1" fmla="val -49537"/>
              <a:gd name="adj2" fmla="val 3145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No, they aren’t. They are playing in the garden.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03608FF6-7B8C-0804-FC52-91401F86B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285403"/>
              </p:ext>
            </p:extLst>
          </p:nvPr>
        </p:nvGraphicFramePr>
        <p:xfrm>
          <a:off x="3356734" y="1414194"/>
          <a:ext cx="5469598" cy="4058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154">
                  <a:extLst>
                    <a:ext uri="{9D8B030D-6E8A-4147-A177-3AD203B41FA5}">
                      <a16:colId xmlns:a16="http://schemas.microsoft.com/office/drawing/2014/main" val="602489747"/>
                    </a:ext>
                  </a:extLst>
                </a:gridCol>
                <a:gridCol w="3360444">
                  <a:extLst>
                    <a:ext uri="{9D8B030D-6E8A-4147-A177-3AD203B41FA5}">
                      <a16:colId xmlns:a16="http://schemas.microsoft.com/office/drawing/2014/main" val="869675879"/>
                    </a:ext>
                  </a:extLst>
                </a:gridCol>
              </a:tblGrid>
              <a:tr h="766707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Interrogative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 answers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7190339"/>
                  </a:ext>
                </a:extLst>
              </a:tr>
              <a:tr h="766707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……. 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I sleep</a:t>
                      </a: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ing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?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Yes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, I </a:t>
                      </a: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………..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.</a:t>
                      </a:r>
                      <a:b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, I</a:t>
                      </a: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…………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386661"/>
                  </a:ext>
                </a:extLst>
              </a:tr>
              <a:tr h="766707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………. 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you sleep</a:t>
                      </a: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ing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?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Yes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, you </a:t>
                      </a: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…………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.</a:t>
                      </a:r>
                      <a:b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, you </a:t>
                      </a: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…………….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729859"/>
                  </a:ext>
                </a:extLst>
              </a:tr>
              <a:tr h="766707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…… 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he/ she/ it sleep</a:t>
                      </a: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ing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?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Yes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, he/ she/ it </a:t>
                      </a: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……….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.</a:t>
                      </a:r>
                      <a:b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, he/ she/ it </a:t>
                      </a: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………………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179767"/>
                  </a:ext>
                </a:extLst>
              </a:tr>
              <a:tr h="766707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……… 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we/ you/ they sleep</a:t>
                      </a: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ing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? 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Yes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, we/ you/ they </a:t>
                      </a: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………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.</a:t>
                      </a:r>
                      <a:b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, we/ you/ they </a:t>
                      </a: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………..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375305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824D24C-8019-759F-64C7-13D37790A2EB}"/>
              </a:ext>
            </a:extLst>
          </p:cNvPr>
          <p:cNvSpPr txBox="1"/>
          <p:nvPr/>
        </p:nvSpPr>
        <p:spPr>
          <a:xfrm>
            <a:off x="3376399" y="2285694"/>
            <a:ext cx="1063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Am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0F467D-859C-17A8-E9D4-A83DE9518654}"/>
              </a:ext>
            </a:extLst>
          </p:cNvPr>
          <p:cNvSpPr txBox="1"/>
          <p:nvPr/>
        </p:nvSpPr>
        <p:spPr>
          <a:xfrm>
            <a:off x="6167130" y="2111297"/>
            <a:ext cx="1063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am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EC8143-975B-B418-D8DE-337D721D4F75}"/>
              </a:ext>
            </a:extLst>
          </p:cNvPr>
          <p:cNvSpPr txBox="1"/>
          <p:nvPr/>
        </p:nvSpPr>
        <p:spPr>
          <a:xfrm>
            <a:off x="6078828" y="2448301"/>
            <a:ext cx="1838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‘m not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C4AE49-D880-660B-634B-E8AD53049D47}"/>
              </a:ext>
            </a:extLst>
          </p:cNvPr>
          <p:cNvSpPr txBox="1"/>
          <p:nvPr/>
        </p:nvSpPr>
        <p:spPr>
          <a:xfrm>
            <a:off x="3410403" y="2901217"/>
            <a:ext cx="1063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513E36-2165-F7CC-C15E-C7CAB9AC9913}"/>
              </a:ext>
            </a:extLst>
          </p:cNvPr>
          <p:cNvSpPr txBox="1"/>
          <p:nvPr/>
        </p:nvSpPr>
        <p:spPr>
          <a:xfrm>
            <a:off x="6627926" y="2920247"/>
            <a:ext cx="1063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911003-526C-240E-2254-C8559A1A1251}"/>
              </a:ext>
            </a:extLst>
          </p:cNvPr>
          <p:cNvSpPr txBox="1"/>
          <p:nvPr/>
        </p:nvSpPr>
        <p:spPr>
          <a:xfrm>
            <a:off x="6678524" y="3263464"/>
            <a:ext cx="1270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aren’t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D8C7E-9B70-AF8F-049E-9BBF1D3A96E0}"/>
              </a:ext>
            </a:extLst>
          </p:cNvPr>
          <p:cNvSpPr txBox="1"/>
          <p:nvPr/>
        </p:nvSpPr>
        <p:spPr>
          <a:xfrm>
            <a:off x="3508766" y="3729197"/>
            <a:ext cx="1063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516AA-9264-8670-A4AE-C86B77C99685}"/>
              </a:ext>
            </a:extLst>
          </p:cNvPr>
          <p:cNvSpPr txBox="1"/>
          <p:nvPr/>
        </p:nvSpPr>
        <p:spPr>
          <a:xfrm>
            <a:off x="7417749" y="3729197"/>
            <a:ext cx="1063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0CB104-01A1-9E4A-9829-04827025E0DE}"/>
              </a:ext>
            </a:extLst>
          </p:cNvPr>
          <p:cNvSpPr txBox="1"/>
          <p:nvPr/>
        </p:nvSpPr>
        <p:spPr>
          <a:xfrm>
            <a:off x="7448230" y="4101019"/>
            <a:ext cx="1063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isn’t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15D444-35CE-128F-A439-7AB2B4CE15C1}"/>
              </a:ext>
            </a:extLst>
          </p:cNvPr>
          <p:cNvSpPr txBox="1"/>
          <p:nvPr/>
        </p:nvSpPr>
        <p:spPr>
          <a:xfrm>
            <a:off x="3410403" y="4540739"/>
            <a:ext cx="1063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Are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B57F4F-2C54-FCBB-9F11-423223C396C5}"/>
              </a:ext>
            </a:extLst>
          </p:cNvPr>
          <p:cNvSpPr txBox="1"/>
          <p:nvPr/>
        </p:nvSpPr>
        <p:spPr>
          <a:xfrm>
            <a:off x="7823939" y="4548676"/>
            <a:ext cx="1063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are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A49ADA-12C0-DF4B-E6B9-D4AF560569A4}"/>
              </a:ext>
            </a:extLst>
          </p:cNvPr>
          <p:cNvSpPr txBox="1"/>
          <p:nvPr/>
        </p:nvSpPr>
        <p:spPr>
          <a:xfrm>
            <a:off x="7823939" y="4916182"/>
            <a:ext cx="1270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aren’t</a:t>
            </a:r>
          </a:p>
        </p:txBody>
      </p:sp>
    </p:spTree>
    <p:extLst>
      <p:ext uri="{BB962C8B-B14F-4D97-AF65-F5344CB8AC3E}">
        <p14:creationId xmlns:p14="http://schemas.microsoft.com/office/powerpoint/2010/main" val="9313829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942A2B-CE27-34A2-C04F-5976A34AB8AA}"/>
              </a:ext>
            </a:extLst>
          </p:cNvPr>
          <p:cNvSpPr/>
          <p:nvPr/>
        </p:nvSpPr>
        <p:spPr>
          <a:xfrm>
            <a:off x="329137" y="580339"/>
            <a:ext cx="2431782" cy="6179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i="1" dirty="0">
                <a:solidFill>
                  <a:schemeClr val="accent1"/>
                </a:solidFill>
              </a:rPr>
              <a:t>Remember: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8A885-1AAB-9EC8-7B45-22917017D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18" y="1203767"/>
            <a:ext cx="8402920" cy="4247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4577E8-AC5E-0AE8-070D-DC9964D22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038" y="1406263"/>
            <a:ext cx="3295773" cy="375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97189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1109</Words>
  <Application>Microsoft Office PowerPoint</Application>
  <PresentationFormat>Widescreen</PresentationFormat>
  <Paragraphs>182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inherit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Hien Kim</cp:lastModifiedBy>
  <cp:revision>95</cp:revision>
  <dcterms:created xsi:type="dcterms:W3CDTF">2021-09-24T06:18:33Z</dcterms:created>
  <dcterms:modified xsi:type="dcterms:W3CDTF">2023-08-02T17:28:08Z</dcterms:modified>
</cp:coreProperties>
</file>