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5" r:id="rId2"/>
    <p:sldId id="292" r:id="rId3"/>
    <p:sldId id="286" r:id="rId4"/>
    <p:sldId id="294" r:id="rId5"/>
    <p:sldId id="259" r:id="rId6"/>
    <p:sldId id="261" r:id="rId7"/>
    <p:sldId id="262" r:id="rId8"/>
    <p:sldId id="296"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63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F3BC0-354D-4E31-A19F-2520DFB411A2}" type="datetimeFigureOut">
              <a:rPr lang="en-US" smtClean="0"/>
              <a:t>10/30/2021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42BBA1-2FD1-476F-AE4F-43FC1D465FAA}" type="slidenum">
              <a:rPr lang="en-US" smtClean="0"/>
              <a:t>‹#›</a:t>
            </a:fld>
            <a:endParaRPr lang="en-US"/>
          </a:p>
        </p:txBody>
      </p:sp>
    </p:spTree>
    <p:extLst>
      <p:ext uri="{BB962C8B-B14F-4D97-AF65-F5344CB8AC3E}">
        <p14:creationId xmlns:p14="http://schemas.microsoft.com/office/powerpoint/2010/main" val="2713340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F9D5BE-E459-419F-A3F4-9073A1A64177}" type="datetime8">
              <a:rPr lang="en-US"/>
              <a:pPr/>
              <a:t>10/30/2021 8:33 AM</a:t>
            </a:fld>
            <a:endParaRPr lang="en-US"/>
          </a:p>
        </p:txBody>
      </p:sp>
      <p:sp>
        <p:nvSpPr>
          <p:cNvPr id="23555"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4E563F4-18FC-4996-8676-6B627AC880F2}" type="slidenum">
              <a:rPr lang="en-US"/>
              <a:pPr/>
              <a:t>10</a:t>
            </a:fld>
            <a:endParaRPr lang="en-US"/>
          </a:p>
        </p:txBody>
      </p:sp>
      <p:sp>
        <p:nvSpPr>
          <p:cNvPr id="23556" name="Rectangle 2"/>
          <p:cNvSpPr>
            <a:spLocks noGrp="1" noRot="1" noChangeAspect="1" noChangeArrowheads="1" noTextEdit="1"/>
          </p:cNvSpPr>
          <p:nvPr>
            <p:ph type="sldImg"/>
          </p:nvPr>
        </p:nvSpPr>
        <p:spPr>
          <a:xfrm>
            <a:off x="381000" y="685800"/>
            <a:ext cx="6096000" cy="3429000"/>
          </a:xfrm>
          <a:ln/>
        </p:spPr>
      </p:sp>
      <p:sp>
        <p:nvSpPr>
          <p:cNvPr id="2355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BB33CE-8AD9-4065-877E-BD7172F5965C}"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21B63-90B3-48EA-BEC5-03DC6A89B2F6}" type="slidenum">
              <a:rPr lang="en-US" smtClean="0"/>
              <a:t>‹#›</a:t>
            </a:fld>
            <a:endParaRPr lang="en-US"/>
          </a:p>
        </p:txBody>
      </p:sp>
    </p:spTree>
    <p:extLst>
      <p:ext uri="{BB962C8B-B14F-4D97-AF65-F5344CB8AC3E}">
        <p14:creationId xmlns:p14="http://schemas.microsoft.com/office/powerpoint/2010/main" val="407707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B33CE-8AD9-4065-877E-BD7172F5965C}"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21B63-90B3-48EA-BEC5-03DC6A89B2F6}" type="slidenum">
              <a:rPr lang="en-US" smtClean="0"/>
              <a:t>‹#›</a:t>
            </a:fld>
            <a:endParaRPr lang="en-US"/>
          </a:p>
        </p:txBody>
      </p:sp>
    </p:spTree>
    <p:extLst>
      <p:ext uri="{BB962C8B-B14F-4D97-AF65-F5344CB8AC3E}">
        <p14:creationId xmlns:p14="http://schemas.microsoft.com/office/powerpoint/2010/main" val="129463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B33CE-8AD9-4065-877E-BD7172F5965C}"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21B63-90B3-48EA-BEC5-03DC6A89B2F6}" type="slidenum">
              <a:rPr lang="en-US" smtClean="0"/>
              <a:t>‹#›</a:t>
            </a:fld>
            <a:endParaRPr lang="en-US"/>
          </a:p>
        </p:txBody>
      </p:sp>
    </p:spTree>
    <p:extLst>
      <p:ext uri="{BB962C8B-B14F-4D97-AF65-F5344CB8AC3E}">
        <p14:creationId xmlns:p14="http://schemas.microsoft.com/office/powerpoint/2010/main" val="248819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BB33CE-8AD9-4065-877E-BD7172F5965C}"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21B63-90B3-48EA-BEC5-03DC6A89B2F6}" type="slidenum">
              <a:rPr lang="en-US" smtClean="0"/>
              <a:t>‹#›</a:t>
            </a:fld>
            <a:endParaRPr lang="en-US"/>
          </a:p>
        </p:txBody>
      </p:sp>
    </p:spTree>
    <p:extLst>
      <p:ext uri="{BB962C8B-B14F-4D97-AF65-F5344CB8AC3E}">
        <p14:creationId xmlns:p14="http://schemas.microsoft.com/office/powerpoint/2010/main" val="8908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BB33CE-8AD9-4065-877E-BD7172F5965C}"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21B63-90B3-48EA-BEC5-03DC6A89B2F6}" type="slidenum">
              <a:rPr lang="en-US" smtClean="0"/>
              <a:t>‹#›</a:t>
            </a:fld>
            <a:endParaRPr lang="en-US"/>
          </a:p>
        </p:txBody>
      </p:sp>
    </p:spTree>
    <p:extLst>
      <p:ext uri="{BB962C8B-B14F-4D97-AF65-F5344CB8AC3E}">
        <p14:creationId xmlns:p14="http://schemas.microsoft.com/office/powerpoint/2010/main" val="1170131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BB33CE-8AD9-4065-877E-BD7172F5965C}"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21B63-90B3-48EA-BEC5-03DC6A89B2F6}" type="slidenum">
              <a:rPr lang="en-US" smtClean="0"/>
              <a:t>‹#›</a:t>
            </a:fld>
            <a:endParaRPr lang="en-US"/>
          </a:p>
        </p:txBody>
      </p:sp>
    </p:spTree>
    <p:extLst>
      <p:ext uri="{BB962C8B-B14F-4D97-AF65-F5344CB8AC3E}">
        <p14:creationId xmlns:p14="http://schemas.microsoft.com/office/powerpoint/2010/main" val="182246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BB33CE-8AD9-4065-877E-BD7172F5965C}" type="datetimeFigureOut">
              <a:rPr lang="en-US" smtClean="0"/>
              <a:t>10/30/2021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121B63-90B3-48EA-BEC5-03DC6A89B2F6}" type="slidenum">
              <a:rPr lang="en-US" smtClean="0"/>
              <a:t>‹#›</a:t>
            </a:fld>
            <a:endParaRPr lang="en-US"/>
          </a:p>
        </p:txBody>
      </p:sp>
    </p:spTree>
    <p:extLst>
      <p:ext uri="{BB962C8B-B14F-4D97-AF65-F5344CB8AC3E}">
        <p14:creationId xmlns:p14="http://schemas.microsoft.com/office/powerpoint/2010/main" val="122765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BB33CE-8AD9-4065-877E-BD7172F5965C}" type="datetimeFigureOut">
              <a:rPr lang="en-US" smtClean="0"/>
              <a:t>10/30/2021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121B63-90B3-48EA-BEC5-03DC6A89B2F6}" type="slidenum">
              <a:rPr lang="en-US" smtClean="0"/>
              <a:t>‹#›</a:t>
            </a:fld>
            <a:endParaRPr lang="en-US"/>
          </a:p>
        </p:txBody>
      </p:sp>
    </p:spTree>
    <p:extLst>
      <p:ext uri="{BB962C8B-B14F-4D97-AF65-F5344CB8AC3E}">
        <p14:creationId xmlns:p14="http://schemas.microsoft.com/office/powerpoint/2010/main" val="4210640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BB33CE-8AD9-4065-877E-BD7172F5965C}" type="datetimeFigureOut">
              <a:rPr lang="en-US" smtClean="0"/>
              <a:t>10/30/2021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121B63-90B3-48EA-BEC5-03DC6A89B2F6}" type="slidenum">
              <a:rPr lang="en-US" smtClean="0"/>
              <a:t>‹#›</a:t>
            </a:fld>
            <a:endParaRPr lang="en-US"/>
          </a:p>
        </p:txBody>
      </p:sp>
    </p:spTree>
    <p:extLst>
      <p:ext uri="{BB962C8B-B14F-4D97-AF65-F5344CB8AC3E}">
        <p14:creationId xmlns:p14="http://schemas.microsoft.com/office/powerpoint/2010/main" val="1074007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BB33CE-8AD9-4065-877E-BD7172F5965C}"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21B63-90B3-48EA-BEC5-03DC6A89B2F6}" type="slidenum">
              <a:rPr lang="en-US" smtClean="0"/>
              <a:t>‹#›</a:t>
            </a:fld>
            <a:endParaRPr lang="en-US"/>
          </a:p>
        </p:txBody>
      </p:sp>
    </p:spTree>
    <p:extLst>
      <p:ext uri="{BB962C8B-B14F-4D97-AF65-F5344CB8AC3E}">
        <p14:creationId xmlns:p14="http://schemas.microsoft.com/office/powerpoint/2010/main" val="367597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BB33CE-8AD9-4065-877E-BD7172F5965C}"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21B63-90B3-48EA-BEC5-03DC6A89B2F6}" type="slidenum">
              <a:rPr lang="en-US" smtClean="0"/>
              <a:t>‹#›</a:t>
            </a:fld>
            <a:endParaRPr lang="en-US"/>
          </a:p>
        </p:txBody>
      </p:sp>
    </p:spTree>
    <p:extLst>
      <p:ext uri="{BB962C8B-B14F-4D97-AF65-F5344CB8AC3E}">
        <p14:creationId xmlns:p14="http://schemas.microsoft.com/office/powerpoint/2010/main" val="863578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B33CE-8AD9-4065-877E-BD7172F5965C}" type="datetimeFigureOut">
              <a:rPr lang="en-US" smtClean="0"/>
              <a:t>10/30/2021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21B63-90B3-48EA-BEC5-03DC6A89B2F6}" type="slidenum">
              <a:rPr lang="en-US" smtClean="0"/>
              <a:t>‹#›</a:t>
            </a:fld>
            <a:endParaRPr lang="en-US"/>
          </a:p>
        </p:txBody>
      </p:sp>
    </p:spTree>
    <p:extLst>
      <p:ext uri="{BB962C8B-B14F-4D97-AF65-F5344CB8AC3E}">
        <p14:creationId xmlns:p14="http://schemas.microsoft.com/office/powerpoint/2010/main" val="1672895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tmjpainandtreatment.com/2014/09/answers-to-questions-about-tmj-disorder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EA89077-F3B6-4F0F-AAEC-B9CD143383ED}"/>
              </a:ext>
            </a:extLst>
          </p:cNvPr>
          <p:cNvGrpSpPr/>
          <p:nvPr/>
        </p:nvGrpSpPr>
        <p:grpSpPr>
          <a:xfrm>
            <a:off x="3504430" y="121553"/>
            <a:ext cx="5039124" cy="581082"/>
            <a:chOff x="2193" y="0"/>
            <a:chExt cx="2245706" cy="1239104"/>
          </a:xfrm>
          <a:solidFill>
            <a:srgbClr val="002060"/>
          </a:solidFill>
          <a:scene3d>
            <a:camera prst="orthographicFront"/>
            <a:lightRig rig="threePt" dir="t">
              <a:rot lat="0" lon="0" rev="7500000"/>
            </a:lightRig>
          </a:scene3d>
        </p:grpSpPr>
        <p:sp>
          <p:nvSpPr>
            <p:cNvPr id="5" name="Rounded Rectangle 36">
              <a:extLst>
                <a:ext uri="{FF2B5EF4-FFF2-40B4-BE49-F238E27FC236}">
                  <a16:creationId xmlns:a16="http://schemas.microsoft.com/office/drawing/2014/main" id="{C4C6257F-33A8-4BCB-9FA3-C9767352E0B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1A51FF3A-BF21-418C-A6B9-0587CFB14D4A}"/>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dirty="0" err="1">
                  <a:latin typeface="Arial" panose="020B0604020202020204" pitchFamily="34" charset="0"/>
                  <a:cs typeface="Arial" panose="020B0604020202020204" pitchFamily="34" charset="0"/>
                </a:rPr>
                <a:t>Kiểm</a:t>
              </a:r>
              <a:r>
                <a:rPr lang="en-US" sz="3200" b="1">
                  <a:latin typeface="Arial" panose="020B0604020202020204" pitchFamily="34" charset="0"/>
                  <a:cs typeface="Arial" panose="020B0604020202020204" pitchFamily="34" charset="0"/>
                </a:rPr>
                <a:t> tra bài cũ</a:t>
              </a:r>
            </a:p>
          </p:txBody>
        </p:sp>
      </p:grpSp>
      <p:pic>
        <p:nvPicPr>
          <p:cNvPr id="7" name="Picture 6" descr="http://tmjpainandtreatment.com/wp-content/uploads/2014/09/little-man-with-red-question-mark.jpg">
            <a:hlinkClick r:id="rId2"/>
            <a:extLst>
              <a:ext uri="{FF2B5EF4-FFF2-40B4-BE49-F238E27FC236}">
                <a16:creationId xmlns:a16="http://schemas.microsoft.com/office/drawing/2014/main" id="{6699ED9E-FB76-4134-89E6-F180A7C778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92993"/>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89A267D-2132-49A1-9353-21BD8AE066A4}"/>
              </a:ext>
            </a:extLst>
          </p:cNvPr>
          <p:cNvSpPr txBox="1"/>
          <p:nvPr/>
        </p:nvSpPr>
        <p:spPr>
          <a:xfrm>
            <a:off x="2057400" y="1006072"/>
            <a:ext cx="7727237" cy="523220"/>
          </a:xfrm>
          <a:prstGeom prst="rect">
            <a:avLst/>
          </a:prstGeom>
          <a:noFill/>
        </p:spPr>
        <p:txBody>
          <a:bodyPr wrap="square">
            <a:spAutoFit/>
          </a:bodyPr>
          <a:lstStyle/>
          <a:p>
            <a:pPr algn="ctr"/>
            <a:r>
              <a:rPr lang="en-US" sz="2800" i="1">
                <a:solidFill>
                  <a:srgbClr val="0070C0"/>
                </a:solidFill>
                <a:latin typeface="Arial" panose="020B0604020202020204" pitchFamily="34" charset="0"/>
                <a:cs typeface="Arial" panose="020B0604020202020204" pitchFamily="34" charset="0"/>
              </a:rPr>
              <a:t>Âm có những đặc trưng vật lý nào</a:t>
            </a:r>
          </a:p>
        </p:txBody>
      </p:sp>
      <p:sp>
        <p:nvSpPr>
          <p:cNvPr id="9" name="Content Placeholder 2">
            <a:extLst>
              <a:ext uri="{FF2B5EF4-FFF2-40B4-BE49-F238E27FC236}">
                <a16:creationId xmlns:a16="http://schemas.microsoft.com/office/drawing/2014/main" id="{16941CAF-0A5B-4E9F-91CC-1B6737966E88}"/>
              </a:ext>
            </a:extLst>
          </p:cNvPr>
          <p:cNvSpPr>
            <a:spLocks noGrp="1"/>
          </p:cNvSpPr>
          <p:nvPr>
            <p:ph idx="1"/>
          </p:nvPr>
        </p:nvSpPr>
        <p:spPr>
          <a:xfrm>
            <a:off x="1292853" y="2320791"/>
            <a:ext cx="2140338" cy="619780"/>
          </a:xfrm>
        </p:spPr>
        <p:txBody>
          <a:bodyPr>
            <a:normAutofit/>
          </a:bodyPr>
          <a:lstStyle/>
          <a:p>
            <a:pPr marL="0" indent="0">
              <a:buNone/>
            </a:pPr>
            <a:r>
              <a:rPr lang="en-US" sz="2600" i="1" dirty="0">
                <a:solidFill>
                  <a:srgbClr val="0070C0"/>
                </a:solidFill>
                <a:latin typeface="Arial" panose="020B0604020202020204" pitchFamily="34" charset="0"/>
                <a:cs typeface="Arial" panose="020B0604020202020204" pitchFamily="34" charset="0"/>
              </a:rPr>
              <a:t>1. </a:t>
            </a:r>
            <a:r>
              <a:rPr lang="en-US" sz="2600" i="1" dirty="0" err="1">
                <a:solidFill>
                  <a:srgbClr val="0070C0"/>
                </a:solidFill>
                <a:latin typeface="Arial" panose="020B0604020202020204" pitchFamily="34" charset="0"/>
                <a:cs typeface="Arial" panose="020B0604020202020204" pitchFamily="34" charset="0"/>
              </a:rPr>
              <a:t>Tần</a:t>
            </a:r>
            <a:r>
              <a:rPr lang="en-US" sz="2600" i="1" dirty="0">
                <a:solidFill>
                  <a:srgbClr val="0070C0"/>
                </a:solidFill>
                <a:latin typeface="Arial" panose="020B0604020202020204" pitchFamily="34" charset="0"/>
                <a:cs typeface="Arial" panose="020B0604020202020204" pitchFamily="34" charset="0"/>
              </a:rPr>
              <a:t> </a:t>
            </a:r>
            <a:r>
              <a:rPr lang="en-US" sz="2600" i="1" dirty="0" err="1">
                <a:solidFill>
                  <a:srgbClr val="0070C0"/>
                </a:solidFill>
                <a:latin typeface="Arial" panose="020B0604020202020204" pitchFamily="34" charset="0"/>
                <a:cs typeface="Arial" panose="020B0604020202020204" pitchFamily="34" charset="0"/>
              </a:rPr>
              <a:t>số</a:t>
            </a:r>
            <a:endParaRPr lang="en-US" sz="2600" i="1" dirty="0">
              <a:solidFill>
                <a:srgbClr val="0070C0"/>
              </a:solidFill>
              <a:latin typeface="Arial" panose="020B0604020202020204" pitchFamily="34" charset="0"/>
              <a:cs typeface="Arial" panose="020B0604020202020204" pitchFamily="34" charset="0"/>
            </a:endParaRPr>
          </a:p>
          <a:p>
            <a:pPr marL="0" indent="0">
              <a:buNone/>
            </a:pPr>
            <a:endParaRPr lang="en-US" sz="2600" i="1" dirty="0">
              <a:solidFill>
                <a:srgbClr val="0070C0"/>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B495D6C7-20BD-4F93-9AEB-106F79355428}"/>
              </a:ext>
            </a:extLst>
          </p:cNvPr>
          <p:cNvGrpSpPr/>
          <p:nvPr/>
        </p:nvGrpSpPr>
        <p:grpSpPr>
          <a:xfrm>
            <a:off x="411381" y="2940571"/>
            <a:ext cx="3292038" cy="3615600"/>
            <a:chOff x="381000" y="2821528"/>
            <a:chExt cx="3292038" cy="3615600"/>
          </a:xfrm>
        </p:grpSpPr>
        <p:pic>
          <p:nvPicPr>
            <p:cNvPr id="10" name="Picture 4" descr="empty-blue-rectangle">
              <a:extLst>
                <a:ext uri="{FF2B5EF4-FFF2-40B4-BE49-F238E27FC236}">
                  <a16:creationId xmlns:a16="http://schemas.microsoft.com/office/drawing/2014/main" id="{2A238B62-A404-4093-B799-03C99B06A245}"/>
                </a:ext>
              </a:extLst>
            </p:cNvPr>
            <p:cNvPicPr>
              <a:picLocks noChangeAspect="1" noChangeArrowheads="1"/>
            </p:cNvPicPr>
            <p:nvPr/>
          </p:nvPicPr>
          <p:blipFill>
            <a:blip r:embed="rId4"/>
            <a:srcRect/>
            <a:stretch>
              <a:fillRect/>
            </a:stretch>
          </p:blipFill>
          <p:spPr bwMode="auto">
            <a:xfrm>
              <a:off x="381000" y="2821528"/>
              <a:ext cx="3292038" cy="3615600"/>
            </a:xfrm>
            <a:prstGeom prst="rect">
              <a:avLst/>
            </a:prstGeom>
            <a:noFill/>
            <a:ln w="9525">
              <a:noFill/>
              <a:miter lim="800000"/>
              <a:headEnd/>
              <a:tailEnd/>
            </a:ln>
          </p:spPr>
        </p:pic>
        <p:sp>
          <p:nvSpPr>
            <p:cNvPr id="11" name="TextBox 8">
              <a:extLst>
                <a:ext uri="{FF2B5EF4-FFF2-40B4-BE49-F238E27FC236}">
                  <a16:creationId xmlns:a16="http://schemas.microsoft.com/office/drawing/2014/main" id="{E4BC144E-D0D1-42B6-886A-4F8FDB21F04B}"/>
                </a:ext>
              </a:extLst>
            </p:cNvPr>
            <p:cNvSpPr txBox="1"/>
            <p:nvPr/>
          </p:nvSpPr>
          <p:spPr>
            <a:xfrm>
              <a:off x="685800" y="3153332"/>
              <a:ext cx="2639988" cy="24006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500">
                  <a:latin typeface="Arial" panose="020B0604020202020204" pitchFamily="34" charset="0"/>
                  <a:cs typeface="Arial" panose="020B0604020202020204" pitchFamily="34" charset="0"/>
                </a:rPr>
                <a:t>Tần </a:t>
              </a:r>
              <a:r>
                <a:rPr lang="en-US" sz="2500" dirty="0" err="1">
                  <a:latin typeface="Arial" panose="020B0604020202020204" pitchFamily="34" charset="0"/>
                  <a:cs typeface="Arial" panose="020B0604020202020204" pitchFamily="34" charset="0"/>
                </a:rPr>
                <a:t>số</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âm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trong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những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đặc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trưng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vật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lí</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quan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trọng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nhất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âm</a:t>
              </a:r>
              <a:r>
                <a:rPr lang="en-US" sz="2500" dirty="0">
                  <a:latin typeface="Arial" panose="020B0604020202020204" pitchFamily="34" charset="0"/>
                  <a:cs typeface="Arial" panose="020B0604020202020204" pitchFamily="34" charset="0"/>
                </a:rPr>
                <a:t>.</a:t>
              </a:r>
            </a:p>
            <a:p>
              <a:pPr algn="just"/>
              <a:endParaRPr lang="en-US" sz="2500" dirty="0">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BC354C10-8310-4739-8833-B472695E9131}"/>
              </a:ext>
            </a:extLst>
          </p:cNvPr>
          <p:cNvGrpSpPr/>
          <p:nvPr/>
        </p:nvGrpSpPr>
        <p:grpSpPr>
          <a:xfrm>
            <a:off x="3944425" y="2200681"/>
            <a:ext cx="4361376" cy="4428719"/>
            <a:chOff x="3944425" y="2200681"/>
            <a:chExt cx="4361376" cy="4428719"/>
          </a:xfrm>
        </p:grpSpPr>
        <p:sp>
          <p:nvSpPr>
            <p:cNvPr id="12" name="Content Placeholder 2">
              <a:extLst>
                <a:ext uri="{FF2B5EF4-FFF2-40B4-BE49-F238E27FC236}">
                  <a16:creationId xmlns:a16="http://schemas.microsoft.com/office/drawing/2014/main" id="{561821D2-EEDB-41B1-9AB4-5E617E468A67}"/>
                </a:ext>
              </a:extLst>
            </p:cNvPr>
            <p:cNvSpPr txBox="1">
              <a:spLocks/>
            </p:cNvSpPr>
            <p:nvPr/>
          </p:nvSpPr>
          <p:spPr>
            <a:xfrm>
              <a:off x="4549418" y="2200681"/>
              <a:ext cx="2743200" cy="6197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500" i="1">
                  <a:solidFill>
                    <a:srgbClr val="0070C0"/>
                  </a:solidFill>
                  <a:latin typeface="Arial" panose="020B0604020202020204" pitchFamily="34" charset="0"/>
                  <a:cs typeface="Arial" panose="020B0604020202020204" pitchFamily="34" charset="0"/>
                </a:rPr>
                <a:t>2. Cường độ âm</a:t>
              </a:r>
              <a:endParaRPr lang="en-US" sz="2500" i="1" dirty="0">
                <a:solidFill>
                  <a:srgbClr val="0070C0"/>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41B7C62C-5B91-4C92-8E97-421D55EC6F07}"/>
                </a:ext>
              </a:extLst>
            </p:cNvPr>
            <p:cNvGrpSpPr/>
            <p:nvPr/>
          </p:nvGrpSpPr>
          <p:grpSpPr>
            <a:xfrm>
              <a:off x="3944425" y="2758613"/>
              <a:ext cx="4361376" cy="3870787"/>
              <a:chOff x="3944425" y="2758613"/>
              <a:chExt cx="4361376" cy="3870787"/>
            </a:xfrm>
          </p:grpSpPr>
          <p:pic>
            <p:nvPicPr>
              <p:cNvPr id="13" name="Picture 4" descr="empty-blue-rectangle">
                <a:extLst>
                  <a:ext uri="{FF2B5EF4-FFF2-40B4-BE49-F238E27FC236}">
                    <a16:creationId xmlns:a16="http://schemas.microsoft.com/office/drawing/2014/main" id="{17642153-1C63-40A7-8ABB-FD45C8BFD694}"/>
                  </a:ext>
                </a:extLst>
              </p:cNvPr>
              <p:cNvPicPr>
                <a:picLocks noChangeAspect="1" noChangeArrowheads="1"/>
              </p:cNvPicPr>
              <p:nvPr/>
            </p:nvPicPr>
            <p:blipFill>
              <a:blip r:embed="rId4"/>
              <a:srcRect/>
              <a:stretch>
                <a:fillRect/>
              </a:stretch>
            </p:blipFill>
            <p:spPr bwMode="auto">
              <a:xfrm>
                <a:off x="3944425" y="2758613"/>
                <a:ext cx="4361376" cy="3870787"/>
              </a:xfrm>
              <a:prstGeom prst="rect">
                <a:avLst/>
              </a:prstGeom>
              <a:noFill/>
              <a:ln w="9525">
                <a:noFill/>
                <a:miter lim="800000"/>
                <a:headEnd/>
                <a:tailEnd/>
              </a:ln>
            </p:spPr>
          </p:pic>
          <p:sp>
            <p:nvSpPr>
              <p:cNvPr id="14" name="TextBox 8">
                <a:extLst>
                  <a:ext uri="{FF2B5EF4-FFF2-40B4-BE49-F238E27FC236}">
                    <a16:creationId xmlns:a16="http://schemas.microsoft.com/office/drawing/2014/main" id="{6DDE43AA-83F3-4B63-B2BC-BD489953A0A5}"/>
                  </a:ext>
                </a:extLst>
              </p:cNvPr>
              <p:cNvSpPr txBox="1"/>
              <p:nvPr/>
            </p:nvSpPr>
            <p:spPr>
              <a:xfrm>
                <a:off x="4343400" y="2882309"/>
                <a:ext cx="3570933" cy="35548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500">
                    <a:latin typeface="Arial" panose="020B0604020202020204" pitchFamily="34" charset="0"/>
                    <a:cs typeface="Arial" panose="020B0604020202020204" pitchFamily="34" charset="0"/>
                  </a:rPr>
                  <a:t>Cường </a:t>
                </a:r>
                <a:r>
                  <a:rPr lang="en-US" sz="2500" dirty="0" err="1">
                    <a:latin typeface="Arial" panose="020B0604020202020204" pitchFamily="34" charset="0"/>
                    <a:cs typeface="Arial" panose="020B0604020202020204" pitchFamily="34" charset="0"/>
                  </a:rPr>
                  <a:t>độ</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âm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điểm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lượng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bằng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lượng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năng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lượng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sóng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âm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tải</a:t>
                </a:r>
                <a:r>
                  <a:rPr lang="en-US" sz="2500" dirty="0">
                    <a:latin typeface="Arial" panose="020B0604020202020204" pitchFamily="34" charset="0"/>
                    <a:cs typeface="Arial" panose="020B0604020202020204" pitchFamily="34" charset="0"/>
                  </a:rPr>
                  <a:t> qua </a:t>
                </a:r>
                <a:r>
                  <a:rPr lang="en-US" sz="2500" dirty="0" err="1">
                    <a:latin typeface="Arial" panose="020B0604020202020204" pitchFamily="34" charset="0"/>
                    <a:cs typeface="Arial" panose="020B0604020202020204" pitchFamily="34" charset="0"/>
                  </a:rPr>
                  <a:t>một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đơn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vị</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diện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tích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đặt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tại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điểm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đó</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vuông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góc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phương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truyền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sóng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trong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một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đơn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vị</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thời</a:t>
                </a:r>
                <a:r>
                  <a:rPr lang="en-US" sz="2500" dirty="0">
                    <a:latin typeface="Arial" panose="020B0604020202020204" pitchFamily="34" charset="0"/>
                    <a:cs typeface="Arial" panose="020B0604020202020204" pitchFamily="34" charset="0"/>
                  </a:rPr>
                  <a:t> </a:t>
                </a:r>
                <a:r>
                  <a:rPr lang="en-US" sz="2500" err="1">
                    <a:latin typeface="Arial" panose="020B0604020202020204" pitchFamily="34" charset="0"/>
                    <a:cs typeface="Arial" panose="020B0604020202020204" pitchFamily="34" charset="0"/>
                  </a:rPr>
                  <a:t>gian</a:t>
                </a:r>
                <a:r>
                  <a:rPr lang="en-US" sz="2500">
                    <a:latin typeface="Arial" panose="020B0604020202020204" pitchFamily="34" charset="0"/>
                    <a:cs typeface="Arial" panose="020B0604020202020204" pitchFamily="34" charset="0"/>
                  </a:rPr>
                  <a:t>.</a:t>
                </a:r>
                <a:endParaRPr lang="en-US" sz="2500" dirty="0">
                  <a:latin typeface="Arial" panose="020B0604020202020204" pitchFamily="34" charset="0"/>
                  <a:cs typeface="Arial" panose="020B0604020202020204" pitchFamily="34" charset="0"/>
                </a:endParaRPr>
              </a:p>
            </p:txBody>
          </p:sp>
        </p:grpSp>
      </p:grpSp>
      <p:grpSp>
        <p:nvGrpSpPr>
          <p:cNvPr id="16" name="Group 15">
            <a:extLst>
              <a:ext uri="{FF2B5EF4-FFF2-40B4-BE49-F238E27FC236}">
                <a16:creationId xmlns:a16="http://schemas.microsoft.com/office/drawing/2014/main" id="{21EA5783-275D-423F-BF55-0AF1C50FDA7A}"/>
              </a:ext>
            </a:extLst>
          </p:cNvPr>
          <p:cNvGrpSpPr/>
          <p:nvPr/>
        </p:nvGrpSpPr>
        <p:grpSpPr>
          <a:xfrm>
            <a:off x="8575509" y="2237954"/>
            <a:ext cx="4759491" cy="4391445"/>
            <a:chOff x="8575509" y="2237954"/>
            <a:chExt cx="4759491" cy="4391445"/>
          </a:xfrm>
        </p:grpSpPr>
        <p:sp>
          <p:nvSpPr>
            <p:cNvPr id="15" name="Content Placeholder 2">
              <a:extLst>
                <a:ext uri="{FF2B5EF4-FFF2-40B4-BE49-F238E27FC236}">
                  <a16:creationId xmlns:a16="http://schemas.microsoft.com/office/drawing/2014/main" id="{DA96E63A-1F40-4875-9CBF-47342AF0FBD2}"/>
                </a:ext>
              </a:extLst>
            </p:cNvPr>
            <p:cNvSpPr txBox="1">
              <a:spLocks/>
            </p:cNvSpPr>
            <p:nvPr/>
          </p:nvSpPr>
          <p:spPr>
            <a:xfrm>
              <a:off x="8686800" y="2237954"/>
              <a:ext cx="4648200" cy="6197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500" i="1">
                  <a:solidFill>
                    <a:srgbClr val="0070C0"/>
                  </a:solidFill>
                  <a:latin typeface="Arial" panose="020B0604020202020204" pitchFamily="34" charset="0"/>
                  <a:cs typeface="Arial" panose="020B0604020202020204" pitchFamily="34" charset="0"/>
                </a:rPr>
                <a:t>3. Đồ thị dao động âm</a:t>
              </a:r>
            </a:p>
          </p:txBody>
        </p:sp>
        <p:pic>
          <p:nvPicPr>
            <p:cNvPr id="17" name="Picture 4" descr="empty-blue-rectangle">
              <a:extLst>
                <a:ext uri="{FF2B5EF4-FFF2-40B4-BE49-F238E27FC236}">
                  <a16:creationId xmlns:a16="http://schemas.microsoft.com/office/drawing/2014/main" id="{7757C72E-80AB-42AD-AFB0-1D7EF3532C7B}"/>
                </a:ext>
              </a:extLst>
            </p:cNvPr>
            <p:cNvPicPr>
              <a:picLocks noChangeAspect="1" noChangeArrowheads="1"/>
            </p:cNvPicPr>
            <p:nvPr/>
          </p:nvPicPr>
          <p:blipFill>
            <a:blip r:embed="rId4"/>
            <a:srcRect/>
            <a:stretch>
              <a:fillRect/>
            </a:stretch>
          </p:blipFill>
          <p:spPr bwMode="auto">
            <a:xfrm>
              <a:off x="8575509" y="2758612"/>
              <a:ext cx="3645187" cy="3870787"/>
            </a:xfrm>
            <a:prstGeom prst="rect">
              <a:avLst/>
            </a:prstGeom>
            <a:noFill/>
            <a:ln w="9525">
              <a:noFill/>
              <a:miter lim="800000"/>
              <a:headEnd/>
              <a:tailEnd/>
            </a:ln>
          </p:spPr>
        </p:pic>
        <p:sp>
          <p:nvSpPr>
            <p:cNvPr id="18" name="Text Box 15">
              <a:extLst>
                <a:ext uri="{FF2B5EF4-FFF2-40B4-BE49-F238E27FC236}">
                  <a16:creationId xmlns:a16="http://schemas.microsoft.com/office/drawing/2014/main" id="{B50032AC-3F51-4F64-8A8D-E80803BF9900}"/>
                </a:ext>
              </a:extLst>
            </p:cNvPr>
            <p:cNvSpPr txBox="1">
              <a:spLocks noChangeArrowheads="1"/>
            </p:cNvSpPr>
            <p:nvPr/>
          </p:nvSpPr>
          <p:spPr bwMode="auto">
            <a:xfrm>
              <a:off x="8915400" y="3153332"/>
              <a:ext cx="28956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0" hangingPunct="0">
                <a:spcBef>
                  <a:spcPct val="50000"/>
                </a:spcBef>
              </a:pPr>
              <a:r>
                <a:rPr lang="en-US" altLang="en-US" sz="2600" i="1">
                  <a:latin typeface="Arial" panose="020B0604020202020204" pitchFamily="34" charset="0"/>
                  <a:cs typeface="Arial" panose="020B0604020202020204" pitchFamily="34" charset="0"/>
                </a:rPr>
                <a:t>Các nguồn âm khác nhau sẽ phát ra âm có đồ thị dao động khác nhau</a:t>
              </a:r>
            </a:p>
          </p:txBody>
        </p:sp>
      </p:grpSp>
    </p:spTree>
    <p:extLst>
      <p:ext uri="{BB962C8B-B14F-4D97-AF65-F5344CB8AC3E}">
        <p14:creationId xmlns:p14="http://schemas.microsoft.com/office/powerpoint/2010/main" val="5763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22"/>
          <p:cNvSpPr>
            <a:spLocks noGrp="1" noChangeArrowheads="1"/>
          </p:cNvSpPr>
          <p:nvPr>
            <p:ph type="sldNum" sz="quarter" idx="12"/>
          </p:nvPr>
        </p:nvSpPr>
        <p:spPr/>
        <p:txBody>
          <a:bodyPr/>
          <a:lstStyle/>
          <a:p>
            <a:pPr>
              <a:defRPr/>
            </a:pPr>
            <a:fld id="{C278B12F-8F96-4C9C-82B2-71A67D117B08}" type="slidenum">
              <a:rPr lang="en-US" smtClean="0"/>
              <a:pPr>
                <a:defRPr/>
              </a:pPr>
              <a:t>10</a:t>
            </a:fld>
            <a:endParaRPr lang="en-US"/>
          </a:p>
        </p:txBody>
      </p:sp>
      <p:grpSp>
        <p:nvGrpSpPr>
          <p:cNvPr id="9" name="Group 8">
            <a:extLst>
              <a:ext uri="{FF2B5EF4-FFF2-40B4-BE49-F238E27FC236}">
                <a16:creationId xmlns:a16="http://schemas.microsoft.com/office/drawing/2014/main" id="{CDF57475-99F2-4E6C-88E4-15E43C097906}"/>
              </a:ext>
            </a:extLst>
          </p:cNvPr>
          <p:cNvGrpSpPr/>
          <p:nvPr/>
        </p:nvGrpSpPr>
        <p:grpSpPr>
          <a:xfrm>
            <a:off x="3504430" y="121553"/>
            <a:ext cx="5039124" cy="581082"/>
            <a:chOff x="2193" y="0"/>
            <a:chExt cx="2245706" cy="1239104"/>
          </a:xfrm>
          <a:solidFill>
            <a:srgbClr val="002060"/>
          </a:solidFill>
          <a:scene3d>
            <a:camera prst="orthographicFront"/>
            <a:lightRig rig="threePt" dir="t">
              <a:rot lat="0" lon="0" rev="7500000"/>
            </a:lightRig>
          </a:scene3d>
        </p:grpSpPr>
        <p:sp>
          <p:nvSpPr>
            <p:cNvPr id="10" name="Rounded Rectangle 36">
              <a:extLst>
                <a:ext uri="{FF2B5EF4-FFF2-40B4-BE49-F238E27FC236}">
                  <a16:creationId xmlns:a16="http://schemas.microsoft.com/office/drawing/2014/main" id="{DADCF79B-FEFD-4C10-9A12-559BF00800C7}"/>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1" name="Rounded Rectangle 4">
              <a:extLst>
                <a:ext uri="{FF2B5EF4-FFF2-40B4-BE49-F238E27FC236}">
                  <a16:creationId xmlns:a16="http://schemas.microsoft.com/office/drawing/2014/main" id="{B5D49885-72FC-4C01-B598-73FB901CE035}"/>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a:latin typeface="Arial" panose="020B0604020202020204" pitchFamily="34" charset="0"/>
                  <a:cs typeface="Arial" panose="020B0604020202020204" pitchFamily="34" charset="0"/>
                </a:rPr>
                <a:t>Củng cố</a:t>
              </a:r>
            </a:p>
          </p:txBody>
        </p:sp>
      </p:grpSp>
      <p:pic>
        <p:nvPicPr>
          <p:cNvPr id="12" name="Picture 11" descr="http://tmjpainandtreatment.com/wp-content/uploads/2014/09/little-man-with-red-question-mark.jpg">
            <a:hlinkClick r:id="rId3"/>
            <a:extLst>
              <a:ext uri="{FF2B5EF4-FFF2-40B4-BE49-F238E27FC236}">
                <a16:creationId xmlns:a16="http://schemas.microsoft.com/office/drawing/2014/main" id="{F31BBB51-3730-4154-B212-60D5610396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654603"/>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empty-blue-rectangle">
            <a:extLst>
              <a:ext uri="{FF2B5EF4-FFF2-40B4-BE49-F238E27FC236}">
                <a16:creationId xmlns:a16="http://schemas.microsoft.com/office/drawing/2014/main" id="{91E80ECB-1235-4E0C-95E4-36BC39E29870}"/>
              </a:ext>
            </a:extLst>
          </p:cNvPr>
          <p:cNvPicPr>
            <a:picLocks noChangeAspect="1" noChangeArrowheads="1"/>
          </p:cNvPicPr>
          <p:nvPr/>
        </p:nvPicPr>
        <p:blipFill>
          <a:blip r:embed="rId5"/>
          <a:srcRect/>
          <a:stretch>
            <a:fillRect/>
          </a:stretch>
        </p:blipFill>
        <p:spPr bwMode="auto">
          <a:xfrm>
            <a:off x="1371600" y="1006340"/>
            <a:ext cx="9829800" cy="3733800"/>
          </a:xfrm>
          <a:prstGeom prst="rect">
            <a:avLst/>
          </a:prstGeom>
          <a:noFill/>
          <a:ln w="9525">
            <a:noFill/>
            <a:miter lim="800000"/>
            <a:headEnd/>
            <a:tailEnd/>
          </a:ln>
        </p:spPr>
      </p:pic>
      <p:sp>
        <p:nvSpPr>
          <p:cNvPr id="22" name="Rectangle 21">
            <a:extLst>
              <a:ext uri="{FF2B5EF4-FFF2-40B4-BE49-F238E27FC236}">
                <a16:creationId xmlns:a16="http://schemas.microsoft.com/office/drawing/2014/main" id="{DB4FA30E-C6A0-4D15-BF2B-6977728C5514}"/>
              </a:ext>
            </a:extLst>
          </p:cNvPr>
          <p:cNvSpPr/>
          <p:nvPr/>
        </p:nvSpPr>
        <p:spPr>
          <a:xfrm>
            <a:off x="2057400" y="1236152"/>
            <a:ext cx="9303137" cy="492443"/>
          </a:xfrm>
          <a:prstGeom prst="rect">
            <a:avLst/>
          </a:prstGeom>
        </p:spPr>
        <p:txBody>
          <a:bodyPr wrap="square">
            <a:spAutoFit/>
          </a:bodyPr>
          <a:lstStyle/>
          <a:p>
            <a:r>
              <a:rPr lang="en-US" sz="2600">
                <a:latin typeface="Arial" panose="020B0604020202020204" pitchFamily="34" charset="0"/>
                <a:cs typeface="Arial" panose="020B0604020202020204" pitchFamily="34" charset="0"/>
              </a:rPr>
              <a:t>Chọn câu đúng. Âm sắc là</a:t>
            </a:r>
            <a:endParaRPr lang="en-US" sz="26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8261DB41-A47F-42F2-AC03-678B7F23C4AF}"/>
              </a:ext>
            </a:extLst>
          </p:cNvPr>
          <p:cNvSpPr/>
          <p:nvPr/>
        </p:nvSpPr>
        <p:spPr>
          <a:xfrm>
            <a:off x="2556891" y="1958407"/>
            <a:ext cx="6934201" cy="2092881"/>
          </a:xfrm>
          <a:prstGeom prst="rect">
            <a:avLst/>
          </a:prstGeom>
        </p:spPr>
        <p:txBody>
          <a:bodyPr wrap="square">
            <a:spAutoFit/>
          </a:bodyPr>
          <a:lstStyle/>
          <a:p>
            <a:pPr marL="514350" indent="-514350">
              <a:buFont typeface="+mj-lt"/>
              <a:buAutoNum type="alphaUcPeriod"/>
            </a:pPr>
            <a:r>
              <a:rPr lang="en-US" sz="2600">
                <a:latin typeface="Arial" panose="020B0604020202020204" pitchFamily="34" charset="0"/>
                <a:cs typeface="Arial" panose="020B0604020202020204" pitchFamily="34" charset="0"/>
              </a:rPr>
              <a:t>Màu sắc của âm</a:t>
            </a:r>
          </a:p>
          <a:p>
            <a:pPr marL="514350" indent="-514350">
              <a:buFont typeface="+mj-lt"/>
              <a:buAutoNum type="alphaUcPeriod"/>
            </a:pPr>
            <a:r>
              <a:rPr lang="en-US" sz="2600">
                <a:latin typeface="Arial" panose="020B0604020202020204" pitchFamily="34" charset="0"/>
                <a:cs typeface="Arial" panose="020B0604020202020204" pitchFamily="34" charset="0"/>
              </a:rPr>
              <a:t>Một tính chất của âm giúp ta nhận biết các nguồn âm</a:t>
            </a:r>
          </a:p>
          <a:p>
            <a:pPr marL="514350" indent="-514350">
              <a:buFont typeface="+mj-lt"/>
              <a:buAutoNum type="alphaUcPeriod"/>
            </a:pPr>
            <a:r>
              <a:rPr lang="en-US" sz="2600">
                <a:latin typeface="Arial" panose="020B0604020202020204" pitchFamily="34" charset="0"/>
                <a:cs typeface="Arial" panose="020B0604020202020204" pitchFamily="34" charset="0"/>
              </a:rPr>
              <a:t>Một đặc trưng sinh lí của âm</a:t>
            </a:r>
          </a:p>
          <a:p>
            <a:pPr marL="514350" indent="-514350">
              <a:buFont typeface="+mj-lt"/>
              <a:buAutoNum type="alphaUcPeriod"/>
            </a:pPr>
            <a:r>
              <a:rPr lang="en-US" sz="2600">
                <a:latin typeface="Arial" panose="020B0604020202020204" pitchFamily="34" charset="0"/>
                <a:cs typeface="Arial" panose="020B0604020202020204" pitchFamily="34" charset="0"/>
              </a:rPr>
              <a:t>Một đặc trưng vật lí của âm</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833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E2CC20-249D-46DB-90AA-D90B239FE14D}"/>
              </a:ext>
            </a:extLst>
          </p:cNvPr>
          <p:cNvGrpSpPr/>
          <p:nvPr/>
        </p:nvGrpSpPr>
        <p:grpSpPr>
          <a:xfrm>
            <a:off x="3504430" y="121553"/>
            <a:ext cx="5039124" cy="581082"/>
            <a:chOff x="2193" y="0"/>
            <a:chExt cx="2245706" cy="1239104"/>
          </a:xfrm>
          <a:solidFill>
            <a:srgbClr val="002060"/>
          </a:solidFill>
          <a:scene3d>
            <a:camera prst="orthographicFront"/>
            <a:lightRig rig="threePt" dir="t">
              <a:rot lat="0" lon="0" rev="7500000"/>
            </a:lightRig>
          </a:scene3d>
        </p:grpSpPr>
        <p:sp>
          <p:nvSpPr>
            <p:cNvPr id="5" name="Rounded Rectangle 36">
              <a:extLst>
                <a:ext uri="{FF2B5EF4-FFF2-40B4-BE49-F238E27FC236}">
                  <a16:creationId xmlns:a16="http://schemas.microsoft.com/office/drawing/2014/main" id="{4CA52832-DD0F-40D1-9B8A-5B7D58399D21}"/>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806DD4F3-5198-47C3-AFAB-CC491604706E}"/>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a:latin typeface="Arial" panose="020B0604020202020204" pitchFamily="34" charset="0"/>
                  <a:cs typeface="Arial" panose="020B0604020202020204" pitchFamily="34" charset="0"/>
                </a:rPr>
                <a:t>Đặt vấn đề</a:t>
              </a:r>
            </a:p>
          </p:txBody>
        </p:sp>
      </p:grpSp>
      <p:sp>
        <p:nvSpPr>
          <p:cNvPr id="7" name="TextBox 6">
            <a:extLst>
              <a:ext uri="{FF2B5EF4-FFF2-40B4-BE49-F238E27FC236}">
                <a16:creationId xmlns:a16="http://schemas.microsoft.com/office/drawing/2014/main" id="{F8DD787B-3018-48F6-83EE-81A0885C0AA9}"/>
              </a:ext>
            </a:extLst>
          </p:cNvPr>
          <p:cNvSpPr txBox="1"/>
          <p:nvPr/>
        </p:nvSpPr>
        <p:spPr>
          <a:xfrm>
            <a:off x="1878811" y="914400"/>
            <a:ext cx="8290362" cy="1384995"/>
          </a:xfrm>
          <a:prstGeom prst="rect">
            <a:avLst/>
          </a:prstGeom>
          <a:noFill/>
        </p:spPr>
        <p:txBody>
          <a:bodyPr wrap="square">
            <a:spAutoFit/>
          </a:bodyPr>
          <a:lstStyle/>
          <a:p>
            <a:pPr algn="ctr"/>
            <a:r>
              <a:rPr lang="en-US" sz="2800" i="1">
                <a:latin typeface="Arial" panose="020B0604020202020204" pitchFamily="34" charset="0"/>
                <a:cs typeface="Arial" panose="020B0604020202020204" pitchFamily="34" charset="0"/>
              </a:rPr>
              <a:t>Vì sao cùng một bài hát “Hoa nở không màu” cùng một nhạc phổ nhưng chúng ta vẫn phân biệt được giọng ca sĩ Hoài Lâm hay Khánh Phương</a:t>
            </a:r>
          </a:p>
        </p:txBody>
      </p:sp>
      <p:pic>
        <p:nvPicPr>
          <p:cNvPr id="8" name="Picture 7" descr="http://tmjpainandtreatment.com/wp-content/uploads/2014/09/little-man-with-red-question-mark.jpg">
            <a:hlinkClick r:id="rId2"/>
            <a:extLst>
              <a:ext uri="{FF2B5EF4-FFF2-40B4-BE49-F238E27FC236}">
                <a16:creationId xmlns:a16="http://schemas.microsoft.com/office/drawing/2014/main" id="{DE0B0B28-1A32-4D66-BBF4-96A0060B33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654603"/>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ext&#10;&#10;Description automatically generated">
            <a:extLst>
              <a:ext uri="{FF2B5EF4-FFF2-40B4-BE49-F238E27FC236}">
                <a16:creationId xmlns:a16="http://schemas.microsoft.com/office/drawing/2014/main" id="{9EC99BFA-1CA5-4289-8269-08BBC13FD4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042" y="3229868"/>
            <a:ext cx="4724400" cy="2657475"/>
          </a:xfrm>
          <a:prstGeom prst="rect">
            <a:avLst/>
          </a:prstGeom>
        </p:spPr>
      </p:pic>
      <p:pic>
        <p:nvPicPr>
          <p:cNvPr id="14" name="Picture 13" descr="A person writing on a whiteboard&#10;&#10;Description automatically generated with low confidence">
            <a:extLst>
              <a:ext uri="{FF2B5EF4-FFF2-40B4-BE49-F238E27FC236}">
                <a16:creationId xmlns:a16="http://schemas.microsoft.com/office/drawing/2014/main" id="{967B6802-B903-4E08-8E88-903DB61A67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0005" y="2528366"/>
            <a:ext cx="3581400" cy="3581400"/>
          </a:xfrm>
          <a:prstGeom prst="rect">
            <a:avLst/>
          </a:prstGeom>
        </p:spPr>
      </p:pic>
    </p:spTree>
    <p:extLst>
      <p:ext uri="{BB962C8B-B14F-4D97-AF65-F5344CB8AC3E}">
        <p14:creationId xmlns:p14="http://schemas.microsoft.com/office/powerpoint/2010/main" val="11368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lhouette, night sky&#10;&#10;Description automatically generated">
            <a:extLst>
              <a:ext uri="{FF2B5EF4-FFF2-40B4-BE49-F238E27FC236}">
                <a16:creationId xmlns:a16="http://schemas.microsoft.com/office/drawing/2014/main" id="{0E003E05-F776-4448-91D3-447119B5F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12" y="0"/>
            <a:ext cx="11965976" cy="6858000"/>
          </a:xfrm>
          <a:prstGeom prst="rect">
            <a:avLst/>
          </a:prstGeom>
        </p:spPr>
      </p:pic>
      <p:sp>
        <p:nvSpPr>
          <p:cNvPr id="4" name="Rectangle 8">
            <a:extLst>
              <a:ext uri="{FF2B5EF4-FFF2-40B4-BE49-F238E27FC236}">
                <a16:creationId xmlns:a16="http://schemas.microsoft.com/office/drawing/2014/main" id="{D6D3347B-3E3F-4B07-8A57-FB50C29905AD}"/>
              </a:ext>
            </a:extLst>
          </p:cNvPr>
          <p:cNvSpPr>
            <a:spLocks noChangeArrowheads="1"/>
          </p:cNvSpPr>
          <p:nvPr/>
        </p:nvSpPr>
        <p:spPr bwMode="auto">
          <a:xfrm>
            <a:off x="0" y="1981200"/>
            <a:ext cx="12192000" cy="2057400"/>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TextBox 10">
            <a:extLst>
              <a:ext uri="{FF2B5EF4-FFF2-40B4-BE49-F238E27FC236}">
                <a16:creationId xmlns:a16="http://schemas.microsoft.com/office/drawing/2014/main" id="{4FEE97AC-309D-4E17-9C6B-DBDABE8872B7}"/>
              </a:ext>
            </a:extLst>
          </p:cNvPr>
          <p:cNvSpPr>
            <a:spLocks noChangeArrowheads="1"/>
          </p:cNvSpPr>
          <p:nvPr>
            <p:custDataLst>
              <p:tags r:id="rId1"/>
            </p:custDataLst>
          </p:nvPr>
        </p:nvSpPr>
        <p:spPr bwMode="auto">
          <a:xfrm>
            <a:off x="-566556" y="2587745"/>
            <a:ext cx="13299712" cy="95345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5000" b="1">
                <a:solidFill>
                  <a:srgbClr val="C00000"/>
                </a:solidFill>
                <a:ea typeface="ＭＳ Ｐゴシック" panose="020B0600070205080204" pitchFamily="50" charset="-128"/>
              </a:rPr>
              <a:t>Đặc trưng sinh lý của âm</a:t>
            </a:r>
            <a:endParaRPr lang="en-US" altLang="en-US" sz="5000" b="1">
              <a:solidFill>
                <a:srgbClr val="C00000"/>
              </a:solidFill>
            </a:endParaRPr>
          </a:p>
        </p:txBody>
      </p:sp>
      <p:sp>
        <p:nvSpPr>
          <p:cNvPr id="6" name="TextBox 11">
            <a:extLst>
              <a:ext uri="{FF2B5EF4-FFF2-40B4-BE49-F238E27FC236}">
                <a16:creationId xmlns:a16="http://schemas.microsoft.com/office/drawing/2014/main" id="{62E891ED-7EDD-431E-940D-4BEA1E8087DA}"/>
              </a:ext>
            </a:extLst>
          </p:cNvPr>
          <p:cNvSpPr>
            <a:spLocks noChangeArrowheads="1"/>
          </p:cNvSpPr>
          <p:nvPr>
            <p:custDataLst>
              <p:tags r:id="rId2"/>
            </p:custDataLst>
          </p:nvPr>
        </p:nvSpPr>
        <p:spPr bwMode="auto">
          <a:xfrm>
            <a:off x="-407087" y="2019300"/>
            <a:ext cx="3264618" cy="850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4400" b="1" i="1">
                <a:latin typeface="Times New Roman" panose="02020603050405020304" pitchFamily="18" charset="0"/>
                <a:cs typeface="Times New Roman" panose="02020603050405020304" pitchFamily="18" charset="0"/>
              </a:rPr>
              <a:t>Bài 11:</a:t>
            </a:r>
          </a:p>
        </p:txBody>
      </p:sp>
    </p:spTree>
    <p:extLst>
      <p:ext uri="{BB962C8B-B14F-4D97-AF65-F5344CB8AC3E}">
        <p14:creationId xmlns:p14="http://schemas.microsoft.com/office/powerpoint/2010/main" val="381143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57EFE22-B8D0-4F66-A6F2-1A8CA603E6A5}"/>
              </a:ext>
            </a:extLst>
          </p:cNvPr>
          <p:cNvGrpSpPr/>
          <p:nvPr/>
        </p:nvGrpSpPr>
        <p:grpSpPr>
          <a:xfrm>
            <a:off x="3504430" y="121553"/>
            <a:ext cx="5039124" cy="581082"/>
            <a:chOff x="2193" y="0"/>
            <a:chExt cx="2245706" cy="1239104"/>
          </a:xfrm>
          <a:solidFill>
            <a:srgbClr val="002060"/>
          </a:solidFill>
          <a:scene3d>
            <a:camera prst="orthographicFront"/>
            <a:lightRig rig="threePt" dir="t">
              <a:rot lat="0" lon="0" rev="7500000"/>
            </a:lightRig>
          </a:scene3d>
        </p:grpSpPr>
        <p:sp>
          <p:nvSpPr>
            <p:cNvPr id="5" name="Rounded Rectangle 36">
              <a:extLst>
                <a:ext uri="{FF2B5EF4-FFF2-40B4-BE49-F238E27FC236}">
                  <a16:creationId xmlns:a16="http://schemas.microsoft.com/office/drawing/2014/main" id="{C5EC71B0-4FCE-4B28-9B30-8240C429E7B6}"/>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8202ADE1-CD74-419A-8187-96CD79D2B0C1}"/>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a:latin typeface="Arial" panose="020B0604020202020204" pitchFamily="34" charset="0"/>
                  <a:cs typeface="Arial" panose="020B0604020202020204" pitchFamily="34" charset="0"/>
                </a:rPr>
                <a:t>Thảo luận</a:t>
              </a:r>
            </a:p>
          </p:txBody>
        </p:sp>
      </p:grpSp>
      <p:sp>
        <p:nvSpPr>
          <p:cNvPr id="8" name="TextBox 7">
            <a:extLst>
              <a:ext uri="{FF2B5EF4-FFF2-40B4-BE49-F238E27FC236}">
                <a16:creationId xmlns:a16="http://schemas.microsoft.com/office/drawing/2014/main" id="{3A79B24D-6B4E-46EB-9BB1-693F08B4EBF9}"/>
              </a:ext>
            </a:extLst>
          </p:cNvPr>
          <p:cNvSpPr txBox="1"/>
          <p:nvPr/>
        </p:nvSpPr>
        <p:spPr>
          <a:xfrm>
            <a:off x="909412" y="914400"/>
            <a:ext cx="9574427" cy="1815882"/>
          </a:xfrm>
          <a:prstGeom prst="rect">
            <a:avLst/>
          </a:prstGeom>
          <a:noFill/>
        </p:spPr>
        <p:txBody>
          <a:bodyPr wrap="square">
            <a:spAutoFit/>
          </a:bodyPr>
          <a:lstStyle/>
          <a:p>
            <a:pPr algn="ctr"/>
            <a:r>
              <a:rPr lang="en-US" sz="2800" i="1">
                <a:latin typeface="Arial" panose="020B0604020202020204" pitchFamily="34" charset="0"/>
                <a:cs typeface="Arial" panose="020B0604020202020204" pitchFamily="34" charset="0"/>
              </a:rPr>
              <a:t>Cảm giác mà âm gây cho cơ quan thính giác không chỉ phụ thuộc các đặc trưng vật lý của âm mà còn phụ thuộc sinh lí của tai. Tai người phân biệt được các âm khác nhau nhờ ba đặc trưng sinh lí âm, đó là: </a:t>
            </a:r>
            <a:r>
              <a:rPr lang="en-US" sz="2800" i="1">
                <a:solidFill>
                  <a:srgbClr val="0070C0"/>
                </a:solidFill>
                <a:latin typeface="Arial" panose="020B0604020202020204" pitchFamily="34" charset="0"/>
                <a:cs typeface="Arial" panose="020B0604020202020204" pitchFamily="34" charset="0"/>
              </a:rPr>
              <a:t>độ cao</a:t>
            </a:r>
            <a:r>
              <a:rPr lang="en-US" sz="2800" i="1">
                <a:latin typeface="Arial" panose="020B0604020202020204" pitchFamily="34" charset="0"/>
                <a:cs typeface="Arial" panose="020B0604020202020204" pitchFamily="34" charset="0"/>
              </a:rPr>
              <a:t>, </a:t>
            </a:r>
            <a:r>
              <a:rPr lang="en-US" sz="2800" i="1">
                <a:solidFill>
                  <a:srgbClr val="00B050"/>
                </a:solidFill>
                <a:latin typeface="Arial" panose="020B0604020202020204" pitchFamily="34" charset="0"/>
                <a:cs typeface="Arial" panose="020B0604020202020204" pitchFamily="34" charset="0"/>
              </a:rPr>
              <a:t>độ to </a:t>
            </a:r>
            <a:r>
              <a:rPr lang="en-US" sz="2800" i="1">
                <a:latin typeface="Arial" panose="020B0604020202020204" pitchFamily="34" charset="0"/>
                <a:cs typeface="Arial" panose="020B0604020202020204" pitchFamily="34" charset="0"/>
              </a:rPr>
              <a:t>và </a:t>
            </a:r>
            <a:r>
              <a:rPr lang="en-US" sz="2800" i="1">
                <a:solidFill>
                  <a:srgbClr val="C00000"/>
                </a:solidFill>
                <a:latin typeface="Arial" panose="020B0604020202020204" pitchFamily="34" charset="0"/>
                <a:cs typeface="Arial" panose="020B0604020202020204" pitchFamily="34" charset="0"/>
              </a:rPr>
              <a:t>âm sắc</a:t>
            </a:r>
          </a:p>
        </p:txBody>
      </p:sp>
      <p:pic>
        <p:nvPicPr>
          <p:cNvPr id="9" name="Picture 8" descr="Diagram&#10;&#10;Description automatically generated">
            <a:extLst>
              <a:ext uri="{FF2B5EF4-FFF2-40B4-BE49-F238E27FC236}">
                <a16:creationId xmlns:a16="http://schemas.microsoft.com/office/drawing/2014/main" id="{49885893-228F-4908-842A-1819F6FCB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954337"/>
            <a:ext cx="4724400" cy="3622041"/>
          </a:xfrm>
          <a:prstGeom prst="rect">
            <a:avLst/>
          </a:prstGeom>
        </p:spPr>
      </p:pic>
    </p:spTree>
    <p:extLst>
      <p:ext uri="{BB962C8B-B14F-4D97-AF65-F5344CB8AC3E}">
        <p14:creationId xmlns:p14="http://schemas.microsoft.com/office/powerpoint/2010/main" val="255049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B7728BB-AA0F-4E92-BBF5-B777BE2DE01B}"/>
              </a:ext>
            </a:extLst>
          </p:cNvPr>
          <p:cNvGrpSpPr/>
          <p:nvPr/>
        </p:nvGrpSpPr>
        <p:grpSpPr>
          <a:xfrm>
            <a:off x="-294357" y="64868"/>
            <a:ext cx="11503581" cy="551274"/>
            <a:chOff x="74035" y="2267003"/>
            <a:chExt cx="10431860" cy="769538"/>
          </a:xfrm>
        </p:grpSpPr>
        <p:grpSp>
          <p:nvGrpSpPr>
            <p:cNvPr id="13" name="Group 70">
              <a:extLst>
                <a:ext uri="{FF2B5EF4-FFF2-40B4-BE49-F238E27FC236}">
                  <a16:creationId xmlns:a16="http://schemas.microsoft.com/office/drawing/2014/main" id="{0BDBD62D-0F28-48AD-A687-DC65D6B87682}"/>
                </a:ext>
              </a:extLst>
            </p:cNvPr>
            <p:cNvGrpSpPr>
              <a:grpSpLocks/>
            </p:cNvGrpSpPr>
            <p:nvPr/>
          </p:nvGrpSpPr>
          <p:grpSpPr bwMode="auto">
            <a:xfrm>
              <a:off x="286106" y="2280388"/>
              <a:ext cx="5306530" cy="756153"/>
              <a:chOff x="564746" y="3403328"/>
              <a:chExt cx="2732615" cy="1456458"/>
            </a:xfrm>
          </p:grpSpPr>
          <p:pic>
            <p:nvPicPr>
              <p:cNvPr id="16" name="Picture 15" descr="empty-green-rectangle">
                <a:extLst>
                  <a:ext uri="{FF2B5EF4-FFF2-40B4-BE49-F238E27FC236}">
                    <a16:creationId xmlns:a16="http://schemas.microsoft.com/office/drawing/2014/main" id="{80CD339F-7E0C-4970-AB10-6D0834626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2732615"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green-top-faded">
                <a:extLst>
                  <a:ext uri="{FF2B5EF4-FFF2-40B4-BE49-F238E27FC236}">
                    <a16:creationId xmlns:a16="http://schemas.microsoft.com/office/drawing/2014/main" id="{D050E7FE-2F29-4A85-A12D-E21AA121D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a:extLst>
                <a:ext uri="{FF2B5EF4-FFF2-40B4-BE49-F238E27FC236}">
                  <a16:creationId xmlns:a16="http://schemas.microsoft.com/office/drawing/2014/main" id="{D86CC38E-C773-4E73-BA04-1911B1418FC5}"/>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p>
          </p:txBody>
        </p:sp>
        <p:sp>
          <p:nvSpPr>
            <p:cNvPr id="15" name="Rectangle 1026060">
              <a:extLst>
                <a:ext uri="{FF2B5EF4-FFF2-40B4-BE49-F238E27FC236}">
                  <a16:creationId xmlns:a16="http://schemas.microsoft.com/office/drawing/2014/main" id="{0ECC475B-5545-45D2-B30F-00DD19121AB7}"/>
                </a:ext>
              </a:extLst>
            </p:cNvPr>
            <p:cNvSpPr>
              <a:spLocks noChangeArrowheads="1"/>
            </p:cNvSpPr>
            <p:nvPr/>
          </p:nvSpPr>
          <p:spPr bwMode="auto">
            <a:xfrm>
              <a:off x="1232184" y="2280389"/>
              <a:ext cx="927371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dirty="0" err="1">
                  <a:cs typeface="Arial" panose="020B0604020202020204" pitchFamily="34" charset="0"/>
                </a:rPr>
                <a:t>Độ</a:t>
              </a:r>
              <a:r>
                <a:rPr lang="en-US" sz="2500" i="1">
                  <a:cs typeface="Arial" panose="020B0604020202020204" pitchFamily="34" charset="0"/>
                </a:rPr>
                <a:t> cao</a:t>
              </a:r>
              <a:endParaRPr lang="en-US" sz="2500" dirty="0">
                <a:cs typeface="Arial" panose="020B0604020202020204" pitchFamily="34" charset="0"/>
              </a:endParaRPr>
            </a:p>
          </p:txBody>
        </p:sp>
      </p:grpSp>
      <p:graphicFrame>
        <p:nvGraphicFramePr>
          <p:cNvPr id="21" name="Table 20">
            <a:extLst>
              <a:ext uri="{FF2B5EF4-FFF2-40B4-BE49-F238E27FC236}">
                <a16:creationId xmlns:a16="http://schemas.microsoft.com/office/drawing/2014/main" id="{CBC05AE1-82A1-415A-9741-FC96A412062A}"/>
              </a:ext>
            </a:extLst>
          </p:cNvPr>
          <p:cNvGraphicFramePr>
            <a:graphicFrameLocks noGrp="1"/>
          </p:cNvGraphicFramePr>
          <p:nvPr>
            <p:extLst>
              <p:ext uri="{D42A27DB-BD31-4B8C-83A1-F6EECF244321}">
                <p14:modId xmlns:p14="http://schemas.microsoft.com/office/powerpoint/2010/main" val="4068009835"/>
              </p:ext>
            </p:extLst>
          </p:nvPr>
        </p:nvGraphicFramePr>
        <p:xfrm>
          <a:off x="9542501" y="2613464"/>
          <a:ext cx="1922207" cy="4209288"/>
        </p:xfrm>
        <a:graphic>
          <a:graphicData uri="http://schemas.openxmlformats.org/drawingml/2006/table">
            <a:tbl>
              <a:tblPr firstRow="1" bandRow="1">
                <a:tableStyleId>{7DF18680-E054-41AD-8BC1-D1AEF772440D}</a:tableStyleId>
              </a:tblPr>
              <a:tblGrid>
                <a:gridCol w="779207">
                  <a:extLst>
                    <a:ext uri="{9D8B030D-6E8A-4147-A177-3AD203B41FA5}">
                      <a16:colId xmlns:a16="http://schemas.microsoft.com/office/drawing/2014/main" val="1912182049"/>
                    </a:ext>
                  </a:extLst>
                </a:gridCol>
                <a:gridCol w="1143000">
                  <a:extLst>
                    <a:ext uri="{9D8B030D-6E8A-4147-A177-3AD203B41FA5}">
                      <a16:colId xmlns:a16="http://schemas.microsoft.com/office/drawing/2014/main" val="4246146616"/>
                    </a:ext>
                  </a:extLst>
                </a:gridCol>
              </a:tblGrid>
              <a:tr h="370840">
                <a:tc>
                  <a:txBody>
                    <a:bodyPr/>
                    <a:lstStyle/>
                    <a:p>
                      <a:pPr>
                        <a:lnSpc>
                          <a:spcPct val="130000"/>
                        </a:lnSpc>
                      </a:pPr>
                      <a:r>
                        <a:rPr lang="en-US" sz="2400">
                          <a:solidFill>
                            <a:srgbClr val="002060"/>
                          </a:solidFill>
                        </a:rPr>
                        <a:t>DO</a:t>
                      </a:r>
                      <a:endParaRPr lang="en-US" sz="2400">
                        <a:solidFill>
                          <a:srgbClr val="002060"/>
                        </a:solidFill>
                        <a:latin typeface="Arial" panose="020B0604020202020204" pitchFamily="34" charset="0"/>
                        <a:ea typeface="#9Slide02 Tieu de rat dai 01" panose="02000000000000000000" pitchFamily="2" charset="0"/>
                        <a:cs typeface="Arial" panose="020B0604020202020204" pitchFamily="34" charset="0"/>
                      </a:endParaRPr>
                    </a:p>
                  </a:txBody>
                  <a:tcPr/>
                </a:tc>
                <a:tc>
                  <a:txBody>
                    <a:bodyPr/>
                    <a:lstStyle/>
                    <a:p>
                      <a:pPr>
                        <a:lnSpc>
                          <a:spcPct val="130000"/>
                        </a:lnSpc>
                      </a:pPr>
                      <a:r>
                        <a:rPr lang="en-US" sz="2400">
                          <a:solidFill>
                            <a:srgbClr val="002060"/>
                          </a:solidFill>
                        </a:rPr>
                        <a:t>262 Hz</a:t>
                      </a:r>
                      <a:endParaRPr lang="en-US" sz="2400">
                        <a:solidFill>
                          <a:srgbClr val="002060"/>
                        </a:solidFill>
                        <a:latin typeface="Arial" panose="020B0604020202020204" pitchFamily="34" charset="0"/>
                        <a:ea typeface="#9Slide02 Tieu de rat dai 01" panose="02000000000000000000" pitchFamily="2" charset="0"/>
                        <a:cs typeface="Arial" panose="020B0604020202020204" pitchFamily="34" charset="0"/>
                      </a:endParaRPr>
                    </a:p>
                  </a:txBody>
                  <a:tcPr/>
                </a:tc>
                <a:extLst>
                  <a:ext uri="{0D108BD9-81ED-4DB2-BD59-A6C34878D82A}">
                    <a16:rowId xmlns:a16="http://schemas.microsoft.com/office/drawing/2014/main" val="459270540"/>
                  </a:ext>
                </a:extLst>
              </a:tr>
              <a:tr h="370840">
                <a:tc>
                  <a:txBody>
                    <a:bodyPr/>
                    <a:lstStyle/>
                    <a:p>
                      <a:pPr>
                        <a:lnSpc>
                          <a:spcPct val="130000"/>
                        </a:lnSpc>
                      </a:pPr>
                      <a:r>
                        <a:rPr lang="en-US" sz="2400">
                          <a:solidFill>
                            <a:srgbClr val="002060"/>
                          </a:solidFill>
                        </a:rPr>
                        <a:t>RE</a:t>
                      </a:r>
                      <a:endParaRPr lang="en-US" sz="2400">
                        <a:solidFill>
                          <a:srgbClr val="002060"/>
                        </a:solidFill>
                        <a:latin typeface="Arial" panose="020B0604020202020204" pitchFamily="34" charset="0"/>
                        <a:ea typeface="#9Slide02 Tieu de rat dai 01" panose="02000000000000000000" pitchFamily="2" charset="0"/>
                        <a:cs typeface="Arial" panose="020B0604020202020204" pitchFamily="34" charset="0"/>
                      </a:endParaRPr>
                    </a:p>
                  </a:txBody>
                  <a:tcPr/>
                </a:tc>
                <a:tc>
                  <a:txBody>
                    <a:bodyPr/>
                    <a:lstStyle/>
                    <a:p>
                      <a:pPr>
                        <a:lnSpc>
                          <a:spcPct val="130000"/>
                        </a:lnSpc>
                      </a:pPr>
                      <a:r>
                        <a:rPr lang="en-US" sz="2400">
                          <a:solidFill>
                            <a:srgbClr val="002060"/>
                          </a:solidFill>
                        </a:rPr>
                        <a:t>284 Hz</a:t>
                      </a:r>
                      <a:endParaRPr lang="en-US" sz="2400">
                        <a:solidFill>
                          <a:srgbClr val="002060"/>
                        </a:solidFill>
                        <a:latin typeface="Arial" panose="020B0604020202020204" pitchFamily="34" charset="0"/>
                        <a:ea typeface="#9Slide02 Tieu de rat dai 01" panose="02000000000000000000" pitchFamily="2" charset="0"/>
                        <a:cs typeface="Arial" panose="020B0604020202020204" pitchFamily="34" charset="0"/>
                      </a:endParaRPr>
                    </a:p>
                  </a:txBody>
                  <a:tcPr/>
                </a:tc>
                <a:extLst>
                  <a:ext uri="{0D108BD9-81ED-4DB2-BD59-A6C34878D82A}">
                    <a16:rowId xmlns:a16="http://schemas.microsoft.com/office/drawing/2014/main" val="3030888311"/>
                  </a:ext>
                </a:extLst>
              </a:tr>
              <a:tr h="370840">
                <a:tc>
                  <a:txBody>
                    <a:bodyPr/>
                    <a:lstStyle/>
                    <a:p>
                      <a:pPr>
                        <a:lnSpc>
                          <a:spcPct val="130000"/>
                        </a:lnSpc>
                      </a:pPr>
                      <a:r>
                        <a:rPr lang="en-US" sz="2400">
                          <a:solidFill>
                            <a:srgbClr val="002060"/>
                          </a:solidFill>
                        </a:rPr>
                        <a:t>MI</a:t>
                      </a:r>
                      <a:endParaRPr lang="en-US" sz="2400">
                        <a:solidFill>
                          <a:srgbClr val="002060"/>
                        </a:solidFill>
                        <a:latin typeface="Arial" panose="020B0604020202020204" pitchFamily="34" charset="0"/>
                        <a:ea typeface="#9Slide02 Tieu de rat dai 01" panose="02000000000000000000" pitchFamily="2" charset="0"/>
                        <a:cs typeface="Arial" panose="020B0604020202020204" pitchFamily="34" charset="0"/>
                      </a:endParaRPr>
                    </a:p>
                  </a:txBody>
                  <a:tcPr/>
                </a:tc>
                <a:tc>
                  <a:txBody>
                    <a:bodyPr/>
                    <a:lstStyle/>
                    <a:p>
                      <a:pPr>
                        <a:lnSpc>
                          <a:spcPct val="130000"/>
                        </a:lnSpc>
                      </a:pPr>
                      <a:r>
                        <a:rPr lang="en-US" sz="2400">
                          <a:solidFill>
                            <a:srgbClr val="002060"/>
                          </a:solidFill>
                        </a:rPr>
                        <a:t>330 Hz</a:t>
                      </a:r>
                      <a:endParaRPr lang="en-US" sz="2400">
                        <a:solidFill>
                          <a:srgbClr val="002060"/>
                        </a:solidFill>
                        <a:latin typeface="Arial" panose="020B0604020202020204" pitchFamily="34" charset="0"/>
                        <a:ea typeface="#9Slide02 Tieu de rat dai 01" panose="02000000000000000000" pitchFamily="2" charset="0"/>
                        <a:cs typeface="Arial" panose="020B0604020202020204" pitchFamily="34" charset="0"/>
                      </a:endParaRPr>
                    </a:p>
                  </a:txBody>
                  <a:tcPr/>
                </a:tc>
                <a:extLst>
                  <a:ext uri="{0D108BD9-81ED-4DB2-BD59-A6C34878D82A}">
                    <a16:rowId xmlns:a16="http://schemas.microsoft.com/office/drawing/2014/main" val="1891084930"/>
                  </a:ext>
                </a:extLst>
              </a:tr>
              <a:tr h="370840">
                <a:tc>
                  <a:txBody>
                    <a:bodyPr/>
                    <a:lstStyle/>
                    <a:p>
                      <a:pPr>
                        <a:lnSpc>
                          <a:spcPct val="130000"/>
                        </a:lnSpc>
                      </a:pPr>
                      <a:r>
                        <a:rPr lang="en-US" sz="2400">
                          <a:solidFill>
                            <a:srgbClr val="002060"/>
                          </a:solidFill>
                        </a:rPr>
                        <a:t>FA</a:t>
                      </a:r>
                      <a:endParaRPr lang="en-US" sz="2400">
                        <a:solidFill>
                          <a:srgbClr val="002060"/>
                        </a:solidFill>
                        <a:latin typeface="Arial" panose="020B0604020202020204" pitchFamily="34" charset="0"/>
                        <a:ea typeface="#9Slide02 Tieu de rat dai 01" panose="02000000000000000000" pitchFamily="2" charset="0"/>
                        <a:cs typeface="Arial" panose="020B0604020202020204" pitchFamily="34" charset="0"/>
                      </a:endParaRPr>
                    </a:p>
                  </a:txBody>
                  <a:tcPr/>
                </a:tc>
                <a:tc>
                  <a:txBody>
                    <a:bodyPr/>
                    <a:lstStyle/>
                    <a:p>
                      <a:pPr>
                        <a:lnSpc>
                          <a:spcPct val="130000"/>
                        </a:lnSpc>
                      </a:pPr>
                      <a:r>
                        <a:rPr lang="en-US" sz="2400">
                          <a:solidFill>
                            <a:srgbClr val="002060"/>
                          </a:solidFill>
                        </a:rPr>
                        <a:t>349 Hz</a:t>
                      </a:r>
                      <a:endParaRPr lang="en-US" sz="2400">
                        <a:solidFill>
                          <a:srgbClr val="002060"/>
                        </a:solidFill>
                        <a:latin typeface="Arial" panose="020B0604020202020204" pitchFamily="34" charset="0"/>
                        <a:ea typeface="#9Slide02 Tieu de rat dai 01" panose="02000000000000000000" pitchFamily="2" charset="0"/>
                        <a:cs typeface="Arial" panose="020B0604020202020204" pitchFamily="34" charset="0"/>
                      </a:endParaRPr>
                    </a:p>
                  </a:txBody>
                  <a:tcPr/>
                </a:tc>
                <a:extLst>
                  <a:ext uri="{0D108BD9-81ED-4DB2-BD59-A6C34878D82A}">
                    <a16:rowId xmlns:a16="http://schemas.microsoft.com/office/drawing/2014/main" val="1922778084"/>
                  </a:ext>
                </a:extLst>
              </a:tr>
              <a:tr h="370840">
                <a:tc>
                  <a:txBody>
                    <a:bodyPr/>
                    <a:lstStyle/>
                    <a:p>
                      <a:pPr>
                        <a:lnSpc>
                          <a:spcPct val="130000"/>
                        </a:lnSpc>
                      </a:pPr>
                      <a:r>
                        <a:rPr lang="en-US" sz="2400">
                          <a:solidFill>
                            <a:srgbClr val="002060"/>
                          </a:solidFill>
                        </a:rPr>
                        <a:t>SOL</a:t>
                      </a:r>
                      <a:endParaRPr lang="en-US" sz="2400">
                        <a:solidFill>
                          <a:srgbClr val="002060"/>
                        </a:solidFill>
                        <a:latin typeface="Arial" panose="020B0604020202020204" pitchFamily="34" charset="0"/>
                        <a:ea typeface="#9Slide02 Tieu de rat dai 01" panose="02000000000000000000" pitchFamily="2" charset="0"/>
                        <a:cs typeface="Arial" panose="020B0604020202020204" pitchFamily="34" charset="0"/>
                      </a:endParaRPr>
                    </a:p>
                  </a:txBody>
                  <a:tcPr/>
                </a:tc>
                <a:tc>
                  <a:txBody>
                    <a:bodyPr/>
                    <a:lstStyle/>
                    <a:p>
                      <a:pPr>
                        <a:lnSpc>
                          <a:spcPct val="130000"/>
                        </a:lnSpc>
                      </a:pPr>
                      <a:r>
                        <a:rPr lang="en-US" sz="2400">
                          <a:solidFill>
                            <a:srgbClr val="002060"/>
                          </a:solidFill>
                        </a:rPr>
                        <a:t>392 Hz</a:t>
                      </a:r>
                      <a:endParaRPr lang="en-US" sz="2400">
                        <a:solidFill>
                          <a:srgbClr val="002060"/>
                        </a:solidFill>
                        <a:latin typeface="Arial" panose="020B0604020202020204" pitchFamily="34" charset="0"/>
                        <a:ea typeface="#9Slide02 Tieu de rat dai 01" panose="02000000000000000000" pitchFamily="2" charset="0"/>
                        <a:cs typeface="Arial" panose="020B0604020202020204" pitchFamily="34" charset="0"/>
                      </a:endParaRPr>
                    </a:p>
                  </a:txBody>
                  <a:tcPr/>
                </a:tc>
                <a:extLst>
                  <a:ext uri="{0D108BD9-81ED-4DB2-BD59-A6C34878D82A}">
                    <a16:rowId xmlns:a16="http://schemas.microsoft.com/office/drawing/2014/main" val="1041651429"/>
                  </a:ext>
                </a:extLst>
              </a:tr>
              <a:tr h="370840">
                <a:tc>
                  <a:txBody>
                    <a:bodyPr/>
                    <a:lstStyle/>
                    <a:p>
                      <a:pPr>
                        <a:lnSpc>
                          <a:spcPct val="130000"/>
                        </a:lnSpc>
                      </a:pPr>
                      <a:r>
                        <a:rPr lang="en-US" sz="2400">
                          <a:solidFill>
                            <a:srgbClr val="002060"/>
                          </a:solidFill>
                        </a:rPr>
                        <a:t>LA</a:t>
                      </a:r>
                      <a:endParaRPr lang="en-US" sz="2400">
                        <a:solidFill>
                          <a:srgbClr val="002060"/>
                        </a:solidFill>
                        <a:latin typeface="Arial" panose="020B0604020202020204" pitchFamily="34" charset="0"/>
                        <a:ea typeface="#9Slide02 Tieu de rat dai 01" panose="02000000000000000000" pitchFamily="2" charset="0"/>
                        <a:cs typeface="Arial" panose="020B0604020202020204" pitchFamily="34" charset="0"/>
                      </a:endParaRPr>
                    </a:p>
                  </a:txBody>
                  <a:tcPr/>
                </a:tc>
                <a:tc>
                  <a:txBody>
                    <a:bodyPr/>
                    <a:lstStyle/>
                    <a:p>
                      <a:pPr>
                        <a:lnSpc>
                          <a:spcPct val="130000"/>
                        </a:lnSpc>
                      </a:pPr>
                      <a:r>
                        <a:rPr lang="en-US" sz="2400">
                          <a:solidFill>
                            <a:srgbClr val="002060"/>
                          </a:solidFill>
                        </a:rPr>
                        <a:t>440 Hz</a:t>
                      </a:r>
                      <a:endParaRPr lang="en-US" sz="2400">
                        <a:solidFill>
                          <a:srgbClr val="002060"/>
                        </a:solidFill>
                        <a:latin typeface="Arial" panose="020B0604020202020204" pitchFamily="34" charset="0"/>
                        <a:ea typeface="#9Slide02 Tieu de rat dai 01" panose="02000000000000000000" pitchFamily="2" charset="0"/>
                        <a:cs typeface="Arial" panose="020B0604020202020204" pitchFamily="34" charset="0"/>
                      </a:endParaRPr>
                    </a:p>
                  </a:txBody>
                  <a:tcPr/>
                </a:tc>
                <a:extLst>
                  <a:ext uri="{0D108BD9-81ED-4DB2-BD59-A6C34878D82A}">
                    <a16:rowId xmlns:a16="http://schemas.microsoft.com/office/drawing/2014/main" val="2435284024"/>
                  </a:ext>
                </a:extLst>
              </a:tr>
              <a:tr h="370840">
                <a:tc>
                  <a:txBody>
                    <a:bodyPr/>
                    <a:lstStyle/>
                    <a:p>
                      <a:pPr>
                        <a:lnSpc>
                          <a:spcPct val="130000"/>
                        </a:lnSpc>
                      </a:pPr>
                      <a:r>
                        <a:rPr lang="en-US" sz="2400">
                          <a:solidFill>
                            <a:srgbClr val="002060"/>
                          </a:solidFill>
                        </a:rPr>
                        <a:t>SI</a:t>
                      </a:r>
                      <a:endParaRPr lang="en-US" sz="2400">
                        <a:solidFill>
                          <a:srgbClr val="002060"/>
                        </a:solidFill>
                        <a:latin typeface="Arial" panose="020B0604020202020204" pitchFamily="34" charset="0"/>
                        <a:ea typeface="#9Slide02 Tieu de rat dai 01" panose="02000000000000000000" pitchFamily="2" charset="0"/>
                        <a:cs typeface="Arial" panose="020B0604020202020204" pitchFamily="34" charset="0"/>
                      </a:endParaRPr>
                    </a:p>
                  </a:txBody>
                  <a:tcPr/>
                </a:tc>
                <a:tc>
                  <a:txBody>
                    <a:bodyPr/>
                    <a:lstStyle/>
                    <a:p>
                      <a:pPr>
                        <a:lnSpc>
                          <a:spcPct val="130000"/>
                        </a:lnSpc>
                      </a:pPr>
                      <a:r>
                        <a:rPr lang="en-US" sz="2400">
                          <a:solidFill>
                            <a:srgbClr val="002060"/>
                          </a:solidFill>
                        </a:rPr>
                        <a:t>494 Hz</a:t>
                      </a:r>
                      <a:endParaRPr lang="en-US" sz="2400">
                        <a:solidFill>
                          <a:srgbClr val="002060"/>
                        </a:solidFill>
                        <a:latin typeface="Arial" panose="020B0604020202020204" pitchFamily="34" charset="0"/>
                        <a:ea typeface="#9Slide02 Tieu de rat dai 01" panose="02000000000000000000" pitchFamily="2" charset="0"/>
                        <a:cs typeface="Arial" panose="020B0604020202020204" pitchFamily="34" charset="0"/>
                      </a:endParaRPr>
                    </a:p>
                  </a:txBody>
                  <a:tcPr/>
                </a:tc>
                <a:extLst>
                  <a:ext uri="{0D108BD9-81ED-4DB2-BD59-A6C34878D82A}">
                    <a16:rowId xmlns:a16="http://schemas.microsoft.com/office/drawing/2014/main" val="992389593"/>
                  </a:ext>
                </a:extLst>
              </a:tr>
              <a:tr h="370840">
                <a:tc>
                  <a:txBody>
                    <a:bodyPr/>
                    <a:lstStyle/>
                    <a:p>
                      <a:pPr>
                        <a:lnSpc>
                          <a:spcPct val="130000"/>
                        </a:lnSpc>
                      </a:pPr>
                      <a:r>
                        <a:rPr lang="en-US" sz="2400">
                          <a:solidFill>
                            <a:srgbClr val="002060"/>
                          </a:solidFill>
                        </a:rPr>
                        <a:t>DO</a:t>
                      </a:r>
                      <a:endParaRPr lang="en-US" sz="2400">
                        <a:solidFill>
                          <a:srgbClr val="002060"/>
                        </a:solidFill>
                        <a:latin typeface="Arial" panose="020B0604020202020204" pitchFamily="34" charset="0"/>
                        <a:ea typeface="#9Slide02 Tieu de rat dai 01" panose="02000000000000000000" pitchFamily="2" charset="0"/>
                        <a:cs typeface="Arial" panose="020B0604020202020204" pitchFamily="34" charset="0"/>
                      </a:endParaRPr>
                    </a:p>
                  </a:txBody>
                  <a:tcPr/>
                </a:tc>
                <a:tc>
                  <a:txBody>
                    <a:bodyPr/>
                    <a:lstStyle/>
                    <a:p>
                      <a:pPr>
                        <a:lnSpc>
                          <a:spcPct val="130000"/>
                        </a:lnSpc>
                      </a:pPr>
                      <a:r>
                        <a:rPr lang="en-US" sz="2400">
                          <a:solidFill>
                            <a:srgbClr val="002060"/>
                          </a:solidFill>
                        </a:rPr>
                        <a:t>523 Hz</a:t>
                      </a:r>
                      <a:endParaRPr lang="en-US" sz="2400">
                        <a:solidFill>
                          <a:srgbClr val="002060"/>
                        </a:solidFill>
                        <a:latin typeface="Arial" panose="020B0604020202020204" pitchFamily="34" charset="0"/>
                        <a:ea typeface="#9Slide02 Tieu de rat dai 01" panose="02000000000000000000" pitchFamily="2" charset="0"/>
                        <a:cs typeface="Arial" panose="020B0604020202020204" pitchFamily="34" charset="0"/>
                      </a:endParaRPr>
                    </a:p>
                  </a:txBody>
                  <a:tcPr/>
                </a:tc>
                <a:extLst>
                  <a:ext uri="{0D108BD9-81ED-4DB2-BD59-A6C34878D82A}">
                    <a16:rowId xmlns:a16="http://schemas.microsoft.com/office/drawing/2014/main" val="1621686763"/>
                  </a:ext>
                </a:extLst>
              </a:tr>
            </a:tbl>
          </a:graphicData>
        </a:graphic>
      </p:graphicFrame>
      <p:sp>
        <p:nvSpPr>
          <p:cNvPr id="22" name="TextBox 21">
            <a:extLst>
              <a:ext uri="{FF2B5EF4-FFF2-40B4-BE49-F238E27FC236}">
                <a16:creationId xmlns:a16="http://schemas.microsoft.com/office/drawing/2014/main" id="{227FBDC6-5862-47BD-82AF-0265D72FA609}"/>
              </a:ext>
            </a:extLst>
          </p:cNvPr>
          <p:cNvSpPr txBox="1"/>
          <p:nvPr/>
        </p:nvSpPr>
        <p:spPr>
          <a:xfrm>
            <a:off x="5081114" y="2145092"/>
            <a:ext cx="6400800" cy="446276"/>
          </a:xfrm>
          <a:prstGeom prst="rect">
            <a:avLst/>
          </a:prstGeom>
          <a:noFill/>
        </p:spPr>
        <p:txBody>
          <a:bodyPr wrap="square">
            <a:spAutoFit/>
          </a:bodyPr>
          <a:lstStyle/>
          <a:p>
            <a:r>
              <a:rPr lang="en-US" sz="2300">
                <a:latin typeface="Arial" panose="020B0604020202020204" pitchFamily="34" charset="0"/>
                <a:cs typeface="Arial" panose="020B0604020202020204" pitchFamily="34" charset="0"/>
              </a:rPr>
              <a:t>Ví dụ: Các nốt nhạc sẽ có các tần số khác nhau</a:t>
            </a:r>
            <a:endParaRPr lang="en-US" sz="2300"/>
          </a:p>
        </p:txBody>
      </p:sp>
      <p:pic>
        <p:nvPicPr>
          <p:cNvPr id="27" name="Picture 26" descr="A sheet of music&#10;&#10;Description automatically generated with medium confidence">
            <a:extLst>
              <a:ext uri="{FF2B5EF4-FFF2-40B4-BE49-F238E27FC236}">
                <a16:creationId xmlns:a16="http://schemas.microsoft.com/office/drawing/2014/main" id="{681D5424-97DD-4B84-B514-B3791366E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82" y="2752281"/>
            <a:ext cx="2868517" cy="2473150"/>
          </a:xfrm>
          <a:prstGeom prst="rect">
            <a:avLst/>
          </a:prstGeom>
        </p:spPr>
      </p:pic>
      <p:sp>
        <p:nvSpPr>
          <p:cNvPr id="28" name="TextBox 27">
            <a:extLst>
              <a:ext uri="{FF2B5EF4-FFF2-40B4-BE49-F238E27FC236}">
                <a16:creationId xmlns:a16="http://schemas.microsoft.com/office/drawing/2014/main" id="{E0F32A36-0A4C-4BFE-B605-EC7776399C5B}"/>
              </a:ext>
            </a:extLst>
          </p:cNvPr>
          <p:cNvSpPr txBox="1"/>
          <p:nvPr/>
        </p:nvSpPr>
        <p:spPr>
          <a:xfrm>
            <a:off x="5781367" y="5474163"/>
            <a:ext cx="4412521" cy="800219"/>
          </a:xfrm>
          <a:prstGeom prst="rect">
            <a:avLst/>
          </a:prstGeom>
          <a:noFill/>
        </p:spPr>
        <p:txBody>
          <a:bodyPr wrap="square">
            <a:spAutoFit/>
          </a:bodyPr>
          <a:lstStyle/>
          <a:p>
            <a:r>
              <a:rPr lang="en-US" sz="2300">
                <a:latin typeface="Arial" panose="020B0604020202020204" pitchFamily="34" charset="0"/>
                <a:cs typeface="Arial" panose="020B0604020202020204" pitchFamily="34" charset="0"/>
              </a:rPr>
              <a:t>Nốt “mi” cao hơn nốt “rê”</a:t>
            </a:r>
            <a:endParaRPr lang="en-US" sz="2300"/>
          </a:p>
          <a:p>
            <a:r>
              <a:rPr lang="en-US" sz="2300">
                <a:latin typeface="Arial" panose="020B0604020202020204" pitchFamily="34" charset="0"/>
                <a:cs typeface="Arial" panose="020B0604020202020204" pitchFamily="34" charset="0"/>
              </a:rPr>
              <a:t>Nốt “la” cao hơn nốt “đồ”</a:t>
            </a:r>
            <a:endParaRPr lang="en-US" sz="2300"/>
          </a:p>
        </p:txBody>
      </p:sp>
      <p:grpSp>
        <p:nvGrpSpPr>
          <p:cNvPr id="2" name="Group 1">
            <a:extLst>
              <a:ext uri="{FF2B5EF4-FFF2-40B4-BE49-F238E27FC236}">
                <a16:creationId xmlns:a16="http://schemas.microsoft.com/office/drawing/2014/main" id="{21ED06BE-727A-4F69-896E-15B6E2239253}"/>
              </a:ext>
            </a:extLst>
          </p:cNvPr>
          <p:cNvGrpSpPr/>
          <p:nvPr/>
        </p:nvGrpSpPr>
        <p:grpSpPr>
          <a:xfrm>
            <a:off x="481415" y="693257"/>
            <a:ext cx="10226449" cy="1245420"/>
            <a:chOff x="481415" y="693257"/>
            <a:chExt cx="10226449" cy="1245420"/>
          </a:xfrm>
        </p:grpSpPr>
        <p:pic>
          <p:nvPicPr>
            <p:cNvPr id="32" name="Picture 31" descr="empty-red-rectangle">
              <a:extLst>
                <a:ext uri="{FF2B5EF4-FFF2-40B4-BE49-F238E27FC236}">
                  <a16:creationId xmlns:a16="http://schemas.microsoft.com/office/drawing/2014/main" id="{BBCDC9EC-391F-4290-8531-90FA16C7CA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15" y="693257"/>
              <a:ext cx="10226449" cy="124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12">
              <a:extLst>
                <a:ext uri="{FF2B5EF4-FFF2-40B4-BE49-F238E27FC236}">
                  <a16:creationId xmlns:a16="http://schemas.microsoft.com/office/drawing/2014/main" id="{01779BBD-B75B-4FB2-9EF5-B8B0CE28BC1D}"/>
                </a:ext>
              </a:extLst>
            </p:cNvPr>
            <p:cNvSpPr txBox="1">
              <a:spLocks noChangeArrowheads="1"/>
            </p:cNvSpPr>
            <p:nvPr/>
          </p:nvSpPr>
          <p:spPr bwMode="auto">
            <a:xfrm>
              <a:off x="1017683" y="789816"/>
              <a:ext cx="8610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spAutoFit/>
            </a:bodyPr>
            <a:lstStyle>
              <a:defPPr>
                <a:defRPr lang="en-US"/>
              </a:defPPr>
              <a:lvl1pPr marL="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5720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371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28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86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43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200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57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indent="0" algn="just">
                <a:spcBef>
                  <a:spcPct val="50000"/>
                </a:spcBef>
                <a:buFont typeface="Arial" pitchFamily="34" charset="0"/>
                <a:buNone/>
              </a:pPr>
              <a:r>
                <a:rPr lang="en-US" sz="2800">
                  <a:latin typeface="Arial" panose="020B0604020202020204" pitchFamily="34" charset="0"/>
                  <a:cs typeface="Arial" panose="020B0604020202020204" pitchFamily="34" charset="0"/>
                </a:rPr>
                <a:t>Độ cao của âm là một đặc trưng sinh lí của âm gắn liền với tần số âm.</a:t>
              </a:r>
              <a:endParaRPr lang="en-US" sz="2800" dirty="0">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85A14EEB-5872-405B-B469-3F1607CD6422}"/>
              </a:ext>
            </a:extLst>
          </p:cNvPr>
          <p:cNvGrpSpPr/>
          <p:nvPr/>
        </p:nvGrpSpPr>
        <p:grpSpPr>
          <a:xfrm>
            <a:off x="513746" y="2743199"/>
            <a:ext cx="4376515" cy="2730964"/>
            <a:chOff x="513746" y="2743199"/>
            <a:chExt cx="4376515" cy="2730964"/>
          </a:xfrm>
        </p:grpSpPr>
        <p:pic>
          <p:nvPicPr>
            <p:cNvPr id="19" name="Picture 4" descr="empty-blue-rectangle">
              <a:extLst>
                <a:ext uri="{FF2B5EF4-FFF2-40B4-BE49-F238E27FC236}">
                  <a16:creationId xmlns:a16="http://schemas.microsoft.com/office/drawing/2014/main" id="{3526236B-321F-450C-8C2B-B5F089898BB2}"/>
                </a:ext>
              </a:extLst>
            </p:cNvPr>
            <p:cNvPicPr>
              <a:picLocks noChangeAspect="1" noChangeArrowheads="1"/>
            </p:cNvPicPr>
            <p:nvPr/>
          </p:nvPicPr>
          <p:blipFill>
            <a:blip r:embed="rId6"/>
            <a:srcRect/>
            <a:stretch>
              <a:fillRect/>
            </a:stretch>
          </p:blipFill>
          <p:spPr bwMode="auto">
            <a:xfrm>
              <a:off x="513746" y="2743199"/>
              <a:ext cx="4376515" cy="2730964"/>
            </a:xfrm>
            <a:prstGeom prst="rect">
              <a:avLst/>
            </a:prstGeom>
            <a:noFill/>
            <a:ln w="9525">
              <a:noFill/>
              <a:miter lim="800000"/>
              <a:headEnd/>
              <a:tailEnd/>
            </a:ln>
          </p:spPr>
        </p:pic>
        <p:sp>
          <p:nvSpPr>
            <p:cNvPr id="35" name="Rectangle 1026060">
              <a:extLst>
                <a:ext uri="{FF2B5EF4-FFF2-40B4-BE49-F238E27FC236}">
                  <a16:creationId xmlns:a16="http://schemas.microsoft.com/office/drawing/2014/main" id="{48735D43-C179-4196-8942-E2A21EFE0DD8}"/>
                </a:ext>
              </a:extLst>
            </p:cNvPr>
            <p:cNvSpPr>
              <a:spLocks noChangeArrowheads="1"/>
            </p:cNvSpPr>
            <p:nvPr/>
          </p:nvSpPr>
          <p:spPr bwMode="auto">
            <a:xfrm>
              <a:off x="727292" y="3091480"/>
              <a:ext cx="3920908" cy="1649682"/>
            </a:xfrm>
            <a:prstGeom prst="rect">
              <a:avLst/>
            </a:prstGeom>
            <a:noFill/>
            <a:ln w="9525" algn="ctr">
              <a:noFill/>
              <a:miter lim="800000"/>
              <a:headEnd/>
              <a:tailEnd/>
            </a:ln>
          </p:spPr>
          <p:txBody>
            <a:bodyPr wrap="square" lIns="109728" tIns="54864" rIns="109728" bIns="54864">
              <a:spAutoFit/>
            </a:bodyPr>
            <a:lstStyle/>
            <a:p>
              <a:pPr marL="287338" indent="-287338" defTabSz="1095375">
                <a:buClr>
                  <a:schemeClr val="tx2"/>
                </a:buClr>
                <a:buSzPct val="95000"/>
                <a:buBlip>
                  <a:blip r:embed="rId7"/>
                </a:buBlip>
              </a:pPr>
              <a:r>
                <a:rPr lang="en-US" sz="2500">
                  <a:latin typeface="Arial" panose="020B0604020202020204" pitchFamily="34" charset="0"/>
                  <a:cs typeface="Arial" panose="020B0604020202020204" pitchFamily="34" charset="0"/>
                </a:rPr>
                <a:t>Âm có tần số càng lớn thì nghe càng bổng </a:t>
              </a:r>
            </a:p>
            <a:p>
              <a:pPr marL="287338" indent="-287338" defTabSz="1095375">
                <a:buClr>
                  <a:schemeClr val="tx2"/>
                </a:buClr>
                <a:buSzPct val="95000"/>
                <a:buBlip>
                  <a:blip r:embed="rId7"/>
                </a:buBlip>
              </a:pPr>
              <a:r>
                <a:rPr lang="en-US" sz="2500">
                  <a:latin typeface="Arial" panose="020B0604020202020204" pitchFamily="34" charset="0"/>
                  <a:cs typeface="Arial" panose="020B0604020202020204" pitchFamily="34" charset="0"/>
                </a:rPr>
                <a:t>Âm có tần số càng nhỏ thì nghe càng trầm.</a:t>
              </a:r>
            </a:p>
          </p:txBody>
        </p:sp>
      </p:grpSp>
    </p:spTree>
    <p:extLst>
      <p:ext uri="{BB962C8B-B14F-4D97-AF65-F5344CB8AC3E}">
        <p14:creationId xmlns:p14="http://schemas.microsoft.com/office/powerpoint/2010/main" val="27942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1473" y="2057400"/>
            <a:ext cx="6570695" cy="4525963"/>
          </a:xfrm>
        </p:spPr>
        <p:txBody>
          <a:bodyPr>
            <a:normAutofit fontScale="77500" lnSpcReduction="20000"/>
          </a:bodyPr>
          <a:lstStyle/>
          <a:p>
            <a:pPr>
              <a:lnSpc>
                <a:spcPct val="120000"/>
              </a:lnSpc>
              <a:spcBef>
                <a:spcPts val="0"/>
              </a:spcBef>
            </a:pPr>
            <a:r>
              <a:rPr lang="vi-VN" sz="2800">
                <a:latin typeface="Arial" panose="020B0604020202020204" pitchFamily="34" charset="0"/>
                <a:cs typeface="Arial" panose="020B0604020202020204" pitchFamily="34" charset="0"/>
              </a:rPr>
              <a:t>Ở người, giọng nói được tạo ra nhờ sự trợ giúp của </a:t>
            </a:r>
            <a:r>
              <a:rPr lang="vi-VN" sz="2800" b="1">
                <a:latin typeface="Arial" panose="020B0604020202020204" pitchFamily="34" charset="0"/>
                <a:cs typeface="Arial" panose="020B0604020202020204" pitchFamily="34" charset="0"/>
              </a:rPr>
              <a:t>dây thanh âm</a:t>
            </a:r>
            <a:r>
              <a:rPr lang="vi-VN" sz="2800">
                <a:latin typeface="Arial" panose="020B0604020202020204" pitchFamily="34" charset="0"/>
                <a:cs typeface="Arial" panose="020B0604020202020204" pitchFamily="34" charset="0"/>
              </a:rPr>
              <a:t> (bộ phận phát ra tiếng của thanh quản). tuy nhiên, độ dài dây thanh âm của phụ nữ và nam giới khác nhau.</a:t>
            </a:r>
          </a:p>
          <a:p>
            <a:pPr>
              <a:lnSpc>
                <a:spcPct val="120000"/>
              </a:lnSpc>
              <a:spcBef>
                <a:spcPts val="0"/>
              </a:spcBef>
            </a:pPr>
            <a:r>
              <a:rPr lang="vi-VN" sz="2800">
                <a:latin typeface="Arial" panose="020B0604020202020204" pitchFamily="34" charset="0"/>
                <a:cs typeface="Arial" panose="020B0604020202020204" pitchFamily="34" charset="0"/>
              </a:rPr>
              <a:t>Dây thanh âm của nữ giới dài khoảng 15mm, trong khi nam giới có dây thanh âm dài khoảng 20mm. Vì dây thanh âm của nam giới dài hơn tương đối, chúng rung ít hơn mỗi giây. Do đó, tạo ra âm thanh có tần số thấp hơn. Ngược lại, dây thanh âm của nữ giới ngắn hơn nên rung nhiều hơn mỗi giây, tạo ra âm thanh có tần số cao. Vì tần số âm thanh cao hơn, phụ nữ thường có giọng nói cao và thanh hơn nam giới.</a:t>
            </a:r>
          </a:p>
          <a:p>
            <a:pPr marL="0" indent="0">
              <a:lnSpc>
                <a:spcPct val="120000"/>
              </a:lnSpc>
              <a:spcBef>
                <a:spcPts val="0"/>
              </a:spcBef>
              <a:buNone/>
            </a:pPr>
            <a:endParaRPr lang="en-US" sz="25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0B8C2E76-AFBC-47F0-8182-AF2DC7971BE7}"/>
              </a:ext>
            </a:extLst>
          </p:cNvPr>
          <p:cNvGrpSpPr/>
          <p:nvPr/>
        </p:nvGrpSpPr>
        <p:grpSpPr>
          <a:xfrm>
            <a:off x="3504430" y="121553"/>
            <a:ext cx="5039124" cy="581082"/>
            <a:chOff x="2193" y="0"/>
            <a:chExt cx="2245706" cy="1239104"/>
          </a:xfrm>
          <a:solidFill>
            <a:srgbClr val="002060"/>
          </a:solidFill>
          <a:scene3d>
            <a:camera prst="orthographicFront"/>
            <a:lightRig rig="threePt" dir="t">
              <a:rot lat="0" lon="0" rev="7500000"/>
            </a:lightRig>
          </a:scene3d>
        </p:grpSpPr>
        <p:sp>
          <p:nvSpPr>
            <p:cNvPr id="5" name="Rounded Rectangle 36">
              <a:extLst>
                <a:ext uri="{FF2B5EF4-FFF2-40B4-BE49-F238E27FC236}">
                  <a16:creationId xmlns:a16="http://schemas.microsoft.com/office/drawing/2014/main" id="{E7E773B1-015F-4DDB-9260-643D0590E618}"/>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37E6E20D-D1E4-438D-9153-7B12821918F8}"/>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Aft>
                  <a:spcPct val="35000"/>
                </a:spcAft>
              </a:pPr>
              <a:r>
                <a:rPr lang="en-US" sz="3200" b="1">
                  <a:latin typeface="Arial" panose="020B0604020202020204" pitchFamily="34" charset="0"/>
                  <a:cs typeface="Arial" panose="020B0604020202020204" pitchFamily="34" charset="0"/>
                </a:rPr>
                <a:t>Thảo luận</a:t>
              </a:r>
            </a:p>
          </p:txBody>
        </p:sp>
      </p:grpSp>
      <p:sp>
        <p:nvSpPr>
          <p:cNvPr id="7" name="TextBox 6">
            <a:extLst>
              <a:ext uri="{FF2B5EF4-FFF2-40B4-BE49-F238E27FC236}">
                <a16:creationId xmlns:a16="http://schemas.microsoft.com/office/drawing/2014/main" id="{1DE621D0-B90D-4C3A-8EFB-10389A0A1553}"/>
              </a:ext>
            </a:extLst>
          </p:cNvPr>
          <p:cNvSpPr txBox="1"/>
          <p:nvPr/>
        </p:nvSpPr>
        <p:spPr>
          <a:xfrm>
            <a:off x="2057400" y="1066800"/>
            <a:ext cx="8290362" cy="523220"/>
          </a:xfrm>
          <a:prstGeom prst="rect">
            <a:avLst/>
          </a:prstGeom>
          <a:noFill/>
        </p:spPr>
        <p:txBody>
          <a:bodyPr wrap="square">
            <a:spAutoFit/>
          </a:bodyPr>
          <a:lstStyle/>
          <a:p>
            <a:pPr algn="ctr"/>
            <a:r>
              <a:rPr lang="en-US" sz="2800">
                <a:solidFill>
                  <a:srgbClr val="0070C0"/>
                </a:solidFill>
                <a:latin typeface="Arial" panose="020B0604020202020204" pitchFamily="34" charset="0"/>
                <a:cs typeface="Arial" panose="020B0604020202020204" pitchFamily="34" charset="0"/>
              </a:rPr>
              <a:t>Tại sao giọng nữ thường cao hơn giọng nam?</a:t>
            </a:r>
          </a:p>
        </p:txBody>
      </p:sp>
      <p:pic>
        <p:nvPicPr>
          <p:cNvPr id="8" name="Picture 7" descr="http://tmjpainandtreatment.com/wp-content/uploads/2014/09/little-man-with-red-question-mark.jpg">
            <a:hlinkClick r:id="rId2"/>
            <a:extLst>
              <a:ext uri="{FF2B5EF4-FFF2-40B4-BE49-F238E27FC236}">
                <a16:creationId xmlns:a16="http://schemas.microsoft.com/office/drawing/2014/main" id="{6BB5D7D2-8974-4D9F-96A2-397D57CF24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654603"/>
            <a:ext cx="870394" cy="12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a:extLst>
              <a:ext uri="{FF2B5EF4-FFF2-40B4-BE49-F238E27FC236}">
                <a16:creationId xmlns:a16="http://schemas.microsoft.com/office/drawing/2014/main" id="{7C1A5764-0E68-47F4-8D62-C2766466F6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254758"/>
            <a:ext cx="4891489" cy="3657600"/>
          </a:xfrm>
          <a:prstGeom prst="rect">
            <a:avLst/>
          </a:prstGeom>
        </p:spPr>
      </p:pic>
    </p:spTree>
    <p:extLst>
      <p:ext uri="{BB962C8B-B14F-4D97-AF65-F5344CB8AC3E}">
        <p14:creationId xmlns:p14="http://schemas.microsoft.com/office/powerpoint/2010/main" val="407318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6579" y="1716464"/>
            <a:ext cx="9331715" cy="861774"/>
          </a:xfrm>
          <a:prstGeom prst="rect">
            <a:avLst/>
          </a:prstGeom>
        </p:spPr>
        <p:txBody>
          <a:bodyPr wrap="square">
            <a:spAutoFit/>
          </a:bodyPr>
          <a:lstStyle/>
          <a:p>
            <a:r>
              <a:rPr lang="en-US" sz="2500" b="1" dirty="0" err="1">
                <a:solidFill>
                  <a:srgbClr val="C00000"/>
                </a:solidFill>
                <a:latin typeface="Arial" panose="020B0604020202020204" pitchFamily="34" charset="0"/>
                <a:cs typeface="Arial" panose="020B0604020202020204" pitchFamily="34" charset="0"/>
              </a:rPr>
              <a:t>Âm</a:t>
            </a:r>
            <a:r>
              <a:rPr lang="en-US" sz="2500" b="1" dirty="0">
                <a:solidFill>
                  <a:srgbClr val="C00000"/>
                </a:solidFill>
                <a:latin typeface="Arial" panose="020B0604020202020204" pitchFamily="34" charset="0"/>
                <a:cs typeface="Arial" panose="020B0604020202020204" pitchFamily="34" charset="0"/>
              </a:rPr>
              <a:t> </a:t>
            </a:r>
            <a:r>
              <a:rPr lang="en-US" sz="2500" b="1" dirty="0" err="1">
                <a:solidFill>
                  <a:srgbClr val="C00000"/>
                </a:solidFill>
                <a:latin typeface="Arial" panose="020B0604020202020204" pitchFamily="34" charset="0"/>
                <a:cs typeface="Arial" panose="020B0604020202020204" pitchFamily="34" charset="0"/>
              </a:rPr>
              <a:t>có</a:t>
            </a:r>
            <a:r>
              <a:rPr lang="en-US" sz="2500" b="1" dirty="0">
                <a:solidFill>
                  <a:srgbClr val="C00000"/>
                </a:solidFill>
                <a:latin typeface="Arial" panose="020B0604020202020204" pitchFamily="34" charset="0"/>
                <a:cs typeface="Arial" panose="020B0604020202020204" pitchFamily="34" charset="0"/>
              </a:rPr>
              <a:t> </a:t>
            </a:r>
            <a:r>
              <a:rPr lang="en-US" sz="2500" b="1" dirty="0" err="1">
                <a:solidFill>
                  <a:srgbClr val="C00000"/>
                </a:solidFill>
                <a:latin typeface="Arial" panose="020B0604020202020204" pitchFamily="34" charset="0"/>
                <a:cs typeface="Arial" panose="020B0604020202020204" pitchFamily="34" charset="0"/>
              </a:rPr>
              <a:t>cường</a:t>
            </a:r>
            <a:r>
              <a:rPr lang="en-US" sz="2500" b="1" dirty="0">
                <a:solidFill>
                  <a:srgbClr val="C00000"/>
                </a:solidFill>
                <a:latin typeface="Arial" panose="020B0604020202020204" pitchFamily="34" charset="0"/>
                <a:cs typeface="Arial" panose="020B0604020202020204" pitchFamily="34" charset="0"/>
              </a:rPr>
              <a:t> </a:t>
            </a:r>
            <a:r>
              <a:rPr lang="en-US" sz="2500" b="1" dirty="0" err="1">
                <a:solidFill>
                  <a:srgbClr val="C00000"/>
                </a:solidFill>
                <a:latin typeface="Arial" panose="020B0604020202020204" pitchFamily="34" charset="0"/>
                <a:cs typeface="Arial" panose="020B0604020202020204" pitchFamily="34" charset="0"/>
              </a:rPr>
              <a:t>độ</a:t>
            </a:r>
            <a:r>
              <a:rPr lang="en-US" sz="2500" b="1" dirty="0">
                <a:solidFill>
                  <a:srgbClr val="C00000"/>
                </a:solidFill>
                <a:latin typeface="Arial" panose="020B0604020202020204" pitchFamily="34" charset="0"/>
                <a:cs typeface="Arial" panose="020B0604020202020204" pitchFamily="34" charset="0"/>
              </a:rPr>
              <a:t> </a:t>
            </a:r>
            <a:r>
              <a:rPr lang="en-US" sz="2500" b="1" dirty="0" err="1">
                <a:solidFill>
                  <a:srgbClr val="C00000"/>
                </a:solidFill>
                <a:latin typeface="Arial" panose="020B0604020202020204" pitchFamily="34" charset="0"/>
                <a:cs typeface="Arial" panose="020B0604020202020204" pitchFamily="34" charset="0"/>
              </a:rPr>
              <a:t>càng</a:t>
            </a:r>
            <a:r>
              <a:rPr lang="en-US" sz="2500" b="1" dirty="0">
                <a:solidFill>
                  <a:srgbClr val="C00000"/>
                </a:solidFill>
                <a:latin typeface="Arial" panose="020B0604020202020204" pitchFamily="34" charset="0"/>
                <a:cs typeface="Arial" panose="020B0604020202020204" pitchFamily="34" charset="0"/>
              </a:rPr>
              <a:t> </a:t>
            </a:r>
            <a:r>
              <a:rPr lang="en-US" sz="2500" b="1" dirty="0" err="1">
                <a:solidFill>
                  <a:srgbClr val="C00000"/>
                </a:solidFill>
                <a:latin typeface="Arial" panose="020B0604020202020204" pitchFamily="34" charset="0"/>
                <a:cs typeface="Arial" panose="020B0604020202020204" pitchFamily="34" charset="0"/>
              </a:rPr>
              <a:t>lớn</a:t>
            </a:r>
            <a:r>
              <a:rPr lang="en-US" sz="2500" b="1" dirty="0">
                <a:solidFill>
                  <a:srgbClr val="C00000"/>
                </a:solidFill>
                <a:latin typeface="Arial" panose="020B0604020202020204" pitchFamily="34" charset="0"/>
                <a:cs typeface="Arial" panose="020B0604020202020204" pitchFamily="34" charset="0"/>
              </a:rPr>
              <a:t> </a:t>
            </a:r>
            <a:r>
              <a:rPr lang="en-US" sz="2500" b="1" dirty="0" err="1">
                <a:solidFill>
                  <a:srgbClr val="C00000"/>
                </a:solidFill>
                <a:latin typeface="Arial" panose="020B0604020202020204" pitchFamily="34" charset="0"/>
                <a:cs typeface="Arial" panose="020B0604020202020204" pitchFamily="34" charset="0"/>
              </a:rPr>
              <a:t>thì</a:t>
            </a:r>
            <a:r>
              <a:rPr lang="en-US" sz="2500" b="1" dirty="0">
                <a:solidFill>
                  <a:srgbClr val="C00000"/>
                </a:solidFill>
                <a:latin typeface="Arial" panose="020B0604020202020204" pitchFamily="34" charset="0"/>
                <a:cs typeface="Arial" panose="020B0604020202020204" pitchFamily="34" charset="0"/>
              </a:rPr>
              <a:t> </a:t>
            </a:r>
            <a:r>
              <a:rPr lang="en-US" sz="2500" b="1" dirty="0" err="1">
                <a:solidFill>
                  <a:srgbClr val="C00000"/>
                </a:solidFill>
                <a:latin typeface="Arial" panose="020B0604020202020204" pitchFamily="34" charset="0"/>
                <a:cs typeface="Arial" panose="020B0604020202020204" pitchFamily="34" charset="0"/>
              </a:rPr>
              <a:t>nghe</a:t>
            </a:r>
            <a:r>
              <a:rPr lang="en-US" sz="2500" b="1" dirty="0">
                <a:solidFill>
                  <a:srgbClr val="C00000"/>
                </a:solidFill>
                <a:latin typeface="Arial" panose="020B0604020202020204" pitchFamily="34" charset="0"/>
                <a:cs typeface="Arial" panose="020B0604020202020204" pitchFamily="34" charset="0"/>
              </a:rPr>
              <a:t> </a:t>
            </a:r>
            <a:r>
              <a:rPr lang="en-US" sz="2500" b="1" dirty="0" err="1">
                <a:solidFill>
                  <a:srgbClr val="C00000"/>
                </a:solidFill>
                <a:latin typeface="Arial" panose="020B0604020202020204" pitchFamily="34" charset="0"/>
                <a:cs typeface="Arial" panose="020B0604020202020204" pitchFamily="34" charset="0"/>
              </a:rPr>
              <a:t>càng</a:t>
            </a:r>
            <a:r>
              <a:rPr lang="en-US" sz="2500" b="1" dirty="0">
                <a:solidFill>
                  <a:srgbClr val="C00000"/>
                </a:solidFill>
                <a:latin typeface="Arial" panose="020B0604020202020204" pitchFamily="34" charset="0"/>
                <a:cs typeface="Arial" panose="020B0604020202020204" pitchFamily="34" charset="0"/>
              </a:rPr>
              <a:t> to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Tuy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nhiên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a:t>
            </a:r>
            <a:r>
              <a:rPr lang="en-US" sz="2500" dirty="0">
                <a:latin typeface="Arial" panose="020B0604020202020204" pitchFamily="34" charset="0"/>
                <a:cs typeface="Arial" panose="020B0604020202020204" pitchFamily="34" charset="0"/>
              </a:rPr>
              <a:t> to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âm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không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tỉ</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lệ</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thuận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cường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độ</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của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âm</a:t>
            </a:r>
            <a:r>
              <a:rPr lang="en-US" sz="2500" dirty="0">
                <a:latin typeface="Arial" panose="020B0604020202020204" pitchFamily="34" charset="0"/>
                <a:cs typeface="Arial" panose="020B0604020202020204" pitchFamily="34" charset="0"/>
              </a:rPr>
              <a:t>.</a:t>
            </a:r>
          </a:p>
        </p:txBody>
      </p:sp>
      <p:grpSp>
        <p:nvGrpSpPr>
          <p:cNvPr id="8" name="Group 7">
            <a:extLst>
              <a:ext uri="{FF2B5EF4-FFF2-40B4-BE49-F238E27FC236}">
                <a16:creationId xmlns:a16="http://schemas.microsoft.com/office/drawing/2014/main" id="{4970FB01-6714-4109-8E36-346BB2F40D3B}"/>
              </a:ext>
            </a:extLst>
          </p:cNvPr>
          <p:cNvGrpSpPr/>
          <p:nvPr/>
        </p:nvGrpSpPr>
        <p:grpSpPr>
          <a:xfrm>
            <a:off x="-228600" y="43866"/>
            <a:ext cx="11503581" cy="551274"/>
            <a:chOff x="74035" y="2267003"/>
            <a:chExt cx="10431860" cy="769538"/>
          </a:xfrm>
        </p:grpSpPr>
        <p:grpSp>
          <p:nvGrpSpPr>
            <p:cNvPr id="9" name="Group 70">
              <a:extLst>
                <a:ext uri="{FF2B5EF4-FFF2-40B4-BE49-F238E27FC236}">
                  <a16:creationId xmlns:a16="http://schemas.microsoft.com/office/drawing/2014/main" id="{4B74F0C6-C25C-4A47-8D10-CB101406FD14}"/>
                </a:ext>
              </a:extLst>
            </p:cNvPr>
            <p:cNvGrpSpPr>
              <a:grpSpLocks/>
            </p:cNvGrpSpPr>
            <p:nvPr/>
          </p:nvGrpSpPr>
          <p:grpSpPr bwMode="auto">
            <a:xfrm>
              <a:off x="286106" y="2280388"/>
              <a:ext cx="5306530" cy="756153"/>
              <a:chOff x="564746" y="3403328"/>
              <a:chExt cx="2732615" cy="1456458"/>
            </a:xfrm>
          </p:grpSpPr>
          <p:pic>
            <p:nvPicPr>
              <p:cNvPr id="13" name="Picture 12" descr="empty-green-rectangle">
                <a:extLst>
                  <a:ext uri="{FF2B5EF4-FFF2-40B4-BE49-F238E27FC236}">
                    <a16:creationId xmlns:a16="http://schemas.microsoft.com/office/drawing/2014/main" id="{7336EF03-40A3-47D1-A54E-6E999C365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2732615"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green-top-faded">
                <a:extLst>
                  <a:ext uri="{FF2B5EF4-FFF2-40B4-BE49-F238E27FC236}">
                    <a16:creationId xmlns:a16="http://schemas.microsoft.com/office/drawing/2014/main" id="{941A5B1A-FD74-49D3-B7E6-1D7BFF017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a:extLst>
                <a:ext uri="{FF2B5EF4-FFF2-40B4-BE49-F238E27FC236}">
                  <a16:creationId xmlns:a16="http://schemas.microsoft.com/office/drawing/2014/main" id="{5A9EAC5F-A387-4F56-877F-CA12A6109EA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2" name="Rectangle 1026060">
              <a:extLst>
                <a:ext uri="{FF2B5EF4-FFF2-40B4-BE49-F238E27FC236}">
                  <a16:creationId xmlns:a16="http://schemas.microsoft.com/office/drawing/2014/main" id="{E105EE6B-E4E9-46EC-94BC-A65D32B54DC3}"/>
                </a:ext>
              </a:extLst>
            </p:cNvPr>
            <p:cNvSpPr>
              <a:spLocks noChangeArrowheads="1"/>
            </p:cNvSpPr>
            <p:nvPr/>
          </p:nvSpPr>
          <p:spPr bwMode="auto">
            <a:xfrm>
              <a:off x="1232184" y="2280389"/>
              <a:ext cx="927371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a:cs typeface="Arial" panose="020B0604020202020204" pitchFamily="34" charset="0"/>
                </a:rPr>
                <a:t>Độ to</a:t>
              </a:r>
              <a:endParaRPr lang="en-US" sz="2500" dirty="0">
                <a:cs typeface="Arial" panose="020B0604020202020204" pitchFamily="34" charset="0"/>
              </a:endParaRPr>
            </a:p>
          </p:txBody>
        </p:sp>
      </p:grpSp>
      <p:grpSp>
        <p:nvGrpSpPr>
          <p:cNvPr id="2" name="Group 1">
            <a:extLst>
              <a:ext uri="{FF2B5EF4-FFF2-40B4-BE49-F238E27FC236}">
                <a16:creationId xmlns:a16="http://schemas.microsoft.com/office/drawing/2014/main" id="{A6391002-4B44-490B-A9B4-B11EB5176941}"/>
              </a:ext>
            </a:extLst>
          </p:cNvPr>
          <p:cNvGrpSpPr/>
          <p:nvPr/>
        </p:nvGrpSpPr>
        <p:grpSpPr>
          <a:xfrm>
            <a:off x="304800" y="702057"/>
            <a:ext cx="10226449" cy="950722"/>
            <a:chOff x="304800" y="702057"/>
            <a:chExt cx="10226449" cy="950722"/>
          </a:xfrm>
        </p:grpSpPr>
        <p:pic>
          <p:nvPicPr>
            <p:cNvPr id="15" name="Picture 14" descr="empty-red-rectangle">
              <a:extLst>
                <a:ext uri="{FF2B5EF4-FFF2-40B4-BE49-F238E27FC236}">
                  <a16:creationId xmlns:a16="http://schemas.microsoft.com/office/drawing/2014/main" id="{B72B0AFC-CFB8-4BFD-874D-7222939BF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10524"/>
              <a:ext cx="10226449" cy="94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2">
              <a:extLst>
                <a:ext uri="{FF2B5EF4-FFF2-40B4-BE49-F238E27FC236}">
                  <a16:creationId xmlns:a16="http://schemas.microsoft.com/office/drawing/2014/main" id="{DDE0012D-AE21-40B5-B76C-47543DFABC81}"/>
                </a:ext>
              </a:extLst>
            </p:cNvPr>
            <p:cNvSpPr txBox="1">
              <a:spLocks noChangeArrowheads="1"/>
            </p:cNvSpPr>
            <p:nvPr/>
          </p:nvSpPr>
          <p:spPr bwMode="auto">
            <a:xfrm>
              <a:off x="957435" y="702057"/>
              <a:ext cx="8610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spAutoFit/>
            </a:bodyPr>
            <a:lstStyle>
              <a:defPPr>
                <a:defRPr lang="en-US"/>
              </a:defPPr>
              <a:lvl1pPr marL="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5720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371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28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86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43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200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57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indent="0" algn="just">
                <a:spcBef>
                  <a:spcPct val="50000"/>
                </a:spcBef>
                <a:buNone/>
              </a:pPr>
              <a:r>
                <a:rPr lang="en-US" sz="2600">
                  <a:latin typeface="Arial" panose="020B0604020202020204" pitchFamily="34" charset="0"/>
                  <a:cs typeface="Arial" panose="020B0604020202020204" pitchFamily="34" charset="0"/>
                </a:rPr>
                <a:t>Độ to chỉ là một khái niệm nói về đặc trưng sinh lí của âm gắn liền với đặc trưng vật lí mức cường độ âm.</a:t>
              </a:r>
              <a:endParaRPr lang="en-US" sz="2600" dirty="0">
                <a:latin typeface="Arial" panose="020B0604020202020204" pitchFamily="34" charset="0"/>
                <a:cs typeface="Arial" panose="020B0604020202020204" pitchFamily="34" charset="0"/>
              </a:endParaRPr>
            </a:p>
          </p:txBody>
        </p:sp>
      </p:grpSp>
      <p:pic>
        <p:nvPicPr>
          <p:cNvPr id="17" name="Picture 16">
            <a:extLst>
              <a:ext uri="{FF2B5EF4-FFF2-40B4-BE49-F238E27FC236}">
                <a16:creationId xmlns:a16="http://schemas.microsoft.com/office/drawing/2014/main" id="{4569DEFA-D88C-4BA5-AC81-63680B54FDD1}"/>
              </a:ext>
            </a:extLst>
          </p:cNvPr>
          <p:cNvPicPr>
            <a:picLocks noChangeAspect="1"/>
          </p:cNvPicPr>
          <p:nvPr/>
        </p:nvPicPr>
        <p:blipFill rotWithShape="1">
          <a:blip r:embed="rId5"/>
          <a:srcRect r="460" b="2754"/>
          <a:stretch/>
        </p:blipFill>
        <p:spPr>
          <a:xfrm>
            <a:off x="4800600" y="2701404"/>
            <a:ext cx="3733800" cy="3837093"/>
          </a:xfrm>
          <a:prstGeom prst="rect">
            <a:avLst/>
          </a:prstGeom>
        </p:spPr>
      </p:pic>
      <p:pic>
        <p:nvPicPr>
          <p:cNvPr id="18" name="Picture 17">
            <a:extLst>
              <a:ext uri="{FF2B5EF4-FFF2-40B4-BE49-F238E27FC236}">
                <a16:creationId xmlns:a16="http://schemas.microsoft.com/office/drawing/2014/main" id="{3C99F366-D042-4FA0-82CE-A5AE57685870}"/>
              </a:ext>
            </a:extLst>
          </p:cNvPr>
          <p:cNvPicPr>
            <a:picLocks noChangeAspect="1"/>
          </p:cNvPicPr>
          <p:nvPr/>
        </p:nvPicPr>
        <p:blipFill>
          <a:blip r:embed="rId6"/>
          <a:stretch>
            <a:fillRect/>
          </a:stretch>
        </p:blipFill>
        <p:spPr>
          <a:xfrm>
            <a:off x="786579" y="2586977"/>
            <a:ext cx="3468025" cy="3931856"/>
          </a:xfrm>
          <a:prstGeom prst="rect">
            <a:avLst/>
          </a:prstGeom>
        </p:spPr>
      </p:pic>
      <p:sp>
        <p:nvSpPr>
          <p:cNvPr id="20" name="TextBox 19">
            <a:extLst>
              <a:ext uri="{FF2B5EF4-FFF2-40B4-BE49-F238E27FC236}">
                <a16:creationId xmlns:a16="http://schemas.microsoft.com/office/drawing/2014/main" id="{979C1CB9-AD56-4FCD-B2B1-D7D4FEF1DFDC}"/>
              </a:ext>
            </a:extLst>
          </p:cNvPr>
          <p:cNvSpPr txBox="1"/>
          <p:nvPr/>
        </p:nvSpPr>
        <p:spPr>
          <a:xfrm>
            <a:off x="9080396" y="3707071"/>
            <a:ext cx="2745658" cy="1200329"/>
          </a:xfrm>
          <a:prstGeom prst="rect">
            <a:avLst/>
          </a:prstGeom>
          <a:noFill/>
        </p:spPr>
        <p:txBody>
          <a:bodyPr wrap="square">
            <a:spAutoFit/>
          </a:bodyPr>
          <a:lstStyle/>
          <a:p>
            <a:r>
              <a:rPr lang="en-US" sz="1800">
                <a:latin typeface="Arial" panose="020B0604020202020204" pitchFamily="34" charset="0"/>
                <a:cs typeface="Arial" panose="020B0604020202020204" pitchFamily="34" charset="0"/>
              </a:rPr>
              <a:t>Ví dụ: tiếng ồn ngoài phố có cường độ âm lớn hơn tiếng lá rơi vì vậy tai nghe âm thanh to hơn</a:t>
            </a:r>
            <a:endParaRPr lang="en-US"/>
          </a:p>
        </p:txBody>
      </p:sp>
    </p:spTree>
    <p:extLst>
      <p:ext uri="{BB962C8B-B14F-4D97-AF65-F5344CB8AC3E}">
        <p14:creationId xmlns:p14="http://schemas.microsoft.com/office/powerpoint/2010/main" val="39837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E49DD52-E222-4354-9A7A-3CE2E803A51D}"/>
              </a:ext>
            </a:extLst>
          </p:cNvPr>
          <p:cNvGrpSpPr/>
          <p:nvPr/>
        </p:nvGrpSpPr>
        <p:grpSpPr>
          <a:xfrm>
            <a:off x="-228600" y="43866"/>
            <a:ext cx="11503581" cy="551274"/>
            <a:chOff x="74035" y="2267003"/>
            <a:chExt cx="10431860" cy="769538"/>
          </a:xfrm>
        </p:grpSpPr>
        <p:grpSp>
          <p:nvGrpSpPr>
            <p:cNvPr id="5" name="Group 70">
              <a:extLst>
                <a:ext uri="{FF2B5EF4-FFF2-40B4-BE49-F238E27FC236}">
                  <a16:creationId xmlns:a16="http://schemas.microsoft.com/office/drawing/2014/main" id="{4B1306F8-404B-499B-B358-3C9C73ED4D73}"/>
                </a:ext>
              </a:extLst>
            </p:cNvPr>
            <p:cNvGrpSpPr>
              <a:grpSpLocks/>
            </p:cNvGrpSpPr>
            <p:nvPr/>
          </p:nvGrpSpPr>
          <p:grpSpPr bwMode="auto">
            <a:xfrm>
              <a:off x="286106" y="2280388"/>
              <a:ext cx="5306530" cy="756153"/>
              <a:chOff x="564746" y="3403328"/>
              <a:chExt cx="2732615" cy="1456458"/>
            </a:xfrm>
          </p:grpSpPr>
          <p:pic>
            <p:nvPicPr>
              <p:cNvPr id="8" name="Picture 7" descr="empty-green-rectangle">
                <a:extLst>
                  <a:ext uri="{FF2B5EF4-FFF2-40B4-BE49-F238E27FC236}">
                    <a16:creationId xmlns:a16="http://schemas.microsoft.com/office/drawing/2014/main" id="{B0D54BDD-B019-403C-A54C-6BCD94212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2732615"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E64C3872-C3C2-479C-8B00-9562D8448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114C610B-961A-49E8-BC8B-443C38055EC0}"/>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p>
          </p:txBody>
        </p:sp>
        <p:sp>
          <p:nvSpPr>
            <p:cNvPr id="7" name="Rectangle 1026060">
              <a:extLst>
                <a:ext uri="{FF2B5EF4-FFF2-40B4-BE49-F238E27FC236}">
                  <a16:creationId xmlns:a16="http://schemas.microsoft.com/office/drawing/2014/main" id="{01F6CDAA-3B18-4189-8E07-6808B8D4434A}"/>
                </a:ext>
              </a:extLst>
            </p:cNvPr>
            <p:cNvSpPr>
              <a:spLocks noChangeArrowheads="1"/>
            </p:cNvSpPr>
            <p:nvPr/>
          </p:nvSpPr>
          <p:spPr bwMode="auto">
            <a:xfrm>
              <a:off x="1232184" y="2280389"/>
              <a:ext cx="927371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dirty="0" err="1">
                  <a:cs typeface="Arial" panose="020B0604020202020204" pitchFamily="34" charset="0"/>
                </a:rPr>
                <a:t>Âm</a:t>
              </a:r>
              <a:r>
                <a:rPr lang="en-US" sz="2500" i="1">
                  <a:cs typeface="Arial" panose="020B0604020202020204" pitchFamily="34" charset="0"/>
                </a:rPr>
                <a:t> sắc</a:t>
              </a:r>
              <a:endParaRPr lang="en-US" sz="2500" dirty="0">
                <a:cs typeface="Arial" panose="020B0604020202020204" pitchFamily="34" charset="0"/>
              </a:endParaRPr>
            </a:p>
          </p:txBody>
        </p:sp>
      </p:grpSp>
      <p:pic>
        <p:nvPicPr>
          <p:cNvPr id="17" name="Picture 16">
            <a:extLst>
              <a:ext uri="{FF2B5EF4-FFF2-40B4-BE49-F238E27FC236}">
                <a16:creationId xmlns:a16="http://schemas.microsoft.com/office/drawing/2014/main" id="{FF4469D7-7021-4C7D-88C8-E609687CC60A}"/>
              </a:ext>
            </a:extLst>
          </p:cNvPr>
          <p:cNvPicPr>
            <a:picLocks noChangeAspect="1"/>
          </p:cNvPicPr>
          <p:nvPr/>
        </p:nvPicPr>
        <p:blipFill>
          <a:blip r:embed="rId4"/>
          <a:stretch>
            <a:fillRect/>
          </a:stretch>
        </p:blipFill>
        <p:spPr>
          <a:xfrm>
            <a:off x="8395632" y="324297"/>
            <a:ext cx="3034367" cy="6366221"/>
          </a:xfrm>
          <a:prstGeom prst="rect">
            <a:avLst/>
          </a:prstGeom>
        </p:spPr>
      </p:pic>
      <p:grpSp>
        <p:nvGrpSpPr>
          <p:cNvPr id="2" name="Group 1">
            <a:extLst>
              <a:ext uri="{FF2B5EF4-FFF2-40B4-BE49-F238E27FC236}">
                <a16:creationId xmlns:a16="http://schemas.microsoft.com/office/drawing/2014/main" id="{A233E9F7-8910-4A1F-B4CE-804113A7D2A1}"/>
              </a:ext>
            </a:extLst>
          </p:cNvPr>
          <p:cNvGrpSpPr/>
          <p:nvPr/>
        </p:nvGrpSpPr>
        <p:grpSpPr>
          <a:xfrm>
            <a:off x="175175" y="1066800"/>
            <a:ext cx="8130625" cy="3733800"/>
            <a:chOff x="175175" y="1066800"/>
            <a:chExt cx="8130625" cy="3733800"/>
          </a:xfrm>
        </p:grpSpPr>
        <p:pic>
          <p:nvPicPr>
            <p:cNvPr id="18" name="Picture 4" descr="empty-blue-rectangle">
              <a:extLst>
                <a:ext uri="{FF2B5EF4-FFF2-40B4-BE49-F238E27FC236}">
                  <a16:creationId xmlns:a16="http://schemas.microsoft.com/office/drawing/2014/main" id="{B32DB81A-9F6C-421F-A11D-C2BBC50EBCA1}"/>
                </a:ext>
              </a:extLst>
            </p:cNvPr>
            <p:cNvPicPr>
              <a:picLocks noChangeAspect="1" noChangeArrowheads="1"/>
            </p:cNvPicPr>
            <p:nvPr/>
          </p:nvPicPr>
          <p:blipFill>
            <a:blip r:embed="rId5"/>
            <a:srcRect/>
            <a:stretch>
              <a:fillRect/>
            </a:stretch>
          </p:blipFill>
          <p:spPr bwMode="auto">
            <a:xfrm>
              <a:off x="175175" y="1066800"/>
              <a:ext cx="8130625" cy="3733800"/>
            </a:xfrm>
            <a:prstGeom prst="rect">
              <a:avLst/>
            </a:prstGeom>
            <a:noFill/>
            <a:ln w="9525">
              <a:noFill/>
              <a:miter lim="800000"/>
              <a:headEnd/>
              <a:tailEnd/>
            </a:ln>
          </p:spPr>
        </p:pic>
        <p:sp>
          <p:nvSpPr>
            <p:cNvPr id="19" name="Rectangle 18">
              <a:extLst>
                <a:ext uri="{FF2B5EF4-FFF2-40B4-BE49-F238E27FC236}">
                  <a16:creationId xmlns:a16="http://schemas.microsoft.com/office/drawing/2014/main" id="{B666D629-B7CE-4B15-82E3-9DFFC45E7FB5}"/>
                </a:ext>
              </a:extLst>
            </p:cNvPr>
            <p:cNvSpPr/>
            <p:nvPr/>
          </p:nvSpPr>
          <p:spPr>
            <a:xfrm>
              <a:off x="762000" y="1371600"/>
              <a:ext cx="7162800" cy="2785378"/>
            </a:xfrm>
            <a:prstGeom prst="rect">
              <a:avLst/>
            </a:prstGeom>
          </p:spPr>
          <p:txBody>
            <a:bodyPr wrap="square">
              <a:spAutoFit/>
            </a:bodyPr>
            <a:lstStyle/>
            <a:p>
              <a:r>
                <a:rPr lang="en-US" sz="2500">
                  <a:latin typeface="Arial" panose="020B0604020202020204" pitchFamily="34" charset="0"/>
                  <a:cs typeface="Arial" panose="020B0604020202020204" pitchFamily="34" charset="0"/>
                </a:rPr>
                <a:t>Một âm thoa, cây sáo, một chiếc kèn sắcxô, cùng phát ra nốt la chẳng hạn, ở cùng một độ cao. Khi nghe ta dễ dàng phân biệt âm nào do âm thoa phát ra, âm nào do sáo phát ra, âm nào do kèn phát ra vì chúng </a:t>
              </a:r>
              <a:r>
                <a:rPr lang="en-US" sz="2500">
                  <a:solidFill>
                    <a:srgbClr val="C00000"/>
                  </a:solidFill>
                  <a:latin typeface="Arial" panose="020B0604020202020204" pitchFamily="34" charset="0"/>
                  <a:cs typeface="Arial" panose="020B0604020202020204" pitchFamily="34" charset="0"/>
                </a:rPr>
                <a:t>có âm sắc khác nhau</a:t>
              </a:r>
            </a:p>
            <a:p>
              <a:r>
                <a:rPr lang="en-US" sz="2500">
                  <a:latin typeface="Arial" panose="020B0604020202020204" pitchFamily="34" charset="0"/>
                  <a:cs typeface="Arial" panose="020B0604020202020204" pitchFamily="34" charset="0"/>
                </a:rPr>
                <a:t>Đồ thị dao động của chúng có cùng chu kì (hay tần số) nhưng hình dạng khác nhau</a:t>
              </a:r>
              <a:endParaRPr lang="en-US" sz="2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5267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40588FD-603A-4BF0-B0DE-90A6ACC6500C}"/>
              </a:ext>
            </a:extLst>
          </p:cNvPr>
          <p:cNvGrpSpPr/>
          <p:nvPr/>
        </p:nvGrpSpPr>
        <p:grpSpPr>
          <a:xfrm>
            <a:off x="-228600" y="43866"/>
            <a:ext cx="11503581" cy="551274"/>
            <a:chOff x="74035" y="2267003"/>
            <a:chExt cx="10431860" cy="769538"/>
          </a:xfrm>
        </p:grpSpPr>
        <p:grpSp>
          <p:nvGrpSpPr>
            <p:cNvPr id="15" name="Group 70">
              <a:extLst>
                <a:ext uri="{FF2B5EF4-FFF2-40B4-BE49-F238E27FC236}">
                  <a16:creationId xmlns:a16="http://schemas.microsoft.com/office/drawing/2014/main" id="{EC42ABA9-7A40-49F6-85AE-8B1DF931740F}"/>
                </a:ext>
              </a:extLst>
            </p:cNvPr>
            <p:cNvGrpSpPr>
              <a:grpSpLocks/>
            </p:cNvGrpSpPr>
            <p:nvPr/>
          </p:nvGrpSpPr>
          <p:grpSpPr bwMode="auto">
            <a:xfrm>
              <a:off x="286106" y="2280388"/>
              <a:ext cx="5306530" cy="756153"/>
              <a:chOff x="564746" y="3403328"/>
              <a:chExt cx="2732615" cy="1456458"/>
            </a:xfrm>
          </p:grpSpPr>
          <p:pic>
            <p:nvPicPr>
              <p:cNvPr id="18" name="Picture 17" descr="empty-green-rectangle">
                <a:extLst>
                  <a:ext uri="{FF2B5EF4-FFF2-40B4-BE49-F238E27FC236}">
                    <a16:creationId xmlns:a16="http://schemas.microsoft.com/office/drawing/2014/main" id="{103FE325-C744-40A8-A925-B3489BE38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46" y="3403328"/>
                <a:ext cx="2732615" cy="14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green-top-faded">
                <a:extLst>
                  <a:ext uri="{FF2B5EF4-FFF2-40B4-BE49-F238E27FC236}">
                    <a16:creationId xmlns:a16="http://schemas.microsoft.com/office/drawing/2014/main" id="{8D6D938A-E659-42DA-BC6E-306552983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a:extLst>
                <a:ext uri="{FF2B5EF4-FFF2-40B4-BE49-F238E27FC236}">
                  <a16:creationId xmlns:a16="http://schemas.microsoft.com/office/drawing/2014/main" id="{E9EDDEB7-C7BB-4B88-95F8-6FFD702DB346}"/>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p>
          </p:txBody>
        </p:sp>
        <p:sp>
          <p:nvSpPr>
            <p:cNvPr id="17" name="Rectangle 1026060">
              <a:extLst>
                <a:ext uri="{FF2B5EF4-FFF2-40B4-BE49-F238E27FC236}">
                  <a16:creationId xmlns:a16="http://schemas.microsoft.com/office/drawing/2014/main" id="{415BC921-0B4A-46D7-99A6-5597D0CC5FDC}"/>
                </a:ext>
              </a:extLst>
            </p:cNvPr>
            <p:cNvSpPr>
              <a:spLocks noChangeArrowheads="1"/>
            </p:cNvSpPr>
            <p:nvPr/>
          </p:nvSpPr>
          <p:spPr bwMode="auto">
            <a:xfrm>
              <a:off x="1232184" y="2280389"/>
              <a:ext cx="9273711" cy="691709"/>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500" i="1" dirty="0" err="1">
                  <a:cs typeface="Arial" panose="020B0604020202020204" pitchFamily="34" charset="0"/>
                </a:rPr>
                <a:t>Âm</a:t>
              </a:r>
              <a:r>
                <a:rPr lang="en-US" sz="2500" i="1">
                  <a:cs typeface="Arial" panose="020B0604020202020204" pitchFamily="34" charset="0"/>
                </a:rPr>
                <a:t> sắc</a:t>
              </a:r>
              <a:endParaRPr lang="en-US" sz="2500" dirty="0">
                <a:cs typeface="Arial" panose="020B0604020202020204" pitchFamily="34" charset="0"/>
              </a:endParaRPr>
            </a:p>
          </p:txBody>
        </p:sp>
      </p:grpSp>
      <p:grpSp>
        <p:nvGrpSpPr>
          <p:cNvPr id="8" name="Group 7">
            <a:extLst>
              <a:ext uri="{FF2B5EF4-FFF2-40B4-BE49-F238E27FC236}">
                <a16:creationId xmlns:a16="http://schemas.microsoft.com/office/drawing/2014/main" id="{9AC162E8-6FEB-4D56-9F26-F693335E418B}"/>
              </a:ext>
            </a:extLst>
          </p:cNvPr>
          <p:cNvGrpSpPr/>
          <p:nvPr/>
        </p:nvGrpSpPr>
        <p:grpSpPr>
          <a:xfrm>
            <a:off x="381000" y="784243"/>
            <a:ext cx="10439400" cy="1607301"/>
            <a:chOff x="381000" y="784243"/>
            <a:chExt cx="10439400" cy="1607301"/>
          </a:xfrm>
        </p:grpSpPr>
        <p:pic>
          <p:nvPicPr>
            <p:cNvPr id="20" name="Picture 19" descr="empty-red-rectangle">
              <a:extLst>
                <a:ext uri="{FF2B5EF4-FFF2-40B4-BE49-F238E27FC236}">
                  <a16:creationId xmlns:a16="http://schemas.microsoft.com/office/drawing/2014/main" id="{DFC30830-9EDB-4823-AD7F-6A6F8B61D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784243"/>
              <a:ext cx="10439400" cy="160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9CADEBBC-AE55-485E-A844-0052EF312DB8}"/>
                </a:ext>
              </a:extLst>
            </p:cNvPr>
            <p:cNvSpPr/>
            <p:nvPr/>
          </p:nvSpPr>
          <p:spPr>
            <a:xfrm>
              <a:off x="1060062" y="856923"/>
              <a:ext cx="9303137" cy="1292662"/>
            </a:xfrm>
            <a:prstGeom prst="rect">
              <a:avLst/>
            </a:prstGeom>
          </p:spPr>
          <p:txBody>
            <a:bodyPr wrap="square">
              <a:spAutoFit/>
            </a:bodyPr>
            <a:lstStyle/>
            <a:p>
              <a:r>
                <a:rPr lang="en-US" sz="2600">
                  <a:latin typeface="Arial" panose="020B0604020202020204" pitchFamily="34" charset="0"/>
                  <a:cs typeface="Arial" panose="020B0604020202020204" pitchFamily="34" charset="0"/>
                </a:rPr>
                <a:t>Âm sắc là một đặc trưng sinh lý của âm, giúp ta phân biệt âm do các nguồn khác nhau phát ra. Âm sắc có liên quan mật thiết với đồ thị dao động âm </a:t>
              </a:r>
              <a:endParaRPr lang="en-US" sz="2600" dirty="0">
                <a:latin typeface="Arial" panose="020B0604020202020204" pitchFamily="34" charset="0"/>
                <a:cs typeface="Arial" panose="020B0604020202020204" pitchFamily="34" charset="0"/>
              </a:endParaRPr>
            </a:p>
          </p:txBody>
        </p:sp>
      </p:grpSp>
      <p:pic>
        <p:nvPicPr>
          <p:cNvPr id="23" name="Content Placeholder 4" descr="Text&#10;&#10;Description automatically generated">
            <a:extLst>
              <a:ext uri="{FF2B5EF4-FFF2-40B4-BE49-F238E27FC236}">
                <a16:creationId xmlns:a16="http://schemas.microsoft.com/office/drawing/2014/main" id="{BF90ADCF-2702-4615-BCBD-AA58EE3E579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629401" y="2645982"/>
            <a:ext cx="4466956" cy="3640949"/>
          </a:xfrm>
        </p:spPr>
      </p:pic>
      <p:pic>
        <p:nvPicPr>
          <p:cNvPr id="24" name="Picture 4" descr="empty-blue-rectangle">
            <a:extLst>
              <a:ext uri="{FF2B5EF4-FFF2-40B4-BE49-F238E27FC236}">
                <a16:creationId xmlns:a16="http://schemas.microsoft.com/office/drawing/2014/main" id="{1E498A96-5FC6-4A26-B8DA-6DE3DFD07F45}"/>
              </a:ext>
            </a:extLst>
          </p:cNvPr>
          <p:cNvPicPr>
            <a:picLocks noChangeAspect="1" noChangeArrowheads="1"/>
          </p:cNvPicPr>
          <p:nvPr/>
        </p:nvPicPr>
        <p:blipFill>
          <a:blip r:embed="rId6"/>
          <a:srcRect/>
          <a:stretch>
            <a:fillRect/>
          </a:stretch>
        </p:blipFill>
        <p:spPr bwMode="auto">
          <a:xfrm>
            <a:off x="381000" y="2892101"/>
            <a:ext cx="5791201" cy="2547505"/>
          </a:xfrm>
          <a:prstGeom prst="rect">
            <a:avLst/>
          </a:prstGeom>
          <a:noFill/>
          <a:ln w="9525">
            <a:noFill/>
            <a:miter lim="800000"/>
            <a:headEnd/>
            <a:tailEnd/>
          </a:ln>
        </p:spPr>
      </p:pic>
      <p:sp>
        <p:nvSpPr>
          <p:cNvPr id="26" name="Text Box 15">
            <a:extLst>
              <a:ext uri="{FF2B5EF4-FFF2-40B4-BE49-F238E27FC236}">
                <a16:creationId xmlns:a16="http://schemas.microsoft.com/office/drawing/2014/main" id="{84AF459F-58F9-42FA-833A-A469882B6EEB}"/>
              </a:ext>
            </a:extLst>
          </p:cNvPr>
          <p:cNvSpPr txBox="1">
            <a:spLocks noChangeArrowheads="1"/>
          </p:cNvSpPr>
          <p:nvPr/>
        </p:nvSpPr>
        <p:spPr bwMode="auto">
          <a:xfrm>
            <a:off x="838200" y="3048000"/>
            <a:ext cx="5125065"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a:lstStyle>
          <a:p>
            <a:pPr eaLnBrk="0" hangingPunct="0">
              <a:spcBef>
                <a:spcPct val="50000"/>
              </a:spcBef>
            </a:pPr>
            <a:r>
              <a:rPr lang="en-US" altLang="en-US" sz="2500" i="1">
                <a:latin typeface="Arial" panose="020B0604020202020204" pitchFamily="34" charset="0"/>
                <a:cs typeface="Arial" panose="020B0604020202020204" pitchFamily="34" charset="0"/>
              </a:rPr>
              <a:t>Các nguồn âm khác nhau dù có cùng độ cao và độ to nhưng tai có thể phân biệt được do chúng có âm sắc khác nhau (và đồ thị dao động âm khác nhau)</a:t>
            </a:r>
          </a:p>
        </p:txBody>
      </p:sp>
    </p:spTree>
    <p:extLst>
      <p:ext uri="{BB962C8B-B14F-4D97-AF65-F5344CB8AC3E}">
        <p14:creationId xmlns:p14="http://schemas.microsoft.com/office/powerpoint/2010/main" val="55615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1112</TotalTime>
  <Words>748</Words>
  <PresentationFormat>Widescreen</PresentationFormat>
  <Paragraphs>64</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2021-08-19T02:27:40Z</dcterms:created>
  <dcterms:modified xsi:type="dcterms:W3CDTF">2021-10-30T04:03:41Z</dcterms:modified>
</cp:coreProperties>
</file>