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 Id="rId4"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BB4CF-952C-4A0F-81F4-B41E79BA77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B3F7F02-F1F2-4F69-9AB1-A9204DA7B7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DE715E-58F9-4E91-9EC3-F68DB31E7316}"/>
              </a:ext>
            </a:extLst>
          </p:cNvPr>
          <p:cNvSpPr>
            <a:spLocks noGrp="1"/>
          </p:cNvSpPr>
          <p:nvPr>
            <p:ph type="dt" sz="half" idx="10"/>
          </p:nvPr>
        </p:nvSpPr>
        <p:spPr/>
        <p:txBody>
          <a:bodyPr/>
          <a:lstStyle/>
          <a:p>
            <a:fld id="{BB38BA88-D6B9-4094-A088-64A257953A2C}" type="datetimeFigureOut">
              <a:rPr lang="en-US" smtClean="0"/>
              <a:t>9/13/2020</a:t>
            </a:fld>
            <a:endParaRPr lang="en-US"/>
          </a:p>
        </p:txBody>
      </p:sp>
      <p:sp>
        <p:nvSpPr>
          <p:cNvPr id="5" name="Footer Placeholder 4">
            <a:extLst>
              <a:ext uri="{FF2B5EF4-FFF2-40B4-BE49-F238E27FC236}">
                <a16:creationId xmlns:a16="http://schemas.microsoft.com/office/drawing/2014/main" id="{0D7E25BA-65AA-4231-91BF-7105523163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4E48D3-AF7E-4225-915E-D944043381C2}"/>
              </a:ext>
            </a:extLst>
          </p:cNvPr>
          <p:cNvSpPr>
            <a:spLocks noGrp="1"/>
          </p:cNvSpPr>
          <p:nvPr>
            <p:ph type="sldNum" sz="quarter" idx="12"/>
          </p:nvPr>
        </p:nvSpPr>
        <p:spPr/>
        <p:txBody>
          <a:bodyPr/>
          <a:lstStyle/>
          <a:p>
            <a:fld id="{EBA86316-C4C0-4FF8-B718-FC28407D86C3}" type="slidenum">
              <a:rPr lang="en-US" smtClean="0"/>
              <a:t>‹#›</a:t>
            </a:fld>
            <a:endParaRPr lang="en-US"/>
          </a:p>
        </p:txBody>
      </p:sp>
    </p:spTree>
    <p:extLst>
      <p:ext uri="{BB962C8B-B14F-4D97-AF65-F5344CB8AC3E}">
        <p14:creationId xmlns:p14="http://schemas.microsoft.com/office/powerpoint/2010/main" val="3423330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BF0A3-BA08-42C0-B905-71F0D05290D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6FBFB81-EDCA-49D8-9273-1B3220304FF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EE0EB0-DF29-4198-9526-8ADC0385444E}"/>
              </a:ext>
            </a:extLst>
          </p:cNvPr>
          <p:cNvSpPr>
            <a:spLocks noGrp="1"/>
          </p:cNvSpPr>
          <p:nvPr>
            <p:ph type="dt" sz="half" idx="10"/>
          </p:nvPr>
        </p:nvSpPr>
        <p:spPr/>
        <p:txBody>
          <a:bodyPr/>
          <a:lstStyle/>
          <a:p>
            <a:fld id="{BB38BA88-D6B9-4094-A088-64A257953A2C}" type="datetimeFigureOut">
              <a:rPr lang="en-US" smtClean="0"/>
              <a:t>9/13/2020</a:t>
            </a:fld>
            <a:endParaRPr lang="en-US"/>
          </a:p>
        </p:txBody>
      </p:sp>
      <p:sp>
        <p:nvSpPr>
          <p:cNvPr id="5" name="Footer Placeholder 4">
            <a:extLst>
              <a:ext uri="{FF2B5EF4-FFF2-40B4-BE49-F238E27FC236}">
                <a16:creationId xmlns:a16="http://schemas.microsoft.com/office/drawing/2014/main" id="{230B92D5-924B-484C-999C-0D24F990CE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A3DDEF-EFDA-4E28-A8B1-DCE019597C58}"/>
              </a:ext>
            </a:extLst>
          </p:cNvPr>
          <p:cNvSpPr>
            <a:spLocks noGrp="1"/>
          </p:cNvSpPr>
          <p:nvPr>
            <p:ph type="sldNum" sz="quarter" idx="12"/>
          </p:nvPr>
        </p:nvSpPr>
        <p:spPr/>
        <p:txBody>
          <a:bodyPr/>
          <a:lstStyle/>
          <a:p>
            <a:fld id="{EBA86316-C4C0-4FF8-B718-FC28407D86C3}" type="slidenum">
              <a:rPr lang="en-US" smtClean="0"/>
              <a:t>‹#›</a:t>
            </a:fld>
            <a:endParaRPr lang="en-US"/>
          </a:p>
        </p:txBody>
      </p:sp>
    </p:spTree>
    <p:extLst>
      <p:ext uri="{BB962C8B-B14F-4D97-AF65-F5344CB8AC3E}">
        <p14:creationId xmlns:p14="http://schemas.microsoft.com/office/powerpoint/2010/main" val="1325288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F21C47-E58A-4976-9BD4-1012D9EA249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4C7C95-01D0-42CA-A3AE-99556E21C3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61A19C-FF04-4A6E-B6A1-CB838A9196DD}"/>
              </a:ext>
            </a:extLst>
          </p:cNvPr>
          <p:cNvSpPr>
            <a:spLocks noGrp="1"/>
          </p:cNvSpPr>
          <p:nvPr>
            <p:ph type="dt" sz="half" idx="10"/>
          </p:nvPr>
        </p:nvSpPr>
        <p:spPr/>
        <p:txBody>
          <a:bodyPr/>
          <a:lstStyle/>
          <a:p>
            <a:fld id="{BB38BA88-D6B9-4094-A088-64A257953A2C}" type="datetimeFigureOut">
              <a:rPr lang="en-US" smtClean="0"/>
              <a:t>9/13/2020</a:t>
            </a:fld>
            <a:endParaRPr lang="en-US"/>
          </a:p>
        </p:txBody>
      </p:sp>
      <p:sp>
        <p:nvSpPr>
          <p:cNvPr id="5" name="Footer Placeholder 4">
            <a:extLst>
              <a:ext uri="{FF2B5EF4-FFF2-40B4-BE49-F238E27FC236}">
                <a16:creationId xmlns:a16="http://schemas.microsoft.com/office/drawing/2014/main" id="{3F4C40B3-9083-4E78-8E3E-7B3E544C7D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B26CEF-A532-4488-B5AF-3A08E227A5A4}"/>
              </a:ext>
            </a:extLst>
          </p:cNvPr>
          <p:cNvSpPr>
            <a:spLocks noGrp="1"/>
          </p:cNvSpPr>
          <p:nvPr>
            <p:ph type="sldNum" sz="quarter" idx="12"/>
          </p:nvPr>
        </p:nvSpPr>
        <p:spPr/>
        <p:txBody>
          <a:bodyPr/>
          <a:lstStyle/>
          <a:p>
            <a:fld id="{EBA86316-C4C0-4FF8-B718-FC28407D86C3}" type="slidenum">
              <a:rPr lang="en-US" smtClean="0"/>
              <a:t>‹#›</a:t>
            </a:fld>
            <a:endParaRPr lang="en-US"/>
          </a:p>
        </p:txBody>
      </p:sp>
    </p:spTree>
    <p:extLst>
      <p:ext uri="{BB962C8B-B14F-4D97-AF65-F5344CB8AC3E}">
        <p14:creationId xmlns:p14="http://schemas.microsoft.com/office/powerpoint/2010/main" val="2882002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CCC69-2A9E-4CCC-9A45-4086748D7E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F38503-D8E4-471E-8B30-25CE056B95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E12298-FBFF-48BC-8562-FE9C5E9BE436}"/>
              </a:ext>
            </a:extLst>
          </p:cNvPr>
          <p:cNvSpPr>
            <a:spLocks noGrp="1"/>
          </p:cNvSpPr>
          <p:nvPr>
            <p:ph type="dt" sz="half" idx="10"/>
          </p:nvPr>
        </p:nvSpPr>
        <p:spPr/>
        <p:txBody>
          <a:bodyPr/>
          <a:lstStyle/>
          <a:p>
            <a:fld id="{BB38BA88-D6B9-4094-A088-64A257953A2C}" type="datetimeFigureOut">
              <a:rPr lang="en-US" smtClean="0"/>
              <a:t>9/13/2020</a:t>
            </a:fld>
            <a:endParaRPr lang="en-US"/>
          </a:p>
        </p:txBody>
      </p:sp>
      <p:sp>
        <p:nvSpPr>
          <p:cNvPr id="5" name="Footer Placeholder 4">
            <a:extLst>
              <a:ext uri="{FF2B5EF4-FFF2-40B4-BE49-F238E27FC236}">
                <a16:creationId xmlns:a16="http://schemas.microsoft.com/office/drawing/2014/main" id="{5EC014A8-10D1-47B7-AF4C-78386007BF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84A171-8B24-4191-8A40-8C406B429F08}"/>
              </a:ext>
            </a:extLst>
          </p:cNvPr>
          <p:cNvSpPr>
            <a:spLocks noGrp="1"/>
          </p:cNvSpPr>
          <p:nvPr>
            <p:ph type="sldNum" sz="quarter" idx="12"/>
          </p:nvPr>
        </p:nvSpPr>
        <p:spPr/>
        <p:txBody>
          <a:bodyPr/>
          <a:lstStyle/>
          <a:p>
            <a:fld id="{EBA86316-C4C0-4FF8-B718-FC28407D86C3}" type="slidenum">
              <a:rPr lang="en-US" smtClean="0"/>
              <a:t>‹#›</a:t>
            </a:fld>
            <a:endParaRPr lang="en-US"/>
          </a:p>
        </p:txBody>
      </p:sp>
    </p:spTree>
    <p:extLst>
      <p:ext uri="{BB962C8B-B14F-4D97-AF65-F5344CB8AC3E}">
        <p14:creationId xmlns:p14="http://schemas.microsoft.com/office/powerpoint/2010/main" val="2729903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09F05-1817-4C42-963F-064F420D0E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371035F-14C6-4FE3-AEA7-44BF1B8490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02762E8-88C7-4077-B668-8E5F84DBEF4A}"/>
              </a:ext>
            </a:extLst>
          </p:cNvPr>
          <p:cNvSpPr>
            <a:spLocks noGrp="1"/>
          </p:cNvSpPr>
          <p:nvPr>
            <p:ph type="dt" sz="half" idx="10"/>
          </p:nvPr>
        </p:nvSpPr>
        <p:spPr/>
        <p:txBody>
          <a:bodyPr/>
          <a:lstStyle/>
          <a:p>
            <a:fld id="{BB38BA88-D6B9-4094-A088-64A257953A2C}" type="datetimeFigureOut">
              <a:rPr lang="en-US" smtClean="0"/>
              <a:t>9/13/2020</a:t>
            </a:fld>
            <a:endParaRPr lang="en-US"/>
          </a:p>
        </p:txBody>
      </p:sp>
      <p:sp>
        <p:nvSpPr>
          <p:cNvPr id="5" name="Footer Placeholder 4">
            <a:extLst>
              <a:ext uri="{FF2B5EF4-FFF2-40B4-BE49-F238E27FC236}">
                <a16:creationId xmlns:a16="http://schemas.microsoft.com/office/drawing/2014/main" id="{296B7AD0-C745-4586-8EDF-D24A34638A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85091E-534C-4FA5-8051-AE12040C8830}"/>
              </a:ext>
            </a:extLst>
          </p:cNvPr>
          <p:cNvSpPr>
            <a:spLocks noGrp="1"/>
          </p:cNvSpPr>
          <p:nvPr>
            <p:ph type="sldNum" sz="quarter" idx="12"/>
          </p:nvPr>
        </p:nvSpPr>
        <p:spPr/>
        <p:txBody>
          <a:bodyPr/>
          <a:lstStyle/>
          <a:p>
            <a:fld id="{EBA86316-C4C0-4FF8-B718-FC28407D86C3}" type="slidenum">
              <a:rPr lang="en-US" smtClean="0"/>
              <a:t>‹#›</a:t>
            </a:fld>
            <a:endParaRPr lang="en-US"/>
          </a:p>
        </p:txBody>
      </p:sp>
    </p:spTree>
    <p:extLst>
      <p:ext uri="{BB962C8B-B14F-4D97-AF65-F5344CB8AC3E}">
        <p14:creationId xmlns:p14="http://schemas.microsoft.com/office/powerpoint/2010/main" val="3981315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0EAAD-950D-41DE-8C2E-EAAA86EBF1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F15A25-3383-4F05-A406-6345B0C9A7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3350E2-484A-4F42-961A-DFBA9188BC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3DAB4D-4E7B-4137-9D5F-A0E282D2531A}"/>
              </a:ext>
            </a:extLst>
          </p:cNvPr>
          <p:cNvSpPr>
            <a:spLocks noGrp="1"/>
          </p:cNvSpPr>
          <p:nvPr>
            <p:ph type="dt" sz="half" idx="10"/>
          </p:nvPr>
        </p:nvSpPr>
        <p:spPr/>
        <p:txBody>
          <a:bodyPr/>
          <a:lstStyle/>
          <a:p>
            <a:fld id="{BB38BA88-D6B9-4094-A088-64A257953A2C}" type="datetimeFigureOut">
              <a:rPr lang="en-US" smtClean="0"/>
              <a:t>9/13/2020</a:t>
            </a:fld>
            <a:endParaRPr lang="en-US"/>
          </a:p>
        </p:txBody>
      </p:sp>
      <p:sp>
        <p:nvSpPr>
          <p:cNvPr id="6" name="Footer Placeholder 5">
            <a:extLst>
              <a:ext uri="{FF2B5EF4-FFF2-40B4-BE49-F238E27FC236}">
                <a16:creationId xmlns:a16="http://schemas.microsoft.com/office/drawing/2014/main" id="{8207E316-F303-43ED-9D97-3A5763AFA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6E3EAC-20FB-4B84-8F18-CE6B3207D890}"/>
              </a:ext>
            </a:extLst>
          </p:cNvPr>
          <p:cNvSpPr>
            <a:spLocks noGrp="1"/>
          </p:cNvSpPr>
          <p:nvPr>
            <p:ph type="sldNum" sz="quarter" idx="12"/>
          </p:nvPr>
        </p:nvSpPr>
        <p:spPr/>
        <p:txBody>
          <a:bodyPr/>
          <a:lstStyle/>
          <a:p>
            <a:fld id="{EBA86316-C4C0-4FF8-B718-FC28407D86C3}" type="slidenum">
              <a:rPr lang="en-US" smtClean="0"/>
              <a:t>‹#›</a:t>
            </a:fld>
            <a:endParaRPr lang="en-US"/>
          </a:p>
        </p:txBody>
      </p:sp>
    </p:spTree>
    <p:extLst>
      <p:ext uri="{BB962C8B-B14F-4D97-AF65-F5344CB8AC3E}">
        <p14:creationId xmlns:p14="http://schemas.microsoft.com/office/powerpoint/2010/main" val="3464492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D080F-E233-41FC-A7AA-34E4A25AD9D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AF3E87F-E316-4A17-898C-8797D95BB7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3BB1B8-74BC-40B9-BF27-0080352C04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91B4FD-86D5-4093-B0ED-0E9E8F630DA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6E3210-05E8-4BE9-9E3A-20F44D717D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7FA742-9BB8-4E61-A86F-2B3ED5523A3F}"/>
              </a:ext>
            </a:extLst>
          </p:cNvPr>
          <p:cNvSpPr>
            <a:spLocks noGrp="1"/>
          </p:cNvSpPr>
          <p:nvPr>
            <p:ph type="dt" sz="half" idx="10"/>
          </p:nvPr>
        </p:nvSpPr>
        <p:spPr/>
        <p:txBody>
          <a:bodyPr/>
          <a:lstStyle/>
          <a:p>
            <a:fld id="{BB38BA88-D6B9-4094-A088-64A257953A2C}" type="datetimeFigureOut">
              <a:rPr lang="en-US" smtClean="0"/>
              <a:t>9/13/2020</a:t>
            </a:fld>
            <a:endParaRPr lang="en-US"/>
          </a:p>
        </p:txBody>
      </p:sp>
      <p:sp>
        <p:nvSpPr>
          <p:cNvPr id="8" name="Footer Placeholder 7">
            <a:extLst>
              <a:ext uri="{FF2B5EF4-FFF2-40B4-BE49-F238E27FC236}">
                <a16:creationId xmlns:a16="http://schemas.microsoft.com/office/drawing/2014/main" id="{A7F17BFA-A6ED-4CF4-A550-933D3294526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B670810-C942-4CBC-B0C1-2EA037F55FC0}"/>
              </a:ext>
            </a:extLst>
          </p:cNvPr>
          <p:cNvSpPr>
            <a:spLocks noGrp="1"/>
          </p:cNvSpPr>
          <p:nvPr>
            <p:ph type="sldNum" sz="quarter" idx="12"/>
          </p:nvPr>
        </p:nvSpPr>
        <p:spPr/>
        <p:txBody>
          <a:bodyPr/>
          <a:lstStyle/>
          <a:p>
            <a:fld id="{EBA86316-C4C0-4FF8-B718-FC28407D86C3}" type="slidenum">
              <a:rPr lang="en-US" smtClean="0"/>
              <a:t>‹#›</a:t>
            </a:fld>
            <a:endParaRPr lang="en-US"/>
          </a:p>
        </p:txBody>
      </p:sp>
    </p:spTree>
    <p:extLst>
      <p:ext uri="{BB962C8B-B14F-4D97-AF65-F5344CB8AC3E}">
        <p14:creationId xmlns:p14="http://schemas.microsoft.com/office/powerpoint/2010/main" val="5331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008BE-4416-4684-8771-D4C74ABEA7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67E5564-749E-4244-B589-ED7E655CB397}"/>
              </a:ext>
            </a:extLst>
          </p:cNvPr>
          <p:cNvSpPr>
            <a:spLocks noGrp="1"/>
          </p:cNvSpPr>
          <p:nvPr>
            <p:ph type="dt" sz="half" idx="10"/>
          </p:nvPr>
        </p:nvSpPr>
        <p:spPr/>
        <p:txBody>
          <a:bodyPr/>
          <a:lstStyle/>
          <a:p>
            <a:fld id="{BB38BA88-D6B9-4094-A088-64A257953A2C}" type="datetimeFigureOut">
              <a:rPr lang="en-US" smtClean="0"/>
              <a:t>9/13/2020</a:t>
            </a:fld>
            <a:endParaRPr lang="en-US"/>
          </a:p>
        </p:txBody>
      </p:sp>
      <p:sp>
        <p:nvSpPr>
          <p:cNvPr id="4" name="Footer Placeholder 3">
            <a:extLst>
              <a:ext uri="{FF2B5EF4-FFF2-40B4-BE49-F238E27FC236}">
                <a16:creationId xmlns:a16="http://schemas.microsoft.com/office/drawing/2014/main" id="{D54E6972-AC3E-436C-BD67-E4048DF55D0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8E31EEA-C473-401B-8FEB-BFA72C069255}"/>
              </a:ext>
            </a:extLst>
          </p:cNvPr>
          <p:cNvSpPr>
            <a:spLocks noGrp="1"/>
          </p:cNvSpPr>
          <p:nvPr>
            <p:ph type="sldNum" sz="quarter" idx="12"/>
          </p:nvPr>
        </p:nvSpPr>
        <p:spPr/>
        <p:txBody>
          <a:bodyPr/>
          <a:lstStyle/>
          <a:p>
            <a:fld id="{EBA86316-C4C0-4FF8-B718-FC28407D86C3}" type="slidenum">
              <a:rPr lang="en-US" smtClean="0"/>
              <a:t>‹#›</a:t>
            </a:fld>
            <a:endParaRPr lang="en-US"/>
          </a:p>
        </p:txBody>
      </p:sp>
    </p:spTree>
    <p:extLst>
      <p:ext uri="{BB962C8B-B14F-4D97-AF65-F5344CB8AC3E}">
        <p14:creationId xmlns:p14="http://schemas.microsoft.com/office/powerpoint/2010/main" val="972578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B566D0-E55C-462F-829C-5B2F235B3F56}"/>
              </a:ext>
            </a:extLst>
          </p:cNvPr>
          <p:cNvSpPr>
            <a:spLocks noGrp="1"/>
          </p:cNvSpPr>
          <p:nvPr>
            <p:ph type="dt" sz="half" idx="10"/>
          </p:nvPr>
        </p:nvSpPr>
        <p:spPr/>
        <p:txBody>
          <a:bodyPr/>
          <a:lstStyle/>
          <a:p>
            <a:fld id="{BB38BA88-D6B9-4094-A088-64A257953A2C}" type="datetimeFigureOut">
              <a:rPr lang="en-US" smtClean="0"/>
              <a:t>9/13/2020</a:t>
            </a:fld>
            <a:endParaRPr lang="en-US"/>
          </a:p>
        </p:txBody>
      </p:sp>
      <p:sp>
        <p:nvSpPr>
          <p:cNvPr id="3" name="Footer Placeholder 2">
            <a:extLst>
              <a:ext uri="{FF2B5EF4-FFF2-40B4-BE49-F238E27FC236}">
                <a16:creationId xmlns:a16="http://schemas.microsoft.com/office/drawing/2014/main" id="{623DD0BD-EDFD-4701-B45E-9A3BB6F7F53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F69E4E-5AEE-4F28-8189-8C7D0D9CC857}"/>
              </a:ext>
            </a:extLst>
          </p:cNvPr>
          <p:cNvSpPr>
            <a:spLocks noGrp="1"/>
          </p:cNvSpPr>
          <p:nvPr>
            <p:ph type="sldNum" sz="quarter" idx="12"/>
          </p:nvPr>
        </p:nvSpPr>
        <p:spPr/>
        <p:txBody>
          <a:bodyPr/>
          <a:lstStyle/>
          <a:p>
            <a:fld id="{EBA86316-C4C0-4FF8-B718-FC28407D86C3}" type="slidenum">
              <a:rPr lang="en-US" smtClean="0"/>
              <a:t>‹#›</a:t>
            </a:fld>
            <a:endParaRPr lang="en-US"/>
          </a:p>
        </p:txBody>
      </p:sp>
    </p:spTree>
    <p:extLst>
      <p:ext uri="{BB962C8B-B14F-4D97-AF65-F5344CB8AC3E}">
        <p14:creationId xmlns:p14="http://schemas.microsoft.com/office/powerpoint/2010/main" val="55712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B3296-FB85-47BA-ACA7-A5CF5CB733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A476A6A-8A6A-40E4-A063-E286DB232C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6BAB217-FD71-414B-A9A1-0A709A92F0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9BDCDD-46A0-4042-9A33-CD52546A4F47}"/>
              </a:ext>
            </a:extLst>
          </p:cNvPr>
          <p:cNvSpPr>
            <a:spLocks noGrp="1"/>
          </p:cNvSpPr>
          <p:nvPr>
            <p:ph type="dt" sz="half" idx="10"/>
          </p:nvPr>
        </p:nvSpPr>
        <p:spPr/>
        <p:txBody>
          <a:bodyPr/>
          <a:lstStyle/>
          <a:p>
            <a:fld id="{BB38BA88-D6B9-4094-A088-64A257953A2C}" type="datetimeFigureOut">
              <a:rPr lang="en-US" smtClean="0"/>
              <a:t>9/13/2020</a:t>
            </a:fld>
            <a:endParaRPr lang="en-US"/>
          </a:p>
        </p:txBody>
      </p:sp>
      <p:sp>
        <p:nvSpPr>
          <p:cNvPr id="6" name="Footer Placeholder 5">
            <a:extLst>
              <a:ext uri="{FF2B5EF4-FFF2-40B4-BE49-F238E27FC236}">
                <a16:creationId xmlns:a16="http://schemas.microsoft.com/office/drawing/2014/main" id="{25F8E977-DA64-4D27-A553-577D12C0B9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ECE040-0526-4028-A0EE-6251B0FBCE52}"/>
              </a:ext>
            </a:extLst>
          </p:cNvPr>
          <p:cNvSpPr>
            <a:spLocks noGrp="1"/>
          </p:cNvSpPr>
          <p:nvPr>
            <p:ph type="sldNum" sz="quarter" idx="12"/>
          </p:nvPr>
        </p:nvSpPr>
        <p:spPr/>
        <p:txBody>
          <a:bodyPr/>
          <a:lstStyle/>
          <a:p>
            <a:fld id="{EBA86316-C4C0-4FF8-B718-FC28407D86C3}" type="slidenum">
              <a:rPr lang="en-US" smtClean="0"/>
              <a:t>‹#›</a:t>
            </a:fld>
            <a:endParaRPr lang="en-US"/>
          </a:p>
        </p:txBody>
      </p:sp>
    </p:spTree>
    <p:extLst>
      <p:ext uri="{BB962C8B-B14F-4D97-AF65-F5344CB8AC3E}">
        <p14:creationId xmlns:p14="http://schemas.microsoft.com/office/powerpoint/2010/main" val="514987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8C852-AB03-4391-A6D9-84E9E3ED6C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7A387FD-B0C1-41D3-A42B-A7F5C0B73FA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B9C9985-B0F0-4B65-A9A2-84E3ADCB1B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343DB4-9770-44FD-987A-8884499E8494}"/>
              </a:ext>
            </a:extLst>
          </p:cNvPr>
          <p:cNvSpPr>
            <a:spLocks noGrp="1"/>
          </p:cNvSpPr>
          <p:nvPr>
            <p:ph type="dt" sz="half" idx="10"/>
          </p:nvPr>
        </p:nvSpPr>
        <p:spPr/>
        <p:txBody>
          <a:bodyPr/>
          <a:lstStyle/>
          <a:p>
            <a:fld id="{BB38BA88-D6B9-4094-A088-64A257953A2C}" type="datetimeFigureOut">
              <a:rPr lang="en-US" smtClean="0"/>
              <a:t>9/13/2020</a:t>
            </a:fld>
            <a:endParaRPr lang="en-US"/>
          </a:p>
        </p:txBody>
      </p:sp>
      <p:sp>
        <p:nvSpPr>
          <p:cNvPr id="6" name="Footer Placeholder 5">
            <a:extLst>
              <a:ext uri="{FF2B5EF4-FFF2-40B4-BE49-F238E27FC236}">
                <a16:creationId xmlns:a16="http://schemas.microsoft.com/office/drawing/2014/main" id="{1B46E95C-C360-4606-9F77-A3656626F9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CD4635-12CE-4164-93B5-DCD14D76F4D7}"/>
              </a:ext>
            </a:extLst>
          </p:cNvPr>
          <p:cNvSpPr>
            <a:spLocks noGrp="1"/>
          </p:cNvSpPr>
          <p:nvPr>
            <p:ph type="sldNum" sz="quarter" idx="12"/>
          </p:nvPr>
        </p:nvSpPr>
        <p:spPr/>
        <p:txBody>
          <a:bodyPr/>
          <a:lstStyle/>
          <a:p>
            <a:fld id="{EBA86316-C4C0-4FF8-B718-FC28407D86C3}" type="slidenum">
              <a:rPr lang="en-US" smtClean="0"/>
              <a:t>‹#›</a:t>
            </a:fld>
            <a:endParaRPr lang="en-US"/>
          </a:p>
        </p:txBody>
      </p:sp>
    </p:spTree>
    <p:extLst>
      <p:ext uri="{BB962C8B-B14F-4D97-AF65-F5344CB8AC3E}">
        <p14:creationId xmlns:p14="http://schemas.microsoft.com/office/powerpoint/2010/main" val="1441792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712415-FEC8-482D-A041-E1282C3F38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13120D-C8BB-4317-B417-097399F66C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32413C-9F8D-4540-AC23-A6B8D397806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38BA88-D6B9-4094-A088-64A257953A2C}" type="datetimeFigureOut">
              <a:rPr lang="en-US" smtClean="0"/>
              <a:t>9/13/2020</a:t>
            </a:fld>
            <a:endParaRPr lang="en-US"/>
          </a:p>
        </p:txBody>
      </p:sp>
      <p:sp>
        <p:nvSpPr>
          <p:cNvPr id="5" name="Footer Placeholder 4">
            <a:extLst>
              <a:ext uri="{FF2B5EF4-FFF2-40B4-BE49-F238E27FC236}">
                <a16:creationId xmlns:a16="http://schemas.microsoft.com/office/drawing/2014/main" id="{E08222F5-DF50-4CDA-ABAF-F3AEA3C43A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60133F4-673D-4681-B1DA-0FD626DEB0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A86316-C4C0-4FF8-B718-FC28407D86C3}" type="slidenum">
              <a:rPr lang="en-US" smtClean="0"/>
              <a:t>‹#›</a:t>
            </a:fld>
            <a:endParaRPr lang="en-US"/>
          </a:p>
        </p:txBody>
      </p:sp>
    </p:spTree>
    <p:extLst>
      <p:ext uri="{BB962C8B-B14F-4D97-AF65-F5344CB8AC3E}">
        <p14:creationId xmlns:p14="http://schemas.microsoft.com/office/powerpoint/2010/main" val="850687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10" Type="http://schemas.openxmlformats.org/officeDocument/2006/relationships/image" Target="../media/image4.emf"/><Relationship Id="rId4" Type="http://schemas.openxmlformats.org/officeDocument/2006/relationships/image" Target="../media/image1.emf"/><Relationship Id="rId9" Type="http://schemas.openxmlformats.org/officeDocument/2006/relationships/oleObject" Target="../embeddings/oleObject4.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2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7.xml"/><Relationship Id="rId5" Type="http://schemas.openxmlformats.org/officeDocument/2006/relationships/image" Target="../media/image30.png"/><Relationship Id="rId4" Type="http://schemas.openxmlformats.org/officeDocument/2006/relationships/image" Target="../media/image29.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7.xml"/><Relationship Id="rId6" Type="http://schemas.openxmlformats.org/officeDocument/2006/relationships/image" Target="../media/image35.png"/><Relationship Id="rId5" Type="http://schemas.openxmlformats.org/officeDocument/2006/relationships/image" Target="../media/image34.png"/><Relationship Id="rId4" Type="http://schemas.openxmlformats.org/officeDocument/2006/relationships/image" Target="../media/image3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7.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7.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31.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7.xml"/><Relationship Id="rId6" Type="http://schemas.openxmlformats.org/officeDocument/2006/relationships/image" Target="../media/image50.png"/><Relationship Id="rId5" Type="http://schemas.openxmlformats.org/officeDocument/2006/relationships/image" Target="../media/image49.png"/><Relationship Id="rId4" Type="http://schemas.openxmlformats.org/officeDocument/2006/relationships/image" Target="../media/image48.png"/></Relationships>
</file>

<file path=ppt/slides/_rels/slide32.xml.rels><?xml version="1.0" encoding="UTF-8" standalone="yes"?>
<Relationships xmlns="http://schemas.openxmlformats.org/package/2006/relationships"><Relationship Id="rId2" Type="http://schemas.openxmlformats.org/officeDocument/2006/relationships/image" Target="../media/image5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image" Target="../media/image52.png"/><Relationship Id="rId1" Type="http://schemas.openxmlformats.org/officeDocument/2006/relationships/slideLayout" Target="../slideLayouts/slideLayout7.xml"/><Relationship Id="rId6" Type="http://schemas.openxmlformats.org/officeDocument/2006/relationships/image" Target="../media/image56.png"/><Relationship Id="rId5" Type="http://schemas.openxmlformats.org/officeDocument/2006/relationships/image" Target="../media/image55.png"/><Relationship Id="rId4" Type="http://schemas.openxmlformats.org/officeDocument/2006/relationships/image" Target="../media/image54.png"/></Relationships>
</file>

<file path=ppt/slides/_rels/slide34.xml.rels><?xml version="1.0" encoding="UTF-8" standalone="yes"?>
<Relationships xmlns="http://schemas.openxmlformats.org/package/2006/relationships"><Relationship Id="rId3" Type="http://schemas.openxmlformats.org/officeDocument/2006/relationships/image" Target="../media/image58.png"/><Relationship Id="rId2" Type="http://schemas.openxmlformats.org/officeDocument/2006/relationships/image" Target="../media/image57.png"/><Relationship Id="rId1" Type="http://schemas.openxmlformats.org/officeDocument/2006/relationships/slideLayout" Target="../slideLayouts/slideLayout7.xml"/><Relationship Id="rId6" Type="http://schemas.openxmlformats.org/officeDocument/2006/relationships/image" Target="../media/image61.png"/><Relationship Id="rId5" Type="http://schemas.openxmlformats.org/officeDocument/2006/relationships/image" Target="../media/image60.png"/><Relationship Id="rId4" Type="http://schemas.openxmlformats.org/officeDocument/2006/relationships/image" Target="../media/image59.png"/></Relationships>
</file>

<file path=ppt/slides/_rels/slide35.xml.rels><?xml version="1.0" encoding="UTF-8" standalone="yes"?>
<Relationships xmlns="http://schemas.openxmlformats.org/package/2006/relationships"><Relationship Id="rId2" Type="http://schemas.openxmlformats.org/officeDocument/2006/relationships/image" Target="../media/image6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63.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65.png"/><Relationship Id="rId2" Type="http://schemas.openxmlformats.org/officeDocument/2006/relationships/image" Target="../media/image64.png"/><Relationship Id="rId1" Type="http://schemas.openxmlformats.org/officeDocument/2006/relationships/slideLayout" Target="../slideLayouts/slideLayout7.xml"/><Relationship Id="rId6" Type="http://schemas.openxmlformats.org/officeDocument/2006/relationships/image" Target="../media/image68.png"/><Relationship Id="rId5" Type="http://schemas.openxmlformats.org/officeDocument/2006/relationships/image" Target="../media/image67.png"/><Relationship Id="rId4" Type="http://schemas.openxmlformats.org/officeDocument/2006/relationships/image" Target="../media/image66.png"/></Relationships>
</file>

<file path=ppt/slides/_rels/slide38.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9.png"/><Relationship Id="rId1" Type="http://schemas.openxmlformats.org/officeDocument/2006/relationships/slideLayout" Target="../slideLayouts/slideLayout7.xml"/><Relationship Id="rId6" Type="http://schemas.openxmlformats.org/officeDocument/2006/relationships/image" Target="../media/image73.png"/><Relationship Id="rId5" Type="http://schemas.openxmlformats.org/officeDocument/2006/relationships/image" Target="../media/image72.png"/><Relationship Id="rId4" Type="http://schemas.openxmlformats.org/officeDocument/2006/relationships/image" Target="../media/image71.png"/></Relationships>
</file>

<file path=ppt/slides/_rels/slide39.xml.rels><?xml version="1.0" encoding="UTF-8" standalone="yes"?>
<Relationships xmlns="http://schemas.openxmlformats.org/package/2006/relationships"><Relationship Id="rId3" Type="http://schemas.openxmlformats.org/officeDocument/2006/relationships/image" Target="../media/image75.png"/><Relationship Id="rId2" Type="http://schemas.openxmlformats.org/officeDocument/2006/relationships/image" Target="../media/image74.png"/><Relationship Id="rId1" Type="http://schemas.openxmlformats.org/officeDocument/2006/relationships/slideLayout" Target="../slideLayouts/slideLayout7.xml"/><Relationship Id="rId6" Type="http://schemas.openxmlformats.org/officeDocument/2006/relationships/image" Target="../media/image78.png"/><Relationship Id="rId5" Type="http://schemas.openxmlformats.org/officeDocument/2006/relationships/image" Target="../media/image77.png"/><Relationship Id="rId4" Type="http://schemas.openxmlformats.org/officeDocument/2006/relationships/image" Target="../media/image7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BD495D-9937-4A4A-A057-A17691829E15}"/>
              </a:ext>
            </a:extLst>
          </p:cNvPr>
          <p:cNvSpPr txBox="1"/>
          <p:nvPr/>
        </p:nvSpPr>
        <p:spPr>
          <a:xfrm>
            <a:off x="0" y="0"/>
            <a:ext cx="12192000" cy="1118255"/>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1. Độ lớn của lực tương tác giữa hai điện tích điểm </a:t>
            </a:r>
            <a:r>
              <a:rPr lang="en-US" sz="2800" b="1" dirty="0" err="1">
                <a:solidFill>
                  <a:srgbClr val="FFFFFF"/>
                </a:solidFill>
                <a:effectLst/>
                <a:latin typeface="Times New Roman" panose="02020603050405020304" pitchFamily="18" charset="0"/>
                <a:ea typeface="Calibri" panose="020F0502020204030204" pitchFamily="34" charset="0"/>
              </a:rPr>
              <a:t>đứng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yên</a:t>
            </a:r>
            <a:r>
              <a:rPr lang="en-US" sz="2800" b="1" dirty="0">
                <a:solidFill>
                  <a:srgbClr val="FFFFFF"/>
                </a:solidFill>
                <a:effectLst/>
                <a:latin typeface="Times New Roman" panose="02020603050405020304" pitchFamily="18" charset="0"/>
                <a:ea typeface="Calibri" panose="020F0502020204030204" pitchFamily="34" charset="0"/>
              </a:rPr>
              <a:t> </a:t>
            </a:r>
            <a:r>
              <a:rPr lang="vi-VN" sz="2800" b="1" dirty="0">
                <a:solidFill>
                  <a:srgbClr val="FFFFFF"/>
                </a:solidFill>
                <a:effectLst/>
                <a:latin typeface="Times New Roman" panose="02020603050405020304" pitchFamily="18" charset="0"/>
                <a:ea typeface="Calibri" panose="020F0502020204030204" pitchFamily="34" charset="0"/>
              </a:rPr>
              <a:t>trong không khí</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65D7BC68-33DF-4029-8599-EAC26510CE56}"/>
              </a:ext>
            </a:extLst>
          </p:cNvPr>
          <p:cNvSpPr txBox="1"/>
          <p:nvPr/>
        </p:nvSpPr>
        <p:spPr>
          <a:xfrm>
            <a:off x="762000" y="1181755"/>
            <a:ext cx="8688597"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tỉ lệ với bình phương khoảng cách giữa hai điện tích.</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132CFB17-9285-4BAF-A323-9E75353FBE53}"/>
              </a:ext>
            </a:extLst>
          </p:cNvPr>
          <p:cNvSpPr txBox="1"/>
          <p:nvPr/>
        </p:nvSpPr>
        <p:spPr>
          <a:xfrm>
            <a:off x="762000" y="1704975"/>
            <a:ext cx="9796272"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tỉ lệ nghịch với bình phương khoảng cách giữa hai điện tích.</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DA33848A-AC1E-44E0-AD67-B37A59306A5B}"/>
              </a:ext>
            </a:extLst>
          </p:cNvPr>
          <p:cNvSpPr txBox="1"/>
          <p:nvPr/>
        </p:nvSpPr>
        <p:spPr>
          <a:xfrm>
            <a:off x="762000" y="2228195"/>
            <a:ext cx="6614311"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tỉ lệ với khoảng cách giữa hai điện tích.</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51E911F7-C087-4785-A965-0465778F760D}"/>
              </a:ext>
            </a:extLst>
          </p:cNvPr>
          <p:cNvSpPr txBox="1"/>
          <p:nvPr/>
        </p:nvSpPr>
        <p:spPr>
          <a:xfrm>
            <a:off x="762000" y="2751415"/>
            <a:ext cx="7742825"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tỉ lệ nghịch với khoảng cách giữa hai điện tích.</a:t>
            </a:r>
            <a:endParaRPr lang="en-US" sz="2800" b="1" dirty="0">
              <a:solidFill>
                <a:srgbClr val="1111AF"/>
              </a:solidFill>
              <a:latin typeface="Times New Roman" panose="02020603050405020304" pitchFamily="18" charset="0"/>
            </a:endParaRPr>
          </a:p>
        </p:txBody>
      </p:sp>
      <p:sp>
        <p:nvSpPr>
          <p:cNvPr id="6" name="Rectangle: Rounded Corners 5">
            <a:extLst>
              <a:ext uri="{FF2B5EF4-FFF2-40B4-BE49-F238E27FC236}">
                <a16:creationId xmlns:a16="http://schemas.microsoft.com/office/drawing/2014/main" id="{A70286E1-B887-48A6-AB45-49BBC990822E}"/>
              </a:ext>
            </a:extLst>
          </p:cNvPr>
          <p:cNvSpPr/>
          <p:nvPr/>
        </p:nvSpPr>
        <p:spPr>
          <a:xfrm>
            <a:off x="812800" y="1743075"/>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387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 calcmode="lin" valueType="num">
                                      <p:cBhvr>
                                        <p:cTn id="7" dur="500" fill="hold"/>
                                        <p:tgtEl>
                                          <p:spTgt spid="6">
                                            <p:bg/>
                                          </p:spTgt>
                                        </p:tgtEl>
                                        <p:attrNameLst>
                                          <p:attrName>ppt_w</p:attrName>
                                        </p:attrNameLst>
                                      </p:cBhvr>
                                      <p:tavLst>
                                        <p:tav tm="0">
                                          <p:val>
                                            <p:fltVal val="0"/>
                                          </p:val>
                                        </p:tav>
                                        <p:tav tm="100000">
                                          <p:val>
                                            <p:strVal val="#ppt_w"/>
                                          </p:val>
                                        </p:tav>
                                      </p:tavLst>
                                    </p:anim>
                                    <p:anim calcmode="lin" valueType="num">
                                      <p:cBhvr>
                                        <p:cTn id="8" dur="500" fill="hold"/>
                                        <p:tgtEl>
                                          <p:spTgt spid="6">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6">
                                            <p:txEl>
                                              <p:pRg st="0" end="0"/>
                                            </p:txEl>
                                          </p:spTgt>
                                        </p:tgtEl>
                                        <p:attrNameLst>
                                          <p:attrName>style.visibility</p:attrName>
                                        </p:attrNameLst>
                                      </p:cBhvr>
                                      <p:to>
                                        <p:strVal val="visible"/>
                                      </p:to>
                                    </p:set>
                                    <p:anim calcmode="lin" valueType="num">
                                      <p:cBhvr>
                                        <p:cTn id="13"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F128EE-2D6E-4B46-BE89-4691C87B6C24}"/>
              </a:ext>
            </a:extLst>
          </p:cNvPr>
          <p:cNvSpPr txBox="1"/>
          <p:nvPr/>
        </p:nvSpPr>
        <p:spPr>
          <a:xfrm>
            <a:off x="0" y="0"/>
            <a:ext cx="12192000" cy="1118255"/>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Arial" panose="020B0604020202020204" pitchFamily="34" charset="0"/>
              </a:rPr>
              <a:t>Câu 10. Đặt hai điện tích q</a:t>
            </a:r>
            <a:r>
              <a:rPr lang="vi-VN" sz="2800" b="1" baseline="-25000" dirty="0">
                <a:solidFill>
                  <a:srgbClr val="FFFFFF"/>
                </a:solidFill>
                <a:effectLst/>
                <a:latin typeface="Times New Roman" panose="02020603050405020304" pitchFamily="18" charset="0"/>
                <a:ea typeface="Arial" panose="020B0604020202020204" pitchFamily="34" charset="0"/>
              </a:rPr>
              <a:t>1 </a:t>
            </a:r>
            <a:r>
              <a:rPr lang="vi-VN" sz="2800" b="1" dirty="0">
                <a:solidFill>
                  <a:srgbClr val="FFFFFF"/>
                </a:solidFill>
                <a:effectLst/>
                <a:latin typeface="Times New Roman" panose="02020603050405020304" pitchFamily="18" charset="0"/>
                <a:ea typeface="Arial" panose="020B0604020202020204" pitchFamily="34" charset="0"/>
              </a:rPr>
              <a:t>và q</a:t>
            </a:r>
            <a:r>
              <a:rPr lang="vi-VN" sz="2800" b="1" baseline="-25000" dirty="0">
                <a:solidFill>
                  <a:srgbClr val="FFFFFF"/>
                </a:solidFill>
                <a:effectLst/>
                <a:latin typeface="Times New Roman" panose="02020603050405020304" pitchFamily="18" charset="0"/>
                <a:ea typeface="Arial" panose="020B0604020202020204" pitchFamily="34" charset="0"/>
              </a:rPr>
              <a:t>2</a:t>
            </a:r>
            <a:r>
              <a:rPr lang="vi-VN" sz="2800" b="1" dirty="0">
                <a:solidFill>
                  <a:srgbClr val="FFFFFF"/>
                </a:solidFill>
                <a:effectLst/>
                <a:latin typeface="Times New Roman" panose="02020603050405020304" pitchFamily="18" charset="0"/>
                <a:ea typeface="Arial" panose="020B0604020202020204" pitchFamily="34" charset="0"/>
              </a:rPr>
              <a:t> lại gần nhau trong không khí thì chúng đẩy nhau. Khẳng định nào sau đây là đúng?</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A7EB0139-9086-4678-A79A-93A28B8D488D}"/>
              </a:ext>
            </a:extLst>
          </p:cNvPr>
          <p:cNvSpPr txBox="1"/>
          <p:nvPr/>
        </p:nvSpPr>
        <p:spPr>
          <a:xfrm>
            <a:off x="1016000" y="1181755"/>
            <a:ext cx="1947969"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q</a:t>
            </a:r>
            <a:r>
              <a:rPr lang="vi-VN" sz="2800" b="1" baseline="-25000" dirty="0">
                <a:solidFill>
                  <a:srgbClr val="1111AF"/>
                </a:solidFill>
                <a:effectLst/>
                <a:latin typeface="Times New Roman" panose="02020603050405020304" pitchFamily="18" charset="0"/>
                <a:ea typeface="Arial" panose="020B0604020202020204" pitchFamily="34" charset="0"/>
              </a:rPr>
              <a:t>1.</a:t>
            </a:r>
            <a:r>
              <a:rPr lang="vi-VN" sz="2800" b="1" dirty="0">
                <a:solidFill>
                  <a:srgbClr val="1111AF"/>
                </a:solidFill>
                <a:effectLst/>
                <a:latin typeface="Times New Roman" panose="02020603050405020304" pitchFamily="18" charset="0"/>
                <a:ea typeface="Arial" panose="020B0604020202020204" pitchFamily="34" charset="0"/>
              </a:rPr>
              <a:t>q</a:t>
            </a:r>
            <a:r>
              <a:rPr lang="vi-VN" sz="2800" b="1" baseline="-25000" dirty="0">
                <a:solidFill>
                  <a:srgbClr val="1111AF"/>
                </a:solidFill>
                <a:effectLst/>
                <a:latin typeface="Times New Roman" panose="02020603050405020304" pitchFamily="18" charset="0"/>
                <a:ea typeface="Arial" panose="020B0604020202020204" pitchFamily="34" charset="0"/>
              </a:rPr>
              <a:t>2 </a:t>
            </a:r>
            <a:r>
              <a:rPr lang="vi-VN" sz="2800" b="1" dirty="0">
                <a:solidFill>
                  <a:srgbClr val="1111AF"/>
                </a:solidFill>
                <a:effectLst/>
                <a:latin typeface="Times New Roman" panose="02020603050405020304" pitchFamily="18" charset="0"/>
                <a:ea typeface="Arial" panose="020B0604020202020204" pitchFamily="34" charset="0"/>
              </a:rPr>
              <a:t>&lt; 0.</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B2C8DB2A-A5FD-4EB9-87B8-3D90021CF608}"/>
              </a:ext>
            </a:extLst>
          </p:cNvPr>
          <p:cNvSpPr txBox="1"/>
          <p:nvPr/>
        </p:nvSpPr>
        <p:spPr>
          <a:xfrm>
            <a:off x="6477000" y="1181755"/>
            <a:ext cx="2970685"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B.</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a:solidFill>
                  <a:srgbClr val="1111AF"/>
                </a:solidFill>
                <a:effectLst/>
                <a:latin typeface="Times New Roman" panose="02020603050405020304" pitchFamily="18" charset="0"/>
                <a:ea typeface="Arial" panose="020B0604020202020204" pitchFamily="34" charset="0"/>
              </a:rPr>
              <a:t>q</a:t>
            </a:r>
            <a:r>
              <a:rPr lang="fr-FR" sz="2800" b="1" baseline="-25000" dirty="0">
                <a:solidFill>
                  <a:srgbClr val="1111AF"/>
                </a:solidFill>
                <a:effectLst/>
                <a:latin typeface="Times New Roman" panose="02020603050405020304" pitchFamily="18" charset="0"/>
                <a:ea typeface="Arial" panose="020B0604020202020204" pitchFamily="34" charset="0"/>
              </a:rPr>
              <a:t>1</a:t>
            </a:r>
            <a:r>
              <a:rPr lang="fr-FR" sz="2800" b="1" dirty="0">
                <a:solidFill>
                  <a:srgbClr val="1111AF"/>
                </a:solidFill>
                <a:effectLst/>
                <a:latin typeface="Times New Roman" panose="02020603050405020304" pitchFamily="18" charset="0"/>
                <a:ea typeface="Arial" panose="020B0604020202020204" pitchFamily="34" charset="0"/>
              </a:rPr>
              <a:t> &lt; 0 </a:t>
            </a:r>
            <a:r>
              <a:rPr lang="fr-FR" sz="2800" b="1" dirty="0" err="1">
                <a:solidFill>
                  <a:srgbClr val="1111AF"/>
                </a:solidFill>
                <a:effectLst/>
                <a:latin typeface="Times New Roman" panose="02020603050405020304" pitchFamily="18" charset="0"/>
                <a:ea typeface="Arial" panose="020B0604020202020204" pitchFamily="34" charset="0"/>
              </a:rPr>
              <a:t>và</a:t>
            </a:r>
            <a:r>
              <a:rPr lang="fr-FR" sz="2800" b="1" dirty="0">
                <a:solidFill>
                  <a:srgbClr val="1111AF"/>
                </a:solidFill>
                <a:effectLst/>
                <a:latin typeface="Times New Roman" panose="02020603050405020304" pitchFamily="18" charset="0"/>
                <a:ea typeface="Arial" panose="020B0604020202020204" pitchFamily="34" charset="0"/>
              </a:rPr>
              <a:t> q</a:t>
            </a:r>
            <a:r>
              <a:rPr lang="fr-FR" sz="2800" b="1" baseline="-25000" dirty="0">
                <a:solidFill>
                  <a:srgbClr val="1111AF"/>
                </a:solidFill>
                <a:effectLst/>
                <a:latin typeface="Times New Roman" panose="02020603050405020304" pitchFamily="18" charset="0"/>
                <a:ea typeface="Arial" panose="020B0604020202020204" pitchFamily="34" charset="0"/>
              </a:rPr>
              <a:t>2 </a:t>
            </a:r>
            <a:r>
              <a:rPr lang="fr-FR" sz="2800" b="1" dirty="0">
                <a:solidFill>
                  <a:srgbClr val="1111AF"/>
                </a:solidFill>
                <a:effectLst/>
                <a:latin typeface="Times New Roman" panose="02020603050405020304" pitchFamily="18" charset="0"/>
                <a:ea typeface="Arial" panose="020B0604020202020204" pitchFamily="34" charset="0"/>
              </a:rPr>
              <a:t>&lt; 0.</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393BE1DA-3E2F-4CCC-8690-0758566BA50A}"/>
              </a:ext>
            </a:extLst>
          </p:cNvPr>
          <p:cNvSpPr txBox="1"/>
          <p:nvPr/>
        </p:nvSpPr>
        <p:spPr>
          <a:xfrm>
            <a:off x="1016000" y="1943755"/>
            <a:ext cx="2037737"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C.</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a:solidFill>
                  <a:srgbClr val="1111AF"/>
                </a:solidFill>
                <a:effectLst/>
                <a:latin typeface="Times New Roman" panose="02020603050405020304" pitchFamily="18" charset="0"/>
                <a:ea typeface="Arial" panose="020B0604020202020204" pitchFamily="34" charset="0"/>
              </a:rPr>
              <a:t>q</a:t>
            </a:r>
            <a:r>
              <a:rPr lang="fr-FR" sz="2800" b="1" baseline="-25000" dirty="0">
                <a:solidFill>
                  <a:srgbClr val="1111AF"/>
                </a:solidFill>
                <a:effectLst/>
                <a:latin typeface="Times New Roman" panose="02020603050405020304" pitchFamily="18" charset="0"/>
                <a:ea typeface="Arial" panose="020B0604020202020204" pitchFamily="34" charset="0"/>
              </a:rPr>
              <a:t>1. </a:t>
            </a:r>
            <a:r>
              <a:rPr lang="fr-FR" sz="2800" b="1" dirty="0">
                <a:solidFill>
                  <a:srgbClr val="1111AF"/>
                </a:solidFill>
                <a:effectLst/>
                <a:latin typeface="Times New Roman" panose="02020603050405020304" pitchFamily="18" charset="0"/>
                <a:ea typeface="Arial" panose="020B0604020202020204" pitchFamily="34" charset="0"/>
              </a:rPr>
              <a:t>q</a:t>
            </a:r>
            <a:r>
              <a:rPr lang="fr-FR" sz="2800" b="1" baseline="-25000" dirty="0">
                <a:solidFill>
                  <a:srgbClr val="1111AF"/>
                </a:solidFill>
                <a:effectLst/>
                <a:latin typeface="Times New Roman" panose="02020603050405020304" pitchFamily="18" charset="0"/>
                <a:ea typeface="Arial" panose="020B0604020202020204" pitchFamily="34" charset="0"/>
              </a:rPr>
              <a:t>2</a:t>
            </a:r>
            <a:r>
              <a:rPr lang="fr-FR" sz="2800" b="1" dirty="0">
                <a:solidFill>
                  <a:srgbClr val="1111AF"/>
                </a:solidFill>
                <a:effectLst/>
                <a:latin typeface="Times New Roman" panose="02020603050405020304" pitchFamily="18" charset="0"/>
                <a:ea typeface="Arial" panose="020B0604020202020204" pitchFamily="34" charset="0"/>
              </a:rPr>
              <a:t> &gt; 0.</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2D49F604-4E90-4880-8F9C-7BFD1000E10A}"/>
              </a:ext>
            </a:extLst>
          </p:cNvPr>
          <p:cNvSpPr txBox="1"/>
          <p:nvPr/>
        </p:nvSpPr>
        <p:spPr>
          <a:xfrm>
            <a:off x="6477000" y="1943755"/>
            <a:ext cx="3021981"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q</a:t>
            </a:r>
            <a:r>
              <a:rPr lang="vi-VN" sz="2800" b="1" baseline="-25000" dirty="0">
                <a:solidFill>
                  <a:srgbClr val="1111AF"/>
                </a:solidFill>
                <a:effectLst/>
                <a:latin typeface="Times New Roman" panose="02020603050405020304" pitchFamily="18" charset="0"/>
                <a:ea typeface="Arial" panose="020B0604020202020204" pitchFamily="34" charset="0"/>
              </a:rPr>
              <a:t>1</a:t>
            </a:r>
            <a:r>
              <a:rPr lang="vi-VN" sz="2800" b="1" dirty="0">
                <a:solidFill>
                  <a:srgbClr val="1111AF"/>
                </a:solidFill>
                <a:effectLst/>
                <a:latin typeface="Times New Roman" panose="02020603050405020304" pitchFamily="18" charset="0"/>
                <a:ea typeface="Arial" panose="020B0604020202020204" pitchFamily="34" charset="0"/>
              </a:rPr>
              <a:t> &gt; 0 và q</a:t>
            </a:r>
            <a:r>
              <a:rPr lang="vi-VN" sz="2800" b="1" baseline="-25000" dirty="0">
                <a:solidFill>
                  <a:srgbClr val="1111AF"/>
                </a:solidFill>
                <a:effectLst/>
                <a:latin typeface="Times New Roman" panose="02020603050405020304" pitchFamily="18" charset="0"/>
                <a:ea typeface="Arial" panose="020B0604020202020204" pitchFamily="34" charset="0"/>
              </a:rPr>
              <a:t>2</a:t>
            </a:r>
            <a:r>
              <a:rPr lang="vi-VN" sz="2800" b="1" dirty="0">
                <a:solidFill>
                  <a:srgbClr val="1111AF"/>
                </a:solidFill>
                <a:effectLst/>
                <a:latin typeface="Times New Roman" panose="02020603050405020304" pitchFamily="18" charset="0"/>
                <a:ea typeface="Arial" panose="020B0604020202020204" pitchFamily="34" charset="0"/>
              </a:rPr>
              <a:t> &lt; 0.</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B96964E0-40E8-4BB1-B202-A19FC65F1843}"/>
              </a:ext>
            </a:extLst>
          </p:cNvPr>
          <p:cNvSpPr/>
          <p:nvPr/>
        </p:nvSpPr>
        <p:spPr>
          <a:xfrm>
            <a:off x="1066800" y="1981855"/>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8641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D7542012-BA15-44D6-B975-136C81193264}"/>
                  </a:ext>
                </a:extLst>
              </p:cNvPr>
              <p:cNvSpPr txBox="1"/>
              <p:nvPr/>
            </p:nvSpPr>
            <p:spPr>
              <a:xfrm>
                <a:off x="0" y="0"/>
                <a:ext cx="12192000" cy="1549142"/>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11. Hai điện tích</a:t>
                </a:r>
                <a14:m>
                  <m:oMath xmlns:m="http://schemas.openxmlformats.org/officeDocument/2006/math">
                    <m:r>
                      <a:rPr lang="vi-VN"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oMath>
                </a14:m>
                <a:r>
                  <a:rPr lang="vi-VN" sz="2800" b="1" dirty="0">
                    <a:solidFill>
                      <a:srgbClr val="FFFFFF"/>
                    </a:solidFill>
                    <a:effectLst/>
                    <a:latin typeface="Times New Roman" panose="02020603050405020304" pitchFamily="18" charset="0"/>
                    <a:ea typeface="Calibri" panose="020F0502020204030204" pitchFamily="34" charset="0"/>
                  </a:rPr>
                  <a:t>,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𝟑</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oMath>
                </a14:m>
                <a:r>
                  <a:rPr lang="vi-VN" sz="2800" b="1" dirty="0">
                    <a:solidFill>
                      <a:srgbClr val="FFFFFF"/>
                    </a:solidFill>
                    <a:effectLst/>
                    <a:latin typeface="Times New Roman" panose="02020603050405020304" pitchFamily="18" charset="0"/>
                    <a:ea typeface="Calibri" panose="020F0502020204030204" pitchFamily="34" charset="0"/>
                  </a:rPr>
                  <a:t>đặt cách nhau một khoảng r. Nếu điện tích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ub>
                    </m:sSub>
                  </m:oMath>
                </a14:m>
                <a:r>
                  <a:rPr lang="vi-VN" sz="2800" b="1" dirty="0">
                    <a:solidFill>
                      <a:srgbClr val="FFFFFF"/>
                    </a:solidFill>
                    <a:effectLst/>
                    <a:latin typeface="Times New Roman" panose="02020603050405020304" pitchFamily="18" charset="0"/>
                    <a:ea typeface="Calibri" panose="020F0502020204030204" pitchFamily="34" charset="0"/>
                  </a:rPr>
                  <a:t>tác dụng lên điện tích</a:t>
                </a:r>
                <a:r>
                  <a:rPr lang="en-US" sz="2800" b="1" dirty="0">
                    <a:solidFill>
                      <a:srgbClr val="FFFFFF"/>
                    </a:solidFill>
                    <a:effectLst/>
                    <a:latin typeface="Times New Roman" panose="02020603050405020304" pitchFamily="18" charset="0"/>
                    <a:ea typeface="Calibri" panose="020F0502020204030204" pitchFamily="34" charset="0"/>
                  </a:rPr>
                  <a:t> q</a:t>
                </a:r>
                <a:r>
                  <a:rPr lang="en-US" sz="2800" b="1" baseline="-25000" dirty="0">
                    <a:solidFill>
                      <a:srgbClr val="FFFFFF"/>
                    </a:solidFill>
                    <a:effectLst/>
                    <a:latin typeface="Times New Roman" panose="02020603050405020304" pitchFamily="18" charset="0"/>
                    <a:ea typeface="Calibri" panose="020F0502020204030204" pitchFamily="34" charset="0"/>
                  </a:rPr>
                  <a:t>2</a:t>
                </a:r>
                <a:r>
                  <a:rPr lang="vi-VN" sz="2800" b="1" dirty="0">
                    <a:solidFill>
                      <a:srgbClr val="FFFFFF"/>
                    </a:solidFill>
                    <a:effectLst/>
                    <a:latin typeface="Times New Roman" panose="02020603050405020304" pitchFamily="18" charset="0"/>
                    <a:ea typeface="Calibri" panose="020F0502020204030204" pitchFamily="34" charset="0"/>
                  </a:rPr>
                  <a:t>có độ lớn là F thì lực tác dụng của điện tích</a:t>
                </a:r>
                <a:r>
                  <a:rPr lang="en-US" sz="2800" b="1" dirty="0">
                    <a:solidFill>
                      <a:srgbClr val="FFFFFF"/>
                    </a:solidFill>
                    <a:effectLst/>
                    <a:latin typeface="Times New Roman" panose="02020603050405020304" pitchFamily="18" charset="0"/>
                    <a:ea typeface="Calibri" panose="020F0502020204030204" pitchFamily="34" charset="0"/>
                  </a:rPr>
                  <a:t> q</a:t>
                </a:r>
                <a:r>
                  <a:rPr lang="en-US" sz="2800" b="1" baseline="-25000" dirty="0">
                    <a:solidFill>
                      <a:srgbClr val="FFFFFF"/>
                    </a:solidFill>
                    <a:effectLst/>
                    <a:latin typeface="Times New Roman" panose="02020603050405020304" pitchFamily="18" charset="0"/>
                    <a:ea typeface="Calibri" panose="020F0502020204030204" pitchFamily="34" charset="0"/>
                  </a:rPr>
                  <a:t>2</a:t>
                </a:r>
                <a:r>
                  <a:rPr lang="en-US" sz="2800" b="1" dirty="0">
                    <a:solidFill>
                      <a:srgbClr val="FFFFFF"/>
                    </a:solidFill>
                    <a:effectLst/>
                    <a:latin typeface="Times New Roman" panose="02020603050405020304" pitchFamily="18" charset="0"/>
                    <a:ea typeface="Calibri" panose="020F0502020204030204" pitchFamily="34" charset="0"/>
                  </a:rPr>
                  <a:t> </a:t>
                </a:r>
                <a:r>
                  <a:rPr lang="vi-VN" sz="2800" b="1" dirty="0">
                    <a:solidFill>
                      <a:srgbClr val="FFFFFF"/>
                    </a:solidFill>
                    <a:effectLst/>
                    <a:latin typeface="Times New Roman" panose="02020603050405020304" pitchFamily="18" charset="0"/>
                    <a:ea typeface="Calibri" panose="020F0502020204030204" pitchFamily="34" charset="0"/>
                  </a:rPr>
                  <a:t>lên</a:t>
                </a:r>
                <a:r>
                  <a:rPr lang="en-US" sz="2800" b="1" dirty="0">
                    <a:solidFill>
                      <a:srgbClr val="FFFFFF"/>
                    </a:solidFill>
                    <a:effectLst/>
                    <a:latin typeface="Times New Roman" panose="02020603050405020304" pitchFamily="18" charset="0"/>
                    <a:ea typeface="Calibri" panose="020F0502020204030204" pitchFamily="34" charset="0"/>
                  </a:rPr>
                  <a:t> q</a:t>
                </a:r>
                <a:r>
                  <a:rPr lang="en-US" sz="2800" b="1" baseline="-25000" dirty="0">
                    <a:solidFill>
                      <a:srgbClr val="FFFFFF"/>
                    </a:solidFill>
                    <a:effectLst/>
                    <a:latin typeface="Times New Roman" panose="02020603050405020304" pitchFamily="18" charset="0"/>
                    <a:ea typeface="Calibri" panose="020F0502020204030204" pitchFamily="34" charset="0"/>
                  </a:rPr>
                  <a:t>1 </a:t>
                </a:r>
                <a:r>
                  <a:rPr lang="vi-VN" sz="2800" b="1" dirty="0">
                    <a:solidFill>
                      <a:srgbClr val="FFFFFF"/>
                    </a:solidFill>
                    <a:effectLst/>
                    <a:latin typeface="Times New Roman" panose="02020603050405020304" pitchFamily="18" charset="0"/>
                    <a:ea typeface="Calibri" panose="020F0502020204030204" pitchFamily="34" charset="0"/>
                  </a:rPr>
                  <a:t>có độ lớn là</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D7542012-BA15-44D6-B975-136C81193264}"/>
                  </a:ext>
                </a:extLst>
              </p:cNvPr>
              <p:cNvSpPr txBox="1">
                <a:spLocks noRot="1" noChangeAspect="1" noMove="1" noResize="1" noEditPoints="1" noAdjustHandles="1" noChangeArrowheads="1" noChangeShapeType="1" noTextEdit="1"/>
              </p:cNvSpPr>
              <p:nvPr/>
            </p:nvSpPr>
            <p:spPr>
              <a:xfrm>
                <a:off x="0" y="0"/>
                <a:ext cx="12192000" cy="1549142"/>
              </a:xfrm>
              <a:prstGeom prst="rect">
                <a:avLst/>
              </a:prstGeom>
              <a:blipFill>
                <a:blip r:embed="rId2"/>
                <a:stretch>
                  <a:fillRect r="-500" b="-4724"/>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ADA0098F-BBB9-47FF-978F-4E642844F9AA}"/>
              </a:ext>
            </a:extLst>
          </p:cNvPr>
          <p:cNvSpPr txBox="1"/>
          <p:nvPr/>
        </p:nvSpPr>
        <p:spPr>
          <a:xfrm>
            <a:off x="762000" y="1612642"/>
            <a:ext cx="1112805"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6F.</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28D9D25A-2D51-452B-B06C-5A8AA8E556C9}"/>
              </a:ext>
            </a:extLst>
          </p:cNvPr>
          <p:cNvSpPr txBox="1"/>
          <p:nvPr/>
        </p:nvSpPr>
        <p:spPr>
          <a:xfrm>
            <a:off x="3619500" y="1612642"/>
            <a:ext cx="1091966"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3F.</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C3A23B25-E4A4-4ED6-94F7-8B7CEA22DD28}"/>
              </a:ext>
            </a:extLst>
          </p:cNvPr>
          <p:cNvSpPr txBox="1"/>
          <p:nvPr/>
        </p:nvSpPr>
        <p:spPr>
          <a:xfrm>
            <a:off x="6477000" y="1612642"/>
            <a:ext cx="1382110"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1,5F.</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565DBF0C-1CB8-49AE-8CFF-F79D42343766}"/>
              </a:ext>
            </a:extLst>
          </p:cNvPr>
          <p:cNvSpPr txBox="1"/>
          <p:nvPr/>
        </p:nvSpPr>
        <p:spPr>
          <a:xfrm>
            <a:off x="9334500" y="1612642"/>
            <a:ext cx="900311"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F.</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007EE12E-675A-4171-8755-FD1959745514}"/>
              </a:ext>
            </a:extLst>
          </p:cNvPr>
          <p:cNvSpPr/>
          <p:nvPr/>
        </p:nvSpPr>
        <p:spPr>
          <a:xfrm>
            <a:off x="9385300" y="1650742"/>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7861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89A24E-5A58-4806-97E0-7E3F7B235610}"/>
              </a:ext>
            </a:extLst>
          </p:cNvPr>
          <p:cNvSpPr txBox="1"/>
          <p:nvPr/>
        </p:nvSpPr>
        <p:spPr>
          <a:xfrm>
            <a:off x="0" y="0"/>
            <a:ext cx="12192000" cy="687368"/>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12. Không thể nói về hằng số điện môi của chất nào dưới đây?</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57C3E02F-716D-4553-BB02-572D17C52900}"/>
              </a:ext>
            </a:extLst>
          </p:cNvPr>
          <p:cNvSpPr txBox="1"/>
          <p:nvPr/>
        </p:nvSpPr>
        <p:spPr>
          <a:xfrm>
            <a:off x="1016000" y="750868"/>
            <a:ext cx="2933816"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không khí khô.</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D8D78CBC-DB1B-464B-A1EE-D16EF4DA7A7F}"/>
              </a:ext>
            </a:extLst>
          </p:cNvPr>
          <p:cNvSpPr txBox="1"/>
          <p:nvPr/>
        </p:nvSpPr>
        <p:spPr>
          <a:xfrm>
            <a:off x="6477000" y="750868"/>
            <a:ext cx="3044423"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nước tinh khiết.</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F793447E-E5D2-4D3D-B494-9B9415DB3845}"/>
              </a:ext>
            </a:extLst>
          </p:cNvPr>
          <p:cNvSpPr txBox="1"/>
          <p:nvPr/>
        </p:nvSpPr>
        <p:spPr>
          <a:xfrm>
            <a:off x="1016000" y="1512868"/>
            <a:ext cx="2124299"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C.</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thủy</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tinh</a:t>
            </a:r>
            <a:r>
              <a:rPr lang="en-US"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1ADE95A8-D86C-4E8D-B296-A8787C7F710D}"/>
              </a:ext>
            </a:extLst>
          </p:cNvPr>
          <p:cNvSpPr txBox="1"/>
          <p:nvPr/>
        </p:nvSpPr>
        <p:spPr>
          <a:xfrm>
            <a:off x="6477000" y="1512868"/>
            <a:ext cx="3111749"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D.</a:t>
            </a:r>
            <a:r>
              <a:rPr lang="en-US" sz="2800" b="1" dirty="0">
                <a:solidFill>
                  <a:srgbClr val="1111AF"/>
                </a:solidFill>
                <a:effectLst/>
                <a:latin typeface="Times New Roman" panose="02020603050405020304" pitchFamily="18" charset="0"/>
                <a:ea typeface="Calibri" panose="020F0502020204030204" pitchFamily="34" charset="0"/>
              </a:rPr>
              <a:t> dung </a:t>
            </a:r>
            <a:r>
              <a:rPr lang="en-US" sz="2800" b="1" dirty="0" err="1">
                <a:solidFill>
                  <a:srgbClr val="1111AF"/>
                </a:solidFill>
                <a:effectLst/>
                <a:latin typeface="Times New Roman" panose="02020603050405020304" pitchFamily="18" charset="0"/>
                <a:ea typeface="Calibri" panose="020F0502020204030204" pitchFamily="34" charset="0"/>
              </a:rPr>
              <a:t>dịch</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muối</a:t>
            </a:r>
            <a:r>
              <a:rPr lang="en-US"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05CC3061-B26C-47B8-BEE5-F90A4D562C39}"/>
              </a:ext>
            </a:extLst>
          </p:cNvPr>
          <p:cNvSpPr/>
          <p:nvPr/>
        </p:nvSpPr>
        <p:spPr>
          <a:xfrm>
            <a:off x="6527800" y="1550968"/>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49091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1D3F1B-5301-4CC7-B55E-4C1065B89341}"/>
              </a:ext>
            </a:extLst>
          </p:cNvPr>
          <p:cNvSpPr txBox="1"/>
          <p:nvPr/>
        </p:nvSpPr>
        <p:spPr>
          <a:xfrm>
            <a:off x="0" y="0"/>
            <a:ext cx="12192000" cy="687368"/>
          </a:xfrm>
          <a:prstGeom prst="rect">
            <a:avLst/>
          </a:prstGeom>
          <a:solidFill>
            <a:srgbClr val="0070C0"/>
          </a:solidFill>
        </p:spPr>
        <p:txBody>
          <a:bodyPr wrap="square" lIns="254000" tIns="127000" rIns="254000" bIns="127000">
            <a:spAutoFit/>
          </a:bodyPr>
          <a:lstStyle/>
          <a:p>
            <a:pPr algn="just"/>
            <a:r>
              <a:rPr lang="pt-BR" sz="2800" b="1" dirty="0">
                <a:solidFill>
                  <a:srgbClr val="FFFFFF"/>
                </a:solidFill>
                <a:effectLst/>
                <a:latin typeface="Times New Roman" panose="02020603050405020304" pitchFamily="18" charset="0"/>
                <a:ea typeface="Calibri" panose="020F0502020204030204" pitchFamily="34" charset="0"/>
              </a:rPr>
              <a:t>Câu 13. Chọn phát biểu không đúng khi nói về thuyết êlectron ?</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A39C14AF-C111-4E24-90A3-CDF293F9C664}"/>
              </a:ext>
            </a:extLst>
          </p:cNvPr>
          <p:cNvSpPr txBox="1"/>
          <p:nvPr/>
        </p:nvSpPr>
        <p:spPr>
          <a:xfrm>
            <a:off x="762000" y="750868"/>
            <a:ext cx="11339964" cy="954107"/>
          </a:xfrm>
          <a:prstGeom prst="rect">
            <a:avLst/>
          </a:prstGeom>
          <a:noFill/>
        </p:spPr>
        <p:txBody>
          <a:bodyPr wrap="none">
            <a:spAutoFit/>
          </a:bodyPr>
          <a:lstStyle/>
          <a:p>
            <a:pPr marL="514350" indent="-514350">
              <a:buAutoNum type="alphaUcPeriod"/>
            </a:pPr>
            <a:r>
              <a:rPr lang="pt-BR" sz="2800" b="1" dirty="0">
                <a:solidFill>
                  <a:srgbClr val="1111AF"/>
                </a:solidFill>
                <a:effectLst/>
                <a:latin typeface="Times New Roman" panose="02020603050405020304" pitchFamily="18" charset="0"/>
                <a:ea typeface="Calibri" panose="020F0502020204030204" pitchFamily="34" charset="0"/>
              </a:rPr>
              <a:t>Theo thuyết êlectron, một vật nhiễm điện dương là vật đã nhận thêm </a:t>
            </a:r>
          </a:p>
          <a:p>
            <a:r>
              <a:rPr lang="pt-BR" sz="2800" b="1" dirty="0">
                <a:solidFill>
                  <a:srgbClr val="1111AF"/>
                </a:solidFill>
                <a:effectLst/>
                <a:latin typeface="Times New Roman" panose="02020603050405020304" pitchFamily="18" charset="0"/>
                <a:ea typeface="Calibri" panose="020F0502020204030204" pitchFamily="34" charset="0"/>
              </a:rPr>
              <a:t>các ion dương.</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FC1D7744-D143-4913-9D7A-B8786E2CF1BB}"/>
              </a:ext>
            </a:extLst>
          </p:cNvPr>
          <p:cNvSpPr txBox="1"/>
          <p:nvPr/>
        </p:nvSpPr>
        <p:spPr>
          <a:xfrm>
            <a:off x="762000" y="1704975"/>
            <a:ext cx="10724411" cy="954107"/>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B.</a:t>
            </a:r>
            <a:r>
              <a:rPr lang="pt-BR" sz="2800" b="1" dirty="0">
                <a:solidFill>
                  <a:srgbClr val="1111AF"/>
                </a:solidFill>
                <a:effectLst/>
                <a:latin typeface="Times New Roman" panose="02020603050405020304" pitchFamily="18" charset="0"/>
                <a:ea typeface="Calibri" panose="020F0502020204030204" pitchFamily="34" charset="0"/>
              </a:rPr>
              <a:t> Theo thuyết êlectron, một vật nhiễm điện âm là vật đã nhận thêm </a:t>
            </a:r>
          </a:p>
          <a:p>
            <a:r>
              <a:rPr lang="pt-BR" sz="2800" b="1" dirty="0">
                <a:solidFill>
                  <a:srgbClr val="1111AF"/>
                </a:solidFill>
                <a:effectLst/>
                <a:latin typeface="Times New Roman" panose="02020603050405020304" pitchFamily="18" charset="0"/>
                <a:ea typeface="Calibri" panose="020F0502020204030204" pitchFamily="34" charset="0"/>
              </a:rPr>
              <a:t>êlectron.</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ED590CD1-8A00-44DC-B681-B4F824E13297}"/>
              </a:ext>
            </a:extLst>
          </p:cNvPr>
          <p:cNvSpPr txBox="1"/>
          <p:nvPr/>
        </p:nvSpPr>
        <p:spPr>
          <a:xfrm>
            <a:off x="762000" y="2659082"/>
            <a:ext cx="11243784"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C.</a:t>
            </a:r>
            <a:r>
              <a:rPr lang="pt-BR" sz="2800" b="1" dirty="0">
                <a:solidFill>
                  <a:srgbClr val="1111AF"/>
                </a:solidFill>
                <a:effectLst/>
                <a:latin typeface="Times New Roman" panose="02020603050405020304" pitchFamily="18" charset="0"/>
                <a:ea typeface="Calibri" panose="020F0502020204030204" pitchFamily="34" charset="0"/>
              </a:rPr>
              <a:t> Theo thuyết êlectron, một vật nhiễm điện dương là vật thiếu êlectron.</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42A00CC5-92A7-421C-8AAA-4B41D85F2694}"/>
              </a:ext>
            </a:extLst>
          </p:cNvPr>
          <p:cNvSpPr txBox="1"/>
          <p:nvPr/>
        </p:nvSpPr>
        <p:spPr>
          <a:xfrm>
            <a:off x="762000" y="3182302"/>
            <a:ext cx="10665099"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D.</a:t>
            </a:r>
            <a:r>
              <a:rPr lang="pt-BR" sz="2800" b="1" dirty="0">
                <a:solidFill>
                  <a:srgbClr val="1111AF"/>
                </a:solidFill>
                <a:effectLst/>
                <a:latin typeface="Times New Roman" panose="02020603050405020304" pitchFamily="18" charset="0"/>
                <a:ea typeface="Calibri" panose="020F0502020204030204" pitchFamily="34" charset="0"/>
              </a:rPr>
              <a:t> Theo thuyết êlectron, một vật nhiễm điện âm là vật thừa êlectron.</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D3B9CDE7-B77A-479E-A650-FEB61F6A5B11}"/>
              </a:ext>
            </a:extLst>
          </p:cNvPr>
          <p:cNvSpPr/>
          <p:nvPr/>
        </p:nvSpPr>
        <p:spPr>
          <a:xfrm>
            <a:off x="812800" y="788968"/>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868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BCCB85-AC20-4594-8DFC-8849D7B827D7}"/>
              </a:ext>
            </a:extLst>
          </p:cNvPr>
          <p:cNvSpPr txBox="1"/>
          <p:nvPr/>
        </p:nvSpPr>
        <p:spPr>
          <a:xfrm>
            <a:off x="0" y="0"/>
            <a:ext cx="12192000" cy="687368"/>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14. Phát biểu không đúng khi nói về electron là</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C065DC03-0514-4339-B130-39978CF7226B}"/>
              </a:ext>
            </a:extLst>
          </p:cNvPr>
          <p:cNvSpPr txBox="1"/>
          <p:nvPr/>
        </p:nvSpPr>
        <p:spPr>
          <a:xfrm>
            <a:off x="762000" y="750868"/>
            <a:ext cx="9507667"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A.</a:t>
            </a:r>
            <a:r>
              <a:rPr lang="fr-FR" sz="2800" b="1" dirty="0">
                <a:solidFill>
                  <a:srgbClr val="1111AF"/>
                </a:solidFill>
                <a:effectLst/>
                <a:latin typeface="Times New Roman" panose="02020603050405020304" pitchFamily="18" charset="0"/>
                <a:ea typeface="Calibri" panose="020F0502020204030204" pitchFamily="34" charset="0"/>
              </a:rPr>
              <a:t> Electron </a:t>
            </a:r>
            <a:r>
              <a:rPr lang="fr-FR" sz="2800" b="1" dirty="0" err="1">
                <a:solidFill>
                  <a:srgbClr val="1111AF"/>
                </a:solidFill>
                <a:effectLst/>
                <a:latin typeface="Times New Roman" panose="02020603050405020304" pitchFamily="18" charset="0"/>
                <a:ea typeface="Calibri" panose="020F0502020204030204" pitchFamily="34" charset="0"/>
              </a:rPr>
              <a:t>không</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thể</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chuyển</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động</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từ</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vật</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này</a:t>
            </a:r>
            <a:r>
              <a:rPr lang="fr-FR" sz="2800" b="1" dirty="0">
                <a:solidFill>
                  <a:srgbClr val="1111AF"/>
                </a:solidFill>
                <a:effectLst/>
                <a:latin typeface="Times New Roman" panose="02020603050405020304" pitchFamily="18" charset="0"/>
                <a:ea typeface="Calibri" panose="020F0502020204030204" pitchFamily="34" charset="0"/>
              </a:rPr>
              <a:t> sang </a:t>
            </a:r>
            <a:r>
              <a:rPr lang="fr-FR" sz="2800" b="1" dirty="0" err="1">
                <a:solidFill>
                  <a:srgbClr val="1111AF"/>
                </a:solidFill>
                <a:effectLst/>
                <a:latin typeface="Times New Roman" panose="02020603050405020304" pitchFamily="18" charset="0"/>
                <a:ea typeface="Calibri" panose="020F0502020204030204" pitchFamily="34" charset="0"/>
              </a:rPr>
              <a:t>vật</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khác</a:t>
            </a:r>
            <a:r>
              <a:rPr lang="fr-FR"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5B442760-81E2-4DF4-A945-408879646BF2}"/>
                  </a:ext>
                </a:extLst>
              </p:cNvPr>
              <p:cNvSpPr txBox="1"/>
              <p:nvPr/>
            </p:nvSpPr>
            <p:spPr>
              <a:xfrm>
                <a:off x="762000" y="1274088"/>
                <a:ext cx="8734122" cy="532966"/>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B.</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Hạt</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electron</a:t>
                </a:r>
                <a:r>
                  <a:rPr lang="fr-FR" sz="2800" b="1" dirty="0">
                    <a:solidFill>
                      <a:srgbClr val="1111AF"/>
                    </a:solidFill>
                    <a:effectLst/>
                    <a:latin typeface="Times New Roman" panose="02020603050405020304" pitchFamily="18" charset="0"/>
                    <a:ea typeface="Calibri" panose="020F0502020204030204" pitchFamily="34" charset="0"/>
                  </a:rPr>
                  <a:t> là </a:t>
                </a:r>
                <a:r>
                  <a:rPr lang="fr-FR" sz="2800" b="1" dirty="0" err="1">
                    <a:solidFill>
                      <a:srgbClr val="1111AF"/>
                    </a:solidFill>
                    <a:effectLst/>
                    <a:latin typeface="Times New Roman" panose="02020603050405020304" pitchFamily="18" charset="0"/>
                    <a:ea typeface="Calibri" panose="020F0502020204030204" pitchFamily="34" charset="0"/>
                  </a:rPr>
                  <a:t>hạt</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có</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khối</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lượng</a:t>
                </a:r>
                <a:r>
                  <a:rPr lang="fr-FR"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𝒎</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𝟑𝟏</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𝒌𝒈</m:t>
                    </m:r>
                  </m:oMath>
                </a14:m>
                <a:r>
                  <a:rPr lang="fr-FR"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5B442760-81E2-4DF4-A945-408879646BF2}"/>
                  </a:ext>
                </a:extLst>
              </p:cNvPr>
              <p:cNvSpPr txBox="1">
                <a:spLocks noRot="1" noChangeAspect="1" noMove="1" noResize="1" noEditPoints="1" noAdjustHandles="1" noChangeArrowheads="1" noChangeShapeType="1" noTextEdit="1"/>
              </p:cNvSpPr>
              <p:nvPr/>
            </p:nvSpPr>
            <p:spPr>
              <a:xfrm>
                <a:off x="762000" y="1274088"/>
                <a:ext cx="8734122" cy="532966"/>
              </a:xfrm>
              <a:prstGeom prst="rect">
                <a:avLst/>
              </a:prstGeom>
              <a:blipFill>
                <a:blip r:embed="rId2"/>
                <a:stretch>
                  <a:fillRect l="-1396" t="-9195" r="-488" b="-32184"/>
                </a:stretch>
              </a:blipFill>
            </p:spPr>
            <p:txBody>
              <a:bodyPr/>
              <a:lstStyle/>
              <a:p>
                <a:r>
                  <a:rPr lang="en-US">
                    <a:noFill/>
                  </a:rPr>
                  <a:t> </a:t>
                </a:r>
              </a:p>
            </p:txBody>
          </p:sp>
        </mc:Fallback>
      </mc:AlternateContent>
      <p:sp>
        <p:nvSpPr>
          <p:cNvPr id="9" name="TextBox 8">
            <a:extLst>
              <a:ext uri="{FF2B5EF4-FFF2-40B4-BE49-F238E27FC236}">
                <a16:creationId xmlns:a16="http://schemas.microsoft.com/office/drawing/2014/main" id="{EAE7E43C-6697-4143-8A3D-70A69686EEFA}"/>
              </a:ext>
            </a:extLst>
          </p:cNvPr>
          <p:cNvSpPr txBox="1"/>
          <p:nvPr/>
        </p:nvSpPr>
        <p:spPr>
          <a:xfrm>
            <a:off x="762000" y="1807054"/>
            <a:ext cx="10450297"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C.</a:t>
            </a:r>
            <a:r>
              <a:rPr lang="fr-FR" sz="2800" b="1" dirty="0">
                <a:solidFill>
                  <a:srgbClr val="1111AF"/>
                </a:solidFill>
                <a:effectLst/>
                <a:latin typeface="Times New Roman" panose="02020603050405020304" pitchFamily="18" charset="0"/>
                <a:ea typeface="Calibri" panose="020F0502020204030204" pitchFamily="34" charset="0"/>
              </a:rPr>
              <a:t> Nguyên </a:t>
            </a:r>
            <a:r>
              <a:rPr lang="fr-FR" sz="2800" b="1" dirty="0" err="1">
                <a:solidFill>
                  <a:srgbClr val="1111AF"/>
                </a:solidFill>
                <a:effectLst/>
                <a:latin typeface="Times New Roman" panose="02020603050405020304" pitchFamily="18" charset="0"/>
                <a:ea typeface="Calibri" panose="020F0502020204030204" pitchFamily="34" charset="0"/>
              </a:rPr>
              <a:t>tử</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có</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thể</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mất</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hoặc</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nhận</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thêm</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electron</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để</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trở</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thành</a:t>
            </a:r>
            <a:r>
              <a:rPr lang="fr-FR" sz="2800" b="1" dirty="0">
                <a:solidFill>
                  <a:srgbClr val="1111AF"/>
                </a:solidFill>
                <a:effectLst/>
                <a:latin typeface="Times New Roman" panose="02020603050405020304" pitchFamily="18" charset="0"/>
                <a:ea typeface="Calibri" panose="020F0502020204030204" pitchFamily="34" charset="0"/>
              </a:rPr>
              <a:t> ion.</a:t>
            </a:r>
            <a:endParaRPr lang="en-US" sz="2800" b="1" dirty="0">
              <a:solidFill>
                <a:srgbClr val="1111AF"/>
              </a:solidFill>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9FDBC75C-8EE2-4FBD-B23E-DB10E6BCDAB0}"/>
                  </a:ext>
                </a:extLst>
              </p:cNvPr>
              <p:cNvSpPr txBox="1"/>
              <p:nvPr/>
            </p:nvSpPr>
            <p:spPr>
              <a:xfrm>
                <a:off x="762000" y="2330274"/>
                <a:ext cx="10047815"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Hạt electron là hạt mang điện tích âm, có độ lớn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𝟏𝟗</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9FDBC75C-8EE2-4FBD-B23E-DB10E6BCDAB0}"/>
                  </a:ext>
                </a:extLst>
              </p:cNvPr>
              <p:cNvSpPr txBox="1">
                <a:spLocks noRot="1" noChangeAspect="1" noMove="1" noResize="1" noEditPoints="1" noAdjustHandles="1" noChangeArrowheads="1" noChangeShapeType="1" noTextEdit="1"/>
              </p:cNvSpPr>
              <p:nvPr/>
            </p:nvSpPr>
            <p:spPr>
              <a:xfrm>
                <a:off x="762000" y="2330274"/>
                <a:ext cx="10047815" cy="532966"/>
              </a:xfrm>
              <a:prstGeom prst="rect">
                <a:avLst/>
              </a:prstGeom>
              <a:blipFill>
                <a:blip r:embed="rId3"/>
                <a:stretch>
                  <a:fillRect l="-1214" t="-9091" r="-303" b="-30682"/>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D53A1B80-DA33-4D1E-9103-0237F2A3B3DB}"/>
              </a:ext>
            </a:extLst>
          </p:cNvPr>
          <p:cNvSpPr/>
          <p:nvPr/>
        </p:nvSpPr>
        <p:spPr>
          <a:xfrm>
            <a:off x="812800" y="788968"/>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3907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3FFAEB8-214B-4ED8-A67B-CC1614768DF9}"/>
              </a:ext>
            </a:extLst>
          </p:cNvPr>
          <p:cNvSpPr txBox="1"/>
          <p:nvPr/>
        </p:nvSpPr>
        <p:spPr>
          <a:xfrm>
            <a:off x="0" y="0"/>
            <a:ext cx="12192000" cy="687368"/>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15. Môi trường nào dưới đây không chứa điện tích tự do</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CED6C89D-D36F-4831-98FC-F8A8E6C97195}"/>
              </a:ext>
            </a:extLst>
          </p:cNvPr>
          <p:cNvSpPr txBox="1"/>
          <p:nvPr/>
        </p:nvSpPr>
        <p:spPr>
          <a:xfrm>
            <a:off x="762000" y="750868"/>
            <a:ext cx="2294218"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Nước biển.</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CF252781-8035-46FA-B13E-9BB4EBAD4DF8}"/>
              </a:ext>
            </a:extLst>
          </p:cNvPr>
          <p:cNvSpPr txBox="1"/>
          <p:nvPr/>
        </p:nvSpPr>
        <p:spPr>
          <a:xfrm>
            <a:off x="3619500" y="750868"/>
            <a:ext cx="2308645"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Nước mưa.</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EEE5248B-51EA-4062-9BDD-F0C7AD6A8177}"/>
              </a:ext>
            </a:extLst>
          </p:cNvPr>
          <p:cNvSpPr txBox="1"/>
          <p:nvPr/>
        </p:nvSpPr>
        <p:spPr>
          <a:xfrm>
            <a:off x="6477000" y="750868"/>
            <a:ext cx="2093843"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Nước cất.</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6988F2E0-54F5-4572-89E9-5C7CC8D57602}"/>
              </a:ext>
            </a:extLst>
          </p:cNvPr>
          <p:cNvSpPr txBox="1"/>
          <p:nvPr/>
        </p:nvSpPr>
        <p:spPr>
          <a:xfrm>
            <a:off x="9334500" y="750868"/>
            <a:ext cx="2334293"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Nước sông.</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49FA1190-81BD-4F72-9BB5-13F9B561B5F2}"/>
              </a:ext>
            </a:extLst>
          </p:cNvPr>
          <p:cNvSpPr/>
          <p:nvPr/>
        </p:nvSpPr>
        <p:spPr>
          <a:xfrm>
            <a:off x="6527800" y="788968"/>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521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6D816E-82D4-48F3-8C43-A9F95A8CA896}"/>
              </a:ext>
            </a:extLst>
          </p:cNvPr>
          <p:cNvSpPr txBox="1"/>
          <p:nvPr/>
        </p:nvSpPr>
        <p:spPr>
          <a:xfrm>
            <a:off x="0" y="0"/>
            <a:ext cx="12192000" cy="1118255"/>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Arial" panose="020B0604020202020204" pitchFamily="34" charset="0"/>
              </a:rPr>
              <a:t>Câu 16. Trong các hiện tượng sau, hiện tượng không liên quan đến nhiễm điện là</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8B352FB0-3D03-45A2-A05D-71CCDBD8D44F}"/>
              </a:ext>
            </a:extLst>
          </p:cNvPr>
          <p:cNvSpPr txBox="1"/>
          <p:nvPr/>
        </p:nvSpPr>
        <p:spPr>
          <a:xfrm>
            <a:off x="762000" y="1181755"/>
            <a:ext cx="8255786"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về mùa đông lược dính rất nhiều tóc khi chải đầu.</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AEA2A1CF-38C8-45C1-A005-C43B36018A9C}"/>
              </a:ext>
            </a:extLst>
          </p:cNvPr>
          <p:cNvSpPr txBox="1"/>
          <p:nvPr/>
        </p:nvSpPr>
        <p:spPr>
          <a:xfrm>
            <a:off x="762000" y="1704975"/>
            <a:ext cx="3978974"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sét giữa các đám mây.</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F7801AA8-EBFE-4072-B5F8-E8E949AF3803}"/>
              </a:ext>
            </a:extLst>
          </p:cNvPr>
          <p:cNvSpPr txBox="1"/>
          <p:nvPr/>
        </p:nvSpPr>
        <p:spPr>
          <a:xfrm>
            <a:off x="762000" y="2228195"/>
            <a:ext cx="11301492"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ôtô chở nhiên liệu thường thả một sợi dây xích kéo lê trên mặt đường.</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B14D72B9-7311-4F20-9A8C-EDD2C2FEDBF9}"/>
              </a:ext>
            </a:extLst>
          </p:cNvPr>
          <p:cNvSpPr txBox="1"/>
          <p:nvPr/>
        </p:nvSpPr>
        <p:spPr>
          <a:xfrm>
            <a:off x="762000" y="2751415"/>
            <a:ext cx="5618846"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chim thường xù lông về mùa rét.</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E7B21A80-884A-4E57-AAAB-9FCFAE2AB578}"/>
              </a:ext>
            </a:extLst>
          </p:cNvPr>
          <p:cNvSpPr/>
          <p:nvPr/>
        </p:nvSpPr>
        <p:spPr>
          <a:xfrm>
            <a:off x="812800" y="2789515"/>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3933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3E877C2-DE6D-4B66-A1B6-1E51C0D11FA7}"/>
              </a:ext>
            </a:extLst>
          </p:cNvPr>
          <p:cNvSpPr txBox="1"/>
          <p:nvPr/>
        </p:nvSpPr>
        <p:spPr>
          <a:xfrm>
            <a:off x="0" y="0"/>
            <a:ext cx="12192000" cy="1118255"/>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Arial" panose="020B0604020202020204" pitchFamily="34" charset="0"/>
              </a:rPr>
              <a:t>Câu 17. Những hôm trời mưa có hiện tượng sấm sét là vì giữa các đám mây với nhau có hiện tượng</a:t>
            </a:r>
            <a:r>
              <a:rPr lang="en-US" sz="2800" b="1" dirty="0">
                <a:solidFill>
                  <a:srgbClr val="FFFFFF"/>
                </a:solidFill>
                <a:effectLst/>
                <a:latin typeface="Times New Roman" panose="02020603050405020304" pitchFamily="18" charset="0"/>
                <a:ea typeface="Arial" panose="020B0604020202020204" pitchFamily="34" charset="0"/>
              </a:rPr>
              <a:t> </a:t>
            </a:r>
            <a:r>
              <a:rPr lang="en-US" sz="2800" b="1" dirty="0" err="1">
                <a:solidFill>
                  <a:srgbClr val="FFFFFF"/>
                </a:solidFill>
                <a:effectLst/>
                <a:latin typeface="Times New Roman" panose="02020603050405020304" pitchFamily="18" charset="0"/>
                <a:ea typeface="Arial" panose="020B0604020202020204" pitchFamily="34" charset="0"/>
              </a:rPr>
              <a:t>phóng</a:t>
            </a:r>
            <a:r>
              <a:rPr lang="en-US" sz="2800" b="1" dirty="0">
                <a:solidFill>
                  <a:srgbClr val="FFFFFF"/>
                </a:solidFill>
                <a:effectLst/>
                <a:latin typeface="Times New Roman" panose="02020603050405020304" pitchFamily="18" charset="0"/>
                <a:ea typeface="Arial" panose="020B0604020202020204" pitchFamily="34" charset="0"/>
              </a:rPr>
              <a:t> </a:t>
            </a:r>
            <a:r>
              <a:rPr lang="en-US" sz="2800" b="1" dirty="0" err="1">
                <a:solidFill>
                  <a:srgbClr val="FFFFFF"/>
                </a:solidFill>
                <a:effectLst/>
                <a:latin typeface="Times New Roman" panose="02020603050405020304" pitchFamily="18" charset="0"/>
                <a:ea typeface="Arial" panose="020B0604020202020204" pitchFamily="34" charset="0"/>
              </a:rPr>
              <a:t>điện</a:t>
            </a:r>
            <a:r>
              <a:rPr lang="en-US" sz="2800" b="1" dirty="0">
                <a:solidFill>
                  <a:srgbClr val="FFFFFF"/>
                </a:solidFill>
                <a:effectLst/>
                <a:latin typeface="Times New Roman" panose="02020603050405020304" pitchFamily="18" charset="0"/>
                <a:ea typeface="Arial" panose="020B0604020202020204" pitchFamily="34" charset="0"/>
              </a:rPr>
              <a:t>. </a:t>
            </a:r>
            <a:r>
              <a:rPr lang="en-US" sz="2800" b="1" dirty="0" err="1">
                <a:solidFill>
                  <a:srgbClr val="FFFFFF"/>
                </a:solidFill>
                <a:effectLst/>
                <a:latin typeface="Times New Roman" panose="02020603050405020304" pitchFamily="18" charset="0"/>
                <a:ea typeface="Arial" panose="020B0604020202020204" pitchFamily="34" charset="0"/>
              </a:rPr>
              <a:t>Điện</a:t>
            </a:r>
            <a:r>
              <a:rPr lang="en-US" sz="2800" b="1" dirty="0">
                <a:solidFill>
                  <a:srgbClr val="FFFFFF"/>
                </a:solidFill>
                <a:effectLst/>
                <a:latin typeface="Times New Roman" panose="02020603050405020304" pitchFamily="18" charset="0"/>
                <a:ea typeface="Arial" panose="020B0604020202020204" pitchFamily="34" charset="0"/>
              </a:rPr>
              <a:t> </a:t>
            </a:r>
            <a:r>
              <a:rPr lang="en-US" sz="2800" b="1" dirty="0" err="1">
                <a:solidFill>
                  <a:srgbClr val="FFFFFF"/>
                </a:solidFill>
                <a:effectLst/>
                <a:latin typeface="Times New Roman" panose="02020603050405020304" pitchFamily="18" charset="0"/>
                <a:ea typeface="Arial" panose="020B0604020202020204" pitchFamily="34" charset="0"/>
              </a:rPr>
              <a:t>tích</a:t>
            </a:r>
            <a:r>
              <a:rPr lang="en-US" sz="2800" b="1" dirty="0">
                <a:solidFill>
                  <a:srgbClr val="FFFFFF"/>
                </a:solidFill>
                <a:effectLst/>
                <a:latin typeface="Times New Roman" panose="02020603050405020304" pitchFamily="18" charset="0"/>
                <a:ea typeface="Arial" panose="020B0604020202020204" pitchFamily="34" charset="0"/>
              </a:rPr>
              <a:t> </a:t>
            </a:r>
            <a:r>
              <a:rPr lang="en-US" sz="2800" b="1" dirty="0" err="1">
                <a:solidFill>
                  <a:srgbClr val="FFFFFF"/>
                </a:solidFill>
                <a:effectLst/>
                <a:latin typeface="Times New Roman" panose="02020603050405020304" pitchFamily="18" charset="0"/>
                <a:ea typeface="Arial" panose="020B0604020202020204" pitchFamily="34" charset="0"/>
              </a:rPr>
              <a:t>sinh</a:t>
            </a:r>
            <a:r>
              <a:rPr lang="en-US" sz="2800" b="1" dirty="0">
                <a:solidFill>
                  <a:srgbClr val="FFFFFF"/>
                </a:solidFill>
                <a:effectLst/>
                <a:latin typeface="Times New Roman" panose="02020603050405020304" pitchFamily="18" charset="0"/>
                <a:ea typeface="Arial" panose="020B0604020202020204" pitchFamily="34" charset="0"/>
              </a:rPr>
              <a:t> ra </a:t>
            </a:r>
            <a:r>
              <a:rPr lang="en-US" sz="2800" b="1" dirty="0" err="1">
                <a:solidFill>
                  <a:srgbClr val="FFFFFF"/>
                </a:solidFill>
                <a:effectLst/>
                <a:latin typeface="Times New Roman" panose="02020603050405020304" pitchFamily="18" charset="0"/>
                <a:ea typeface="Arial" panose="020B0604020202020204" pitchFamily="34" charset="0"/>
              </a:rPr>
              <a:t>giữa</a:t>
            </a:r>
            <a:r>
              <a:rPr lang="en-US" sz="2800" b="1" dirty="0">
                <a:solidFill>
                  <a:srgbClr val="FFFFFF"/>
                </a:solidFill>
                <a:effectLst/>
                <a:latin typeface="Times New Roman" panose="02020603050405020304" pitchFamily="18" charset="0"/>
                <a:ea typeface="Arial" panose="020B0604020202020204" pitchFamily="34" charset="0"/>
              </a:rPr>
              <a:t> </a:t>
            </a:r>
            <a:r>
              <a:rPr lang="en-US" sz="2800" b="1" dirty="0" err="1">
                <a:solidFill>
                  <a:srgbClr val="FFFFFF"/>
                </a:solidFill>
                <a:effectLst/>
                <a:latin typeface="Times New Roman" panose="02020603050405020304" pitchFamily="18" charset="0"/>
                <a:ea typeface="Arial" panose="020B0604020202020204" pitchFamily="34" charset="0"/>
              </a:rPr>
              <a:t>các</a:t>
            </a:r>
            <a:r>
              <a:rPr lang="en-US" sz="2800" b="1" dirty="0">
                <a:solidFill>
                  <a:srgbClr val="FFFFFF"/>
                </a:solidFill>
                <a:effectLst/>
                <a:latin typeface="Times New Roman" panose="02020603050405020304" pitchFamily="18" charset="0"/>
                <a:ea typeface="Arial" panose="020B0604020202020204" pitchFamily="34" charset="0"/>
              </a:rPr>
              <a:t> </a:t>
            </a:r>
            <a:r>
              <a:rPr lang="en-US" sz="2800" b="1" dirty="0" err="1">
                <a:solidFill>
                  <a:srgbClr val="FFFFFF"/>
                </a:solidFill>
                <a:effectLst/>
                <a:latin typeface="Times New Roman" panose="02020603050405020304" pitchFamily="18" charset="0"/>
                <a:ea typeface="Arial" panose="020B0604020202020204" pitchFamily="34" charset="0"/>
              </a:rPr>
              <a:t>đám</a:t>
            </a:r>
            <a:r>
              <a:rPr lang="en-US" sz="2800" b="1" dirty="0">
                <a:solidFill>
                  <a:srgbClr val="FFFFFF"/>
                </a:solidFill>
                <a:effectLst/>
                <a:latin typeface="Times New Roman" panose="02020603050405020304" pitchFamily="18" charset="0"/>
                <a:ea typeface="Arial" panose="020B0604020202020204" pitchFamily="34" charset="0"/>
              </a:rPr>
              <a:t> </a:t>
            </a:r>
            <a:r>
              <a:rPr lang="en-US" sz="2800" b="1" dirty="0" err="1">
                <a:solidFill>
                  <a:srgbClr val="FFFFFF"/>
                </a:solidFill>
                <a:effectLst/>
                <a:latin typeface="Times New Roman" panose="02020603050405020304" pitchFamily="18" charset="0"/>
                <a:ea typeface="Arial" panose="020B0604020202020204" pitchFamily="34" charset="0"/>
              </a:rPr>
              <a:t>mây</a:t>
            </a:r>
            <a:r>
              <a:rPr lang="en-US" sz="2800" b="1" dirty="0">
                <a:solidFill>
                  <a:srgbClr val="FFFFFF"/>
                </a:solidFill>
                <a:effectLst/>
                <a:latin typeface="Times New Roman" panose="02020603050405020304" pitchFamily="18" charset="0"/>
                <a:ea typeface="Arial" panose="020B0604020202020204" pitchFamily="34" charset="0"/>
              </a:rPr>
              <a:t> do</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57981586-FB57-4B36-A269-359B25DFB449}"/>
              </a:ext>
            </a:extLst>
          </p:cNvPr>
          <p:cNvSpPr txBox="1"/>
          <p:nvPr/>
        </p:nvSpPr>
        <p:spPr>
          <a:xfrm>
            <a:off x="1016000" y="1181755"/>
            <a:ext cx="3209533"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cảm ứng điện từ.</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DA3B0756-34E2-4CC4-8320-9C0634280F9A}"/>
              </a:ext>
            </a:extLst>
          </p:cNvPr>
          <p:cNvSpPr txBox="1"/>
          <p:nvPr/>
        </p:nvSpPr>
        <p:spPr>
          <a:xfrm>
            <a:off x="6477000" y="1181755"/>
            <a:ext cx="4637808"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nhiễm điện do hưởng ứng.</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2E4CA430-4A6D-44A3-8975-CB3A1EDF74C7}"/>
              </a:ext>
            </a:extLst>
          </p:cNvPr>
          <p:cNvSpPr txBox="1"/>
          <p:nvPr/>
        </p:nvSpPr>
        <p:spPr>
          <a:xfrm>
            <a:off x="1016000" y="1943755"/>
            <a:ext cx="3847528"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nhiễm điện do </a:t>
            </a:r>
            <a:r>
              <a:rPr lang="en-US" sz="2800" b="1" dirty="0" err="1">
                <a:solidFill>
                  <a:srgbClr val="1111AF"/>
                </a:solidFill>
                <a:effectLst/>
                <a:latin typeface="Times New Roman" panose="02020603050405020304" pitchFamily="18" charset="0"/>
                <a:ea typeface="Arial" panose="020B0604020202020204" pitchFamily="34" charset="0"/>
              </a:rPr>
              <a:t>cọ</a:t>
            </a:r>
            <a:r>
              <a:rPr lang="vi-VN" sz="2800" b="1" dirty="0">
                <a:solidFill>
                  <a:srgbClr val="1111AF"/>
                </a:solidFill>
                <a:effectLst/>
                <a:latin typeface="Times New Roman" panose="02020603050405020304" pitchFamily="18" charset="0"/>
                <a:ea typeface="Arial" panose="020B0604020202020204" pitchFamily="34" charset="0"/>
              </a:rPr>
              <a:t> sát.</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E5B7ABD3-FE99-4E34-87C0-B30C6C52D678}"/>
              </a:ext>
            </a:extLst>
          </p:cNvPr>
          <p:cNvSpPr txBox="1"/>
          <p:nvPr/>
        </p:nvSpPr>
        <p:spPr>
          <a:xfrm>
            <a:off x="6477000" y="1943755"/>
            <a:ext cx="4187365"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nhiễm điện do tiếp xúc.</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0640AF7D-676A-4973-A847-104F83DA10F1}"/>
              </a:ext>
            </a:extLst>
          </p:cNvPr>
          <p:cNvSpPr/>
          <p:nvPr/>
        </p:nvSpPr>
        <p:spPr>
          <a:xfrm>
            <a:off x="1066800" y="1981855"/>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71154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AEF824-5F44-4556-AE26-FA3315F680EF}"/>
              </a:ext>
            </a:extLst>
          </p:cNvPr>
          <p:cNvSpPr txBox="1"/>
          <p:nvPr/>
        </p:nvSpPr>
        <p:spPr>
          <a:xfrm>
            <a:off x="0" y="0"/>
            <a:ext cx="12192000" cy="1549142"/>
          </a:xfrm>
          <a:prstGeom prst="rect">
            <a:avLst/>
          </a:prstGeom>
          <a:solidFill>
            <a:srgbClr val="0070C0"/>
          </a:solidFill>
        </p:spPr>
        <p:txBody>
          <a:bodyPr wrap="square" lIns="254000" tIns="127000" rIns="254000" bIns="127000">
            <a:spAutoFit/>
          </a:bodyPr>
          <a:lstStyle/>
          <a:p>
            <a:pPr algn="just"/>
            <a:r>
              <a:rPr lang="en-US" sz="2800" b="1" dirty="0" err="1">
                <a:solidFill>
                  <a:srgbClr val="FFFFFF"/>
                </a:solidFill>
                <a:effectLst/>
                <a:latin typeface="Times New Roman" panose="02020603050405020304" pitchFamily="18" charset="0"/>
                <a:ea typeface="Calibri" panose="020F0502020204030204" pitchFamily="34" charset="0"/>
              </a:rPr>
              <a:t>Câu</a:t>
            </a:r>
            <a:r>
              <a:rPr lang="en-US" sz="2800" b="1" dirty="0">
                <a:solidFill>
                  <a:srgbClr val="FFFFFF"/>
                </a:solidFill>
                <a:effectLst/>
                <a:latin typeface="Times New Roman" panose="02020603050405020304" pitchFamily="18" charset="0"/>
                <a:ea typeface="Calibri" panose="020F0502020204030204" pitchFamily="34" charset="0"/>
              </a:rPr>
              <a:t> 18. Khi </a:t>
            </a:r>
            <a:r>
              <a:rPr lang="en-US" sz="2800" b="1" dirty="0" err="1">
                <a:solidFill>
                  <a:srgbClr val="FFFFFF"/>
                </a:solidFill>
                <a:effectLst/>
                <a:latin typeface="Times New Roman" panose="02020603050405020304" pitchFamily="18" charset="0"/>
                <a:ea typeface="Calibri" panose="020F0502020204030204" pitchFamily="34" charset="0"/>
              </a:rPr>
              <a:t>xe</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bồn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chở</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dầu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khi</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chạy</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vỏ</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thùng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cọ</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xát</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với</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không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khí</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nếu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bị</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nhiễm</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điện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có</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thể</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làm</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nảy</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sinh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tia</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lửa</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điện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và</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bốc</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cháy</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Người</a:t>
            </a:r>
            <a:r>
              <a:rPr lang="en-US" sz="2800" b="1" dirty="0">
                <a:solidFill>
                  <a:srgbClr val="FFFFFF"/>
                </a:solidFill>
                <a:effectLst/>
                <a:latin typeface="Times New Roman" panose="02020603050405020304" pitchFamily="18" charset="0"/>
                <a:ea typeface="Calibri" panose="020F0502020204030204" pitchFamily="34" charset="0"/>
              </a:rPr>
              <a:t> ta </a:t>
            </a:r>
            <a:r>
              <a:rPr lang="en-US" sz="2800" b="1" dirty="0" err="1">
                <a:solidFill>
                  <a:srgbClr val="FFFFFF"/>
                </a:solidFill>
                <a:effectLst/>
                <a:latin typeface="Times New Roman" panose="02020603050405020304" pitchFamily="18" charset="0"/>
                <a:ea typeface="Calibri" panose="020F0502020204030204" pitchFamily="34" charset="0"/>
              </a:rPr>
              <a:t>phải</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lắp</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một</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chiếc</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xích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sắt</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chạm</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xuống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đất</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để</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5FC9FA32-0423-4934-81F7-7FB385B64E9D}"/>
              </a:ext>
            </a:extLst>
          </p:cNvPr>
          <p:cNvSpPr txBox="1"/>
          <p:nvPr/>
        </p:nvSpPr>
        <p:spPr>
          <a:xfrm>
            <a:off x="762000" y="1612642"/>
            <a:ext cx="9812302" cy="954107"/>
          </a:xfrm>
          <a:prstGeom prst="rect">
            <a:avLst/>
          </a:prstGeom>
          <a:noFill/>
        </p:spPr>
        <p:txBody>
          <a:bodyPr wrap="none">
            <a:spAutoFit/>
          </a:bodyPr>
          <a:lstStyle/>
          <a:p>
            <a:pPr marL="514350" indent="-514350">
              <a:buAutoNum type="alphaUcPeriod"/>
            </a:pPr>
            <a:r>
              <a:rPr lang="en-US" sz="2800" b="1" dirty="0" err="1">
                <a:solidFill>
                  <a:srgbClr val="1111AF"/>
                </a:solidFill>
                <a:effectLst/>
                <a:latin typeface="Times New Roman" panose="02020603050405020304" pitchFamily="18" charset="0"/>
                <a:ea typeface="Calibri" panose="020F0502020204030204" pitchFamily="34" charset="0"/>
              </a:rPr>
              <a:t>sợi</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dây</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xích</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đưa</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điện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tích</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từ</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dưới</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đất</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lên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để</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làm</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cho</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thùng</a:t>
            </a:r>
            <a:r>
              <a:rPr lang="en-US" sz="2800" b="1" dirty="0">
                <a:solidFill>
                  <a:srgbClr val="1111AF"/>
                </a:solidFill>
                <a:effectLst/>
                <a:latin typeface="Times New Roman" panose="02020603050405020304" pitchFamily="18" charset="0"/>
                <a:ea typeface="Calibri" panose="020F0502020204030204" pitchFamily="34" charset="0"/>
              </a:rPr>
              <a:t> </a:t>
            </a:r>
          </a:p>
          <a:p>
            <a:r>
              <a:rPr lang="en-US" sz="2800" b="1" dirty="0" err="1">
                <a:solidFill>
                  <a:srgbClr val="1111AF"/>
                </a:solidFill>
                <a:effectLst/>
                <a:latin typeface="Times New Roman" panose="02020603050405020304" pitchFamily="18" charset="0"/>
                <a:ea typeface="Calibri" panose="020F0502020204030204" pitchFamily="34" charset="0"/>
              </a:rPr>
              <a:t>không</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nhiễm</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điện</a:t>
            </a:r>
            <a:r>
              <a:rPr lang="en-US"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9D77430F-E9C7-4C58-9D55-877DFEC3DD8C}"/>
              </a:ext>
            </a:extLst>
          </p:cNvPr>
          <p:cNvSpPr txBox="1"/>
          <p:nvPr/>
        </p:nvSpPr>
        <p:spPr>
          <a:xfrm>
            <a:off x="762000" y="2566749"/>
            <a:ext cx="9450023" cy="954107"/>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B.</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điện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tích</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xuất</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hiện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sẽ</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phóng</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tia</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lửa</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điện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theo</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sợi</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dây</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xích</a:t>
            </a:r>
            <a:r>
              <a:rPr lang="en-US" sz="2800" b="1" dirty="0">
                <a:solidFill>
                  <a:srgbClr val="1111AF"/>
                </a:solidFill>
                <a:effectLst/>
                <a:latin typeface="Times New Roman" panose="02020603050405020304" pitchFamily="18" charset="0"/>
                <a:ea typeface="Calibri" panose="020F0502020204030204" pitchFamily="34" charset="0"/>
              </a:rPr>
              <a:t> </a:t>
            </a:r>
          </a:p>
          <a:p>
            <a:r>
              <a:rPr lang="en-US" sz="2800" b="1" dirty="0" err="1">
                <a:solidFill>
                  <a:srgbClr val="1111AF"/>
                </a:solidFill>
                <a:effectLst/>
                <a:latin typeface="Times New Roman" panose="02020603050405020304" pitchFamily="18" charset="0"/>
                <a:ea typeface="Calibri" panose="020F0502020204030204" pitchFamily="34" charset="0"/>
              </a:rPr>
              <a:t>truyền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xuống</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đất</a:t>
            </a:r>
            <a:r>
              <a:rPr lang="en-US"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344C3582-141B-4A29-B604-6BA72499CD92}"/>
              </a:ext>
            </a:extLst>
          </p:cNvPr>
          <p:cNvSpPr txBox="1"/>
          <p:nvPr/>
        </p:nvSpPr>
        <p:spPr>
          <a:xfrm>
            <a:off x="762000" y="3520856"/>
            <a:ext cx="9619941" cy="954107"/>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C.</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điện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tích</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xuất</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hiện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sẽ</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đốt</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nóng</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thùng</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và</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nhiệt</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theo</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sợi</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dây</a:t>
            </a:r>
            <a:r>
              <a:rPr lang="en-US" sz="2800" b="1" dirty="0">
                <a:solidFill>
                  <a:srgbClr val="1111AF"/>
                </a:solidFill>
                <a:effectLst/>
                <a:latin typeface="Times New Roman" panose="02020603050405020304" pitchFamily="18" charset="0"/>
                <a:ea typeface="Calibri" panose="020F0502020204030204" pitchFamily="34" charset="0"/>
              </a:rPr>
              <a:t> </a:t>
            </a:r>
          </a:p>
          <a:p>
            <a:r>
              <a:rPr lang="en-US" sz="2800" b="1" dirty="0" err="1">
                <a:solidFill>
                  <a:srgbClr val="1111AF"/>
                </a:solidFill>
                <a:effectLst/>
                <a:latin typeface="Times New Roman" panose="02020603050405020304" pitchFamily="18" charset="0"/>
                <a:ea typeface="Calibri" panose="020F0502020204030204" pitchFamily="34" charset="0"/>
              </a:rPr>
              <a:t>xích</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truyền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xuống</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đất</a:t>
            </a:r>
            <a:r>
              <a:rPr lang="en-US"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692035E4-ED1B-4C25-9024-1E5CCF3E4D4B}"/>
              </a:ext>
            </a:extLst>
          </p:cNvPr>
          <p:cNvSpPr txBox="1"/>
          <p:nvPr/>
        </p:nvSpPr>
        <p:spPr>
          <a:xfrm>
            <a:off x="762000" y="4474963"/>
            <a:ext cx="9326592"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D.</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điện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tích</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xuất</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hiện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sẽ</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theo</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sợi</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dây</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xích</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truyền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xuống</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đất</a:t>
            </a:r>
            <a:r>
              <a:rPr lang="en-US"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F1FEF1AC-7438-422F-82A3-A0BD69B8B016}"/>
              </a:ext>
            </a:extLst>
          </p:cNvPr>
          <p:cNvSpPr/>
          <p:nvPr/>
        </p:nvSpPr>
        <p:spPr>
          <a:xfrm>
            <a:off x="812800" y="4513063"/>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8873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D8D8C3-515D-4379-BEF1-391563554A4D}"/>
              </a:ext>
            </a:extLst>
          </p:cNvPr>
          <p:cNvSpPr txBox="1"/>
          <p:nvPr/>
        </p:nvSpPr>
        <p:spPr>
          <a:xfrm>
            <a:off x="0" y="0"/>
            <a:ext cx="12192000" cy="1118255"/>
          </a:xfrm>
          <a:prstGeom prst="rect">
            <a:avLst/>
          </a:prstGeom>
          <a:solidFill>
            <a:srgbClr val="0070C0"/>
          </a:solidFill>
        </p:spPr>
        <p:txBody>
          <a:bodyPr wrap="square" lIns="254000" tIns="127000" rIns="254000" bIns="127000">
            <a:spAutoFit/>
          </a:bodyPr>
          <a:lstStyle/>
          <a:p>
            <a:pPr algn="just"/>
            <a:r>
              <a:rPr lang="en-US" sz="2800" b="1" dirty="0" err="1">
                <a:solidFill>
                  <a:srgbClr val="FFFFFF"/>
                </a:solidFill>
                <a:effectLst/>
                <a:latin typeface="Times New Roman" panose="02020603050405020304" pitchFamily="18" charset="0"/>
                <a:ea typeface="Calibri" panose="020F0502020204030204" pitchFamily="34" charset="0"/>
              </a:rPr>
              <a:t>Câu</a:t>
            </a:r>
            <a:r>
              <a:rPr lang="en-US" sz="2800" b="1" dirty="0">
                <a:solidFill>
                  <a:srgbClr val="FFFFFF"/>
                </a:solidFill>
                <a:effectLst/>
                <a:latin typeface="Times New Roman" panose="02020603050405020304" pitchFamily="18" charset="0"/>
                <a:ea typeface="Calibri" panose="020F0502020204030204" pitchFamily="34" charset="0"/>
              </a:rPr>
              <a:t> 19. </a:t>
            </a:r>
            <a:r>
              <a:rPr lang="en-US" sz="2800" b="1" dirty="0" err="1">
                <a:solidFill>
                  <a:srgbClr val="FFFFFF"/>
                </a:solidFill>
                <a:effectLst/>
                <a:latin typeface="Times New Roman" panose="02020603050405020304" pitchFamily="18" charset="0"/>
                <a:ea typeface="Calibri" panose="020F0502020204030204" pitchFamily="34" charset="0"/>
              </a:rPr>
              <a:t>Vào</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mùa</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hanh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khô</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khi</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kéo</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áo</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len</a:t>
            </a:r>
            <a:r>
              <a:rPr lang="en-US" sz="2800" b="1" dirty="0">
                <a:solidFill>
                  <a:srgbClr val="FFFFFF"/>
                </a:solidFill>
                <a:effectLst/>
                <a:latin typeface="Times New Roman" panose="02020603050405020304" pitchFamily="18" charset="0"/>
                <a:ea typeface="Calibri" panose="020F0502020204030204" pitchFamily="34" charset="0"/>
              </a:rPr>
              <a:t> qua </a:t>
            </a:r>
            <a:r>
              <a:rPr lang="en-US" sz="2800" b="1" dirty="0" err="1">
                <a:solidFill>
                  <a:srgbClr val="FFFFFF"/>
                </a:solidFill>
                <a:effectLst/>
                <a:latin typeface="Times New Roman" panose="02020603050405020304" pitchFamily="18" charset="0"/>
                <a:ea typeface="Calibri" panose="020F0502020204030204" pitchFamily="34" charset="0"/>
              </a:rPr>
              <a:t>đầu</a:t>
            </a:r>
            <a:r>
              <a:rPr lang="en-US" sz="2800" b="1" dirty="0">
                <a:solidFill>
                  <a:srgbClr val="FFFFFF"/>
                </a:solidFill>
                <a:effectLst/>
                <a:latin typeface="Times New Roman" panose="02020603050405020304" pitchFamily="18" charset="0"/>
                <a:ea typeface="Calibri" panose="020F0502020204030204" pitchFamily="34" charset="0"/>
              </a:rPr>
              <a:t>, ta </a:t>
            </a:r>
            <a:r>
              <a:rPr lang="en-US" sz="2800" b="1" dirty="0" err="1">
                <a:solidFill>
                  <a:srgbClr val="FFFFFF"/>
                </a:solidFill>
                <a:effectLst/>
                <a:latin typeface="Times New Roman" panose="02020603050405020304" pitchFamily="18" charset="0"/>
                <a:ea typeface="Calibri" panose="020F0502020204030204" pitchFamily="34" charset="0"/>
              </a:rPr>
              <a:t>thấy</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có</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tiếng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nổ</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lách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tách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Đó</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là</a:t>
            </a:r>
            <a:r>
              <a:rPr lang="en-US" sz="2800" b="1" dirty="0">
                <a:solidFill>
                  <a:srgbClr val="FFFFFF"/>
                </a:solidFill>
                <a:effectLst/>
                <a:latin typeface="Times New Roman" panose="02020603050405020304" pitchFamily="18" charset="0"/>
                <a:ea typeface="Calibri" panose="020F0502020204030204" pitchFamily="34" charset="0"/>
              </a:rPr>
              <a:t> do </a:t>
            </a:r>
            <a:r>
              <a:rPr lang="en-US" sz="2800" b="1" dirty="0" err="1">
                <a:solidFill>
                  <a:srgbClr val="FFFFFF"/>
                </a:solidFill>
                <a:effectLst/>
                <a:latin typeface="Times New Roman" panose="02020603050405020304" pitchFamily="18" charset="0"/>
                <a:ea typeface="Calibri" panose="020F0502020204030204" pitchFamily="34" charset="0"/>
              </a:rPr>
              <a:t>hiện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tượng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phóng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điện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điện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tích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sinh</a:t>
            </a:r>
            <a:r>
              <a:rPr lang="en-US" sz="2800" b="1" dirty="0">
                <a:solidFill>
                  <a:srgbClr val="FFFFFF"/>
                </a:solidFill>
                <a:effectLst/>
                <a:latin typeface="Times New Roman" panose="02020603050405020304" pitchFamily="18" charset="0"/>
                <a:ea typeface="Calibri" panose="020F0502020204030204" pitchFamily="34" charset="0"/>
              </a:rPr>
              <a:t> ra do</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62EA281B-46F3-437B-80CF-55E3AED7B8AA}"/>
              </a:ext>
            </a:extLst>
          </p:cNvPr>
          <p:cNvSpPr txBox="1"/>
          <p:nvPr/>
        </p:nvSpPr>
        <p:spPr>
          <a:xfrm>
            <a:off x="762000" y="1181755"/>
            <a:ext cx="3752950"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A.</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hiện</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tượng</a:t>
            </a:r>
            <a:r>
              <a:rPr lang="fr-FR" sz="2800" b="1" dirty="0">
                <a:solidFill>
                  <a:srgbClr val="1111AF"/>
                </a:solidFill>
                <a:effectLst/>
                <a:latin typeface="Times New Roman" panose="02020603050405020304" pitchFamily="18" charset="0"/>
                <a:ea typeface="Calibri" panose="020F0502020204030204" pitchFamily="34" charset="0"/>
              </a:rPr>
              <a:t> va </a:t>
            </a:r>
            <a:r>
              <a:rPr lang="fr-FR" sz="2800" b="1" dirty="0" err="1">
                <a:solidFill>
                  <a:srgbClr val="1111AF"/>
                </a:solidFill>
                <a:effectLst/>
                <a:latin typeface="Times New Roman" panose="02020603050405020304" pitchFamily="18" charset="0"/>
                <a:ea typeface="Calibri" panose="020F0502020204030204" pitchFamily="34" charset="0"/>
              </a:rPr>
              <a:t>chạm</a:t>
            </a:r>
            <a:r>
              <a:rPr lang="fr-FR"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B9CD3DA9-2660-4FF3-A237-ABAD3A723488}"/>
              </a:ext>
            </a:extLst>
          </p:cNvPr>
          <p:cNvSpPr txBox="1"/>
          <p:nvPr/>
        </p:nvSpPr>
        <p:spPr>
          <a:xfrm>
            <a:off x="762000" y="1704975"/>
            <a:ext cx="6389891"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B.</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hiện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tượng</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nhiễm</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điện</a:t>
            </a:r>
            <a:r>
              <a:rPr lang="en-US" sz="2800" b="1" dirty="0">
                <a:solidFill>
                  <a:srgbClr val="1111AF"/>
                </a:solidFill>
                <a:effectLst/>
                <a:latin typeface="Times New Roman" panose="02020603050405020304" pitchFamily="18" charset="0"/>
                <a:ea typeface="Calibri" panose="020F0502020204030204" pitchFamily="34" charset="0"/>
              </a:rPr>
              <a:t> do </a:t>
            </a:r>
            <a:r>
              <a:rPr lang="en-US" sz="2800" b="1" dirty="0" err="1">
                <a:solidFill>
                  <a:srgbClr val="1111AF"/>
                </a:solidFill>
                <a:effectLst/>
                <a:latin typeface="Times New Roman" panose="02020603050405020304" pitchFamily="18" charset="0"/>
                <a:ea typeface="Calibri" panose="020F0502020204030204" pitchFamily="34" charset="0"/>
              </a:rPr>
              <a:t>hưởng</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ứng</a:t>
            </a:r>
            <a:r>
              <a:rPr lang="en-US"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3174F317-C8E6-475B-AE0A-A3A6E16E267C}"/>
              </a:ext>
            </a:extLst>
          </p:cNvPr>
          <p:cNvSpPr txBox="1"/>
          <p:nvPr/>
        </p:nvSpPr>
        <p:spPr>
          <a:xfrm>
            <a:off x="762000" y="2228195"/>
            <a:ext cx="5639685"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C.</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hiện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tượng</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nhiễm</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điện</a:t>
            </a:r>
            <a:r>
              <a:rPr lang="en-US" sz="2800" b="1" dirty="0">
                <a:solidFill>
                  <a:srgbClr val="1111AF"/>
                </a:solidFill>
                <a:effectLst/>
                <a:latin typeface="Times New Roman" panose="02020603050405020304" pitchFamily="18" charset="0"/>
                <a:ea typeface="Calibri" panose="020F0502020204030204" pitchFamily="34" charset="0"/>
              </a:rPr>
              <a:t> do </a:t>
            </a:r>
            <a:r>
              <a:rPr lang="en-US" sz="2800" b="1" dirty="0" err="1">
                <a:solidFill>
                  <a:srgbClr val="1111AF"/>
                </a:solidFill>
                <a:effectLst/>
                <a:latin typeface="Times New Roman" panose="02020603050405020304" pitchFamily="18" charset="0"/>
                <a:ea typeface="Calibri" panose="020F0502020204030204" pitchFamily="34" charset="0"/>
              </a:rPr>
              <a:t>cọ</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xát</a:t>
            </a:r>
            <a:r>
              <a:rPr lang="en-US"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CEBEFE28-2280-4628-8BC0-28504AAD2777}"/>
              </a:ext>
            </a:extLst>
          </p:cNvPr>
          <p:cNvSpPr txBox="1"/>
          <p:nvPr/>
        </p:nvSpPr>
        <p:spPr>
          <a:xfrm>
            <a:off x="762000" y="2751415"/>
            <a:ext cx="6094428"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D.</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hiện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tượng</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nhiễm</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điện</a:t>
            </a:r>
            <a:r>
              <a:rPr lang="en-US" sz="2800" b="1" dirty="0">
                <a:solidFill>
                  <a:srgbClr val="1111AF"/>
                </a:solidFill>
                <a:effectLst/>
                <a:latin typeface="Times New Roman" panose="02020603050405020304" pitchFamily="18" charset="0"/>
                <a:ea typeface="Calibri" panose="020F0502020204030204" pitchFamily="34" charset="0"/>
              </a:rPr>
              <a:t> do </a:t>
            </a:r>
            <a:r>
              <a:rPr lang="en-US" sz="2800" b="1" dirty="0" err="1">
                <a:solidFill>
                  <a:srgbClr val="1111AF"/>
                </a:solidFill>
                <a:effectLst/>
                <a:latin typeface="Times New Roman" panose="02020603050405020304" pitchFamily="18" charset="0"/>
                <a:ea typeface="Calibri" panose="020F0502020204030204" pitchFamily="34" charset="0"/>
              </a:rPr>
              <a:t>tiếp</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xúc</a:t>
            </a:r>
            <a:r>
              <a:rPr lang="en-US"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A6ACA83A-76F9-40D0-BDC1-1FB081A703FC}"/>
              </a:ext>
            </a:extLst>
          </p:cNvPr>
          <p:cNvSpPr/>
          <p:nvPr/>
        </p:nvSpPr>
        <p:spPr>
          <a:xfrm>
            <a:off x="812800" y="2266295"/>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22814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DB3903-AC12-416F-BB2F-12938EADF061}"/>
              </a:ext>
            </a:extLst>
          </p:cNvPr>
          <p:cNvSpPr txBox="1"/>
          <p:nvPr/>
        </p:nvSpPr>
        <p:spPr>
          <a:xfrm>
            <a:off x="0" y="0"/>
            <a:ext cx="12192000" cy="1118255"/>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2. Cách biểu diễn lực tương tác giữa hai điện tích đứng yên nào sau đây là sai?</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E993FFA4-138F-480D-B1AD-DC65DBAE4687}"/>
              </a:ext>
            </a:extLst>
          </p:cNvPr>
          <p:cNvSpPr txBox="1"/>
          <p:nvPr/>
        </p:nvSpPr>
        <p:spPr>
          <a:xfrm>
            <a:off x="762000" y="1181755"/>
            <a:ext cx="1790875"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en-US" sz="2800" b="1" dirty="0">
                <a:solidFill>
                  <a:srgbClr val="1111AF"/>
                </a:solidFill>
                <a:effectLst/>
                <a:latin typeface="Times New Roman" panose="02020603050405020304" pitchFamily="18" charset="0"/>
                <a:ea typeface="Yu Gothic Light" panose="020B0300000000000000" pitchFamily="34" charset="-128"/>
              </a:rPr>
              <a:t>             </a:t>
            </a:r>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0EC31580-CB6A-4CA7-9B21-CD275E54D628}"/>
              </a:ext>
            </a:extLst>
          </p:cNvPr>
          <p:cNvSpPr txBox="1"/>
          <p:nvPr/>
        </p:nvSpPr>
        <p:spPr>
          <a:xfrm>
            <a:off x="4846955" y="1196191"/>
            <a:ext cx="2036582" cy="523220"/>
          </a:xfrm>
          <a:prstGeom prst="rect">
            <a:avLst/>
          </a:prstGeom>
          <a:noFill/>
        </p:spPr>
        <p:txBody>
          <a:bodyPr wrap="squar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5E6E107F-EBC2-4E83-9D0E-ADD12E729235}"/>
              </a:ext>
            </a:extLst>
          </p:cNvPr>
          <p:cNvSpPr txBox="1"/>
          <p:nvPr/>
        </p:nvSpPr>
        <p:spPr>
          <a:xfrm>
            <a:off x="791925" y="2082027"/>
            <a:ext cx="534121"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4B87EC2F-4165-4C02-866A-5F1269E9CAD0}"/>
              </a:ext>
            </a:extLst>
          </p:cNvPr>
          <p:cNvSpPr txBox="1"/>
          <p:nvPr/>
        </p:nvSpPr>
        <p:spPr>
          <a:xfrm>
            <a:off x="4846955" y="2082027"/>
            <a:ext cx="623889"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a:t>
            </a:r>
            <a:endParaRPr lang="en-US" sz="2800" b="1" dirty="0">
              <a:solidFill>
                <a:srgbClr val="1111AF"/>
              </a:solidFill>
              <a:latin typeface="Times New Roman" panose="02020603050405020304" pitchFamily="18" charset="0"/>
            </a:endParaRPr>
          </a:p>
        </p:txBody>
      </p:sp>
      <p:sp>
        <p:nvSpPr>
          <p:cNvPr id="13" name="Rectangle 2">
            <a:extLst>
              <a:ext uri="{FF2B5EF4-FFF2-40B4-BE49-F238E27FC236}">
                <a16:creationId xmlns:a16="http://schemas.microsoft.com/office/drawing/2014/main" id="{2420FA42-E2E2-445C-B292-3EE16899A4F1}"/>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4" name="Object 13">
            <a:extLst>
              <a:ext uri="{FF2B5EF4-FFF2-40B4-BE49-F238E27FC236}">
                <a16:creationId xmlns:a16="http://schemas.microsoft.com/office/drawing/2014/main" id="{B532C636-4D7F-4063-A1DF-0FEF05351C95}"/>
              </a:ext>
            </a:extLst>
          </p:cNvPr>
          <p:cNvGraphicFramePr>
            <a:graphicFrameLocks noChangeAspect="1"/>
          </p:cNvGraphicFramePr>
          <p:nvPr>
            <p:extLst>
              <p:ext uri="{D42A27DB-BD31-4B8C-83A1-F6EECF244321}">
                <p14:modId xmlns:p14="http://schemas.microsoft.com/office/powerpoint/2010/main" val="1659603397"/>
              </p:ext>
            </p:extLst>
          </p:nvPr>
        </p:nvGraphicFramePr>
        <p:xfrm>
          <a:off x="1188535" y="1222887"/>
          <a:ext cx="1790875" cy="440956"/>
        </p:xfrm>
        <a:graphic>
          <a:graphicData uri="http://schemas.openxmlformats.org/presentationml/2006/ole">
            <mc:AlternateContent xmlns:mc="http://schemas.openxmlformats.org/markup-compatibility/2006">
              <mc:Choice xmlns:v="urn:schemas-microsoft-com:vml" Requires="v">
                <p:oleObj spid="_x0000_s1041" r:id="rId3" imgW="1027958" imgH="239998" progId="Visio.Drawing.11">
                  <p:embed/>
                </p:oleObj>
              </mc:Choice>
              <mc:Fallback>
                <p:oleObj r:id="rId3" imgW="1027958" imgH="239998" progId="Visio.Drawing.11">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8535" y="1222887"/>
                        <a:ext cx="1790875" cy="440956"/>
                      </a:xfrm>
                      <a:prstGeom prst="rect">
                        <a:avLst/>
                      </a:prstGeom>
                      <a:noFill/>
                    </p:spPr>
                  </p:pic>
                </p:oleObj>
              </mc:Fallback>
            </mc:AlternateContent>
          </a:graphicData>
        </a:graphic>
      </p:graphicFrame>
      <p:sp>
        <p:nvSpPr>
          <p:cNvPr id="16" name="Rectangle 4">
            <a:extLst>
              <a:ext uri="{FF2B5EF4-FFF2-40B4-BE49-F238E27FC236}">
                <a16:creationId xmlns:a16="http://schemas.microsoft.com/office/drawing/2014/main" id="{DA41B30A-75E0-42D0-8385-2E8520897113}"/>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7" name="Object 16">
            <a:extLst>
              <a:ext uri="{FF2B5EF4-FFF2-40B4-BE49-F238E27FC236}">
                <a16:creationId xmlns:a16="http://schemas.microsoft.com/office/drawing/2014/main" id="{DB33E04D-0C12-4A53-8F6E-80A8775F117E}"/>
              </a:ext>
            </a:extLst>
          </p:cNvPr>
          <p:cNvGraphicFramePr>
            <a:graphicFrameLocks noChangeAspect="1"/>
          </p:cNvGraphicFramePr>
          <p:nvPr>
            <p:extLst>
              <p:ext uri="{D42A27DB-BD31-4B8C-83A1-F6EECF244321}">
                <p14:modId xmlns:p14="http://schemas.microsoft.com/office/powerpoint/2010/main" val="3512188176"/>
              </p:ext>
            </p:extLst>
          </p:nvPr>
        </p:nvGraphicFramePr>
        <p:xfrm>
          <a:off x="5470844" y="1222888"/>
          <a:ext cx="1640075" cy="489722"/>
        </p:xfrm>
        <a:graphic>
          <a:graphicData uri="http://schemas.openxmlformats.org/presentationml/2006/ole">
            <mc:AlternateContent xmlns:mc="http://schemas.openxmlformats.org/markup-compatibility/2006">
              <mc:Choice xmlns:v="urn:schemas-microsoft-com:vml" Requires="v">
                <p:oleObj spid="_x0000_s1042" r:id="rId5" imgW="801991" imgH="239998" progId="Visio.Drawing.11">
                  <p:embed/>
                </p:oleObj>
              </mc:Choice>
              <mc:Fallback>
                <p:oleObj r:id="rId5" imgW="801991" imgH="239998" progId="Visio.Drawing.11">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70844" y="1222888"/>
                        <a:ext cx="1640075" cy="489722"/>
                      </a:xfrm>
                      <a:prstGeom prst="rect">
                        <a:avLst/>
                      </a:prstGeom>
                      <a:noFill/>
                    </p:spPr>
                  </p:pic>
                </p:oleObj>
              </mc:Fallback>
            </mc:AlternateContent>
          </a:graphicData>
        </a:graphic>
      </p:graphicFrame>
      <p:graphicFrame>
        <p:nvGraphicFramePr>
          <p:cNvPr id="20" name="Object 19">
            <a:extLst>
              <a:ext uri="{FF2B5EF4-FFF2-40B4-BE49-F238E27FC236}">
                <a16:creationId xmlns:a16="http://schemas.microsoft.com/office/drawing/2014/main" id="{320AF7F2-27A5-4095-B954-2A6225125E8B}"/>
              </a:ext>
            </a:extLst>
          </p:cNvPr>
          <p:cNvGraphicFramePr>
            <a:graphicFrameLocks noChangeAspect="1"/>
          </p:cNvGraphicFramePr>
          <p:nvPr>
            <p:extLst>
              <p:ext uri="{D42A27DB-BD31-4B8C-83A1-F6EECF244321}">
                <p14:modId xmlns:p14="http://schemas.microsoft.com/office/powerpoint/2010/main" val="2349468782"/>
              </p:ext>
            </p:extLst>
          </p:nvPr>
        </p:nvGraphicFramePr>
        <p:xfrm>
          <a:off x="1326046" y="2082026"/>
          <a:ext cx="1861478" cy="440955"/>
        </p:xfrm>
        <a:graphic>
          <a:graphicData uri="http://schemas.openxmlformats.org/presentationml/2006/ole">
            <mc:AlternateContent xmlns:mc="http://schemas.openxmlformats.org/markup-compatibility/2006">
              <mc:Choice xmlns:v="urn:schemas-microsoft-com:vml" Requires="v">
                <p:oleObj spid="_x0000_s1043" r:id="rId7" imgW="1016085" imgH="239998" progId="Visio.Drawing.11">
                  <p:embed/>
                </p:oleObj>
              </mc:Choice>
              <mc:Fallback>
                <p:oleObj r:id="rId7" imgW="1016085" imgH="239998" progId="Visio.Drawing.11">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26046" y="2082026"/>
                        <a:ext cx="1861478" cy="440955"/>
                      </a:xfrm>
                      <a:prstGeom prst="rect">
                        <a:avLst/>
                      </a:prstGeom>
                      <a:noFill/>
                    </p:spPr>
                  </p:pic>
                </p:oleObj>
              </mc:Fallback>
            </mc:AlternateContent>
          </a:graphicData>
        </a:graphic>
      </p:graphicFrame>
      <p:sp>
        <p:nvSpPr>
          <p:cNvPr id="22" name="Rectangle 8">
            <a:extLst>
              <a:ext uri="{FF2B5EF4-FFF2-40B4-BE49-F238E27FC236}">
                <a16:creationId xmlns:a16="http://schemas.microsoft.com/office/drawing/2014/main" id="{E9414ABD-A2CC-422E-89E5-B59901C352F2}"/>
              </a:ext>
            </a:extLst>
          </p:cNvPr>
          <p:cNvSpPr>
            <a:spLocks noChangeArrowheads="1"/>
          </p:cNvSpPr>
          <p:nvPr/>
        </p:nvSpPr>
        <p:spPr bwMode="auto">
          <a:xfrm>
            <a:off x="5629995" y="2101806"/>
            <a:ext cx="2170885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23" name="Object 22">
            <a:extLst>
              <a:ext uri="{FF2B5EF4-FFF2-40B4-BE49-F238E27FC236}">
                <a16:creationId xmlns:a16="http://schemas.microsoft.com/office/drawing/2014/main" id="{0B988021-2256-45D7-A1E8-4D9D3D15D023}"/>
              </a:ext>
            </a:extLst>
          </p:cNvPr>
          <p:cNvGraphicFramePr>
            <a:graphicFrameLocks noChangeAspect="1"/>
          </p:cNvGraphicFramePr>
          <p:nvPr>
            <p:extLst>
              <p:ext uri="{D42A27DB-BD31-4B8C-83A1-F6EECF244321}">
                <p14:modId xmlns:p14="http://schemas.microsoft.com/office/powerpoint/2010/main" val="2417136457"/>
              </p:ext>
            </p:extLst>
          </p:nvPr>
        </p:nvGraphicFramePr>
        <p:xfrm>
          <a:off x="5629996" y="2101806"/>
          <a:ext cx="1410511" cy="421175"/>
        </p:xfrm>
        <a:graphic>
          <a:graphicData uri="http://schemas.openxmlformats.org/presentationml/2006/ole">
            <mc:AlternateContent xmlns:mc="http://schemas.openxmlformats.org/markup-compatibility/2006">
              <mc:Choice xmlns:v="urn:schemas-microsoft-com:vml" Requires="v">
                <p:oleObj spid="_x0000_s1044" r:id="rId9" imgW="797395" imgH="239998" progId="Visio.Drawing.11">
                  <p:embed/>
                </p:oleObj>
              </mc:Choice>
              <mc:Fallback>
                <p:oleObj r:id="rId9" imgW="797395" imgH="239998" progId="Visio.Drawing.11">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29996" y="2101806"/>
                        <a:ext cx="1410511" cy="421175"/>
                      </a:xfrm>
                      <a:prstGeom prst="rect">
                        <a:avLst/>
                      </a:prstGeom>
                      <a:noFill/>
                    </p:spPr>
                  </p:pic>
                </p:oleObj>
              </mc:Fallback>
            </mc:AlternateContent>
          </a:graphicData>
        </a:graphic>
      </p:graphicFrame>
      <p:sp>
        <p:nvSpPr>
          <p:cNvPr id="2" name="Rectangle: Rounded Corners 1">
            <a:extLst>
              <a:ext uri="{FF2B5EF4-FFF2-40B4-BE49-F238E27FC236}">
                <a16:creationId xmlns:a16="http://schemas.microsoft.com/office/drawing/2014/main" id="{D17D2E5F-311F-434D-9492-BCCA5F994A1B}"/>
              </a:ext>
            </a:extLst>
          </p:cNvPr>
          <p:cNvSpPr/>
          <p:nvPr/>
        </p:nvSpPr>
        <p:spPr>
          <a:xfrm>
            <a:off x="4897755" y="1234291"/>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3304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464FD2-AD27-422F-BA71-4B3C01ACD146}"/>
              </a:ext>
            </a:extLst>
          </p:cNvPr>
          <p:cNvSpPr txBox="1"/>
          <p:nvPr/>
        </p:nvSpPr>
        <p:spPr>
          <a:xfrm>
            <a:off x="0" y="0"/>
            <a:ext cx="12192000" cy="1549142"/>
          </a:xfrm>
          <a:prstGeom prst="rect">
            <a:avLst/>
          </a:prstGeom>
          <a:solidFill>
            <a:srgbClr val="0070C0"/>
          </a:solidFill>
        </p:spPr>
        <p:txBody>
          <a:bodyPr wrap="square" lIns="254000" tIns="127000" rIns="254000" bIns="127000">
            <a:spAutoFit/>
          </a:bodyPr>
          <a:lstStyle/>
          <a:p>
            <a:pPr algn="just"/>
            <a:r>
              <a:rPr lang="en-US" sz="2800" b="1" dirty="0" err="1">
                <a:solidFill>
                  <a:srgbClr val="FFFFFF"/>
                </a:solidFill>
                <a:effectLst/>
                <a:latin typeface="Times New Roman" panose="02020603050405020304" pitchFamily="18" charset="0"/>
                <a:ea typeface="Calibri" panose="020F0502020204030204" pitchFamily="34" charset="0"/>
              </a:rPr>
              <a:t>Câu</a:t>
            </a:r>
            <a:r>
              <a:rPr lang="en-US" sz="2800" b="1" dirty="0">
                <a:solidFill>
                  <a:srgbClr val="FFFFFF"/>
                </a:solidFill>
                <a:effectLst/>
                <a:latin typeface="Times New Roman" panose="02020603050405020304" pitchFamily="18" charset="0"/>
                <a:ea typeface="Calibri" panose="020F0502020204030204" pitchFamily="34" charset="0"/>
              </a:rPr>
              <a:t> 20. </a:t>
            </a:r>
            <a:r>
              <a:rPr lang="en-US" sz="2800" b="1" dirty="0" err="1">
                <a:solidFill>
                  <a:srgbClr val="FFFFFF"/>
                </a:solidFill>
                <a:effectLst/>
                <a:latin typeface="Times New Roman" panose="02020603050405020304" pitchFamily="18" charset="0"/>
                <a:ea typeface="Calibri" panose="020F0502020204030204" pitchFamily="34" charset="0"/>
              </a:rPr>
              <a:t>Đặt</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hai</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hòn</a:t>
            </a:r>
            <a:r>
              <a:rPr lang="en-US" sz="2800" b="1" dirty="0">
                <a:solidFill>
                  <a:srgbClr val="FFFFFF"/>
                </a:solidFill>
                <a:effectLst/>
                <a:latin typeface="Times New Roman" panose="02020603050405020304" pitchFamily="18" charset="0"/>
                <a:ea typeface="Calibri" panose="020F0502020204030204" pitchFamily="34" charset="0"/>
              </a:rPr>
              <a:t> bi </a:t>
            </a:r>
            <a:r>
              <a:rPr lang="en-US" sz="2800" b="1" dirty="0" err="1">
                <a:solidFill>
                  <a:srgbClr val="FFFFFF"/>
                </a:solidFill>
                <a:effectLst/>
                <a:latin typeface="Times New Roman" panose="02020603050405020304" pitchFamily="18" charset="0"/>
                <a:ea typeface="Calibri" panose="020F0502020204030204" pitchFamily="34" charset="0"/>
              </a:rPr>
              <a:t>thép</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nhỏ</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không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nhiễm</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điện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tiếp</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xúc</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nhau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trên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mặt</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một</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mặt</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phẳng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nhẵn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nằm</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ngang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Tích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điện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cho</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một</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hòn</a:t>
            </a:r>
            <a:r>
              <a:rPr lang="en-US" sz="2800" b="1" dirty="0">
                <a:solidFill>
                  <a:srgbClr val="FFFFFF"/>
                </a:solidFill>
                <a:effectLst/>
                <a:latin typeface="Times New Roman" panose="02020603050405020304" pitchFamily="18" charset="0"/>
                <a:ea typeface="Calibri" panose="020F0502020204030204" pitchFamily="34" charset="0"/>
              </a:rPr>
              <a:t> bi </a:t>
            </a:r>
            <a:r>
              <a:rPr lang="en-US" sz="2800" b="1" dirty="0" err="1">
                <a:solidFill>
                  <a:srgbClr val="FFFFFF"/>
                </a:solidFill>
                <a:effectLst/>
                <a:latin typeface="Times New Roman" panose="02020603050405020304" pitchFamily="18" charset="0"/>
                <a:ea typeface="Calibri" panose="020F0502020204030204" pitchFamily="34" charset="0"/>
              </a:rPr>
              <a:t>thì</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chúng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chuyển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động</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2652004D-69A7-4289-9C3B-7253049E529E}"/>
              </a:ext>
            </a:extLst>
          </p:cNvPr>
          <p:cNvSpPr txBox="1"/>
          <p:nvPr/>
        </p:nvSpPr>
        <p:spPr>
          <a:xfrm>
            <a:off x="762000" y="1612642"/>
            <a:ext cx="2371162"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A.</a:t>
            </a:r>
            <a:r>
              <a:rPr lang="en-US" sz="2800" b="1" dirty="0">
                <a:solidFill>
                  <a:srgbClr val="1111AF"/>
                </a:solidFill>
                <a:effectLst/>
                <a:latin typeface="Times New Roman" panose="02020603050405020304" pitchFamily="18" charset="0"/>
                <a:ea typeface="Calibri" panose="020F0502020204030204" pitchFamily="34" charset="0"/>
              </a:rPr>
              <a:t> ra </a:t>
            </a:r>
            <a:r>
              <a:rPr lang="en-US" sz="2800" b="1" dirty="0" err="1">
                <a:solidFill>
                  <a:srgbClr val="1111AF"/>
                </a:solidFill>
                <a:effectLst/>
                <a:latin typeface="Times New Roman" panose="02020603050405020304" pitchFamily="18" charset="0"/>
                <a:ea typeface="Calibri" panose="020F0502020204030204" pitchFamily="34" charset="0"/>
              </a:rPr>
              <a:t>xa</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nhau</a:t>
            </a:r>
            <a:r>
              <a:rPr lang="en-US"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1B3CBD52-C1C8-4936-AC58-56CFB04F4107}"/>
              </a:ext>
            </a:extLst>
          </p:cNvPr>
          <p:cNvSpPr txBox="1"/>
          <p:nvPr/>
        </p:nvSpPr>
        <p:spPr>
          <a:xfrm>
            <a:off x="762000" y="2135862"/>
            <a:ext cx="7332457"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B.</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lại</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gần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nhau</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chạm</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nhau</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rồi</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lại</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đẩy</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nhau</a:t>
            </a:r>
            <a:r>
              <a:rPr lang="en-US" sz="2800" b="1" dirty="0">
                <a:solidFill>
                  <a:srgbClr val="1111AF"/>
                </a:solidFill>
                <a:effectLst/>
                <a:latin typeface="Times New Roman" panose="02020603050405020304" pitchFamily="18" charset="0"/>
                <a:ea typeface="Calibri" panose="020F0502020204030204" pitchFamily="34" charset="0"/>
              </a:rPr>
              <a:t> ra.</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435530BC-4ED4-4329-95F7-F74E5F997DE5}"/>
              </a:ext>
            </a:extLst>
          </p:cNvPr>
          <p:cNvSpPr txBox="1"/>
          <p:nvPr/>
        </p:nvSpPr>
        <p:spPr>
          <a:xfrm>
            <a:off x="762000" y="2659082"/>
            <a:ext cx="6094428"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C.</a:t>
            </a:r>
            <a:r>
              <a:rPr lang="en-US" sz="2800" b="1" dirty="0">
                <a:solidFill>
                  <a:srgbClr val="1111AF"/>
                </a:solidFill>
                <a:effectLst/>
                <a:latin typeface="Times New Roman" panose="02020603050405020304" pitchFamily="18" charset="0"/>
                <a:ea typeface="Calibri" panose="020F0502020204030204" pitchFamily="34" charset="0"/>
              </a:rPr>
              <a:t> ra </a:t>
            </a:r>
            <a:r>
              <a:rPr lang="en-US" sz="2800" b="1" dirty="0" err="1">
                <a:solidFill>
                  <a:srgbClr val="1111AF"/>
                </a:solidFill>
                <a:effectLst/>
                <a:latin typeface="Times New Roman" panose="02020603050405020304" pitchFamily="18" charset="0"/>
                <a:ea typeface="Calibri" panose="020F0502020204030204" pitchFamily="34" charset="0"/>
              </a:rPr>
              <a:t>xa</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nhau</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rồi</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lại</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hút</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lại</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gần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nhau</a:t>
            </a:r>
            <a:r>
              <a:rPr lang="en-US"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04FEC3D0-DC70-4B43-86F5-FEF541D1F9C5}"/>
              </a:ext>
            </a:extLst>
          </p:cNvPr>
          <p:cNvSpPr txBox="1"/>
          <p:nvPr/>
        </p:nvSpPr>
        <p:spPr>
          <a:xfrm>
            <a:off x="762000" y="3182302"/>
            <a:ext cx="6290505"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D.</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lại</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gần</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nhau</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chạm</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nhau</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rồi</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dừng</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lại</a:t>
            </a:r>
            <a:r>
              <a:rPr lang="en-US"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B6B18D5F-2D20-4A4C-82E8-87A315ADAF69}"/>
              </a:ext>
            </a:extLst>
          </p:cNvPr>
          <p:cNvSpPr/>
          <p:nvPr/>
        </p:nvSpPr>
        <p:spPr>
          <a:xfrm>
            <a:off x="812800" y="1650742"/>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25809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9A0EA749-7F85-476C-AA05-8F48E271D396}"/>
                  </a:ext>
                </a:extLst>
              </p:cNvPr>
              <p:cNvSpPr txBox="1"/>
              <p:nvPr/>
            </p:nvSpPr>
            <p:spPr>
              <a:xfrm>
                <a:off x="0" y="0"/>
                <a:ext cx="12192000" cy="1373068"/>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21. Hai điện tích điểm trái dấu có cùng độ lớn </a:t>
                </a:r>
                <a14:m>
                  <m:oMath xmlns:m="http://schemas.openxmlformats.org/officeDocument/2006/math">
                    <m:f>
                      <m:fPr>
                        <m:ctrlPr>
                          <a:rPr lang="en-US" sz="2800" b="1" i="1">
                            <a:solidFill>
                              <a:srgbClr val="FFFFFF"/>
                            </a:solidFill>
                            <a:effectLst/>
                            <a:latin typeface="Cambria Math" panose="02040503050406030204" pitchFamily="18" charset="0"/>
                            <a:cs typeface="Times New Roman" panose="02020603050405020304" pitchFamily="18" charset="0"/>
                          </a:rPr>
                        </m:ctrlPr>
                      </m:fPr>
                      <m:num>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𝟒</m:t>
                            </m:r>
                          </m:sup>
                        </m:sSup>
                      </m:num>
                      <m:den>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𝟑</m:t>
                        </m:r>
                      </m:den>
                    </m:f>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vi-VN" sz="2800" b="1" dirty="0">
                    <a:solidFill>
                      <a:srgbClr val="FFFFFF"/>
                    </a:solidFill>
                    <a:effectLst/>
                    <a:latin typeface="Times New Roman" panose="02020603050405020304" pitchFamily="18" charset="0"/>
                    <a:ea typeface="Calibri" panose="020F0502020204030204" pitchFamily="34" charset="0"/>
                  </a:rPr>
                  <a:t> đặt cách nhau 1 m trong parafin có điện môi bằng 2 thì chúng</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9A0EA749-7F85-476C-AA05-8F48E271D396}"/>
                  </a:ext>
                </a:extLst>
              </p:cNvPr>
              <p:cNvSpPr txBox="1">
                <a:spLocks noRot="1" noChangeAspect="1" noMove="1" noResize="1" noEditPoints="1" noAdjustHandles="1" noChangeArrowheads="1" noChangeShapeType="1" noTextEdit="1"/>
              </p:cNvSpPr>
              <p:nvPr/>
            </p:nvSpPr>
            <p:spPr>
              <a:xfrm>
                <a:off x="0" y="0"/>
                <a:ext cx="12192000" cy="1373068"/>
              </a:xfrm>
              <a:prstGeom prst="rect">
                <a:avLst/>
              </a:prstGeom>
              <a:blipFill>
                <a:blip r:embed="rId2"/>
                <a:stretch>
                  <a:fillRect r="-450" b="-5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4D81DC2F-4789-4639-BCF2-75CB2CF91FFB}"/>
                  </a:ext>
                </a:extLst>
              </p:cNvPr>
              <p:cNvSpPr txBox="1"/>
              <p:nvPr/>
            </p:nvSpPr>
            <p:spPr>
              <a:xfrm>
                <a:off x="1016000" y="1436568"/>
                <a:ext cx="3934090"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hút nhau một lực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4D81DC2F-4789-4639-BCF2-75CB2CF91FFB}"/>
                  </a:ext>
                </a:extLst>
              </p:cNvPr>
              <p:cNvSpPr txBox="1">
                <a:spLocks noRot="1" noChangeAspect="1" noMove="1" noResize="1" noEditPoints="1" noAdjustHandles="1" noChangeArrowheads="1" noChangeShapeType="1" noTextEdit="1"/>
              </p:cNvSpPr>
              <p:nvPr/>
            </p:nvSpPr>
            <p:spPr>
              <a:xfrm>
                <a:off x="1016000" y="1436568"/>
                <a:ext cx="3934090" cy="523220"/>
              </a:xfrm>
              <a:prstGeom prst="rect">
                <a:avLst/>
              </a:prstGeom>
              <a:blipFill>
                <a:blip r:embed="rId3"/>
                <a:stretch>
                  <a:fillRect l="-3256" t="-12941" r="-2171" b="-3294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096AA7A3-DB0C-4F58-B124-70CA94372594}"/>
                  </a:ext>
                </a:extLst>
              </p:cNvPr>
              <p:cNvSpPr txBox="1"/>
              <p:nvPr/>
            </p:nvSpPr>
            <p:spPr>
              <a:xfrm>
                <a:off x="6477000" y="1436568"/>
                <a:ext cx="3951723"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đẩy nhau một lực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096AA7A3-DB0C-4F58-B124-70CA94372594}"/>
                  </a:ext>
                </a:extLst>
              </p:cNvPr>
              <p:cNvSpPr txBox="1">
                <a:spLocks noRot="1" noChangeAspect="1" noMove="1" noResize="1" noEditPoints="1" noAdjustHandles="1" noChangeArrowheads="1" noChangeShapeType="1" noTextEdit="1"/>
              </p:cNvSpPr>
              <p:nvPr/>
            </p:nvSpPr>
            <p:spPr>
              <a:xfrm>
                <a:off x="6477000" y="1436568"/>
                <a:ext cx="3951723" cy="523220"/>
              </a:xfrm>
              <a:prstGeom prst="rect">
                <a:avLst/>
              </a:prstGeom>
              <a:blipFill>
                <a:blip r:embed="rId4"/>
                <a:stretch>
                  <a:fillRect l="-3241" t="-12941" r="-2160" b="-3294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C0F136C9-3E33-4052-BC26-86DDE8FCCB02}"/>
                  </a:ext>
                </a:extLst>
              </p:cNvPr>
              <p:cNvSpPr txBox="1"/>
              <p:nvPr/>
            </p:nvSpPr>
            <p:spPr>
              <a:xfrm>
                <a:off x="1016000" y="2198568"/>
                <a:ext cx="4231158"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đẩy nhau một lực</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C0F136C9-3E33-4052-BC26-86DDE8FCCB02}"/>
                  </a:ext>
                </a:extLst>
              </p:cNvPr>
              <p:cNvSpPr txBox="1">
                <a:spLocks noRot="1" noChangeAspect="1" noMove="1" noResize="1" noEditPoints="1" noAdjustHandles="1" noChangeArrowheads="1" noChangeShapeType="1" noTextEdit="1"/>
              </p:cNvSpPr>
              <p:nvPr/>
            </p:nvSpPr>
            <p:spPr>
              <a:xfrm>
                <a:off x="1016000" y="2198568"/>
                <a:ext cx="4231158" cy="523220"/>
              </a:xfrm>
              <a:prstGeom prst="rect">
                <a:avLst/>
              </a:prstGeom>
              <a:blipFill>
                <a:blip r:embed="rId5"/>
                <a:stretch>
                  <a:fillRect l="-3026" t="-12941" r="-2017" b="-3294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82B60FF-213A-4CCE-AE1E-584EFB4D6A80}"/>
                  </a:ext>
                </a:extLst>
              </p:cNvPr>
              <p:cNvSpPr txBox="1"/>
              <p:nvPr/>
            </p:nvSpPr>
            <p:spPr>
              <a:xfrm>
                <a:off x="6477000" y="2198568"/>
                <a:ext cx="4282454"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hút nhau một lực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382B60FF-213A-4CCE-AE1E-584EFB4D6A80}"/>
                  </a:ext>
                </a:extLst>
              </p:cNvPr>
              <p:cNvSpPr txBox="1">
                <a:spLocks noRot="1" noChangeAspect="1" noMove="1" noResize="1" noEditPoints="1" noAdjustHandles="1" noChangeArrowheads="1" noChangeShapeType="1" noTextEdit="1"/>
              </p:cNvSpPr>
              <p:nvPr/>
            </p:nvSpPr>
            <p:spPr>
              <a:xfrm>
                <a:off x="6477000" y="2198568"/>
                <a:ext cx="4282454" cy="523220"/>
              </a:xfrm>
              <a:prstGeom prst="rect">
                <a:avLst/>
              </a:prstGeom>
              <a:blipFill>
                <a:blip r:embed="rId6"/>
                <a:stretch>
                  <a:fillRect l="-2991" t="-12941" r="-1994" b="-32941"/>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4104521C-40E1-4FB4-842E-5753A0FED550}"/>
              </a:ext>
            </a:extLst>
          </p:cNvPr>
          <p:cNvSpPr/>
          <p:nvPr/>
        </p:nvSpPr>
        <p:spPr>
          <a:xfrm>
            <a:off x="1066800" y="1474668"/>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95308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5B3170F-58A7-4F65-AF14-9CF69BFD7600}"/>
              </a:ext>
            </a:extLst>
          </p:cNvPr>
          <p:cNvSpPr txBox="1"/>
          <p:nvPr/>
        </p:nvSpPr>
        <p:spPr>
          <a:xfrm>
            <a:off x="0" y="0"/>
            <a:ext cx="12192000" cy="1549142"/>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22. Hai điện tích điểm đặt cách nhau 100 cm trong parafin có hằng số điện môi bằng 2 thì lực tương tác là 1 N. Nếu chúng được đặt cách nhau 50 cm trong chân không thì lực tương tác có độ lớn là</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FE9D384A-C924-4DF2-B2C9-C69CE664B3B4}"/>
              </a:ext>
            </a:extLst>
          </p:cNvPr>
          <p:cNvSpPr txBox="1"/>
          <p:nvPr/>
        </p:nvSpPr>
        <p:spPr>
          <a:xfrm>
            <a:off x="762000" y="1612642"/>
            <a:ext cx="1152880"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8N.</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4E479AB1-2F91-4D00-A754-953947DBE4CA}"/>
              </a:ext>
            </a:extLst>
          </p:cNvPr>
          <p:cNvSpPr txBox="1"/>
          <p:nvPr/>
        </p:nvSpPr>
        <p:spPr>
          <a:xfrm>
            <a:off x="3619500" y="1612642"/>
            <a:ext cx="1311578"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48N.</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CA8CB9C0-2E98-484B-8D0D-DE8971391ADA}"/>
              </a:ext>
            </a:extLst>
          </p:cNvPr>
          <p:cNvSpPr txBox="1"/>
          <p:nvPr/>
        </p:nvSpPr>
        <p:spPr>
          <a:xfrm>
            <a:off x="6477000" y="1612642"/>
            <a:ext cx="1242648"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1 N.</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4CD85A7A-09ED-4840-BF93-8710E72643A5}"/>
              </a:ext>
            </a:extLst>
          </p:cNvPr>
          <p:cNvSpPr txBox="1"/>
          <p:nvPr/>
        </p:nvSpPr>
        <p:spPr>
          <a:xfrm>
            <a:off x="9334500" y="1612642"/>
            <a:ext cx="1242648"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2 N.</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C1691A73-A325-4029-99F6-37DBE7254DD3}"/>
              </a:ext>
            </a:extLst>
          </p:cNvPr>
          <p:cNvSpPr/>
          <p:nvPr/>
        </p:nvSpPr>
        <p:spPr>
          <a:xfrm>
            <a:off x="812800" y="1650742"/>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510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59BA8579-31D7-4079-B611-C391470B5E6A}"/>
                  </a:ext>
                </a:extLst>
              </p:cNvPr>
              <p:cNvSpPr txBox="1"/>
              <p:nvPr/>
            </p:nvSpPr>
            <p:spPr>
              <a:xfrm>
                <a:off x="0" y="0"/>
                <a:ext cx="12192000" cy="1568635"/>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23. Hai điện tích điểm tích điện như nhau, đặt trong chân không cách nhau một đoạn r. Lực đẩy giữa chúng có độ lớn là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𝑭</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FFFFFF"/>
                    </a:solidFill>
                    <a:effectLst/>
                    <a:latin typeface="Times New Roman" panose="02020603050405020304" pitchFamily="18" charset="0"/>
                    <a:ea typeface="Calibri" panose="020F0502020204030204" pitchFamily="34" charset="0"/>
                  </a:rPr>
                  <a:t>. Biết</a:t>
                </a:r>
                <a14:m>
                  <m:oMath xmlns:m="http://schemas.openxmlformats.org/officeDocument/2006/math">
                    <m:r>
                      <a:rPr lang="vi-VN"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𝟑</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𝟗</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vi-VN" sz="2800" b="1" dirty="0">
                    <a:solidFill>
                      <a:srgbClr val="FFFFFF"/>
                    </a:solidFill>
                    <a:effectLst/>
                    <a:latin typeface="Times New Roman" panose="02020603050405020304" pitchFamily="18" charset="0"/>
                    <a:ea typeface="Calibri" panose="020F0502020204030204" pitchFamily="34" charset="0"/>
                  </a:rPr>
                  <a:t>. Khoảng cách r giữa hai điện tích đó là</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59BA8579-31D7-4079-B611-C391470B5E6A}"/>
                  </a:ext>
                </a:extLst>
              </p:cNvPr>
              <p:cNvSpPr txBox="1">
                <a:spLocks noRot="1" noChangeAspect="1" noMove="1" noResize="1" noEditPoints="1" noAdjustHandles="1" noChangeArrowheads="1" noChangeShapeType="1" noTextEdit="1"/>
              </p:cNvSpPr>
              <p:nvPr/>
            </p:nvSpPr>
            <p:spPr>
              <a:xfrm>
                <a:off x="0" y="0"/>
                <a:ext cx="12192000" cy="1568635"/>
              </a:xfrm>
              <a:prstGeom prst="rect">
                <a:avLst/>
              </a:prstGeom>
              <a:blipFill>
                <a:blip r:embed="rId2"/>
                <a:stretch>
                  <a:fillRect r="-500" b="-5058"/>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7B944A61-88C1-4DF2-92BC-71DE666C188E}"/>
              </a:ext>
            </a:extLst>
          </p:cNvPr>
          <p:cNvSpPr txBox="1"/>
          <p:nvPr/>
        </p:nvSpPr>
        <p:spPr>
          <a:xfrm>
            <a:off x="762000" y="1632135"/>
            <a:ext cx="1984839"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r =12cm.</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BA7A146C-6DE2-471D-83D0-6EF180277EBD}"/>
              </a:ext>
            </a:extLst>
          </p:cNvPr>
          <p:cNvSpPr txBox="1"/>
          <p:nvPr/>
        </p:nvSpPr>
        <p:spPr>
          <a:xfrm>
            <a:off x="3619500" y="1632135"/>
            <a:ext cx="1874231"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B.</a:t>
            </a:r>
            <a:r>
              <a:rPr lang="en-US" sz="2800" b="1" dirty="0">
                <a:solidFill>
                  <a:srgbClr val="1111AF"/>
                </a:solidFill>
                <a:effectLst/>
                <a:latin typeface="Times New Roman" panose="02020603050405020304" pitchFamily="18" charset="0"/>
                <a:ea typeface="Calibri" panose="020F0502020204030204" pitchFamily="34" charset="0"/>
              </a:rPr>
              <a:t> r = 9cm.</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A793E507-5B83-49F0-973F-9F2F7E6A95E5}"/>
              </a:ext>
            </a:extLst>
          </p:cNvPr>
          <p:cNvSpPr txBox="1"/>
          <p:nvPr/>
        </p:nvSpPr>
        <p:spPr>
          <a:xfrm>
            <a:off x="6477000" y="1632135"/>
            <a:ext cx="2074607"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C.</a:t>
            </a:r>
            <a:r>
              <a:rPr lang="en-US" sz="2800" b="1" dirty="0">
                <a:solidFill>
                  <a:srgbClr val="1111AF"/>
                </a:solidFill>
                <a:effectLst/>
                <a:latin typeface="Times New Roman" panose="02020603050405020304" pitchFamily="18" charset="0"/>
                <a:ea typeface="Calibri" panose="020F0502020204030204" pitchFamily="34" charset="0"/>
              </a:rPr>
              <a:t> r = 27cm.</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AFC8A7EB-0CD0-4587-97FE-C5206AB4359A}"/>
              </a:ext>
            </a:extLst>
          </p:cNvPr>
          <p:cNvSpPr txBox="1"/>
          <p:nvPr/>
        </p:nvSpPr>
        <p:spPr>
          <a:xfrm>
            <a:off x="9334500" y="1632135"/>
            <a:ext cx="2074607"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D.</a:t>
            </a:r>
            <a:r>
              <a:rPr lang="en-US" sz="2800" b="1" dirty="0">
                <a:solidFill>
                  <a:srgbClr val="1111AF"/>
                </a:solidFill>
                <a:effectLst/>
                <a:latin typeface="Times New Roman" panose="02020603050405020304" pitchFamily="18" charset="0"/>
                <a:ea typeface="Calibri" panose="020F0502020204030204" pitchFamily="34" charset="0"/>
              </a:rPr>
              <a:t> r = 18cm.</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AF4528F9-721A-4D7F-8415-3E7D16542EC7}"/>
              </a:ext>
            </a:extLst>
          </p:cNvPr>
          <p:cNvSpPr/>
          <p:nvPr/>
        </p:nvSpPr>
        <p:spPr>
          <a:xfrm>
            <a:off x="9385300" y="1670235"/>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7297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8EB6CB64-9321-4FF4-B067-0F993293F8B5}"/>
                  </a:ext>
                </a:extLst>
              </p:cNvPr>
              <p:cNvSpPr txBox="1"/>
              <p:nvPr/>
            </p:nvSpPr>
            <p:spPr>
              <a:xfrm>
                <a:off x="0" y="0"/>
                <a:ext cx="12192000" cy="1566326"/>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24. Hai điện tích điểm giống nhau đặt trong chân không cách nhau một khoảng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𝒓</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𝒄𝒎</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oMath>
                </a14:m>
                <a:r>
                  <a:rPr lang="en-US" sz="2800" b="1" dirty="0">
                    <a:solidFill>
                      <a:srgbClr val="FFFFFF"/>
                    </a:solidFill>
                    <a:effectLst/>
                    <a:latin typeface="Times New Roman" panose="02020603050405020304" pitchFamily="18" charset="0"/>
                    <a:ea typeface="Calibri" panose="020F0502020204030204" pitchFamily="34" charset="0"/>
                  </a:rPr>
                  <a:t> </a:t>
                </a:r>
                <a:r>
                  <a:rPr lang="vi-VN" sz="2800" b="1" dirty="0">
                    <a:solidFill>
                      <a:srgbClr val="FFFFFF"/>
                    </a:solidFill>
                    <a:effectLst/>
                    <a:latin typeface="Times New Roman" panose="02020603050405020304" pitchFamily="18" charset="0"/>
                    <a:ea typeface="Calibri" panose="020F0502020204030204" pitchFamily="34" charset="0"/>
                  </a:rPr>
                  <a:t>Lực đẩy giữa chúng là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𝑭</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𝟒</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𝑵</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oMath>
                </a14:m>
                <a:r>
                  <a:rPr lang="vi-VN" sz="2800" b="1" dirty="0">
                    <a:solidFill>
                      <a:srgbClr val="FFFFFF"/>
                    </a:solidFill>
                    <a:effectLst/>
                    <a:latin typeface="Times New Roman" panose="02020603050405020304" pitchFamily="18" charset="0"/>
                    <a:ea typeface="Calibri" panose="020F0502020204030204" pitchFamily="34" charset="0"/>
                  </a:rPr>
                  <a:t> Để lực tương tác giữa hai điện tích đó bằng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𝑭</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𝟒</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FFFFFF"/>
                    </a:solidFill>
                    <a:effectLst/>
                    <a:latin typeface="Times New Roman" panose="02020603050405020304" pitchFamily="18" charset="0"/>
                    <a:ea typeface="Calibri" panose="020F0502020204030204" pitchFamily="34" charset="0"/>
                  </a:rPr>
                  <a:t>thì khoảng cách giữa chúng là</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8EB6CB64-9321-4FF4-B067-0F993293F8B5}"/>
                  </a:ext>
                </a:extLst>
              </p:cNvPr>
              <p:cNvSpPr txBox="1">
                <a:spLocks noRot="1" noChangeAspect="1" noMove="1" noResize="1" noEditPoints="1" noAdjustHandles="1" noChangeArrowheads="1" noChangeShapeType="1" noTextEdit="1"/>
              </p:cNvSpPr>
              <p:nvPr/>
            </p:nvSpPr>
            <p:spPr>
              <a:xfrm>
                <a:off x="0" y="0"/>
                <a:ext cx="12192000" cy="1566326"/>
              </a:xfrm>
              <a:prstGeom prst="rect">
                <a:avLst/>
              </a:prstGeom>
              <a:blipFill>
                <a:blip r:embed="rId2"/>
                <a:stretch>
                  <a:fillRect r="-500" b="-466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784863FF-CFA9-423C-AB4B-A18B62FCACD8}"/>
                  </a:ext>
                </a:extLst>
              </p:cNvPr>
              <p:cNvSpPr txBox="1"/>
              <p:nvPr/>
            </p:nvSpPr>
            <p:spPr>
              <a:xfrm>
                <a:off x="1016000" y="1629826"/>
                <a:ext cx="2441822"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sSub>
                      <m:sSubPr>
                        <m:ctrlPr>
                          <a:rPr lang="en-US" sz="2800" b="1" i="1">
                            <a:solidFill>
                              <a:srgbClr val="1111AF"/>
                            </a:solidFill>
                            <a:effectLst/>
                            <a:latin typeface="Cambria Math" panose="02040503050406030204" pitchFamily="18" charset="0"/>
                            <a:cs typeface="Times New Roman" panose="02020603050405020304" pitchFamily="18" charset="0"/>
                          </a:rPr>
                        </m:ctrlPr>
                      </m:sSub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𝒓</m:t>
                        </m:r>
                      </m:e>
                      <m: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𝒎</m:t>
                    </m:r>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784863FF-CFA9-423C-AB4B-A18B62FCACD8}"/>
                  </a:ext>
                </a:extLst>
              </p:cNvPr>
              <p:cNvSpPr txBox="1">
                <a:spLocks noRot="1" noChangeAspect="1" noMove="1" noResize="1" noEditPoints="1" noAdjustHandles="1" noChangeArrowheads="1" noChangeShapeType="1" noTextEdit="1"/>
              </p:cNvSpPr>
              <p:nvPr/>
            </p:nvSpPr>
            <p:spPr>
              <a:xfrm>
                <a:off x="1016000" y="1629826"/>
                <a:ext cx="2441822" cy="523220"/>
              </a:xfrm>
              <a:prstGeom prst="rect">
                <a:avLst/>
              </a:prstGeom>
              <a:blipFill>
                <a:blip r:embed="rId3"/>
                <a:stretch>
                  <a:fillRect l="-5250" t="-11628" r="-4250" b="-313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88DCBFB8-02D6-452D-A9E3-ACA20D756FBA}"/>
                  </a:ext>
                </a:extLst>
              </p:cNvPr>
              <p:cNvSpPr txBox="1"/>
              <p:nvPr/>
            </p:nvSpPr>
            <p:spPr>
              <a:xfrm>
                <a:off x="6477000" y="1629826"/>
                <a:ext cx="2816925"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sSub>
                      <m:sSubPr>
                        <m:ctrlPr>
                          <a:rPr lang="en-US" sz="2800" b="1" i="1">
                            <a:solidFill>
                              <a:srgbClr val="1111AF"/>
                            </a:solidFill>
                            <a:effectLst/>
                            <a:latin typeface="Cambria Math" panose="02040503050406030204" pitchFamily="18" charset="0"/>
                            <a:cs typeface="Times New Roman" panose="02020603050405020304" pitchFamily="18" charset="0"/>
                          </a:rPr>
                        </m:ctrlPr>
                      </m:sSub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𝒓</m:t>
                        </m:r>
                      </m:e>
                      <m: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𝟐𝟖</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𝒄𝒎</m:t>
                    </m:r>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88DCBFB8-02D6-452D-A9E3-ACA20D756FBA}"/>
                  </a:ext>
                </a:extLst>
              </p:cNvPr>
              <p:cNvSpPr txBox="1">
                <a:spLocks noRot="1" noChangeAspect="1" noMove="1" noResize="1" noEditPoints="1" noAdjustHandles="1" noChangeArrowheads="1" noChangeShapeType="1" noTextEdit="1"/>
              </p:cNvSpPr>
              <p:nvPr/>
            </p:nvSpPr>
            <p:spPr>
              <a:xfrm>
                <a:off x="6477000" y="1629826"/>
                <a:ext cx="2816925" cy="523220"/>
              </a:xfrm>
              <a:prstGeom prst="rect">
                <a:avLst/>
              </a:prstGeom>
              <a:blipFill>
                <a:blip r:embed="rId4"/>
                <a:stretch>
                  <a:fillRect l="-4545" t="-11628" r="-3463" b="-313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6DD39740-C553-4AA4-AA51-A5AC8D83217E}"/>
                  </a:ext>
                </a:extLst>
              </p:cNvPr>
              <p:cNvSpPr txBox="1"/>
              <p:nvPr/>
            </p:nvSpPr>
            <p:spPr>
              <a:xfrm>
                <a:off x="1016000" y="2391826"/>
                <a:ext cx="2656625"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sSub>
                      <m:sSubPr>
                        <m:ctrlPr>
                          <a:rPr lang="en-US" sz="2800" b="1" i="1">
                            <a:solidFill>
                              <a:srgbClr val="1111AF"/>
                            </a:solidFill>
                            <a:effectLst/>
                            <a:latin typeface="Cambria Math" panose="02040503050406030204" pitchFamily="18" charset="0"/>
                            <a:cs typeface="Times New Roman" panose="02020603050405020304" pitchFamily="18" charset="0"/>
                          </a:rPr>
                        </m:ctrlPr>
                      </m:sSub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𝒓</m:t>
                        </m:r>
                      </m:e>
                      <m: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𝟐𝟖</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𝒎</m:t>
                    </m:r>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6DD39740-C553-4AA4-AA51-A5AC8D83217E}"/>
                  </a:ext>
                </a:extLst>
              </p:cNvPr>
              <p:cNvSpPr txBox="1">
                <a:spLocks noRot="1" noChangeAspect="1" noMove="1" noResize="1" noEditPoints="1" noAdjustHandles="1" noChangeArrowheads="1" noChangeShapeType="1" noTextEdit="1"/>
              </p:cNvSpPr>
              <p:nvPr/>
            </p:nvSpPr>
            <p:spPr>
              <a:xfrm>
                <a:off x="1016000" y="2391826"/>
                <a:ext cx="2656625" cy="523220"/>
              </a:xfrm>
              <a:prstGeom prst="rect">
                <a:avLst/>
              </a:prstGeom>
              <a:blipFill>
                <a:blip r:embed="rId5"/>
                <a:stretch>
                  <a:fillRect l="-4828" t="-11628" r="-3908" b="-3139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758675A-A9EB-410A-82BE-85BA588AB57B}"/>
                  </a:ext>
                </a:extLst>
              </p:cNvPr>
              <p:cNvSpPr txBox="1"/>
              <p:nvPr/>
            </p:nvSpPr>
            <p:spPr>
              <a:xfrm>
                <a:off x="6477000" y="2391826"/>
                <a:ext cx="2622962"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sSub>
                      <m:sSubPr>
                        <m:ctrlPr>
                          <a:rPr lang="en-US" sz="2800" b="1" i="1">
                            <a:solidFill>
                              <a:srgbClr val="1111AF"/>
                            </a:solidFill>
                            <a:effectLst/>
                            <a:latin typeface="Cambria Math" panose="02040503050406030204" pitchFamily="18" charset="0"/>
                            <a:cs typeface="Times New Roman" panose="02020603050405020304" pitchFamily="18" charset="0"/>
                          </a:rPr>
                        </m:ctrlPr>
                      </m:sSub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𝒓</m:t>
                        </m:r>
                      </m:e>
                      <m: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𝒄𝒎</m:t>
                    </m:r>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6758675A-A9EB-410A-82BE-85BA588AB57B}"/>
                  </a:ext>
                </a:extLst>
              </p:cNvPr>
              <p:cNvSpPr txBox="1">
                <a:spLocks noRot="1" noChangeAspect="1" noMove="1" noResize="1" noEditPoints="1" noAdjustHandles="1" noChangeArrowheads="1" noChangeShapeType="1" noTextEdit="1"/>
              </p:cNvSpPr>
              <p:nvPr/>
            </p:nvSpPr>
            <p:spPr>
              <a:xfrm>
                <a:off x="6477000" y="2391826"/>
                <a:ext cx="2622962" cy="523220"/>
              </a:xfrm>
              <a:prstGeom prst="rect">
                <a:avLst/>
              </a:prstGeom>
              <a:blipFill>
                <a:blip r:embed="rId6"/>
                <a:stretch>
                  <a:fillRect l="-4884" t="-11628" r="-3721" b="-31395"/>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CA947651-C395-4028-A029-FFA840471B48}"/>
              </a:ext>
            </a:extLst>
          </p:cNvPr>
          <p:cNvSpPr/>
          <p:nvPr/>
        </p:nvSpPr>
        <p:spPr>
          <a:xfrm>
            <a:off x="6527800" y="2429926"/>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3992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F8B239-89CE-4435-A253-66916D3C20C2}"/>
              </a:ext>
            </a:extLst>
          </p:cNvPr>
          <p:cNvSpPr txBox="1"/>
          <p:nvPr/>
        </p:nvSpPr>
        <p:spPr>
          <a:xfrm>
            <a:off x="0" y="0"/>
            <a:ext cx="12192000" cy="1549142"/>
          </a:xfrm>
          <a:prstGeom prst="rect">
            <a:avLst/>
          </a:prstGeom>
          <a:solidFill>
            <a:srgbClr val="0070C0"/>
          </a:solidFill>
        </p:spPr>
        <p:txBody>
          <a:bodyPr wrap="square" lIns="254000" tIns="127000" rIns="254000" bIns="127000">
            <a:spAutoFit/>
          </a:bodyPr>
          <a:lstStyle/>
          <a:p>
            <a:pPr algn="just"/>
            <a:r>
              <a:rPr lang="fr-FR" sz="2800" b="1" dirty="0" err="1">
                <a:solidFill>
                  <a:srgbClr val="FFFFFF"/>
                </a:solidFill>
                <a:effectLst/>
                <a:latin typeface="Times New Roman" panose="02020603050405020304" pitchFamily="18" charset="0"/>
                <a:ea typeface="Calibri" panose="020F0502020204030204" pitchFamily="34" charset="0"/>
              </a:rPr>
              <a:t>Câu</a:t>
            </a:r>
            <a:r>
              <a:rPr lang="fr-FR" sz="2800" b="1" dirty="0">
                <a:solidFill>
                  <a:srgbClr val="FFFFFF"/>
                </a:solidFill>
                <a:effectLst/>
                <a:latin typeface="Times New Roman" panose="02020603050405020304" pitchFamily="18" charset="0"/>
                <a:ea typeface="Calibri" panose="020F0502020204030204" pitchFamily="34" charset="0"/>
              </a:rPr>
              <a:t> 25. Hai </a:t>
            </a:r>
            <a:r>
              <a:rPr lang="fr-FR" sz="2800" b="1" dirty="0" err="1">
                <a:solidFill>
                  <a:srgbClr val="FFFFFF"/>
                </a:solidFill>
                <a:effectLst/>
                <a:latin typeface="Times New Roman" panose="02020603050405020304" pitchFamily="18" charset="0"/>
                <a:ea typeface="Calibri" panose="020F0502020204030204" pitchFamily="34" charset="0"/>
              </a:rPr>
              <a:t>quả</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cầu</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nhỏ</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mang</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điện</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tích</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có</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độ</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lớn</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bằng</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nhau</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đặt</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cách</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nhau</a:t>
            </a:r>
            <a:r>
              <a:rPr lang="fr-FR" sz="2800" b="1" dirty="0">
                <a:solidFill>
                  <a:srgbClr val="FFFFFF"/>
                </a:solidFill>
                <a:effectLst/>
                <a:latin typeface="Times New Roman" panose="02020603050405020304" pitchFamily="18" charset="0"/>
                <a:ea typeface="Calibri" panose="020F0502020204030204" pitchFamily="34" charset="0"/>
              </a:rPr>
              <a:t> 10 cm </a:t>
            </a:r>
            <a:r>
              <a:rPr lang="fr-FR" sz="2800" b="1" dirty="0" err="1">
                <a:solidFill>
                  <a:srgbClr val="FFFFFF"/>
                </a:solidFill>
                <a:effectLst/>
                <a:latin typeface="Times New Roman" panose="02020603050405020304" pitchFamily="18" charset="0"/>
                <a:ea typeface="Calibri" panose="020F0502020204030204" pitchFamily="34" charset="0"/>
              </a:rPr>
              <a:t>trong</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chân</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không</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thì</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tác</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dụng</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lên</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nhau</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một</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lực</a:t>
            </a:r>
            <a:r>
              <a:rPr lang="fr-FR" sz="2800" b="1" dirty="0">
                <a:solidFill>
                  <a:srgbClr val="FFFFFF"/>
                </a:solidFill>
                <a:effectLst/>
                <a:latin typeface="Times New Roman" panose="02020603050405020304" pitchFamily="18" charset="0"/>
                <a:ea typeface="Calibri" panose="020F0502020204030204" pitchFamily="34" charset="0"/>
              </a:rPr>
              <a:t> 9. 10</a:t>
            </a:r>
            <a:r>
              <a:rPr lang="fr-FR" sz="2800" b="1" baseline="30000" dirty="0">
                <a:solidFill>
                  <a:srgbClr val="FFFFFF"/>
                </a:solidFill>
                <a:effectLst/>
                <a:latin typeface="Times New Roman" panose="02020603050405020304" pitchFamily="18" charset="0"/>
                <a:ea typeface="Calibri" panose="020F0502020204030204" pitchFamily="34" charset="0"/>
              </a:rPr>
              <a:t>−3</a:t>
            </a:r>
            <a:r>
              <a:rPr lang="fr-FR" sz="2800" b="1" dirty="0">
                <a:solidFill>
                  <a:srgbClr val="FFFFFF"/>
                </a:solidFill>
                <a:effectLst/>
                <a:latin typeface="Times New Roman" panose="02020603050405020304" pitchFamily="18" charset="0"/>
                <a:ea typeface="Calibri" panose="020F0502020204030204" pitchFamily="34" charset="0"/>
              </a:rPr>
              <a:t> N. </a:t>
            </a:r>
            <a:r>
              <a:rPr lang="vi-VN" sz="2800" b="1" dirty="0">
                <a:solidFill>
                  <a:srgbClr val="FFFFFF"/>
                </a:solidFill>
                <a:effectLst/>
                <a:latin typeface="Times New Roman" panose="02020603050405020304" pitchFamily="18" charset="0"/>
                <a:ea typeface="Calibri" panose="020F0502020204030204" pitchFamily="34" charset="0"/>
              </a:rPr>
              <a:t>Đ</a:t>
            </a:r>
            <a:r>
              <a:rPr lang="fr-FR" sz="2800" b="1" dirty="0">
                <a:solidFill>
                  <a:srgbClr val="FFFFFF"/>
                </a:solidFill>
                <a:effectLst/>
                <a:latin typeface="Times New Roman" panose="02020603050405020304" pitchFamily="18" charset="0"/>
                <a:ea typeface="Calibri" panose="020F0502020204030204" pitchFamily="34" charset="0"/>
              </a:rPr>
              <a:t>ộ </a:t>
            </a:r>
            <a:r>
              <a:rPr lang="fr-FR" sz="2800" b="1" dirty="0" err="1">
                <a:solidFill>
                  <a:srgbClr val="FFFFFF"/>
                </a:solidFill>
                <a:effectLst/>
                <a:latin typeface="Times New Roman" panose="02020603050405020304" pitchFamily="18" charset="0"/>
                <a:ea typeface="Calibri" panose="020F0502020204030204" pitchFamily="34" charset="0"/>
              </a:rPr>
              <a:t>lớn</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điện</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tích</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của</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hai</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quả</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cầu</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đó</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bằng</a:t>
            </a:r>
            <a:endParaRPr lang="en-US" sz="2800" b="1" dirty="0">
              <a:solidFill>
                <a:srgbClr val="FFFFFF"/>
              </a:solidFill>
              <a:latin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7B12D0DE-226D-49E0-8D06-DE5433BD8A0E}"/>
                  </a:ext>
                </a:extLst>
              </p:cNvPr>
              <p:cNvSpPr txBox="1"/>
              <p:nvPr/>
            </p:nvSpPr>
            <p:spPr>
              <a:xfrm>
                <a:off x="762000" y="1612642"/>
                <a:ext cx="1913216"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A.</a:t>
                </a:r>
                <a:r>
                  <a:rPr lang="fr-FR"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𝟏𝟓</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µ</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fr-FR"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7B12D0DE-226D-49E0-8D06-DE5433BD8A0E}"/>
                  </a:ext>
                </a:extLst>
              </p:cNvPr>
              <p:cNvSpPr txBox="1">
                <a:spLocks noRot="1" noChangeAspect="1" noMove="1" noResize="1" noEditPoints="1" noAdjustHandles="1" noChangeArrowheads="1" noChangeShapeType="1" noTextEdit="1"/>
              </p:cNvSpPr>
              <p:nvPr/>
            </p:nvSpPr>
            <p:spPr>
              <a:xfrm>
                <a:off x="762000" y="1612642"/>
                <a:ext cx="1913216" cy="523220"/>
              </a:xfrm>
              <a:prstGeom prst="rect">
                <a:avLst/>
              </a:prstGeom>
              <a:blipFill>
                <a:blip r:embed="rId2"/>
                <a:stretch>
                  <a:fillRect l="-6369" t="-12941" r="-5414" b="-3294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B81AB089-0C4E-47A9-A891-2242E72C25D4}"/>
                  </a:ext>
                </a:extLst>
              </p:cNvPr>
              <p:cNvSpPr txBox="1"/>
              <p:nvPr/>
            </p:nvSpPr>
            <p:spPr>
              <a:xfrm>
                <a:off x="3619500" y="1612642"/>
                <a:ext cx="1892378"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B.</a:t>
                </a:r>
                <a:r>
                  <a:rPr lang="fr-FR"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𝟐𝟓</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µ</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fr-FR"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B81AB089-0C4E-47A9-A891-2242E72C25D4}"/>
                  </a:ext>
                </a:extLst>
              </p:cNvPr>
              <p:cNvSpPr txBox="1">
                <a:spLocks noRot="1" noChangeAspect="1" noMove="1" noResize="1" noEditPoints="1" noAdjustHandles="1" noChangeArrowheads="1" noChangeShapeType="1" noTextEdit="1"/>
              </p:cNvSpPr>
              <p:nvPr/>
            </p:nvSpPr>
            <p:spPr>
              <a:xfrm>
                <a:off x="3619500" y="1612642"/>
                <a:ext cx="1892378" cy="523220"/>
              </a:xfrm>
              <a:prstGeom prst="rect">
                <a:avLst/>
              </a:prstGeom>
              <a:blipFill>
                <a:blip r:embed="rId3"/>
                <a:stretch>
                  <a:fillRect l="-6774" t="-12941" r="-5806" b="-3294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F19ED98-ED12-4B93-91E2-136CA9A48941}"/>
                  </a:ext>
                </a:extLst>
              </p:cNvPr>
              <p:cNvSpPr txBox="1"/>
              <p:nvPr/>
            </p:nvSpPr>
            <p:spPr>
              <a:xfrm>
                <a:off x="6477000" y="1612642"/>
                <a:ext cx="1698414"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C.</a:t>
                </a:r>
                <a:r>
                  <a:rPr lang="fr-FR"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µ</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fr-FR"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BF19ED98-ED12-4B93-91E2-136CA9A48941}"/>
                  </a:ext>
                </a:extLst>
              </p:cNvPr>
              <p:cNvSpPr txBox="1">
                <a:spLocks noRot="1" noChangeAspect="1" noMove="1" noResize="1" noEditPoints="1" noAdjustHandles="1" noChangeArrowheads="1" noChangeShapeType="1" noTextEdit="1"/>
              </p:cNvSpPr>
              <p:nvPr/>
            </p:nvSpPr>
            <p:spPr>
              <a:xfrm>
                <a:off x="6477000" y="1612642"/>
                <a:ext cx="1698414" cy="523220"/>
              </a:xfrm>
              <a:prstGeom prst="rect">
                <a:avLst/>
              </a:prstGeom>
              <a:blipFill>
                <a:blip r:embed="rId4"/>
                <a:stretch>
                  <a:fillRect l="-7554" t="-12941" r="-6475" b="-3294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E512C427-7029-408D-BE86-68ECBD583962}"/>
                  </a:ext>
                </a:extLst>
              </p:cNvPr>
              <p:cNvSpPr txBox="1"/>
              <p:nvPr/>
            </p:nvSpPr>
            <p:spPr>
              <a:xfrm>
                <a:off x="9334500" y="1612642"/>
                <a:ext cx="1698414"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D.</a:t>
                </a:r>
                <a:r>
                  <a:rPr lang="fr-FR"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1111AF"/>
                        </a:solidFill>
                        <a:effectLst/>
                        <a:latin typeface="Cambria Math" panose="02040503050406030204" pitchFamily="18" charset="0"/>
                        <a:ea typeface="Calibri" panose="020F0502020204030204" pitchFamily="34" charset="0"/>
                      </a:rPr>
                      <m:t>µ</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fr-FR"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E512C427-7029-408D-BE86-68ECBD583962}"/>
                  </a:ext>
                </a:extLst>
              </p:cNvPr>
              <p:cNvSpPr txBox="1">
                <a:spLocks noRot="1" noChangeAspect="1" noMove="1" noResize="1" noEditPoints="1" noAdjustHandles="1" noChangeArrowheads="1" noChangeShapeType="1" noTextEdit="1"/>
              </p:cNvSpPr>
              <p:nvPr/>
            </p:nvSpPr>
            <p:spPr>
              <a:xfrm>
                <a:off x="9334500" y="1612642"/>
                <a:ext cx="1698414" cy="523220"/>
              </a:xfrm>
              <a:prstGeom prst="rect">
                <a:avLst/>
              </a:prstGeom>
              <a:blipFill>
                <a:blip r:embed="rId5"/>
                <a:stretch>
                  <a:fillRect l="-7168" t="-12941" r="-6452" b="-32941"/>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CB186E89-DF40-48B2-ABF7-87A48B86BF80}"/>
              </a:ext>
            </a:extLst>
          </p:cNvPr>
          <p:cNvSpPr/>
          <p:nvPr/>
        </p:nvSpPr>
        <p:spPr>
          <a:xfrm>
            <a:off x="6527800" y="1650742"/>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0818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B8BE799-E350-4B13-9A2F-1F634E13BBC6}"/>
              </a:ext>
            </a:extLst>
          </p:cNvPr>
          <p:cNvSpPr txBox="1"/>
          <p:nvPr/>
        </p:nvSpPr>
        <p:spPr>
          <a:xfrm>
            <a:off x="0" y="0"/>
            <a:ext cx="12192000" cy="1118255"/>
          </a:xfrm>
          <a:prstGeom prst="rect">
            <a:avLst/>
          </a:prstGeom>
          <a:solidFill>
            <a:srgbClr val="0070C0"/>
          </a:solidFill>
        </p:spPr>
        <p:txBody>
          <a:bodyPr wrap="square" lIns="254000" tIns="127000" rIns="254000" bIns="127000">
            <a:spAutoFit/>
          </a:bodyPr>
          <a:lstStyle/>
          <a:p>
            <a:pPr algn="just"/>
            <a:r>
              <a:rPr lang="fr-FR" sz="2800" b="1" dirty="0" err="1">
                <a:solidFill>
                  <a:srgbClr val="FFFFFF"/>
                </a:solidFill>
                <a:effectLst/>
                <a:latin typeface="Times New Roman" panose="02020603050405020304" pitchFamily="18" charset="0"/>
                <a:ea typeface="Calibri" panose="020F0502020204030204" pitchFamily="34" charset="0"/>
              </a:rPr>
              <a:t>Câu</a:t>
            </a:r>
            <a:r>
              <a:rPr lang="fr-FR" sz="2800" b="1" dirty="0">
                <a:solidFill>
                  <a:srgbClr val="FFFFFF"/>
                </a:solidFill>
                <a:effectLst/>
                <a:latin typeface="Times New Roman" panose="02020603050405020304" pitchFamily="18" charset="0"/>
                <a:ea typeface="Calibri" panose="020F0502020204030204" pitchFamily="34" charset="0"/>
              </a:rPr>
              <a:t> 26. Khi </a:t>
            </a:r>
            <a:r>
              <a:rPr lang="fr-FR" sz="2800" b="1" dirty="0" err="1">
                <a:solidFill>
                  <a:srgbClr val="FFFFFF"/>
                </a:solidFill>
                <a:effectLst/>
                <a:latin typeface="Times New Roman" panose="02020603050405020304" pitchFamily="18" charset="0"/>
                <a:ea typeface="Calibri" panose="020F0502020204030204" pitchFamily="34" charset="0"/>
              </a:rPr>
              <a:t>tăng</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đồng</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thời</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độ</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lớn</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của</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hai</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điện</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tích</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điểm</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và</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khoảng</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cách</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giữa</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chúng</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lên</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gấp</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ba</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thì</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lực</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tương</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tác</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giữa</a:t>
            </a:r>
            <a:r>
              <a:rPr lang="fr-FR" sz="2800" b="1" dirty="0">
                <a:solidFill>
                  <a:srgbClr val="FFFFFF"/>
                </a:solidFill>
                <a:effectLst/>
                <a:latin typeface="Times New Roman" panose="02020603050405020304" pitchFamily="18" charset="0"/>
                <a:ea typeface="Calibri" panose="020F0502020204030204" pitchFamily="34" charset="0"/>
              </a:rPr>
              <a:t> </a:t>
            </a:r>
            <a:r>
              <a:rPr lang="fr-FR" sz="2800" b="1" dirty="0" err="1">
                <a:solidFill>
                  <a:srgbClr val="FFFFFF"/>
                </a:solidFill>
                <a:effectLst/>
                <a:latin typeface="Times New Roman" panose="02020603050405020304" pitchFamily="18" charset="0"/>
                <a:ea typeface="Calibri" panose="020F0502020204030204" pitchFamily="34" charset="0"/>
              </a:rPr>
              <a:t>chúng</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FC57D8B6-9EE6-4F6F-A0C5-5C3703F856B0}"/>
              </a:ext>
            </a:extLst>
          </p:cNvPr>
          <p:cNvSpPr txBox="1"/>
          <p:nvPr/>
        </p:nvSpPr>
        <p:spPr>
          <a:xfrm>
            <a:off x="1016000" y="1181755"/>
            <a:ext cx="3100529"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A.</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giảm</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đi</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bốn</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lần</a:t>
            </a:r>
            <a:r>
              <a:rPr lang="fr-FR"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8805ADC1-5247-4E21-93D7-322C7A5C4CBA}"/>
              </a:ext>
            </a:extLst>
          </p:cNvPr>
          <p:cNvSpPr txBox="1"/>
          <p:nvPr/>
        </p:nvSpPr>
        <p:spPr>
          <a:xfrm>
            <a:off x="6477000" y="1181755"/>
            <a:ext cx="2991525"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B.</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không</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thay</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đổi</a:t>
            </a:r>
            <a:r>
              <a:rPr lang="fr-FR"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C02EA8A3-C40B-44B8-BA30-7C70255A4323}"/>
              </a:ext>
            </a:extLst>
          </p:cNvPr>
          <p:cNvSpPr txBox="1"/>
          <p:nvPr/>
        </p:nvSpPr>
        <p:spPr>
          <a:xfrm>
            <a:off x="1016000" y="1943755"/>
            <a:ext cx="3159839"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C.</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tăng</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lên</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gấp</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đôi</a:t>
            </a:r>
            <a:r>
              <a:rPr lang="fr-FR"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A57D00B4-D2B9-4E95-BD65-04622C80D226}"/>
              </a:ext>
            </a:extLst>
          </p:cNvPr>
          <p:cNvSpPr txBox="1"/>
          <p:nvPr/>
        </p:nvSpPr>
        <p:spPr>
          <a:xfrm>
            <a:off x="6477000" y="1943755"/>
            <a:ext cx="3235181"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D.</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giảm</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đi</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một</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nửa</a:t>
            </a:r>
            <a:r>
              <a:rPr lang="fr-FR"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632AB405-54B0-4ED6-B90A-3A8E47EE577F}"/>
              </a:ext>
            </a:extLst>
          </p:cNvPr>
          <p:cNvSpPr/>
          <p:nvPr/>
        </p:nvSpPr>
        <p:spPr>
          <a:xfrm>
            <a:off x="6527800" y="1219855"/>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53663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DA0509A4-100F-47BF-8075-40082ACB4BFA}"/>
                  </a:ext>
                </a:extLst>
              </p:cNvPr>
              <p:cNvSpPr txBox="1"/>
              <p:nvPr/>
            </p:nvSpPr>
            <p:spPr>
              <a:xfrm>
                <a:off x="0" y="0"/>
                <a:ext cx="12192000" cy="2045240"/>
              </a:xfrm>
              <a:prstGeom prst="rect">
                <a:avLst/>
              </a:prstGeom>
              <a:solidFill>
                <a:srgbClr val="0070C0"/>
              </a:solidFill>
            </p:spPr>
            <p:txBody>
              <a:bodyPr wrap="square" lIns="254000" tIns="127000" rIns="254000" bIns="127000">
                <a:spAutoFit/>
              </a:bodyPr>
              <a:lstStyle/>
              <a:p>
                <a:pPr algn="just"/>
                <a:r>
                  <a:rPr lang="pt-BR" sz="2800" b="1" dirty="0">
                    <a:solidFill>
                      <a:srgbClr val="FFFFFF"/>
                    </a:solidFill>
                    <a:effectLst/>
                    <a:latin typeface="Times New Roman" panose="02020603050405020304" pitchFamily="18" charset="0"/>
                    <a:ea typeface="Arial" panose="020B0604020202020204" pitchFamily="34" charset="0"/>
                  </a:rPr>
                  <a:t>Câu 27. Trong nguyên tử Hiđrô, coi electron chuyển động tròn đều quanh hạt nhân theo quỹ đạo có bán kính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𝟑</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𝟗</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𝒄𝒎</m:t>
                    </m:r>
                  </m:oMath>
                </a14:m>
                <a:r>
                  <a:rPr lang="pt-BR" sz="2800" b="1" dirty="0">
                    <a:solidFill>
                      <a:srgbClr val="FFFFFF"/>
                    </a:solidFill>
                    <a:effectLst/>
                    <a:latin typeface="Times New Roman" panose="02020603050405020304" pitchFamily="18" charset="0"/>
                    <a:ea typeface="Arial" panose="020B0604020202020204" pitchFamily="34" charset="0"/>
                  </a:rPr>
                  <a:t>, biết điện tích của chúng có cùng độ lớn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𝟏𝟗</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pt-BR" sz="2800" b="1" dirty="0">
                    <a:solidFill>
                      <a:srgbClr val="FFFFFF"/>
                    </a:solidFill>
                    <a:effectLst/>
                    <a:latin typeface="Times New Roman" panose="02020603050405020304" pitchFamily="18" charset="0"/>
                    <a:ea typeface="Arial" panose="020B0604020202020204" pitchFamily="34" charset="0"/>
                  </a:rPr>
                  <a:t>, hệ số tỷ lệ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𝒌</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𝟗</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𝟗</m:t>
                        </m:r>
                      </m:sup>
                    </m:sSup>
                    <m:d>
                      <m:dPr>
                        <m:ctrlPr>
                          <a:rPr lang="en-US" sz="2800" b="1" i="1">
                            <a:solidFill>
                              <a:srgbClr val="FFFFFF"/>
                            </a:solidFill>
                            <a:effectLst/>
                            <a:latin typeface="Cambria Math" panose="02040503050406030204" pitchFamily="18" charset="0"/>
                            <a:cs typeface="Times New Roman" panose="02020603050405020304" pitchFamily="18" charset="0"/>
                          </a:rPr>
                        </m:ctrlPr>
                      </m:d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𝑵</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p>
                        </m:sSup>
                      </m:e>
                    </m:d>
                  </m:oMath>
                </a14:m>
                <a:r>
                  <a:rPr lang="pt-BR" sz="2800" b="1" dirty="0">
                    <a:solidFill>
                      <a:srgbClr val="FFFFFF"/>
                    </a:solidFill>
                    <a:effectLst/>
                    <a:latin typeface="Times New Roman" panose="02020603050405020304" pitchFamily="18" charset="0"/>
                    <a:ea typeface="Arial" panose="020B0604020202020204" pitchFamily="34" charset="0"/>
                  </a:rPr>
                  <a:t>. Lực hút tĩnh điện giữa êlêctron và hạt nhân của chúng là</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DA0509A4-100F-47BF-8075-40082ACB4BFA}"/>
                  </a:ext>
                </a:extLst>
              </p:cNvPr>
              <p:cNvSpPr txBox="1">
                <a:spLocks noRot="1" noChangeAspect="1" noMove="1" noResize="1" noEditPoints="1" noAdjustHandles="1" noChangeArrowheads="1" noChangeShapeType="1" noTextEdit="1"/>
              </p:cNvSpPr>
              <p:nvPr/>
            </p:nvSpPr>
            <p:spPr>
              <a:xfrm>
                <a:off x="0" y="0"/>
                <a:ext cx="12192000" cy="2045240"/>
              </a:xfrm>
              <a:prstGeom prst="rect">
                <a:avLst/>
              </a:prstGeom>
              <a:blipFill>
                <a:blip r:embed="rId2"/>
                <a:stretch>
                  <a:fillRect r="-500" b="-32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6023D9C1-35A1-49A4-8996-E9E87823975F}"/>
                  </a:ext>
                </a:extLst>
              </p:cNvPr>
              <p:cNvSpPr txBox="1"/>
              <p:nvPr/>
            </p:nvSpPr>
            <p:spPr>
              <a:xfrm>
                <a:off x="1016000" y="2108740"/>
                <a:ext cx="2475229" cy="531812"/>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A.</a:t>
                </a:r>
                <a:r>
                  <a:rPr lang="pt-BR"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𝟖</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𝟒</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pt-BR" sz="2800" b="1" dirty="0">
                    <a:solidFill>
                      <a:srgbClr val="1111AF"/>
                    </a:solidFill>
                    <a:effectLst/>
                    <a:latin typeface="Times New Roman" panose="02020603050405020304" pitchFamily="18" charset="0"/>
                    <a:ea typeface="Arial" panose="020B0604020202020204" pitchFamily="34" charset="0"/>
                  </a:rPr>
                  <a:t>.</a:t>
                </a:r>
                <a:endParaRPr lang="en-US" sz="2800" b="1" dirty="0">
                  <a:solidFill>
                    <a:srgbClr val="1111AF"/>
                  </a:solidFill>
                  <a:latin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6023D9C1-35A1-49A4-8996-E9E87823975F}"/>
                  </a:ext>
                </a:extLst>
              </p:cNvPr>
              <p:cNvSpPr txBox="1">
                <a:spLocks noRot="1" noChangeAspect="1" noMove="1" noResize="1" noEditPoints="1" noAdjustHandles="1" noChangeArrowheads="1" noChangeShapeType="1" noTextEdit="1"/>
              </p:cNvSpPr>
              <p:nvPr/>
            </p:nvSpPr>
            <p:spPr>
              <a:xfrm>
                <a:off x="1016000" y="2108740"/>
                <a:ext cx="2475229" cy="531812"/>
              </a:xfrm>
              <a:prstGeom prst="rect">
                <a:avLst/>
              </a:prstGeom>
              <a:blipFill>
                <a:blip r:embed="rId3"/>
                <a:stretch>
                  <a:fillRect l="-5172" t="-10345" r="-3941"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AB3036DF-5E1A-496F-9639-49990CCBB6D1}"/>
                  </a:ext>
                </a:extLst>
              </p:cNvPr>
              <p:cNvSpPr txBox="1"/>
              <p:nvPr/>
            </p:nvSpPr>
            <p:spPr>
              <a:xfrm>
                <a:off x="6477000" y="2108740"/>
                <a:ext cx="2611484" cy="532966"/>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B.</a:t>
                </a:r>
                <a:r>
                  <a:rPr lang="pt-BR"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𝟒</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𝟏𝟖</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pt-BR" sz="2800" b="1" dirty="0">
                    <a:solidFill>
                      <a:srgbClr val="1111AF"/>
                    </a:solidFill>
                    <a:effectLst/>
                    <a:latin typeface="Times New Roman" panose="02020603050405020304" pitchFamily="18" charset="0"/>
                    <a:ea typeface="Arial" panose="020B0604020202020204" pitchFamily="34" charset="0"/>
                  </a:rPr>
                  <a:t>.</a:t>
                </a:r>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AB3036DF-5E1A-496F-9639-49990CCBB6D1}"/>
                  </a:ext>
                </a:extLst>
              </p:cNvPr>
              <p:cNvSpPr txBox="1">
                <a:spLocks noRot="1" noChangeAspect="1" noMove="1" noResize="1" noEditPoints="1" noAdjustHandles="1" noChangeArrowheads="1" noChangeShapeType="1" noTextEdit="1"/>
              </p:cNvSpPr>
              <p:nvPr/>
            </p:nvSpPr>
            <p:spPr>
              <a:xfrm>
                <a:off x="6477000" y="2108740"/>
                <a:ext cx="2611484" cy="532966"/>
              </a:xfrm>
              <a:prstGeom prst="rect">
                <a:avLst/>
              </a:prstGeom>
              <a:blipFill>
                <a:blip r:embed="rId4"/>
                <a:stretch>
                  <a:fillRect l="-4907" t="-10345" r="-3972"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DCDC437A-AD0D-40EE-894D-6D263FAD1E2D}"/>
                  </a:ext>
                </a:extLst>
              </p:cNvPr>
              <p:cNvSpPr txBox="1"/>
              <p:nvPr/>
            </p:nvSpPr>
            <p:spPr>
              <a:xfrm>
                <a:off x="1016000" y="2870740"/>
                <a:ext cx="2632324" cy="532966"/>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C.</a:t>
                </a:r>
                <a:r>
                  <a:rPr lang="pt-BR"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𝟏𝟖</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pt-BR" sz="2800" b="1" dirty="0">
                    <a:solidFill>
                      <a:srgbClr val="1111AF"/>
                    </a:solidFill>
                    <a:effectLst/>
                    <a:latin typeface="Times New Roman" panose="02020603050405020304" pitchFamily="18" charset="0"/>
                    <a:ea typeface="Arial" panose="020B0604020202020204" pitchFamily="34" charset="0"/>
                  </a:rPr>
                  <a:t>.</a:t>
                </a:r>
                <a:endParaRPr lang="en-US" sz="2800" b="1" dirty="0">
                  <a:solidFill>
                    <a:srgbClr val="1111AF"/>
                  </a:solidFill>
                  <a:latin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DCDC437A-AD0D-40EE-894D-6D263FAD1E2D}"/>
                  </a:ext>
                </a:extLst>
              </p:cNvPr>
              <p:cNvSpPr txBox="1">
                <a:spLocks noRot="1" noChangeAspect="1" noMove="1" noResize="1" noEditPoints="1" noAdjustHandles="1" noChangeArrowheads="1" noChangeShapeType="1" noTextEdit="1"/>
              </p:cNvSpPr>
              <p:nvPr/>
            </p:nvSpPr>
            <p:spPr>
              <a:xfrm>
                <a:off x="1016000" y="2870740"/>
                <a:ext cx="2632324" cy="532966"/>
              </a:xfrm>
              <a:prstGeom prst="rect">
                <a:avLst/>
              </a:prstGeom>
              <a:blipFill>
                <a:blip r:embed="rId5"/>
                <a:stretch>
                  <a:fillRect l="-4872" t="-10345" r="-3944"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6F72F8C4-0C1D-4619-92D5-81B7B8812050}"/>
                  </a:ext>
                </a:extLst>
              </p:cNvPr>
              <p:cNvSpPr txBox="1"/>
              <p:nvPr/>
            </p:nvSpPr>
            <p:spPr>
              <a:xfrm>
                <a:off x="6477000" y="2870740"/>
                <a:ext cx="2475229" cy="532966"/>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D.</a:t>
                </a:r>
                <a:r>
                  <a:rPr lang="pt-BR"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𝟖</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𝟖</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pt-BR" sz="2800" b="1" dirty="0">
                    <a:solidFill>
                      <a:srgbClr val="1111AF"/>
                    </a:solidFill>
                    <a:effectLst/>
                    <a:latin typeface="Times New Roman" panose="02020603050405020304" pitchFamily="18" charset="0"/>
                    <a:ea typeface="Arial" panose="020B0604020202020204" pitchFamily="34" charset="0"/>
                  </a:rPr>
                  <a:t>.</a:t>
                </a:r>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6F72F8C4-0C1D-4619-92D5-81B7B8812050}"/>
                  </a:ext>
                </a:extLst>
              </p:cNvPr>
              <p:cNvSpPr txBox="1">
                <a:spLocks noRot="1" noChangeAspect="1" noMove="1" noResize="1" noEditPoints="1" noAdjustHandles="1" noChangeArrowheads="1" noChangeShapeType="1" noTextEdit="1"/>
              </p:cNvSpPr>
              <p:nvPr/>
            </p:nvSpPr>
            <p:spPr>
              <a:xfrm>
                <a:off x="6477000" y="2870740"/>
                <a:ext cx="2475229" cy="532966"/>
              </a:xfrm>
              <a:prstGeom prst="rect">
                <a:avLst/>
              </a:prstGeom>
              <a:blipFill>
                <a:blip r:embed="rId6"/>
                <a:stretch>
                  <a:fillRect l="-5172" t="-10345" r="-3941" b="-32184"/>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4426F7F0-741D-4E09-9A1C-589D04BD756F}"/>
              </a:ext>
            </a:extLst>
          </p:cNvPr>
          <p:cNvSpPr/>
          <p:nvPr/>
        </p:nvSpPr>
        <p:spPr>
          <a:xfrm>
            <a:off x="6527800" y="2908840"/>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3384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2E8DBF1-B4FB-4DF1-A7E9-AD37E722AF51}"/>
              </a:ext>
            </a:extLst>
          </p:cNvPr>
          <p:cNvSpPr txBox="1"/>
          <p:nvPr/>
        </p:nvSpPr>
        <p:spPr>
          <a:xfrm>
            <a:off x="0" y="0"/>
            <a:ext cx="12192000" cy="1549142"/>
          </a:xfrm>
          <a:prstGeom prst="rect">
            <a:avLst/>
          </a:prstGeom>
          <a:solidFill>
            <a:srgbClr val="0070C0"/>
          </a:solidFill>
        </p:spPr>
        <p:txBody>
          <a:bodyPr wrap="square" lIns="254000" tIns="127000" rIns="254000" bIns="127000">
            <a:spAutoFit/>
          </a:bodyPr>
          <a:lstStyle/>
          <a:p>
            <a:pPr algn="just"/>
            <a:r>
              <a:rPr lang="pt-BR" sz="2800" b="1" dirty="0">
                <a:solidFill>
                  <a:srgbClr val="FFFFFF"/>
                </a:solidFill>
                <a:effectLst/>
                <a:latin typeface="Times New Roman" panose="02020603050405020304" pitchFamily="18" charset="0"/>
                <a:ea typeface="Calibri" panose="020F0502020204030204" pitchFamily="34" charset="0"/>
              </a:rPr>
              <a:t>Câu 28. Trong không khí, khi hai điện tích điểm đặt cách nhau lần lượt là d và d + 10 (cm) thì lực tương tác điện giữa chúng có độ lớn tương ứng là 2. 10</a:t>
            </a:r>
            <a:r>
              <a:rPr lang="pt-BR" sz="2800" b="1" baseline="30000" dirty="0">
                <a:solidFill>
                  <a:srgbClr val="FFFFFF"/>
                </a:solidFill>
                <a:effectLst/>
                <a:latin typeface="Times New Roman" panose="02020603050405020304" pitchFamily="18" charset="0"/>
                <a:ea typeface="Calibri" panose="020F0502020204030204" pitchFamily="34" charset="0"/>
              </a:rPr>
              <a:t>−6 </a:t>
            </a:r>
            <a:r>
              <a:rPr lang="pt-BR" sz="2800" b="1" dirty="0">
                <a:solidFill>
                  <a:srgbClr val="FFFFFF"/>
                </a:solidFill>
                <a:effectLst/>
                <a:latin typeface="Times New Roman" panose="02020603050405020304" pitchFamily="18" charset="0"/>
                <a:ea typeface="Calibri" panose="020F0502020204030204" pitchFamily="34" charset="0"/>
              </a:rPr>
              <a:t>N và 5. 10</a:t>
            </a:r>
            <a:r>
              <a:rPr lang="pt-BR" sz="2800" b="1" baseline="30000" dirty="0">
                <a:solidFill>
                  <a:srgbClr val="FFFFFF"/>
                </a:solidFill>
                <a:effectLst/>
                <a:latin typeface="Times New Roman" panose="02020603050405020304" pitchFamily="18" charset="0"/>
                <a:ea typeface="Calibri" panose="020F0502020204030204" pitchFamily="34" charset="0"/>
              </a:rPr>
              <a:t>−7 </a:t>
            </a:r>
            <a:r>
              <a:rPr lang="pt-BR" sz="2800" b="1" dirty="0">
                <a:solidFill>
                  <a:srgbClr val="FFFFFF"/>
                </a:solidFill>
                <a:effectLst/>
                <a:latin typeface="Times New Roman" panose="02020603050405020304" pitchFamily="18" charset="0"/>
                <a:ea typeface="Calibri" panose="020F0502020204030204" pitchFamily="34" charset="0"/>
              </a:rPr>
              <a:t>N. Giá trị của d bằng</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F2A5AEFF-5C8D-411E-A8AC-4FC5A661AFF5}"/>
              </a:ext>
            </a:extLst>
          </p:cNvPr>
          <p:cNvSpPr txBox="1"/>
          <p:nvPr/>
        </p:nvSpPr>
        <p:spPr>
          <a:xfrm>
            <a:off x="762000" y="1612642"/>
            <a:ext cx="1620957"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A.</a:t>
            </a:r>
            <a:r>
              <a:rPr lang="pt-BR" sz="2800" b="1" dirty="0">
                <a:solidFill>
                  <a:srgbClr val="1111AF"/>
                </a:solidFill>
                <a:effectLst/>
                <a:latin typeface="Times New Roman" panose="02020603050405020304" pitchFamily="18" charset="0"/>
                <a:ea typeface="Calibri" panose="020F0502020204030204" pitchFamily="34" charset="0"/>
              </a:rPr>
              <a:t> 10 cm.</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FF6BEEFE-0026-4BD4-8FB2-8F7AD950D59C}"/>
              </a:ext>
            </a:extLst>
          </p:cNvPr>
          <p:cNvSpPr txBox="1"/>
          <p:nvPr/>
        </p:nvSpPr>
        <p:spPr>
          <a:xfrm>
            <a:off x="3619500" y="1612642"/>
            <a:ext cx="1420582"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B.</a:t>
            </a:r>
            <a:r>
              <a:rPr lang="pt-BR" sz="2800" b="1" dirty="0">
                <a:solidFill>
                  <a:srgbClr val="1111AF"/>
                </a:solidFill>
                <a:effectLst/>
                <a:latin typeface="Times New Roman" panose="02020603050405020304" pitchFamily="18" charset="0"/>
                <a:ea typeface="Calibri" panose="020F0502020204030204" pitchFamily="34" charset="0"/>
              </a:rPr>
              <a:t> 5 cm.</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F4DE4244-F9ED-4395-A3B5-6C9D261FDDBA}"/>
              </a:ext>
            </a:extLst>
          </p:cNvPr>
          <p:cNvSpPr txBox="1"/>
          <p:nvPr/>
        </p:nvSpPr>
        <p:spPr>
          <a:xfrm>
            <a:off x="6477000" y="1612642"/>
            <a:ext cx="1620957"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C.</a:t>
            </a:r>
            <a:r>
              <a:rPr lang="pt-BR" sz="2800" b="1" dirty="0">
                <a:solidFill>
                  <a:srgbClr val="1111AF"/>
                </a:solidFill>
                <a:effectLst/>
                <a:latin typeface="Times New Roman" panose="02020603050405020304" pitchFamily="18" charset="0"/>
                <a:ea typeface="Calibri" panose="020F0502020204030204" pitchFamily="34" charset="0"/>
              </a:rPr>
              <a:t> 20 cm.</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0BD69512-7E03-4F85-8E18-601F111368BF}"/>
              </a:ext>
            </a:extLst>
          </p:cNvPr>
          <p:cNvSpPr txBox="1"/>
          <p:nvPr/>
        </p:nvSpPr>
        <p:spPr>
          <a:xfrm>
            <a:off x="9334500" y="1612642"/>
            <a:ext cx="1710725"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D.</a:t>
            </a:r>
            <a:r>
              <a:rPr lang="pt-BR" sz="2800" b="1" dirty="0">
                <a:solidFill>
                  <a:srgbClr val="1111AF"/>
                </a:solidFill>
                <a:effectLst/>
                <a:latin typeface="Times New Roman" panose="02020603050405020304" pitchFamily="18" charset="0"/>
                <a:ea typeface="Calibri" panose="020F0502020204030204" pitchFamily="34" charset="0"/>
              </a:rPr>
              <a:t> 2,5 cm.</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B898DAF3-8286-460E-8AB8-C86617B80268}"/>
              </a:ext>
            </a:extLst>
          </p:cNvPr>
          <p:cNvSpPr/>
          <p:nvPr/>
        </p:nvSpPr>
        <p:spPr>
          <a:xfrm>
            <a:off x="812800" y="1650742"/>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376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DEF9E497-2606-4EE4-8C3E-63294F3DFAE2}"/>
                  </a:ext>
                </a:extLst>
              </p:cNvPr>
              <p:cNvSpPr txBox="1"/>
              <p:nvPr/>
            </p:nvSpPr>
            <p:spPr>
              <a:xfrm>
                <a:off x="0" y="0"/>
                <a:ext cx="12192000" cy="1137747"/>
              </a:xfrm>
              <a:prstGeom prst="rect">
                <a:avLst/>
              </a:prstGeom>
              <a:solidFill>
                <a:srgbClr val="0070C0"/>
              </a:solidFill>
            </p:spPr>
            <p:txBody>
              <a:bodyPr wrap="square" lIns="254000" tIns="127000" rIns="254000" bIns="127000">
                <a:spAutoFit/>
              </a:bodyPr>
              <a:lstStyle/>
              <a:p>
                <a:pPr algn="just"/>
                <a:r>
                  <a:rPr lang="pt-BR" sz="2800" b="1" dirty="0">
                    <a:solidFill>
                      <a:srgbClr val="FFFFFF"/>
                    </a:solidFill>
                    <a:effectLst/>
                    <a:latin typeface="Times New Roman" panose="02020603050405020304" pitchFamily="18" charset="0"/>
                    <a:ea typeface="Calibri" panose="020F0502020204030204" pitchFamily="34" charset="0"/>
                  </a:rPr>
                  <a:t>Câu 29. Biết điện tích mỗi electron là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𝒆</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𝟏𝟗</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oMath>
                </a14:m>
                <a:r>
                  <a:rPr lang="pt-BR" sz="2800" b="1" dirty="0">
                    <a:solidFill>
                      <a:srgbClr val="FFFFFF"/>
                    </a:solidFill>
                    <a:effectLst/>
                    <a:latin typeface="Times New Roman" panose="02020603050405020304" pitchFamily="18" charset="0"/>
                    <a:ea typeface="Calibri" panose="020F0502020204030204" pitchFamily="34" charset="0"/>
                  </a:rPr>
                  <a:t> Một hạt bụi mang điện tích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𝟗</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𝟏𝟑</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oMath>
                </a14:m>
                <a:r>
                  <a:rPr lang="pt-BR" sz="2800" b="1" dirty="0">
                    <a:solidFill>
                      <a:srgbClr val="FFFFFF"/>
                    </a:solidFill>
                    <a:effectLst/>
                    <a:latin typeface="Times New Roman" panose="02020603050405020304" pitchFamily="18" charset="0"/>
                    <a:ea typeface="Calibri" panose="020F0502020204030204" pitchFamily="34" charset="0"/>
                  </a:rPr>
                  <a:t> Số electron dư trong hạt bụi là</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DEF9E497-2606-4EE4-8C3E-63294F3DFAE2}"/>
                  </a:ext>
                </a:extLst>
              </p:cNvPr>
              <p:cNvSpPr txBox="1">
                <a:spLocks noRot="1" noChangeAspect="1" noMove="1" noResize="1" noEditPoints="1" noAdjustHandles="1" noChangeArrowheads="1" noChangeShapeType="1" noTextEdit="1"/>
              </p:cNvSpPr>
              <p:nvPr/>
            </p:nvSpPr>
            <p:spPr>
              <a:xfrm>
                <a:off x="0" y="0"/>
                <a:ext cx="12192000" cy="1137747"/>
              </a:xfrm>
              <a:prstGeom prst="rect">
                <a:avLst/>
              </a:prstGeom>
              <a:blipFill>
                <a:blip r:embed="rId2"/>
                <a:stretch>
                  <a:fillRect r="-500" b="-69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FA5FFA89-1B62-431D-8DE4-5ABF4E286955}"/>
                  </a:ext>
                </a:extLst>
              </p:cNvPr>
              <p:cNvSpPr txBox="1"/>
              <p:nvPr/>
            </p:nvSpPr>
            <p:spPr>
              <a:xfrm>
                <a:off x="762000" y="1201247"/>
                <a:ext cx="2354491" cy="532966"/>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A.</a:t>
                </a:r>
                <a:r>
                  <a:rPr lang="pt-BR"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sup>
                    </m:sSup>
                  </m:oMath>
                </a14:m>
                <a:r>
                  <a:rPr lang="pt-BR" sz="2800" b="1" dirty="0">
                    <a:solidFill>
                      <a:srgbClr val="1111AF"/>
                    </a:solidFill>
                    <a:effectLst/>
                    <a:latin typeface="Times New Roman" panose="02020603050405020304" pitchFamily="18" charset="0"/>
                    <a:ea typeface="Calibri" panose="020F0502020204030204" pitchFamily="34" charset="0"/>
                  </a:rPr>
                  <a:t> hạt</a:t>
                </a:r>
                <a:endParaRPr lang="en-US" sz="2800" b="1" dirty="0">
                  <a:solidFill>
                    <a:srgbClr val="1111AF"/>
                  </a:solidFill>
                  <a:latin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FA5FFA89-1B62-431D-8DE4-5ABF4E286955}"/>
                  </a:ext>
                </a:extLst>
              </p:cNvPr>
              <p:cNvSpPr txBox="1">
                <a:spLocks noRot="1" noChangeAspect="1" noMove="1" noResize="1" noEditPoints="1" noAdjustHandles="1" noChangeArrowheads="1" noChangeShapeType="1" noTextEdit="1"/>
              </p:cNvSpPr>
              <p:nvPr/>
            </p:nvSpPr>
            <p:spPr>
              <a:xfrm>
                <a:off x="762000" y="1201247"/>
                <a:ext cx="2354491" cy="532966"/>
              </a:xfrm>
              <a:prstGeom prst="rect">
                <a:avLst/>
              </a:prstGeom>
              <a:blipFill>
                <a:blip r:embed="rId3"/>
                <a:stretch>
                  <a:fillRect l="-5181" t="-9195" r="-3627"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CE9BEF2F-9DCB-4466-978C-4BD039437457}"/>
                  </a:ext>
                </a:extLst>
              </p:cNvPr>
              <p:cNvSpPr txBox="1"/>
              <p:nvPr/>
            </p:nvSpPr>
            <p:spPr>
              <a:xfrm>
                <a:off x="3619500" y="1201247"/>
                <a:ext cx="2232662" cy="532966"/>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B.</a:t>
                </a:r>
                <a:r>
                  <a:rPr lang="pt-BR"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sup>
                    </m:sSup>
                  </m:oMath>
                </a14:m>
                <a:r>
                  <a:rPr lang="pt-BR" sz="2800" b="1" dirty="0">
                    <a:solidFill>
                      <a:srgbClr val="1111AF"/>
                    </a:solidFill>
                    <a:effectLst/>
                    <a:latin typeface="Times New Roman" panose="02020603050405020304" pitchFamily="18" charset="0"/>
                    <a:ea typeface="Calibri" panose="020F0502020204030204" pitchFamily="34" charset="0"/>
                  </a:rPr>
                  <a:t> hạt.</a:t>
                </a:r>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CE9BEF2F-9DCB-4466-978C-4BD039437457}"/>
                  </a:ext>
                </a:extLst>
              </p:cNvPr>
              <p:cNvSpPr txBox="1">
                <a:spLocks noRot="1" noChangeAspect="1" noMove="1" noResize="1" noEditPoints="1" noAdjustHandles="1" noChangeArrowheads="1" noChangeShapeType="1" noTextEdit="1"/>
              </p:cNvSpPr>
              <p:nvPr/>
            </p:nvSpPr>
            <p:spPr>
              <a:xfrm>
                <a:off x="3619500" y="1201247"/>
                <a:ext cx="2232662" cy="532966"/>
              </a:xfrm>
              <a:prstGeom prst="rect">
                <a:avLst/>
              </a:prstGeom>
              <a:blipFill>
                <a:blip r:embed="rId4"/>
                <a:stretch>
                  <a:fillRect l="-5738" t="-9195" r="-4098"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11FF971-4696-4590-9217-1512F205A49F}"/>
                  </a:ext>
                </a:extLst>
              </p:cNvPr>
              <p:cNvSpPr txBox="1"/>
              <p:nvPr/>
            </p:nvSpPr>
            <p:spPr>
              <a:xfrm>
                <a:off x="6477000" y="1201247"/>
                <a:ext cx="2521203" cy="532966"/>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C.</a:t>
                </a:r>
                <a:r>
                  <a:rPr lang="pt-BR"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sup>
                    </m:sSup>
                  </m:oMath>
                </a14:m>
                <a:r>
                  <a:rPr lang="pt-BR" sz="2800" b="1" dirty="0">
                    <a:solidFill>
                      <a:srgbClr val="1111AF"/>
                    </a:solidFill>
                    <a:effectLst/>
                    <a:latin typeface="Times New Roman" panose="02020603050405020304" pitchFamily="18" charset="0"/>
                    <a:ea typeface="Calibri" panose="020F0502020204030204" pitchFamily="34" charset="0"/>
                  </a:rPr>
                  <a:t> hạt.</a:t>
                </a:r>
                <a:endParaRPr lang="en-US" sz="2800" b="1" dirty="0">
                  <a:solidFill>
                    <a:srgbClr val="1111AF"/>
                  </a:solidFill>
                  <a:latin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B11FF971-4696-4590-9217-1512F205A49F}"/>
                  </a:ext>
                </a:extLst>
              </p:cNvPr>
              <p:cNvSpPr txBox="1">
                <a:spLocks noRot="1" noChangeAspect="1" noMove="1" noResize="1" noEditPoints="1" noAdjustHandles="1" noChangeArrowheads="1" noChangeShapeType="1" noTextEdit="1"/>
              </p:cNvSpPr>
              <p:nvPr/>
            </p:nvSpPr>
            <p:spPr>
              <a:xfrm>
                <a:off x="6477000" y="1201247"/>
                <a:ext cx="2521203" cy="532966"/>
              </a:xfrm>
              <a:prstGeom prst="rect">
                <a:avLst/>
              </a:prstGeom>
              <a:blipFill>
                <a:blip r:embed="rId5"/>
                <a:stretch>
                  <a:fillRect l="-5085" t="-9195" r="-3632"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72373E1D-EA97-4DD2-AAB3-C6F37316854B}"/>
                  </a:ext>
                </a:extLst>
              </p:cNvPr>
              <p:cNvSpPr txBox="1"/>
              <p:nvPr/>
            </p:nvSpPr>
            <p:spPr>
              <a:xfrm>
                <a:off x="9334500" y="1201247"/>
                <a:ext cx="2253502" cy="530915"/>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D.</a:t>
                </a:r>
                <a:r>
                  <a:rPr lang="pt-BR"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𝟕</m:t>
                        </m:r>
                      </m:sup>
                    </m:sSup>
                  </m:oMath>
                </a14:m>
                <a:r>
                  <a:rPr lang="pt-BR" sz="2800" b="1" dirty="0">
                    <a:solidFill>
                      <a:srgbClr val="1111AF"/>
                    </a:solidFill>
                    <a:effectLst/>
                    <a:latin typeface="Times New Roman" panose="02020603050405020304" pitchFamily="18" charset="0"/>
                    <a:ea typeface="Calibri" panose="020F0502020204030204" pitchFamily="34" charset="0"/>
                  </a:rPr>
                  <a:t> hạt.</a:t>
                </a:r>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72373E1D-EA97-4DD2-AAB3-C6F37316854B}"/>
                  </a:ext>
                </a:extLst>
              </p:cNvPr>
              <p:cNvSpPr txBox="1">
                <a:spLocks noRot="1" noChangeAspect="1" noMove="1" noResize="1" noEditPoints="1" noAdjustHandles="1" noChangeArrowheads="1" noChangeShapeType="1" noTextEdit="1"/>
              </p:cNvSpPr>
              <p:nvPr/>
            </p:nvSpPr>
            <p:spPr>
              <a:xfrm>
                <a:off x="9334500" y="1201247"/>
                <a:ext cx="2253502" cy="530915"/>
              </a:xfrm>
              <a:prstGeom prst="rect">
                <a:avLst/>
              </a:prstGeom>
              <a:blipFill>
                <a:blip r:embed="rId6"/>
                <a:stretch>
                  <a:fillRect l="-5405" t="-9195" r="-4054" b="-32184"/>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AF8981AD-1362-49A1-8EE5-02A20D114E76}"/>
              </a:ext>
            </a:extLst>
          </p:cNvPr>
          <p:cNvSpPr/>
          <p:nvPr/>
        </p:nvSpPr>
        <p:spPr>
          <a:xfrm>
            <a:off x="3670300" y="1239347"/>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2225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5ECB16FB-9F6C-42A9-B5EA-B4A59A4F2E0D}"/>
                  </a:ext>
                </a:extLst>
              </p:cNvPr>
              <p:cNvSpPr txBox="1"/>
              <p:nvPr/>
            </p:nvSpPr>
            <p:spPr>
              <a:xfrm>
                <a:off x="0" y="0"/>
                <a:ext cx="12192000" cy="1549142"/>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Arial" panose="020B0604020202020204" pitchFamily="34" charset="0"/>
                  </a:rPr>
                  <a:t>Câu 3. Cho 4 vật </a:t>
                </a:r>
                <a14:m>
                  <m:oMath xmlns:m="http://schemas.openxmlformats.org/officeDocument/2006/math">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A</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 , </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B</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 , </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C</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 </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 </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D</m:t>
                    </m:r>
                  </m:oMath>
                </a14:m>
                <a:r>
                  <a:rPr lang="vi-VN" sz="2800" b="1" dirty="0">
                    <a:solidFill>
                      <a:srgbClr val="FFFFFF"/>
                    </a:solidFill>
                    <a:effectLst/>
                    <a:latin typeface="Times New Roman" panose="02020603050405020304" pitchFamily="18" charset="0"/>
                    <a:ea typeface="Arial" panose="020B0604020202020204" pitchFamily="34" charset="0"/>
                  </a:rPr>
                  <a:t> kích thước nhỏ, nhiễm điện. Biết rằng vật A hút vật B nhưng lại đẩy vật </a:t>
                </a:r>
                <a:r>
                  <a:rPr lang="en-US" sz="2800" b="1" dirty="0">
                    <a:solidFill>
                      <a:srgbClr val="FFFFFF"/>
                    </a:solidFill>
                    <a:effectLst/>
                    <a:latin typeface="Times New Roman" panose="02020603050405020304" pitchFamily="18" charset="0"/>
                    <a:ea typeface="Yu Gothic Light" panose="020B0300000000000000" pitchFamily="34" charset="-128"/>
                  </a:rPr>
                  <a:t>C</a:t>
                </a:r>
                <a:r>
                  <a:rPr lang="vi-VN" sz="2800" b="1" dirty="0">
                    <a:solidFill>
                      <a:srgbClr val="FFFFFF"/>
                    </a:solidFill>
                    <a:effectLst/>
                    <a:latin typeface="Times New Roman" panose="02020603050405020304" pitchFamily="18" charset="0"/>
                    <a:ea typeface="Yu Gothic Light" panose="020B0300000000000000" pitchFamily="34" charset="-128"/>
                  </a:rPr>
                  <a:t>.</a:t>
                </a:r>
                <a:r>
                  <a:rPr lang="vi-VN" sz="2800" b="1" dirty="0">
                    <a:solidFill>
                      <a:srgbClr val="FFFFFF"/>
                    </a:solidFill>
                    <a:effectLst/>
                    <a:latin typeface="Times New Roman" panose="02020603050405020304" pitchFamily="18" charset="0"/>
                    <a:ea typeface="Arial" panose="020B0604020202020204" pitchFamily="34" charset="0"/>
                  </a:rPr>
                  <a:t> Vật C đẩy vật D, khẳng định nào sau đây về dấu điện tích của các vật </a:t>
                </a:r>
                <a14:m>
                  <m:oMath xmlns:m="http://schemas.openxmlformats.org/officeDocument/2006/math">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A</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 , </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B</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 , </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C</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 </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 </m:t>
                    </m:r>
                    <m:r>
                      <m:rPr>
                        <m:nor/>
                      </m:rPr>
                      <a:rPr lang="vi-VN" sz="28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m:t>D</m:t>
                    </m:r>
                  </m:oMath>
                </a14:m>
                <a:r>
                  <a:rPr lang="vi-VN" sz="2800" b="1" dirty="0">
                    <a:solidFill>
                      <a:srgbClr val="FFFFFF"/>
                    </a:solidFill>
                    <a:effectLst/>
                    <a:latin typeface="Times New Roman" panose="02020603050405020304" pitchFamily="18" charset="0"/>
                    <a:ea typeface="Arial" panose="020B0604020202020204" pitchFamily="34" charset="0"/>
                  </a:rPr>
                  <a:t> là </a:t>
                </a:r>
                <a:r>
                  <a:rPr lang="vi-VN" sz="2800" b="1" dirty="0">
                    <a:solidFill>
                      <a:srgbClr val="C00000"/>
                    </a:solidFill>
                    <a:effectLst/>
                    <a:latin typeface="Times New Roman" panose="02020603050405020304" pitchFamily="18" charset="0"/>
                    <a:ea typeface="Arial" panose="020B0604020202020204" pitchFamily="34" charset="0"/>
                  </a:rPr>
                  <a:t>không</a:t>
                </a:r>
                <a:r>
                  <a:rPr lang="vi-VN" sz="2800" b="1" dirty="0">
                    <a:solidFill>
                      <a:srgbClr val="FFFFFF"/>
                    </a:solidFill>
                    <a:effectLst/>
                    <a:latin typeface="Times New Roman" panose="02020603050405020304" pitchFamily="18" charset="0"/>
                    <a:ea typeface="Arial" panose="020B0604020202020204" pitchFamily="34" charset="0"/>
                  </a:rPr>
                  <a:t> đúng ?</a:t>
                </a:r>
                <a:endParaRPr lang="en-US" sz="2800" b="1" dirty="0">
                  <a:solidFill>
                    <a:srgbClr val="FFFFFF"/>
                  </a:solidFill>
                  <a:latin typeface="Times New Roman" panose="02020603050405020304" pitchFamily="18" charset="0"/>
                </a:endParaRPr>
              </a:p>
            </p:txBody>
          </p:sp>
        </mc:Choice>
        <mc:Fallback>
          <p:sp>
            <p:nvSpPr>
              <p:cNvPr id="3" name="TextBox 2">
                <a:extLst>
                  <a:ext uri="{FF2B5EF4-FFF2-40B4-BE49-F238E27FC236}">
                    <a16:creationId xmlns:a16="http://schemas.microsoft.com/office/drawing/2014/main" id="{5ECB16FB-9F6C-42A9-B5EA-B4A59A4F2E0D}"/>
                  </a:ext>
                </a:extLst>
              </p:cNvPr>
              <p:cNvSpPr txBox="1">
                <a:spLocks noRot="1" noChangeAspect="1" noMove="1" noResize="1" noEditPoints="1" noAdjustHandles="1" noChangeArrowheads="1" noChangeShapeType="1" noTextEdit="1"/>
              </p:cNvSpPr>
              <p:nvPr/>
            </p:nvSpPr>
            <p:spPr>
              <a:xfrm>
                <a:off x="0" y="0"/>
                <a:ext cx="12192000" cy="1549142"/>
              </a:xfrm>
              <a:prstGeom prst="rect">
                <a:avLst/>
              </a:prstGeom>
              <a:blipFill>
                <a:blip r:embed="rId2"/>
                <a:stretch>
                  <a:fillRect r="-450" b="-4724"/>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FAE539F1-7E77-41D8-928B-047FE4F05B93}"/>
              </a:ext>
            </a:extLst>
          </p:cNvPr>
          <p:cNvSpPr txBox="1"/>
          <p:nvPr/>
        </p:nvSpPr>
        <p:spPr>
          <a:xfrm>
            <a:off x="762000" y="1612642"/>
            <a:ext cx="5742278"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Điện tích của vật B và </a:t>
            </a:r>
            <a:r>
              <a:rPr lang="vi-VN" sz="2800" b="1">
                <a:solidFill>
                  <a:srgbClr val="1111AF"/>
                </a:solidFill>
                <a:effectLst/>
                <a:latin typeface="Times New Roman" panose="02020603050405020304" pitchFamily="18" charset="0"/>
                <a:ea typeface="Arial" panose="020B0604020202020204" pitchFamily="34" charset="0"/>
              </a:rPr>
              <a:t>D </a:t>
            </a:r>
            <a:r>
              <a:rPr lang="en-US" sz="2800" b="1">
                <a:solidFill>
                  <a:srgbClr val="1111AF"/>
                </a:solidFill>
                <a:latin typeface="Times New Roman" panose="02020603050405020304" pitchFamily="18" charset="0"/>
                <a:ea typeface="Arial" panose="020B0604020202020204" pitchFamily="34" charset="0"/>
              </a:rPr>
              <a:t>trái</a:t>
            </a:r>
            <a:r>
              <a:rPr lang="vi-VN" sz="2800" b="1">
                <a:solidFill>
                  <a:srgbClr val="1111AF"/>
                </a:solidFill>
                <a:effectLst/>
                <a:latin typeface="Times New Roman" panose="02020603050405020304" pitchFamily="18" charset="0"/>
                <a:ea typeface="Arial" panose="020B060402020202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dấu.</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4CE8F3B3-8FF1-45AB-9A42-95F79F7C3D6B}"/>
              </a:ext>
            </a:extLst>
          </p:cNvPr>
          <p:cNvSpPr txBox="1"/>
          <p:nvPr/>
        </p:nvSpPr>
        <p:spPr>
          <a:xfrm>
            <a:off x="762000" y="2135862"/>
            <a:ext cx="5742278"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Điện tích của vật A và C </a:t>
            </a:r>
            <a:r>
              <a:rPr lang="en-US" sz="2800" b="1" dirty="0" err="1">
                <a:solidFill>
                  <a:srgbClr val="1111AF"/>
                </a:solidFill>
                <a:effectLst/>
                <a:latin typeface="Times New Roman" panose="02020603050405020304" pitchFamily="18" charset="0"/>
                <a:ea typeface="Arial" panose="020B0604020202020204" pitchFamily="34" charset="0"/>
              </a:rPr>
              <a:t>trái</a:t>
            </a:r>
            <a:r>
              <a:rPr lang="vi-VN" sz="2800" b="1" dirty="0">
                <a:solidFill>
                  <a:srgbClr val="1111AF"/>
                </a:solidFill>
                <a:effectLst/>
                <a:latin typeface="Times New Roman" panose="02020603050405020304" pitchFamily="18" charset="0"/>
                <a:ea typeface="Arial" panose="020B0604020202020204" pitchFamily="34" charset="0"/>
              </a:rPr>
              <a:t> dấu.</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76A5574E-A4E2-4AFB-AEDB-689CCC0340A7}"/>
              </a:ext>
            </a:extLst>
          </p:cNvPr>
          <p:cNvSpPr txBox="1"/>
          <p:nvPr/>
        </p:nvSpPr>
        <p:spPr>
          <a:xfrm>
            <a:off x="762000" y="2659082"/>
            <a:ext cx="5763116"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Điện tích của vật A và D trái dấu.</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E2F6DBDB-8260-46E6-B912-C2F6D8FB6CD1}"/>
              </a:ext>
            </a:extLst>
          </p:cNvPr>
          <p:cNvSpPr txBox="1"/>
          <p:nvPr/>
        </p:nvSpPr>
        <p:spPr>
          <a:xfrm>
            <a:off x="762000" y="3182302"/>
            <a:ext cx="6094428"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a:t>
            </a:r>
            <a:r>
              <a:rPr lang="vi-VN" sz="2800" b="1" dirty="0">
                <a:solidFill>
                  <a:srgbClr val="1111AF"/>
                </a:solidFill>
                <a:effectLst/>
                <a:latin typeface="Times New Roman" panose="02020603050405020304" pitchFamily="18" charset="0"/>
                <a:ea typeface="Arial" panose="020B0604020202020204" pitchFamily="34" charset="0"/>
              </a:rPr>
              <a:t>Điện tích của vật A và D cùng dấu.</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1599F017-758C-479D-8150-458C25FAA9F2}"/>
              </a:ext>
            </a:extLst>
          </p:cNvPr>
          <p:cNvSpPr/>
          <p:nvPr/>
        </p:nvSpPr>
        <p:spPr>
          <a:xfrm>
            <a:off x="812800" y="2697182"/>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67855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7CE1701F-E40A-479C-B9E1-91875805A01A}"/>
                  </a:ext>
                </a:extLst>
              </p:cNvPr>
              <p:cNvSpPr txBox="1"/>
              <p:nvPr/>
            </p:nvSpPr>
            <p:spPr>
              <a:xfrm>
                <a:off x="0" y="0"/>
                <a:ext cx="12192000" cy="1118255"/>
              </a:xfrm>
              <a:prstGeom prst="rect">
                <a:avLst/>
              </a:prstGeom>
              <a:solidFill>
                <a:srgbClr val="0070C0"/>
              </a:solidFill>
            </p:spPr>
            <p:txBody>
              <a:bodyPr wrap="square" lIns="254000" tIns="127000" rIns="254000" bIns="127000">
                <a:spAutoFit/>
              </a:bodyPr>
              <a:lstStyle/>
              <a:p>
                <a:pPr algn="just"/>
                <a:r>
                  <a:rPr lang="en-US" sz="2800" b="1" dirty="0">
                    <a:solidFill>
                      <a:srgbClr val="FFFFFF"/>
                    </a:solidFill>
                    <a:effectLst/>
                    <a:latin typeface="Times New Roman" panose="02020603050405020304" pitchFamily="18" charset="0"/>
                    <a:ea typeface="Calibri" panose="020F0502020204030204" pitchFamily="34" charset="0"/>
                  </a:rPr>
                  <a:t>Câu 30. </a:t>
                </a:r>
                <a:r>
                  <a:rPr lang="en-US" sz="2800" b="1" dirty="0" err="1">
                    <a:solidFill>
                      <a:srgbClr val="FFFFFF"/>
                    </a:solidFill>
                    <a:effectLst/>
                    <a:latin typeface="Times New Roman" panose="02020603050405020304" pitchFamily="18" charset="0"/>
                    <a:ea typeface="Calibri" panose="020F0502020204030204" pitchFamily="34" charset="0"/>
                  </a:rPr>
                  <a:t>Một</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quả</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cầu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tích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điện</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𝟒</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𝟕</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Trên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quả</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cầu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thừa</a:t>
                </a:r>
                <a:r>
                  <a:rPr lang="en-US" sz="2800" b="1" dirty="0">
                    <a:solidFill>
                      <a:srgbClr val="FFFFFF"/>
                    </a:solidFill>
                    <a:effectLst/>
                    <a:latin typeface="Times New Roman" panose="02020603050405020304" pitchFamily="18" charset="0"/>
                    <a:ea typeface="Calibri" panose="020F0502020204030204" pitchFamily="34" charset="0"/>
                  </a:rPr>
                  <a:t> hay </a:t>
                </a:r>
                <a:r>
                  <a:rPr lang="en-US" sz="2800" b="1" dirty="0" err="1">
                    <a:solidFill>
                      <a:srgbClr val="FFFFFF"/>
                    </a:solidFill>
                    <a:effectLst/>
                    <a:latin typeface="Times New Roman" panose="02020603050405020304" pitchFamily="18" charset="0"/>
                    <a:ea typeface="Calibri" panose="020F0502020204030204" pitchFamily="34" charset="0"/>
                  </a:rPr>
                  <a:t>thiếu</a:t>
                </a:r>
                <a:r>
                  <a:rPr lang="en-US" sz="2800" b="1" dirty="0">
                    <a:solidFill>
                      <a:srgbClr val="FFFFFF"/>
                    </a:solidFill>
                    <a:effectLst/>
                    <a:latin typeface="Times New Roman" panose="02020603050405020304" pitchFamily="18" charset="0"/>
                    <a:ea typeface="Calibri" panose="020F0502020204030204" pitchFamily="34" charset="0"/>
                  </a:rPr>
                  <a:t> bao </a:t>
                </a:r>
                <a:r>
                  <a:rPr lang="en-US" sz="2800" b="1" dirty="0" err="1">
                    <a:solidFill>
                      <a:srgbClr val="FFFFFF"/>
                    </a:solidFill>
                    <a:effectLst/>
                    <a:latin typeface="Times New Roman" panose="02020603050405020304" pitchFamily="18" charset="0"/>
                    <a:ea typeface="Calibri" panose="020F0502020204030204" pitchFamily="34" charset="0"/>
                  </a:rPr>
                  <a:t>nhiêu</a:t>
                </a:r>
                <a:r>
                  <a:rPr lang="en-US" sz="2800" b="1" dirty="0">
                    <a:solidFill>
                      <a:srgbClr val="FFFFFF"/>
                    </a:solidFill>
                    <a:effectLst/>
                    <a:latin typeface="Times New Roman" panose="02020603050405020304" pitchFamily="18" charset="0"/>
                    <a:ea typeface="Calibri" panose="020F0502020204030204" pitchFamily="34" charset="0"/>
                  </a:rPr>
                  <a:t> electron so </a:t>
                </a:r>
                <a:r>
                  <a:rPr lang="en-US" sz="2800" b="1" dirty="0" err="1">
                    <a:solidFill>
                      <a:srgbClr val="FFFFFF"/>
                    </a:solidFill>
                    <a:effectLst/>
                    <a:latin typeface="Times New Roman" panose="02020603050405020304" pitchFamily="18" charset="0"/>
                    <a:ea typeface="Calibri" panose="020F0502020204030204" pitchFamily="34" charset="0"/>
                  </a:rPr>
                  <a:t>với</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số</a:t>
                </a:r>
                <a:r>
                  <a:rPr lang="en-US" sz="2800" b="1" dirty="0">
                    <a:solidFill>
                      <a:srgbClr val="FFFFFF"/>
                    </a:solidFill>
                    <a:effectLst/>
                    <a:latin typeface="Times New Roman" panose="02020603050405020304" pitchFamily="18" charset="0"/>
                    <a:ea typeface="Calibri" panose="020F0502020204030204" pitchFamily="34" charset="0"/>
                  </a:rPr>
                  <a:t> proton </a:t>
                </a:r>
                <a:r>
                  <a:rPr lang="en-US" sz="2800" b="1" dirty="0" err="1">
                    <a:solidFill>
                      <a:srgbClr val="FFFFFF"/>
                    </a:solidFill>
                    <a:effectLst/>
                    <a:latin typeface="Times New Roman" panose="02020603050405020304" pitchFamily="18" charset="0"/>
                    <a:ea typeface="Calibri" panose="020F0502020204030204" pitchFamily="34" charset="0"/>
                  </a:rPr>
                  <a:t>để</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quả</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cầu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trung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hoà</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về</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điện</a:t>
                </a:r>
                <a:r>
                  <a:rPr lang="en-US" sz="2800" b="1" dirty="0">
                    <a:solidFill>
                      <a:srgbClr val="FFFFFF"/>
                    </a:solidFill>
                    <a:effectLst/>
                    <a:latin typeface="Times New Roman" panose="02020603050405020304" pitchFamily="18" charset="0"/>
                    <a:ea typeface="Calibri" panose="020F0502020204030204" pitchFamily="34" charset="0"/>
                  </a:rPr>
                  <a:t>?</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7CE1701F-E40A-479C-B9E1-91875805A01A}"/>
                  </a:ext>
                </a:extLst>
              </p:cNvPr>
              <p:cNvSpPr txBox="1">
                <a:spLocks noRot="1" noChangeAspect="1" noMove="1" noResize="1" noEditPoints="1" noAdjustHandles="1" noChangeArrowheads="1" noChangeShapeType="1" noTextEdit="1"/>
              </p:cNvSpPr>
              <p:nvPr/>
            </p:nvSpPr>
            <p:spPr>
              <a:xfrm>
                <a:off x="0" y="0"/>
                <a:ext cx="12192000" cy="1118255"/>
              </a:xfrm>
              <a:prstGeom prst="rect">
                <a:avLst/>
              </a:prstGeom>
              <a:blipFill>
                <a:blip r:embed="rId2"/>
                <a:stretch>
                  <a:fillRect r="-500" b="-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6FFF67DD-2787-4CBC-B88F-5A7678D064F8}"/>
                  </a:ext>
                </a:extLst>
              </p:cNvPr>
              <p:cNvSpPr txBox="1"/>
              <p:nvPr/>
            </p:nvSpPr>
            <p:spPr>
              <a:xfrm>
                <a:off x="1016000" y="1181755"/>
                <a:ext cx="3978333" cy="532966"/>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A.</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Thừa</a:t>
                </a:r>
                <a:r>
                  <a:rPr lang="en-US"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𝟒</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𝟏𝟐</m:t>
                        </m:r>
                      </m:sup>
                    </m:sSup>
                  </m:oMath>
                </a14:m>
                <a:r>
                  <a:rPr lang="en-US" sz="2800" b="1" dirty="0">
                    <a:solidFill>
                      <a:srgbClr val="1111AF"/>
                    </a:solidFill>
                    <a:effectLst/>
                    <a:latin typeface="Times New Roman" panose="02020603050405020304" pitchFamily="18" charset="0"/>
                    <a:ea typeface="Calibri" panose="020F0502020204030204" pitchFamily="34" charset="0"/>
                  </a:rPr>
                  <a:t>electron.</a:t>
                </a:r>
                <a:endParaRPr lang="en-US" sz="2800" b="1" dirty="0">
                  <a:solidFill>
                    <a:srgbClr val="1111AF"/>
                  </a:solidFill>
                  <a:latin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6FFF67DD-2787-4CBC-B88F-5A7678D064F8}"/>
                  </a:ext>
                </a:extLst>
              </p:cNvPr>
              <p:cNvSpPr txBox="1">
                <a:spLocks noRot="1" noChangeAspect="1" noMove="1" noResize="1" noEditPoints="1" noAdjustHandles="1" noChangeArrowheads="1" noChangeShapeType="1" noTextEdit="1"/>
              </p:cNvSpPr>
              <p:nvPr/>
            </p:nvSpPr>
            <p:spPr>
              <a:xfrm>
                <a:off x="1016000" y="1181755"/>
                <a:ext cx="3978333" cy="532966"/>
              </a:xfrm>
              <a:prstGeom prst="rect">
                <a:avLst/>
              </a:prstGeom>
              <a:blipFill>
                <a:blip r:embed="rId3"/>
                <a:stretch>
                  <a:fillRect l="-3221" t="-10345" r="-1840"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FD9BCE0A-2D6A-4388-B8E3-D6E5CBD2DB53}"/>
                  </a:ext>
                </a:extLst>
              </p:cNvPr>
              <p:cNvSpPr txBox="1"/>
              <p:nvPr/>
            </p:nvSpPr>
            <p:spPr>
              <a:xfrm>
                <a:off x="6477000" y="1181755"/>
                <a:ext cx="4021614" cy="532966"/>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B.</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Thiếu</a:t>
                </a:r>
                <a:r>
                  <a:rPr lang="en-US"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𝟒</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𝟏𝟐</m:t>
                        </m:r>
                      </m:sup>
                    </m:sSup>
                  </m:oMath>
                </a14:m>
                <a:r>
                  <a:rPr lang="en-US" sz="2800" b="1" dirty="0">
                    <a:solidFill>
                      <a:srgbClr val="1111AF"/>
                    </a:solidFill>
                    <a:effectLst/>
                    <a:latin typeface="Times New Roman" panose="02020603050405020304" pitchFamily="18" charset="0"/>
                    <a:ea typeface="Calibri" panose="020F0502020204030204" pitchFamily="34" charset="0"/>
                  </a:rPr>
                  <a:t>electron.</a:t>
                </a:r>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FD9BCE0A-2D6A-4388-B8E3-D6E5CBD2DB53}"/>
                  </a:ext>
                </a:extLst>
              </p:cNvPr>
              <p:cNvSpPr txBox="1">
                <a:spLocks noRot="1" noChangeAspect="1" noMove="1" noResize="1" noEditPoints="1" noAdjustHandles="1" noChangeArrowheads="1" noChangeShapeType="1" noTextEdit="1"/>
              </p:cNvSpPr>
              <p:nvPr/>
            </p:nvSpPr>
            <p:spPr>
              <a:xfrm>
                <a:off x="6477000" y="1181755"/>
                <a:ext cx="4021614" cy="532966"/>
              </a:xfrm>
              <a:prstGeom prst="rect">
                <a:avLst/>
              </a:prstGeom>
              <a:blipFill>
                <a:blip r:embed="rId4"/>
                <a:stretch>
                  <a:fillRect l="-3187" t="-10345" r="-1821"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174AD87D-6F5F-48EA-A759-F8358327609D}"/>
                  </a:ext>
                </a:extLst>
              </p:cNvPr>
              <p:cNvSpPr txBox="1"/>
              <p:nvPr/>
            </p:nvSpPr>
            <p:spPr>
              <a:xfrm>
                <a:off x="1016000" y="1943755"/>
                <a:ext cx="4193136" cy="532966"/>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C.</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Thừa</a:t>
                </a:r>
                <a:r>
                  <a:rPr lang="en-US"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𝟐𝟓</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𝟏𝟐</m:t>
                        </m:r>
                      </m:sup>
                    </m:sSup>
                  </m:oMath>
                </a14:m>
                <a:r>
                  <a:rPr lang="en-US" sz="2800" b="1" dirty="0">
                    <a:solidFill>
                      <a:srgbClr val="1111AF"/>
                    </a:solidFill>
                    <a:effectLst/>
                    <a:latin typeface="Times New Roman" panose="02020603050405020304" pitchFamily="18" charset="0"/>
                    <a:ea typeface="Calibri" panose="020F0502020204030204" pitchFamily="34" charset="0"/>
                  </a:rPr>
                  <a:t>electron.</a:t>
                </a:r>
                <a:endParaRPr lang="en-US" sz="2800" b="1" dirty="0">
                  <a:solidFill>
                    <a:srgbClr val="1111AF"/>
                  </a:solidFill>
                  <a:latin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174AD87D-6F5F-48EA-A759-F8358327609D}"/>
                  </a:ext>
                </a:extLst>
              </p:cNvPr>
              <p:cNvSpPr txBox="1">
                <a:spLocks noRot="1" noChangeAspect="1" noMove="1" noResize="1" noEditPoints="1" noAdjustHandles="1" noChangeArrowheads="1" noChangeShapeType="1" noTextEdit="1"/>
              </p:cNvSpPr>
              <p:nvPr/>
            </p:nvSpPr>
            <p:spPr>
              <a:xfrm>
                <a:off x="1016000" y="1943755"/>
                <a:ext cx="4193136" cy="532966"/>
              </a:xfrm>
              <a:prstGeom prst="rect">
                <a:avLst/>
              </a:prstGeom>
              <a:blipFill>
                <a:blip r:embed="rId5"/>
                <a:stretch>
                  <a:fillRect l="-3052" t="-10345" r="-1599"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A1DB44A7-A2BF-439A-A6AB-388985DA7C93}"/>
                  </a:ext>
                </a:extLst>
              </p:cNvPr>
              <p:cNvSpPr txBox="1"/>
              <p:nvPr/>
            </p:nvSpPr>
            <p:spPr>
              <a:xfrm>
                <a:off x="6477000" y="1943755"/>
                <a:ext cx="4100161" cy="532966"/>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D.</a:t>
                </a:r>
                <a:r>
                  <a:rPr lang="en-US" sz="2800" b="1" dirty="0">
                    <a:solidFill>
                      <a:srgbClr val="1111AF"/>
                    </a:solidFill>
                    <a:effectLst/>
                    <a:latin typeface="Times New Roman" panose="02020603050405020304" pitchFamily="18" charset="0"/>
                    <a:ea typeface="Calibri" panose="020F0502020204030204" pitchFamily="34" charset="0"/>
                  </a:rPr>
                  <a:t> </a:t>
                </a:r>
                <a:r>
                  <a:rPr lang="en-US" sz="2800" b="1" dirty="0" err="1">
                    <a:solidFill>
                      <a:srgbClr val="1111AF"/>
                    </a:solidFill>
                    <a:effectLst/>
                    <a:latin typeface="Times New Roman" panose="02020603050405020304" pitchFamily="18" charset="0"/>
                    <a:ea typeface="Calibri" panose="020F0502020204030204" pitchFamily="34" charset="0"/>
                  </a:rPr>
                  <a:t>Thiếu</a:t>
                </a:r>
                <a:r>
                  <a:rPr lang="en-US"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𝟐𝟓</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𝟑</m:t>
                        </m:r>
                      </m:sup>
                    </m:sSup>
                  </m:oMath>
                </a14:m>
                <a:r>
                  <a:rPr lang="en-US" sz="2800" b="1" dirty="0">
                    <a:solidFill>
                      <a:srgbClr val="1111AF"/>
                    </a:solidFill>
                    <a:effectLst/>
                    <a:latin typeface="Times New Roman" panose="02020603050405020304" pitchFamily="18" charset="0"/>
                    <a:ea typeface="Calibri" panose="020F0502020204030204" pitchFamily="34" charset="0"/>
                  </a:rPr>
                  <a:t>electron.</a:t>
                </a:r>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A1DB44A7-A2BF-439A-A6AB-388985DA7C93}"/>
                  </a:ext>
                </a:extLst>
              </p:cNvPr>
              <p:cNvSpPr txBox="1">
                <a:spLocks noRot="1" noChangeAspect="1" noMove="1" noResize="1" noEditPoints="1" noAdjustHandles="1" noChangeArrowheads="1" noChangeShapeType="1" noTextEdit="1"/>
              </p:cNvSpPr>
              <p:nvPr/>
            </p:nvSpPr>
            <p:spPr>
              <a:xfrm>
                <a:off x="6477000" y="1943755"/>
                <a:ext cx="4100161" cy="532966"/>
              </a:xfrm>
              <a:prstGeom prst="rect">
                <a:avLst/>
              </a:prstGeom>
              <a:blipFill>
                <a:blip r:embed="rId6"/>
                <a:stretch>
                  <a:fillRect l="-3125" t="-10345" r="-1786" b="-32184"/>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AC6642A2-D3DE-4C99-8765-BF94FABB38FE}"/>
              </a:ext>
            </a:extLst>
          </p:cNvPr>
          <p:cNvSpPr/>
          <p:nvPr/>
        </p:nvSpPr>
        <p:spPr>
          <a:xfrm>
            <a:off x="1066800" y="1219855"/>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37985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3C485D76-35ED-485A-899E-65E496AA49D1}"/>
                  </a:ext>
                </a:extLst>
              </p:cNvPr>
              <p:cNvSpPr txBox="1"/>
              <p:nvPr/>
            </p:nvSpPr>
            <p:spPr>
              <a:xfrm>
                <a:off x="0" y="0"/>
                <a:ext cx="12192000" cy="1996124"/>
              </a:xfrm>
              <a:prstGeom prst="rect">
                <a:avLst/>
              </a:prstGeom>
              <a:solidFill>
                <a:srgbClr val="0070C0"/>
              </a:solidFill>
            </p:spPr>
            <p:txBody>
              <a:bodyPr wrap="square" lIns="254000" tIns="127000" rIns="254000" bIns="127000">
                <a:spAutoFit/>
              </a:bodyPr>
              <a:lstStyle/>
              <a:p>
                <a:pPr algn="just"/>
                <a:r>
                  <a:rPr lang="en-US" sz="2800" b="1" dirty="0">
                    <a:solidFill>
                      <a:srgbClr val="FFFFFF"/>
                    </a:solidFill>
                    <a:effectLst/>
                    <a:latin typeface="Times New Roman" panose="02020603050405020304" pitchFamily="18" charset="0"/>
                    <a:ea typeface="Calibri" panose="020F0502020204030204" pitchFamily="34" charset="0"/>
                  </a:rPr>
                  <a:t>Câu 31. </a:t>
                </a:r>
                <a:r>
                  <a:rPr lang="en-US" sz="2800" b="1" dirty="0" err="1">
                    <a:solidFill>
                      <a:srgbClr val="FFFFFF"/>
                    </a:solidFill>
                    <a:effectLst/>
                    <a:latin typeface="Times New Roman" panose="02020603050405020304" pitchFamily="18" charset="0"/>
                    <a:ea typeface="Calibri" panose="020F0502020204030204" pitchFamily="34" charset="0"/>
                  </a:rPr>
                  <a:t>Có</a:t>
                </a:r>
                <a:r>
                  <a:rPr lang="en-US" sz="2800" b="1" dirty="0">
                    <a:solidFill>
                      <a:srgbClr val="FFFFFF"/>
                    </a:solidFill>
                    <a:effectLst/>
                    <a:latin typeface="Times New Roman" panose="02020603050405020304" pitchFamily="18" charset="0"/>
                    <a:ea typeface="Calibri" panose="020F0502020204030204" pitchFamily="34" charset="0"/>
                  </a:rPr>
                  <a:t> 4 </a:t>
                </a:r>
                <a:r>
                  <a:rPr lang="en-US" sz="2800" b="1" dirty="0" err="1">
                    <a:solidFill>
                      <a:srgbClr val="FFFFFF"/>
                    </a:solidFill>
                    <a:effectLst/>
                    <a:latin typeface="Times New Roman" panose="02020603050405020304" pitchFamily="18" charset="0"/>
                    <a:ea typeface="Calibri" panose="020F0502020204030204" pitchFamily="34" charset="0"/>
                  </a:rPr>
                  <a:t>quả</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cầu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kim</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loại</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giống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hệt</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nhau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Các</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quả</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cầu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mang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các</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điện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tích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lần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lượt</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là</a:t>
                </a:r>
                <a:r>
                  <a:rPr lang="en-US" sz="2800" b="1" dirty="0">
                    <a:solidFill>
                      <a:srgbClr val="FFFFFF"/>
                    </a:solidFill>
                    <a:effectLst/>
                    <a:latin typeface="Times New Roman" panose="02020603050405020304" pitchFamily="18" charset="0"/>
                    <a:ea typeface="Calibri" panose="020F0502020204030204" pitchFamily="34" charset="0"/>
                  </a:rPr>
                  <a:t>:</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𝟑</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µ</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en-US" sz="2800" b="1" dirty="0">
                    <a:solidFill>
                      <a:srgbClr val="FFFFFF"/>
                    </a:solidFill>
                    <a:effectLst/>
                    <a:latin typeface="Times New Roman" panose="02020603050405020304" pitchFamily="18" charset="0"/>
                    <a:ea typeface="Calibri" panose="020F0502020204030204" pitchFamily="34" charset="0"/>
                  </a:rPr>
                  <a:t>;</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𝟐𝟔𝟒</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𝟕</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en-US" sz="2800" b="1" dirty="0">
                    <a:solidFill>
                      <a:srgbClr val="FFFFFF"/>
                    </a:solidFill>
                    <a:effectLst/>
                    <a:latin typeface="Times New Roman" panose="02020603050405020304" pitchFamily="18" charset="0"/>
                    <a:ea typeface="Calibri" panose="020F0502020204030204" pitchFamily="34" charset="0"/>
                  </a:rPr>
                  <a:t>;</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𝟗</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µ</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en-US" sz="2800" b="1" dirty="0">
                    <a:solidFill>
                      <a:srgbClr val="FFFFFF"/>
                    </a:solidFill>
                    <a:effectLst/>
                    <a:latin typeface="Times New Roman" panose="02020603050405020304" pitchFamily="18" charset="0"/>
                    <a:ea typeface="Calibri" panose="020F0502020204030204" pitchFamily="34" charset="0"/>
                  </a:rPr>
                  <a:t>;</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𝟑</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𝟓</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en-US" sz="2800" b="1" dirty="0">
                    <a:solidFill>
                      <a:srgbClr val="FFFFFF"/>
                    </a:solidFill>
                    <a:effectLst/>
                    <a:latin typeface="Times New Roman" panose="02020603050405020304" pitchFamily="18" charset="0"/>
                    <a:ea typeface="Calibri" panose="020F0502020204030204" pitchFamily="34" charset="0"/>
                  </a:rPr>
                  <a:t>. Cho </a:t>
                </a:r>
                <a:r>
                  <a:rPr lang="en-US" sz="2800" b="1" dirty="0" err="1">
                    <a:solidFill>
                      <a:srgbClr val="FFFFFF"/>
                    </a:solidFill>
                    <a:effectLst/>
                    <a:latin typeface="Times New Roman" panose="02020603050405020304" pitchFamily="18" charset="0"/>
                    <a:ea typeface="Calibri" panose="020F0502020204030204" pitchFamily="34" charset="0"/>
                  </a:rPr>
                  <a:t>bốn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quả</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cầu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đồng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thời</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chạm</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nhau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sau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đó</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lại</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tách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chúng</a:t>
                </a:r>
                <a:r>
                  <a:rPr lang="en-US" sz="2800" b="1" dirty="0">
                    <a:solidFill>
                      <a:srgbClr val="FFFFFF"/>
                    </a:solidFill>
                    <a:effectLst/>
                    <a:latin typeface="Times New Roman" panose="02020603050405020304" pitchFamily="18" charset="0"/>
                    <a:ea typeface="Calibri" panose="020F0502020204030204" pitchFamily="34" charset="0"/>
                  </a:rPr>
                  <a:t> ra. </a:t>
                </a:r>
                <a:r>
                  <a:rPr lang="en-US" sz="2800" b="1" dirty="0" err="1">
                    <a:solidFill>
                      <a:srgbClr val="FFFFFF"/>
                    </a:solidFill>
                    <a:effectLst/>
                    <a:latin typeface="Times New Roman" panose="02020603050405020304" pitchFamily="18" charset="0"/>
                    <a:ea typeface="Calibri" panose="020F0502020204030204" pitchFamily="34" charset="0"/>
                  </a:rPr>
                  <a:t>Điện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tích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mỗi</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quả</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cầu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sau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đó</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là</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3C485D76-35ED-485A-899E-65E496AA49D1}"/>
                  </a:ext>
                </a:extLst>
              </p:cNvPr>
              <p:cNvSpPr txBox="1">
                <a:spLocks noRot="1" noChangeAspect="1" noMove="1" noResize="1" noEditPoints="1" noAdjustHandles="1" noChangeArrowheads="1" noChangeShapeType="1" noTextEdit="1"/>
              </p:cNvSpPr>
              <p:nvPr/>
            </p:nvSpPr>
            <p:spPr>
              <a:xfrm>
                <a:off x="0" y="0"/>
                <a:ext cx="12192000" cy="1996124"/>
              </a:xfrm>
              <a:prstGeom prst="rect">
                <a:avLst/>
              </a:prstGeom>
              <a:blipFill>
                <a:blip r:embed="rId2"/>
                <a:stretch>
                  <a:fillRect r="-500" b="-36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28E6AC1C-69E6-4552-8D98-24D575702054}"/>
                  </a:ext>
                </a:extLst>
              </p:cNvPr>
              <p:cNvSpPr txBox="1"/>
              <p:nvPr/>
            </p:nvSpPr>
            <p:spPr>
              <a:xfrm>
                <a:off x="1016000" y="2059624"/>
                <a:ext cx="2338974" cy="532966"/>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A.</a:t>
                </a:r>
                <a:r>
                  <a:rPr lang="en-US"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endParaRPr lang="en-US" sz="2800" b="1" dirty="0">
                  <a:solidFill>
                    <a:srgbClr val="1111AF"/>
                  </a:solidFill>
                  <a:latin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28E6AC1C-69E6-4552-8D98-24D575702054}"/>
                  </a:ext>
                </a:extLst>
              </p:cNvPr>
              <p:cNvSpPr txBox="1">
                <a:spLocks noRot="1" noChangeAspect="1" noMove="1" noResize="1" noEditPoints="1" noAdjustHandles="1" noChangeArrowheads="1" noChangeShapeType="1" noTextEdit="1"/>
              </p:cNvSpPr>
              <p:nvPr/>
            </p:nvSpPr>
            <p:spPr>
              <a:xfrm>
                <a:off x="1016000" y="2059624"/>
                <a:ext cx="2338974" cy="532966"/>
              </a:xfrm>
              <a:prstGeom prst="rect">
                <a:avLst/>
              </a:prstGeom>
              <a:blipFill>
                <a:blip r:embed="rId3"/>
                <a:stretch>
                  <a:fillRect l="-5483" t="-10345"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1720D99B-52B4-4B22-A0DC-0D98B4BAFF0F}"/>
                  </a:ext>
                </a:extLst>
              </p:cNvPr>
              <p:cNvSpPr txBox="1"/>
              <p:nvPr/>
            </p:nvSpPr>
            <p:spPr>
              <a:xfrm>
                <a:off x="6477000" y="2059624"/>
                <a:ext cx="2318135" cy="532966"/>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B.</a:t>
                </a:r>
                <a:r>
                  <a:rPr lang="en-US"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1720D99B-52B4-4B22-A0DC-0D98B4BAFF0F}"/>
                  </a:ext>
                </a:extLst>
              </p:cNvPr>
              <p:cNvSpPr txBox="1">
                <a:spLocks noRot="1" noChangeAspect="1" noMove="1" noResize="1" noEditPoints="1" noAdjustHandles="1" noChangeArrowheads="1" noChangeShapeType="1" noTextEdit="1"/>
              </p:cNvSpPr>
              <p:nvPr/>
            </p:nvSpPr>
            <p:spPr>
              <a:xfrm>
                <a:off x="6477000" y="2059624"/>
                <a:ext cx="2318135" cy="532966"/>
              </a:xfrm>
              <a:prstGeom prst="rect">
                <a:avLst/>
              </a:prstGeom>
              <a:blipFill>
                <a:blip r:embed="rId4"/>
                <a:stretch>
                  <a:fillRect l="-5526" t="-10345"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EB668B8-5487-4E5E-9F13-CDFF1FA47A88}"/>
                  </a:ext>
                </a:extLst>
              </p:cNvPr>
              <p:cNvSpPr txBox="1"/>
              <p:nvPr/>
            </p:nvSpPr>
            <p:spPr>
              <a:xfrm>
                <a:off x="1016000" y="2821624"/>
                <a:ext cx="2553776" cy="532966"/>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C.</a:t>
                </a:r>
                <a:r>
                  <a:rPr lang="en-US"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𝟏𝟒</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𝟕</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endParaRPr lang="en-US" sz="2800" b="1" dirty="0">
                  <a:solidFill>
                    <a:srgbClr val="1111AF"/>
                  </a:solidFill>
                  <a:latin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AEB668B8-5487-4E5E-9F13-CDFF1FA47A88}"/>
                  </a:ext>
                </a:extLst>
              </p:cNvPr>
              <p:cNvSpPr txBox="1">
                <a:spLocks noRot="1" noChangeAspect="1" noMove="1" noResize="1" noEditPoints="1" noAdjustHandles="1" noChangeArrowheads="1" noChangeShapeType="1" noTextEdit="1"/>
              </p:cNvSpPr>
              <p:nvPr/>
            </p:nvSpPr>
            <p:spPr>
              <a:xfrm>
                <a:off x="1016000" y="2821624"/>
                <a:ext cx="2553776" cy="532966"/>
              </a:xfrm>
              <a:prstGeom prst="rect">
                <a:avLst/>
              </a:prstGeom>
              <a:blipFill>
                <a:blip r:embed="rId5"/>
                <a:stretch>
                  <a:fillRect l="-5012" t="-10345"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081AFE84-E40A-4F12-A985-B55A53D3186B}"/>
                  </a:ext>
                </a:extLst>
              </p:cNvPr>
              <p:cNvSpPr txBox="1"/>
              <p:nvPr/>
            </p:nvSpPr>
            <p:spPr>
              <a:xfrm>
                <a:off x="6477000" y="2821624"/>
                <a:ext cx="2768578" cy="532966"/>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D.</a:t>
                </a:r>
                <a:r>
                  <a:rPr lang="en-US"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𝟏𝟕</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𝟔𝟓</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081AFE84-E40A-4F12-A985-B55A53D3186B}"/>
                  </a:ext>
                </a:extLst>
              </p:cNvPr>
              <p:cNvSpPr txBox="1">
                <a:spLocks noRot="1" noChangeAspect="1" noMove="1" noResize="1" noEditPoints="1" noAdjustHandles="1" noChangeArrowheads="1" noChangeShapeType="1" noTextEdit="1"/>
              </p:cNvSpPr>
              <p:nvPr/>
            </p:nvSpPr>
            <p:spPr>
              <a:xfrm>
                <a:off x="6477000" y="2821624"/>
                <a:ext cx="2768578" cy="532966"/>
              </a:xfrm>
              <a:prstGeom prst="rect">
                <a:avLst/>
              </a:prstGeom>
              <a:blipFill>
                <a:blip r:embed="rId6"/>
                <a:stretch>
                  <a:fillRect l="-4626" t="-10345" b="-32184"/>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184B55AD-3185-40FB-B19B-A9CC18563DEB}"/>
              </a:ext>
            </a:extLst>
          </p:cNvPr>
          <p:cNvSpPr/>
          <p:nvPr/>
        </p:nvSpPr>
        <p:spPr>
          <a:xfrm>
            <a:off x="6527800" y="2097724"/>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7314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3DF71AD-1749-4182-8BB5-756F071A1E1B}"/>
                  </a:ext>
                </a:extLst>
              </p:cNvPr>
              <p:cNvSpPr txBox="1"/>
              <p:nvPr/>
            </p:nvSpPr>
            <p:spPr>
              <a:xfrm>
                <a:off x="0" y="0"/>
                <a:ext cx="12192000" cy="1989775"/>
              </a:xfrm>
              <a:prstGeom prst="rect">
                <a:avLst/>
              </a:prstGeom>
              <a:solidFill>
                <a:srgbClr val="0070C0"/>
              </a:solidFill>
            </p:spPr>
            <p:txBody>
              <a:bodyPr wrap="square" lIns="254000" tIns="127000" rIns="254000" bIns="127000">
                <a:spAutoFit/>
              </a:bodyPr>
              <a:lstStyle/>
              <a:p>
                <a:pPr algn="just"/>
                <a:r>
                  <a:rPr lang="en-US" sz="2800" b="1" dirty="0">
                    <a:solidFill>
                      <a:srgbClr val="FFFFFF"/>
                    </a:solidFill>
                    <a:effectLst/>
                    <a:latin typeface="Times New Roman" panose="02020603050405020304" pitchFamily="18" charset="0"/>
                    <a:ea typeface="Calibri" panose="020F0502020204030204" pitchFamily="34" charset="0"/>
                  </a:rPr>
                  <a:t>Câu 32. Hai </a:t>
                </a:r>
                <a:r>
                  <a:rPr lang="en-US" sz="2800" b="1" dirty="0" err="1">
                    <a:solidFill>
                      <a:srgbClr val="FFFFFF"/>
                    </a:solidFill>
                    <a:effectLst/>
                    <a:latin typeface="Times New Roman" panose="02020603050405020304" pitchFamily="18" charset="0"/>
                    <a:ea typeface="Calibri" panose="020F0502020204030204" pitchFamily="34" charset="0"/>
                  </a:rPr>
                  <a:t>quả</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cầu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nhỏ</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có</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kích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thước</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giống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nhau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tích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các</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điện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tích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là</a:t>
                </a:r>
                <a:r>
                  <a:rPr lang="en-US" sz="2800" b="1" dirty="0">
                    <a:solidFill>
                      <a:srgbClr val="FFFFFF"/>
                    </a:solidFill>
                    <a:effectLst/>
                    <a:latin typeface="Times New Roman" panose="02020603050405020304" pitchFamily="18" charset="0"/>
                    <a:ea typeface="Calibri" panose="020F0502020204030204" pitchFamily="34" charset="0"/>
                  </a:rPr>
                  <a:t>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𝟖</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và</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en-US" sz="2800" b="1" dirty="0">
                    <a:solidFill>
                      <a:srgbClr val="FFFFFF"/>
                    </a:solidFill>
                    <a:effectLst/>
                    <a:latin typeface="Times New Roman" panose="02020603050405020304" pitchFamily="18" charset="0"/>
                    <a:ea typeface="Calibri" panose="020F0502020204030204" pitchFamily="34" charset="0"/>
                  </a:rPr>
                  <a:t>. Cho </a:t>
                </a:r>
                <a:r>
                  <a:rPr lang="en-US" sz="2800" b="1" dirty="0" err="1">
                    <a:solidFill>
                      <a:srgbClr val="FFFFFF"/>
                    </a:solidFill>
                    <a:effectLst/>
                    <a:latin typeface="Times New Roman" panose="02020603050405020304" pitchFamily="18" charset="0"/>
                    <a:ea typeface="Calibri" panose="020F0502020204030204" pitchFamily="34" charset="0"/>
                  </a:rPr>
                  <a:t>hai</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quả</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cầu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tiếp</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xúc</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với</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nhau</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rồi</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đặt</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chúng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trong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không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khí</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cách</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nhau</a:t>
                </a:r>
                <a:r>
                  <a:rPr lang="en-US" sz="2800" b="1" dirty="0">
                    <a:solidFill>
                      <a:srgbClr val="FFFFFF"/>
                    </a:solidFill>
                    <a:effectLst/>
                    <a:latin typeface="Times New Roman" panose="02020603050405020304" pitchFamily="18" charset="0"/>
                    <a:ea typeface="Calibri" panose="020F0502020204030204" pitchFamily="34" charset="0"/>
                  </a:rPr>
                  <a:t> 10 cm </a:t>
                </a:r>
                <a:r>
                  <a:rPr lang="en-US" sz="2800" b="1" dirty="0" err="1">
                    <a:solidFill>
                      <a:srgbClr val="FFFFFF"/>
                    </a:solidFill>
                    <a:effectLst/>
                    <a:latin typeface="Times New Roman" panose="02020603050405020304" pitchFamily="18" charset="0"/>
                    <a:ea typeface="Calibri" panose="020F0502020204030204" pitchFamily="34" charset="0"/>
                  </a:rPr>
                  <a:t>thì</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lực</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tương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tác</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giữa</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chúng</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có</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độ</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lớn</a:t>
                </a:r>
                <a:r>
                  <a:rPr lang="en-US" sz="2800" b="1" dirty="0">
                    <a:solidFill>
                      <a:srgbClr val="FFFFFF"/>
                    </a:solidFill>
                    <a:effectLst/>
                    <a:latin typeface="Times New Roman" panose="02020603050405020304" pitchFamily="18" charset="0"/>
                    <a:ea typeface="Calibri" panose="020F0502020204030204" pitchFamily="34" charset="0"/>
                  </a:rPr>
                  <a:t> </a:t>
                </a:r>
                <a:r>
                  <a:rPr lang="en-US" sz="2800" b="1" dirty="0" err="1">
                    <a:solidFill>
                      <a:srgbClr val="FFFFFF"/>
                    </a:solidFill>
                    <a:effectLst/>
                    <a:latin typeface="Times New Roman" panose="02020603050405020304" pitchFamily="18" charset="0"/>
                    <a:ea typeface="Calibri" panose="020F0502020204030204" pitchFamily="34" charset="0"/>
                  </a:rPr>
                  <a:t>là</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B3DF71AD-1749-4182-8BB5-756F071A1E1B}"/>
                  </a:ext>
                </a:extLst>
              </p:cNvPr>
              <p:cNvSpPr txBox="1">
                <a:spLocks noRot="1" noChangeAspect="1" noMove="1" noResize="1" noEditPoints="1" noAdjustHandles="1" noChangeArrowheads="1" noChangeShapeType="1" noTextEdit="1"/>
              </p:cNvSpPr>
              <p:nvPr/>
            </p:nvSpPr>
            <p:spPr>
              <a:xfrm>
                <a:off x="0" y="0"/>
                <a:ext cx="12192000" cy="1989775"/>
              </a:xfrm>
              <a:prstGeom prst="rect">
                <a:avLst/>
              </a:prstGeom>
              <a:blipFill>
                <a:blip r:embed="rId2"/>
                <a:stretch>
                  <a:fillRect r="-500" b="-3681"/>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DD9A2CFA-6F1E-42FD-93DD-4CFFBF55B653}"/>
              </a:ext>
            </a:extLst>
          </p:cNvPr>
          <p:cNvSpPr txBox="1"/>
          <p:nvPr/>
        </p:nvSpPr>
        <p:spPr>
          <a:xfrm>
            <a:off x="762000" y="2053275"/>
            <a:ext cx="1511952"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A.</a:t>
            </a:r>
            <a:r>
              <a:rPr lang="en-US" sz="2800" b="1" dirty="0">
                <a:solidFill>
                  <a:srgbClr val="1111AF"/>
                </a:solidFill>
                <a:effectLst/>
                <a:latin typeface="Times New Roman" panose="02020603050405020304" pitchFamily="18" charset="0"/>
                <a:ea typeface="Calibri" panose="020F0502020204030204" pitchFamily="34" charset="0"/>
              </a:rPr>
              <a:t> 8,1 N.</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48CB70AF-9DA3-46D8-ADEE-EF8D01AAC6C4}"/>
              </a:ext>
            </a:extLst>
          </p:cNvPr>
          <p:cNvSpPr txBox="1"/>
          <p:nvPr/>
        </p:nvSpPr>
        <p:spPr>
          <a:xfrm>
            <a:off x="3619500" y="2053275"/>
            <a:ext cx="2119491"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B.</a:t>
            </a:r>
            <a:r>
              <a:rPr lang="en-US" sz="2800" b="1" dirty="0">
                <a:solidFill>
                  <a:srgbClr val="1111AF"/>
                </a:solidFill>
                <a:effectLst/>
                <a:latin typeface="Times New Roman" panose="02020603050405020304" pitchFamily="18" charset="0"/>
                <a:ea typeface="Calibri" panose="020F0502020204030204" pitchFamily="34" charset="0"/>
              </a:rPr>
              <a:t> 0. 0045 N.</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9BE495D9-24BF-41FD-B42E-B90414291102}"/>
              </a:ext>
            </a:extLst>
          </p:cNvPr>
          <p:cNvSpPr txBox="1"/>
          <p:nvPr/>
        </p:nvSpPr>
        <p:spPr>
          <a:xfrm>
            <a:off x="6477000" y="2053275"/>
            <a:ext cx="2127505"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C.</a:t>
            </a:r>
            <a:r>
              <a:rPr lang="en-US" sz="2800" b="1" dirty="0">
                <a:solidFill>
                  <a:srgbClr val="1111AF"/>
                </a:solidFill>
                <a:effectLst/>
                <a:latin typeface="Times New Roman" panose="02020603050405020304" pitchFamily="18" charset="0"/>
                <a:ea typeface="Calibri" panose="020F0502020204030204" pitchFamily="34" charset="0"/>
              </a:rPr>
              <a:t> 81. 10</a:t>
            </a:r>
            <a:r>
              <a:rPr lang="en-US" sz="2800" b="1" baseline="30000" dirty="0">
                <a:solidFill>
                  <a:srgbClr val="1111AF"/>
                </a:solidFill>
                <a:effectLst/>
                <a:latin typeface="Times New Roman" panose="02020603050405020304" pitchFamily="18" charset="0"/>
                <a:ea typeface="Calibri" panose="020F0502020204030204" pitchFamily="34" charset="0"/>
              </a:rPr>
              <a:t>−5</a:t>
            </a:r>
            <a:r>
              <a:rPr lang="en-US" sz="2800" b="1" dirty="0">
                <a:solidFill>
                  <a:srgbClr val="1111AF"/>
                </a:solidFill>
                <a:effectLst/>
                <a:latin typeface="Times New Roman" panose="02020603050405020304" pitchFamily="18" charset="0"/>
                <a:ea typeface="Calibri" panose="020F0502020204030204" pitchFamily="34" charset="0"/>
              </a:rPr>
              <a:t>N.</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B7E35E66-8096-4201-832B-FBA576698281}"/>
              </a:ext>
            </a:extLst>
          </p:cNvPr>
          <p:cNvSpPr txBox="1"/>
          <p:nvPr/>
        </p:nvSpPr>
        <p:spPr>
          <a:xfrm>
            <a:off x="9334500" y="2053275"/>
            <a:ext cx="1511952" cy="523220"/>
          </a:xfrm>
          <a:prstGeom prst="rect">
            <a:avLst/>
          </a:prstGeom>
          <a:noFill/>
        </p:spPr>
        <p:txBody>
          <a:bodyPr wrap="none">
            <a:spAutoFit/>
          </a:bodyPr>
          <a:lstStyle/>
          <a:p>
            <a:r>
              <a:rPr lang="en-US" sz="2800" b="1" dirty="0">
                <a:solidFill>
                  <a:srgbClr val="1111AF"/>
                </a:solidFill>
                <a:effectLst/>
                <a:latin typeface="Times New Roman" panose="02020603050405020304" pitchFamily="18" charset="0"/>
                <a:ea typeface="Yu Gothic Light" panose="020B0300000000000000" pitchFamily="34" charset="-128"/>
              </a:rPr>
              <a:t>D.</a:t>
            </a:r>
            <a:r>
              <a:rPr lang="en-US" sz="2800" b="1" dirty="0">
                <a:solidFill>
                  <a:srgbClr val="1111AF"/>
                </a:solidFill>
                <a:effectLst/>
                <a:latin typeface="Times New Roman" panose="02020603050405020304" pitchFamily="18" charset="0"/>
                <a:ea typeface="Calibri" panose="020F0502020204030204" pitchFamily="34" charset="0"/>
              </a:rPr>
              <a:t> 4,5 N.</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BC3E5400-A120-4A6A-A95C-1CC9BF59EA85}"/>
              </a:ext>
            </a:extLst>
          </p:cNvPr>
          <p:cNvSpPr/>
          <p:nvPr/>
        </p:nvSpPr>
        <p:spPr>
          <a:xfrm>
            <a:off x="812800" y="2091375"/>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149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DCE3CD41-989F-402F-BE1A-E4BB30E89B54}"/>
                  </a:ext>
                </a:extLst>
              </p:cNvPr>
              <p:cNvSpPr txBox="1"/>
              <p:nvPr/>
            </p:nvSpPr>
            <p:spPr>
              <a:xfrm>
                <a:off x="0" y="0"/>
                <a:ext cx="12192000" cy="1549142"/>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Arial" panose="020B0604020202020204" pitchFamily="34" charset="0"/>
                  </a:rPr>
                  <a:t>Câu 33. Cho hai quả cầu nhỏ trung hoà về điện đặt cách nhau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𝟒𝟎</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𝒄𝒎</m:t>
                    </m:r>
                  </m:oMath>
                </a14:m>
                <a:r>
                  <a:rPr lang="vi-VN" sz="2800" b="1" dirty="0">
                    <a:solidFill>
                      <a:srgbClr val="FFFFFF"/>
                    </a:solidFill>
                    <a:effectLst/>
                    <a:latin typeface="Times New Roman" panose="02020603050405020304" pitchFamily="18" charset="0"/>
                    <a:ea typeface="Arial" panose="020B0604020202020204" pitchFamily="34" charset="0"/>
                  </a:rPr>
                  <a:t> trong không khí. Giả sử có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𝟒</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𝟏𝟐</m:t>
                        </m:r>
                      </m:sup>
                    </m:sSup>
                  </m:oMath>
                </a14:m>
                <a:r>
                  <a:rPr lang="vi-VN" sz="2800" b="1" dirty="0">
                    <a:solidFill>
                      <a:srgbClr val="FFFFFF"/>
                    </a:solidFill>
                    <a:effectLst/>
                    <a:latin typeface="Times New Roman" panose="02020603050405020304" pitchFamily="18" charset="0"/>
                    <a:ea typeface="Arial" panose="020B0604020202020204" pitchFamily="34" charset="0"/>
                  </a:rPr>
                  <a:t> electron chuyển từ quả cầu này sang quả cầu kia thì lực tương tác giữa hai quả cầu sẽ có độ lớn bằng</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DCE3CD41-989F-402F-BE1A-E4BB30E89B54}"/>
                  </a:ext>
                </a:extLst>
              </p:cNvPr>
              <p:cNvSpPr txBox="1">
                <a:spLocks noRot="1" noChangeAspect="1" noMove="1" noResize="1" noEditPoints="1" noAdjustHandles="1" noChangeArrowheads="1" noChangeShapeType="1" noTextEdit="1"/>
              </p:cNvSpPr>
              <p:nvPr/>
            </p:nvSpPr>
            <p:spPr>
              <a:xfrm>
                <a:off x="0" y="0"/>
                <a:ext cx="12192000" cy="1549142"/>
              </a:xfrm>
              <a:prstGeom prst="rect">
                <a:avLst/>
              </a:prstGeom>
              <a:blipFill>
                <a:blip r:embed="rId2"/>
                <a:stretch>
                  <a:fillRect r="-500" b="-551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FD1B0B39-3B4C-4195-BC67-23F9B9BB1E96}"/>
                  </a:ext>
                </a:extLst>
              </p:cNvPr>
              <p:cNvSpPr txBox="1"/>
              <p:nvPr/>
            </p:nvSpPr>
            <p:spPr>
              <a:xfrm>
                <a:off x="762000" y="1612642"/>
                <a:ext cx="2341667"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𝟏𝟑</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𝟑</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Arial" panose="020B0604020202020204" pitchFamily="34" charset="0"/>
                  </a:rPr>
                  <a:t>.</a:t>
                </a:r>
                <a:endParaRPr lang="en-US" sz="2800" b="1" dirty="0">
                  <a:solidFill>
                    <a:srgbClr val="1111AF"/>
                  </a:solidFill>
                  <a:latin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FD1B0B39-3B4C-4195-BC67-23F9B9BB1E96}"/>
                  </a:ext>
                </a:extLst>
              </p:cNvPr>
              <p:cNvSpPr txBox="1">
                <a:spLocks noRot="1" noChangeAspect="1" noMove="1" noResize="1" noEditPoints="1" noAdjustHandles="1" noChangeArrowheads="1" noChangeShapeType="1" noTextEdit="1"/>
              </p:cNvSpPr>
              <p:nvPr/>
            </p:nvSpPr>
            <p:spPr>
              <a:xfrm>
                <a:off x="762000" y="1612642"/>
                <a:ext cx="2341667" cy="532966"/>
              </a:xfrm>
              <a:prstGeom prst="rect">
                <a:avLst/>
              </a:prstGeom>
              <a:blipFill>
                <a:blip r:embed="rId3"/>
                <a:stretch>
                  <a:fillRect l="-5208" t="-10345" r="-4167"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5862B3D0-3CBB-4172-BF9D-20BAD183614D}"/>
                  </a:ext>
                </a:extLst>
              </p:cNvPr>
              <p:cNvSpPr txBox="1"/>
              <p:nvPr/>
            </p:nvSpPr>
            <p:spPr>
              <a:xfrm>
                <a:off x="3619500" y="1612642"/>
                <a:ext cx="2320828"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𝟐𝟑</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𝟑</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Arial" panose="020B0604020202020204" pitchFamily="34" charset="0"/>
                  </a:rPr>
                  <a:t>.</a:t>
                </a:r>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5862B3D0-3CBB-4172-BF9D-20BAD183614D}"/>
                  </a:ext>
                </a:extLst>
              </p:cNvPr>
              <p:cNvSpPr txBox="1">
                <a:spLocks noRot="1" noChangeAspect="1" noMove="1" noResize="1" noEditPoints="1" noAdjustHandles="1" noChangeArrowheads="1" noChangeShapeType="1" noTextEdit="1"/>
              </p:cNvSpPr>
              <p:nvPr/>
            </p:nvSpPr>
            <p:spPr>
              <a:xfrm>
                <a:off x="3619500" y="1612642"/>
                <a:ext cx="2320828" cy="532966"/>
              </a:xfrm>
              <a:prstGeom prst="rect">
                <a:avLst/>
              </a:prstGeom>
              <a:blipFill>
                <a:blip r:embed="rId4"/>
                <a:stretch>
                  <a:fillRect l="-5526" t="-10345" r="-4474"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ACD1929-67CF-40E2-A887-A3D7CE119AA2}"/>
                  </a:ext>
                </a:extLst>
              </p:cNvPr>
              <p:cNvSpPr txBox="1"/>
              <p:nvPr/>
            </p:nvSpPr>
            <p:spPr>
              <a:xfrm>
                <a:off x="6477000" y="1612642"/>
                <a:ext cx="2341667" cy="531812"/>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𝟏𝟑</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𝟒</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Arial" panose="020B0604020202020204" pitchFamily="34" charset="0"/>
                  </a:rPr>
                  <a:t>.</a:t>
                </a:r>
                <a:endParaRPr lang="en-US" sz="2800" b="1" dirty="0">
                  <a:solidFill>
                    <a:srgbClr val="1111AF"/>
                  </a:solidFill>
                  <a:latin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AACD1929-67CF-40E2-A887-A3D7CE119AA2}"/>
                  </a:ext>
                </a:extLst>
              </p:cNvPr>
              <p:cNvSpPr txBox="1">
                <a:spLocks noRot="1" noChangeAspect="1" noMove="1" noResize="1" noEditPoints="1" noAdjustHandles="1" noChangeArrowheads="1" noChangeShapeType="1" noTextEdit="1"/>
              </p:cNvSpPr>
              <p:nvPr/>
            </p:nvSpPr>
            <p:spPr>
              <a:xfrm>
                <a:off x="6477000" y="1612642"/>
                <a:ext cx="2341667" cy="531812"/>
              </a:xfrm>
              <a:prstGeom prst="rect">
                <a:avLst/>
              </a:prstGeom>
              <a:blipFill>
                <a:blip r:embed="rId5"/>
                <a:stretch>
                  <a:fillRect l="-5469" t="-10345" r="-4167"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C3BFCE33-787B-41FD-AD04-3093B13E0A20}"/>
                  </a:ext>
                </a:extLst>
              </p:cNvPr>
              <p:cNvSpPr txBox="1"/>
              <p:nvPr/>
            </p:nvSpPr>
            <p:spPr>
              <a:xfrm>
                <a:off x="9334500" y="1612642"/>
                <a:ext cx="2341667"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𝟐𝟑</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Arial" panose="020B0604020202020204" pitchFamily="34" charset="0"/>
                  </a:rPr>
                  <a:t>.</a:t>
                </a:r>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C3BFCE33-787B-41FD-AD04-3093B13E0A20}"/>
                  </a:ext>
                </a:extLst>
              </p:cNvPr>
              <p:cNvSpPr txBox="1">
                <a:spLocks noRot="1" noChangeAspect="1" noMove="1" noResize="1" noEditPoints="1" noAdjustHandles="1" noChangeArrowheads="1" noChangeShapeType="1" noTextEdit="1"/>
              </p:cNvSpPr>
              <p:nvPr/>
            </p:nvSpPr>
            <p:spPr>
              <a:xfrm>
                <a:off x="9334500" y="1612642"/>
                <a:ext cx="2341667" cy="532966"/>
              </a:xfrm>
              <a:prstGeom prst="rect">
                <a:avLst/>
              </a:prstGeom>
              <a:blipFill>
                <a:blip r:embed="rId6"/>
                <a:stretch>
                  <a:fillRect l="-5208" t="-10345" r="-4427" b="-32184"/>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6A9DF4AE-5339-47CD-BDBB-26188AA86F8A}"/>
              </a:ext>
            </a:extLst>
          </p:cNvPr>
          <p:cNvSpPr/>
          <p:nvPr/>
        </p:nvSpPr>
        <p:spPr>
          <a:xfrm>
            <a:off x="3670300" y="1650742"/>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7455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F9A6F61-7E96-44D0-85AC-6EA6CDE5489B}"/>
                  </a:ext>
                </a:extLst>
              </p:cNvPr>
              <p:cNvSpPr txBox="1"/>
              <p:nvPr/>
            </p:nvSpPr>
            <p:spPr>
              <a:xfrm>
                <a:off x="0" y="0"/>
                <a:ext cx="12192000" cy="1999522"/>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34. Tỉ số của lực Cu – lông và lực hấp dẫn giữa hai electron đặt trong chân không có giá trị gần nhất với kết quả nào sau đây? Cho biết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𝑮</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𝟔𝟕</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𝟏𝟏</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𝑵</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𝒌</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𝒈</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p>
                    </m:sSup>
                  </m:oMath>
                </a14:m>
                <a:r>
                  <a:rPr lang="vi-VN" sz="2800" b="1" dirty="0">
                    <a:solidFill>
                      <a:srgbClr val="FFFFF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𝒌</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𝟗</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𝟗</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𝑵</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p>
                    </m:sSup>
                  </m:oMath>
                </a14:m>
                <a:r>
                  <a:rPr lang="vi-VN" sz="2800" b="1" dirty="0">
                    <a:solidFill>
                      <a:srgbClr val="FFFFFF"/>
                    </a:solidFill>
                    <a:effectLst/>
                    <a:latin typeface="Times New Roman" panose="02020603050405020304" pitchFamily="18" charset="0"/>
                    <a:ea typeface="Calibri" panose="020F0502020204030204" pitchFamily="34" charset="0"/>
                  </a:rPr>
                  <a:t>, độ lớn điện tích electron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𝒆</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𝟏𝟗</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vi-VN" sz="2800" b="1" dirty="0">
                    <a:solidFill>
                      <a:srgbClr val="FFFFFF"/>
                    </a:solidFill>
                    <a:effectLst/>
                    <a:latin typeface="Times New Roman" panose="02020603050405020304" pitchFamily="18" charset="0"/>
                    <a:ea typeface="Calibri" panose="020F0502020204030204" pitchFamily="34" charset="0"/>
                  </a:rPr>
                  <a:t>; khối lượng electron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𝒎</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𝒆</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𝟗</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𝟑𝟏</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𝒌𝒈</m:t>
                    </m:r>
                  </m:oMath>
                </a14:m>
                <a:r>
                  <a:rPr lang="vi-VN" sz="2800" b="1" dirty="0">
                    <a:solidFill>
                      <a:srgbClr val="FFFFFF"/>
                    </a:solidFill>
                    <a:effectLst/>
                    <a:latin typeface="Times New Roman" panose="02020603050405020304" pitchFamily="18" charset="0"/>
                    <a:ea typeface="Calibri" panose="020F0502020204030204" pitchFamily="34" charset="0"/>
                  </a:rPr>
                  <a:t>.</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BF9A6F61-7E96-44D0-85AC-6EA6CDE5489B}"/>
                  </a:ext>
                </a:extLst>
              </p:cNvPr>
              <p:cNvSpPr txBox="1">
                <a:spLocks noRot="1" noChangeAspect="1" noMove="1" noResize="1" noEditPoints="1" noAdjustHandles="1" noChangeArrowheads="1" noChangeShapeType="1" noTextEdit="1"/>
              </p:cNvSpPr>
              <p:nvPr/>
            </p:nvSpPr>
            <p:spPr>
              <a:xfrm>
                <a:off x="0" y="0"/>
                <a:ext cx="12192000" cy="1999522"/>
              </a:xfrm>
              <a:prstGeom prst="rect">
                <a:avLst/>
              </a:prstGeom>
              <a:blipFill>
                <a:blip r:embed="rId2"/>
                <a:stretch>
                  <a:fillRect r="-500" b="-365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C89D6BCA-5412-46E1-B4D7-93AFBB39B0AB}"/>
                  </a:ext>
                </a:extLst>
              </p:cNvPr>
              <p:cNvSpPr txBox="1"/>
              <p:nvPr/>
            </p:nvSpPr>
            <p:spPr>
              <a:xfrm>
                <a:off x="762000" y="2063022"/>
                <a:ext cx="2169055"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𝟒</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𝟒𝟐</m:t>
                        </m:r>
                      </m:sup>
                    </m:sSup>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C89D6BCA-5412-46E1-B4D7-93AFBB39B0AB}"/>
                  </a:ext>
                </a:extLst>
              </p:cNvPr>
              <p:cNvSpPr txBox="1">
                <a:spLocks noRot="1" noChangeAspect="1" noMove="1" noResize="1" noEditPoints="1" noAdjustHandles="1" noChangeArrowheads="1" noChangeShapeType="1" noTextEdit="1"/>
              </p:cNvSpPr>
              <p:nvPr/>
            </p:nvSpPr>
            <p:spPr>
              <a:xfrm>
                <a:off x="762000" y="2063022"/>
                <a:ext cx="2169055" cy="532966"/>
              </a:xfrm>
              <a:prstGeom prst="rect">
                <a:avLst/>
              </a:prstGeom>
              <a:blipFill>
                <a:blip r:embed="rId3"/>
                <a:stretch>
                  <a:fillRect l="-5618" t="-9091" r="-4494" b="-3068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21582DEC-DAE9-425A-9AE6-0BF2A97EDFAC}"/>
                  </a:ext>
                </a:extLst>
              </p:cNvPr>
              <p:cNvSpPr txBox="1"/>
              <p:nvPr/>
            </p:nvSpPr>
            <p:spPr>
              <a:xfrm>
                <a:off x="3619500" y="2063022"/>
                <a:ext cx="2148217"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𝟐𝟑</m:t>
                        </m:r>
                      </m:sup>
                    </m:sSup>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21582DEC-DAE9-425A-9AE6-0BF2A97EDFAC}"/>
                  </a:ext>
                </a:extLst>
              </p:cNvPr>
              <p:cNvSpPr txBox="1">
                <a:spLocks noRot="1" noChangeAspect="1" noMove="1" noResize="1" noEditPoints="1" noAdjustHandles="1" noChangeArrowheads="1" noChangeShapeType="1" noTextEdit="1"/>
              </p:cNvSpPr>
              <p:nvPr/>
            </p:nvSpPr>
            <p:spPr>
              <a:xfrm>
                <a:off x="3619500" y="2063022"/>
                <a:ext cx="2148217" cy="532966"/>
              </a:xfrm>
              <a:prstGeom prst="rect">
                <a:avLst/>
              </a:prstGeom>
              <a:blipFill>
                <a:blip r:embed="rId4"/>
                <a:stretch>
                  <a:fillRect l="-5966" t="-9091" r="-4830" b="-3068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CC2D91F3-4E84-43B0-BD62-5BE7F5761AB8}"/>
                  </a:ext>
                </a:extLst>
              </p:cNvPr>
              <p:cNvSpPr txBox="1"/>
              <p:nvPr/>
            </p:nvSpPr>
            <p:spPr>
              <a:xfrm>
                <a:off x="6477000" y="2063022"/>
                <a:ext cx="2169055"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𝟑</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𝟖</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𝟒𝟐</m:t>
                        </m:r>
                      </m:sup>
                    </m:sSup>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CC2D91F3-4E84-43B0-BD62-5BE7F5761AB8}"/>
                  </a:ext>
                </a:extLst>
              </p:cNvPr>
              <p:cNvSpPr txBox="1">
                <a:spLocks noRot="1" noChangeAspect="1" noMove="1" noResize="1" noEditPoints="1" noAdjustHandles="1" noChangeArrowheads="1" noChangeShapeType="1" noTextEdit="1"/>
              </p:cNvSpPr>
              <p:nvPr/>
            </p:nvSpPr>
            <p:spPr>
              <a:xfrm>
                <a:off x="6477000" y="2063022"/>
                <a:ext cx="2169055" cy="532966"/>
              </a:xfrm>
              <a:prstGeom prst="rect">
                <a:avLst/>
              </a:prstGeom>
              <a:blipFill>
                <a:blip r:embed="rId5"/>
                <a:stretch>
                  <a:fillRect l="-5915" t="-9091" r="-4789" b="-3068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00BF771E-E4C1-42BA-AD7F-9DD256E6800C}"/>
                  </a:ext>
                </a:extLst>
              </p:cNvPr>
              <p:cNvSpPr txBox="1"/>
              <p:nvPr/>
            </p:nvSpPr>
            <p:spPr>
              <a:xfrm>
                <a:off x="9334500" y="2063022"/>
                <a:ext cx="2169055"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𝟒</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𝟒𝟐</m:t>
                        </m:r>
                      </m:sup>
                    </m:sSup>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00BF771E-E4C1-42BA-AD7F-9DD256E6800C}"/>
                  </a:ext>
                </a:extLst>
              </p:cNvPr>
              <p:cNvSpPr txBox="1">
                <a:spLocks noRot="1" noChangeAspect="1" noMove="1" noResize="1" noEditPoints="1" noAdjustHandles="1" noChangeArrowheads="1" noChangeShapeType="1" noTextEdit="1"/>
              </p:cNvSpPr>
              <p:nvPr/>
            </p:nvSpPr>
            <p:spPr>
              <a:xfrm>
                <a:off x="9334500" y="2063022"/>
                <a:ext cx="2169055" cy="532966"/>
              </a:xfrm>
              <a:prstGeom prst="rect">
                <a:avLst/>
              </a:prstGeom>
              <a:blipFill>
                <a:blip r:embed="rId6"/>
                <a:stretch>
                  <a:fillRect l="-5618" t="-9091" r="-4775" b="-30682"/>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253BBEF7-A5BE-46D1-B1B1-C926E8D9CF1E}"/>
              </a:ext>
            </a:extLst>
          </p:cNvPr>
          <p:cNvSpPr/>
          <p:nvPr/>
        </p:nvSpPr>
        <p:spPr>
          <a:xfrm>
            <a:off x="9385300" y="2101122"/>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6692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BCDE3581-389E-4422-B151-F366B4ABDE7F}"/>
                  </a:ext>
                </a:extLst>
              </p:cNvPr>
              <p:cNvSpPr txBox="1"/>
              <p:nvPr/>
            </p:nvSpPr>
            <p:spPr>
              <a:xfrm>
                <a:off x="0" y="0"/>
                <a:ext cx="12192000" cy="1566583"/>
              </a:xfrm>
              <a:prstGeom prst="rect">
                <a:avLst/>
              </a:prstGeom>
              <a:solidFill>
                <a:srgbClr val="0070C0"/>
              </a:solidFill>
            </p:spPr>
            <p:txBody>
              <a:bodyPr wrap="square" lIns="254000" tIns="127000" rIns="254000" bIns="127000">
                <a:spAutoFit/>
              </a:bodyPr>
              <a:lstStyle/>
              <a:p>
                <a:pPr algn="just"/>
                <a:r>
                  <a:rPr lang="pt-BR" sz="2800" b="1" dirty="0">
                    <a:solidFill>
                      <a:srgbClr val="FFFFFF"/>
                    </a:solidFill>
                    <a:effectLst/>
                    <a:latin typeface="Times New Roman" panose="02020603050405020304" pitchFamily="18" charset="0"/>
                    <a:ea typeface="Calibri" panose="020F0502020204030204" pitchFamily="34" charset="0"/>
                  </a:rPr>
                  <a:t>Câu 35. Hai điện tích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𝟒</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𝟖</m:t>
                        </m:r>
                      </m:sup>
                    </m:sSup>
                  </m:oMath>
                </a14:m>
                <a:r>
                  <a:rPr lang="pt-BR" sz="2800" b="1" dirty="0">
                    <a:solidFill>
                      <a:srgbClr val="FFFFFF"/>
                    </a:solidFill>
                    <a:effectLst/>
                    <a:latin typeface="Times New Roman" panose="02020603050405020304" pitchFamily="18" charset="0"/>
                    <a:ea typeface="Calibri" panose="020F0502020204030204" pitchFamily="34" charset="0"/>
                  </a:rPr>
                  <a:t> C và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𝟒</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𝟖</m:t>
                        </m:r>
                      </m:sup>
                    </m:sSup>
                  </m:oMath>
                </a14:m>
                <a:r>
                  <a:rPr lang="pt-BR" sz="2800" b="1" dirty="0">
                    <a:solidFill>
                      <a:srgbClr val="FFFFFF"/>
                    </a:solidFill>
                    <a:effectLst/>
                    <a:latin typeface="Times New Roman" panose="02020603050405020304" pitchFamily="18" charset="0"/>
                    <a:ea typeface="Calibri" panose="020F0502020204030204" pitchFamily="34" charset="0"/>
                  </a:rPr>
                  <a:t> C đặt tại hai điểm A và B cách nhau đoạn 4 cm trong không khí. Lực tác dụng lên điện tích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𝟕</m:t>
                        </m:r>
                      </m:sup>
                    </m:sSup>
                  </m:oMath>
                </a14:m>
                <a:r>
                  <a:rPr lang="pt-BR" sz="2800" b="1" dirty="0">
                    <a:solidFill>
                      <a:srgbClr val="FFFFFF"/>
                    </a:solidFill>
                    <a:effectLst/>
                    <a:latin typeface="Times New Roman" panose="02020603050405020304" pitchFamily="18" charset="0"/>
                    <a:ea typeface="Calibri" panose="020F0502020204030204" pitchFamily="34" charset="0"/>
                  </a:rPr>
                  <a:t> C đặt tại M cách A 4 cm và cách B 8 cm có độ lớn là</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BCDE3581-389E-4422-B151-F366B4ABDE7F}"/>
                  </a:ext>
                </a:extLst>
              </p:cNvPr>
              <p:cNvSpPr txBox="1">
                <a:spLocks noRot="1" noChangeAspect="1" noMove="1" noResize="1" noEditPoints="1" noAdjustHandles="1" noChangeArrowheads="1" noChangeShapeType="1" noTextEdit="1"/>
              </p:cNvSpPr>
              <p:nvPr/>
            </p:nvSpPr>
            <p:spPr>
              <a:xfrm>
                <a:off x="0" y="0"/>
                <a:ext cx="12192000" cy="1566583"/>
              </a:xfrm>
              <a:prstGeom prst="rect">
                <a:avLst/>
              </a:prstGeom>
              <a:blipFill>
                <a:blip r:embed="rId2"/>
                <a:stretch>
                  <a:fillRect r="-450" b="-4669"/>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6A971945-FEBA-434D-AC8C-A47D404A52F9}"/>
              </a:ext>
            </a:extLst>
          </p:cNvPr>
          <p:cNvSpPr txBox="1"/>
          <p:nvPr/>
        </p:nvSpPr>
        <p:spPr>
          <a:xfrm>
            <a:off x="762000" y="1630083"/>
            <a:ext cx="1601721"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A.</a:t>
            </a:r>
            <a:r>
              <a:rPr lang="pt-BR" sz="2800" b="1" dirty="0">
                <a:solidFill>
                  <a:srgbClr val="1111AF"/>
                </a:solidFill>
                <a:effectLst/>
                <a:latin typeface="Times New Roman" panose="02020603050405020304" pitchFamily="18" charset="0"/>
                <a:ea typeface="Calibri" panose="020F0502020204030204" pitchFamily="34" charset="0"/>
              </a:rPr>
              <a:t> 0,25 N</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88C22D0A-7154-44B7-9087-E813117EF6CB}"/>
              </a:ext>
            </a:extLst>
          </p:cNvPr>
          <p:cNvSpPr txBox="1"/>
          <p:nvPr/>
        </p:nvSpPr>
        <p:spPr>
          <a:xfrm>
            <a:off x="3619500" y="1630083"/>
            <a:ext cx="2209259"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B.</a:t>
            </a:r>
            <a:r>
              <a:rPr lang="pt-BR" sz="2800" b="1" dirty="0">
                <a:solidFill>
                  <a:srgbClr val="1111AF"/>
                </a:solidFill>
                <a:effectLst/>
                <a:latin typeface="Times New Roman" panose="02020603050405020304" pitchFamily="18" charset="0"/>
                <a:ea typeface="Calibri" panose="020F0502020204030204" pitchFamily="34" charset="0"/>
              </a:rPr>
              <a:t> 0,05625 N.</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88654064-48B2-47F3-9964-D714057ED2E9}"/>
              </a:ext>
            </a:extLst>
          </p:cNvPr>
          <p:cNvSpPr txBox="1"/>
          <p:nvPr/>
        </p:nvSpPr>
        <p:spPr>
          <a:xfrm>
            <a:off x="6477000" y="1630083"/>
            <a:ext cx="1871025"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C.</a:t>
            </a:r>
            <a:r>
              <a:rPr lang="pt-BR" sz="2800" b="1" dirty="0">
                <a:solidFill>
                  <a:srgbClr val="1111AF"/>
                </a:solidFill>
                <a:effectLst/>
                <a:latin typeface="Times New Roman" panose="02020603050405020304" pitchFamily="18" charset="0"/>
                <a:ea typeface="Calibri" panose="020F0502020204030204" pitchFamily="34" charset="0"/>
              </a:rPr>
              <a:t> 0,135 N.</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00319927-D7D3-4988-8420-27D3AE035CCD}"/>
              </a:ext>
            </a:extLst>
          </p:cNvPr>
          <p:cNvSpPr txBox="1"/>
          <p:nvPr/>
        </p:nvSpPr>
        <p:spPr>
          <a:xfrm>
            <a:off x="9334500" y="1630083"/>
            <a:ext cx="2230098"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D.</a:t>
            </a:r>
            <a:r>
              <a:rPr lang="pt-BR" sz="2800" b="1" dirty="0">
                <a:solidFill>
                  <a:srgbClr val="1111AF"/>
                </a:solidFill>
                <a:effectLst/>
                <a:latin typeface="Times New Roman" panose="02020603050405020304" pitchFamily="18" charset="0"/>
                <a:ea typeface="Calibri" panose="020F0502020204030204" pitchFamily="34" charset="0"/>
              </a:rPr>
              <a:t> 0,03375 N.</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BF18CA50-6633-45A5-8161-1C4E49C66DF3}"/>
              </a:ext>
            </a:extLst>
          </p:cNvPr>
          <p:cNvSpPr/>
          <p:nvPr/>
        </p:nvSpPr>
        <p:spPr>
          <a:xfrm>
            <a:off x="9385300" y="1668183"/>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0339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FC4405DF-FE5E-4AA1-9800-71151F420BB2}"/>
                  </a:ext>
                </a:extLst>
              </p:cNvPr>
              <p:cNvSpPr txBox="1"/>
              <p:nvPr/>
            </p:nvSpPr>
            <p:spPr>
              <a:xfrm>
                <a:off x="0" y="0"/>
                <a:ext cx="12192000" cy="1568635"/>
              </a:xfrm>
              <a:prstGeom prst="rect">
                <a:avLst/>
              </a:prstGeom>
              <a:solidFill>
                <a:srgbClr val="0070C0"/>
              </a:solidFill>
            </p:spPr>
            <p:txBody>
              <a:bodyPr wrap="square" lIns="254000" tIns="127000" rIns="254000" bIns="127000">
                <a:spAutoFit/>
              </a:bodyPr>
              <a:lstStyle/>
              <a:p>
                <a:pPr algn="just"/>
                <a:r>
                  <a:rPr lang="pt-BR" sz="2800" b="1" dirty="0">
                    <a:solidFill>
                      <a:srgbClr val="FFFFFF"/>
                    </a:solidFill>
                    <a:effectLst/>
                    <a:latin typeface="Times New Roman" panose="02020603050405020304" pitchFamily="18" charset="0"/>
                    <a:ea typeface="Calibri" panose="020F0502020204030204" pitchFamily="34" charset="0"/>
                  </a:rPr>
                  <a:t>Câu 36. Tại hai điểm A và B cách nhau 20cm trong không khí, đặt hai điện tích điểm</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𝟑</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pt-BR" sz="2800" b="1" dirty="0">
                    <a:solidFill>
                      <a:srgbClr val="FFFFFF"/>
                    </a:solidFill>
                    <a:effectLst/>
                    <a:latin typeface="Times New Roman" panose="02020603050405020304" pitchFamily="18" charset="0"/>
                    <a:ea typeface="Calibri" panose="020F0502020204030204" pitchFamily="34" charset="0"/>
                  </a:rPr>
                  <a:t>,</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𝟖</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pt-BR" sz="2800" b="1" dirty="0">
                    <a:solidFill>
                      <a:srgbClr val="FFFFFF"/>
                    </a:solidFill>
                    <a:effectLst/>
                    <a:latin typeface="Times New Roman" panose="02020603050405020304" pitchFamily="18" charset="0"/>
                    <a:ea typeface="Calibri" panose="020F0502020204030204" pitchFamily="34" charset="0"/>
                  </a:rPr>
                  <a:t>. Xác định độ lớn lực điện trường tác dụng lên điện tích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𝟑</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pt-BR" sz="2800" b="1" dirty="0">
                    <a:solidFill>
                      <a:srgbClr val="FFFFFF"/>
                    </a:solidFill>
                    <a:effectLst/>
                    <a:latin typeface="Times New Roman" panose="02020603050405020304" pitchFamily="18" charset="0"/>
                    <a:ea typeface="Calibri" panose="020F0502020204030204" pitchFamily="34" charset="0"/>
                  </a:rPr>
                  <a:t>đặt tại</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pt-BR" sz="2800" b="1" dirty="0">
                    <a:solidFill>
                      <a:srgbClr val="FFFFFF"/>
                    </a:solidFill>
                    <a:effectLst/>
                    <a:latin typeface="Times New Roman" panose="02020603050405020304" pitchFamily="18" charset="0"/>
                    <a:ea typeface="Calibri" panose="020F0502020204030204" pitchFamily="34" charset="0"/>
                  </a:rPr>
                  <a:t>. Biết</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𝑨𝑪</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𝟏𝟐</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𝒄𝒎</m:t>
                    </m:r>
                  </m:oMath>
                </a14:m>
                <a:r>
                  <a:rPr lang="pt-BR" sz="2800" b="1" dirty="0">
                    <a:solidFill>
                      <a:srgbClr val="FFFFFF"/>
                    </a:solidFill>
                    <a:effectLst/>
                    <a:latin typeface="Times New Roman" panose="02020603050405020304" pitchFamily="18" charset="0"/>
                    <a:ea typeface="Calibri" panose="020F0502020204030204" pitchFamily="34" charset="0"/>
                  </a:rPr>
                  <a:t>,</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𝑩𝑪</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𝟏𝟔</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𝒄𝒎</m:t>
                    </m:r>
                  </m:oMath>
                </a14:m>
                <a:r>
                  <a:rPr lang="pt-BR" sz="2800" b="1" dirty="0">
                    <a:solidFill>
                      <a:srgbClr val="FFFFFF"/>
                    </a:solidFill>
                    <a:effectLst/>
                    <a:latin typeface="Times New Roman" panose="02020603050405020304" pitchFamily="18" charset="0"/>
                    <a:ea typeface="Calibri" panose="020F0502020204030204" pitchFamily="34" charset="0"/>
                  </a:rPr>
                  <a:t>.</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FC4405DF-FE5E-4AA1-9800-71151F420BB2}"/>
                  </a:ext>
                </a:extLst>
              </p:cNvPr>
              <p:cNvSpPr txBox="1">
                <a:spLocks noRot="1" noChangeAspect="1" noMove="1" noResize="1" noEditPoints="1" noAdjustHandles="1" noChangeArrowheads="1" noChangeShapeType="1" noTextEdit="1"/>
              </p:cNvSpPr>
              <p:nvPr/>
            </p:nvSpPr>
            <p:spPr>
              <a:xfrm>
                <a:off x="0" y="0"/>
                <a:ext cx="12192000" cy="1568635"/>
              </a:xfrm>
              <a:prstGeom prst="rect">
                <a:avLst/>
              </a:prstGeom>
              <a:blipFill>
                <a:blip r:embed="rId2"/>
                <a:stretch>
                  <a:fillRect r="-500" b="-5058"/>
                </a:stretch>
              </a:blipFill>
            </p:spPr>
            <p:txBody>
              <a:bodyPr/>
              <a:lstStyle/>
              <a:p>
                <a:r>
                  <a:rPr lang="en-US">
                    <a:noFill/>
                  </a:rPr>
                  <a:t> </a:t>
                </a:r>
              </a:p>
            </p:txBody>
          </p:sp>
        </mc:Fallback>
      </mc:AlternateContent>
      <p:sp>
        <p:nvSpPr>
          <p:cNvPr id="5" name="TextBox 4">
            <a:extLst>
              <a:ext uri="{FF2B5EF4-FFF2-40B4-BE49-F238E27FC236}">
                <a16:creationId xmlns:a16="http://schemas.microsoft.com/office/drawing/2014/main" id="{ACE21FAF-49B3-4246-9282-C55A5DDA0C73}"/>
              </a:ext>
            </a:extLst>
          </p:cNvPr>
          <p:cNvSpPr txBox="1"/>
          <p:nvPr/>
        </p:nvSpPr>
        <p:spPr>
          <a:xfrm>
            <a:off x="762000" y="1632135"/>
            <a:ext cx="1601721"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A.</a:t>
            </a:r>
            <a:r>
              <a:rPr lang="pt-BR" sz="2800" b="1" dirty="0">
                <a:solidFill>
                  <a:srgbClr val="1111AF"/>
                </a:solidFill>
                <a:effectLst/>
                <a:latin typeface="Times New Roman" panose="02020603050405020304" pitchFamily="18" charset="0"/>
                <a:ea typeface="Calibri" panose="020F0502020204030204" pitchFamily="34" charset="0"/>
              </a:rPr>
              <a:t> 14,4N.</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B2B21C80-2631-4DCE-B2D2-737FD44943D0}"/>
              </a:ext>
            </a:extLst>
          </p:cNvPr>
          <p:cNvSpPr txBox="1"/>
          <p:nvPr/>
        </p:nvSpPr>
        <p:spPr>
          <a:xfrm>
            <a:off x="3619500" y="1632135"/>
            <a:ext cx="1580882"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B.</a:t>
            </a:r>
            <a:r>
              <a:rPr lang="pt-BR" sz="2800" b="1" dirty="0">
                <a:solidFill>
                  <a:srgbClr val="1111AF"/>
                </a:solidFill>
                <a:effectLst/>
                <a:latin typeface="Times New Roman" panose="02020603050405020304" pitchFamily="18" charset="0"/>
                <a:ea typeface="Calibri" panose="020F0502020204030204" pitchFamily="34" charset="0"/>
              </a:rPr>
              <a:t> 6,76N.</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08D68922-F371-4823-ADE4-8F06AFA64A77}"/>
              </a:ext>
            </a:extLst>
          </p:cNvPr>
          <p:cNvSpPr txBox="1"/>
          <p:nvPr/>
        </p:nvSpPr>
        <p:spPr>
          <a:xfrm>
            <a:off x="6477000" y="1632135"/>
            <a:ext cx="1601721"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C.</a:t>
            </a:r>
            <a:r>
              <a:rPr lang="pt-BR" sz="2800" b="1" dirty="0">
                <a:solidFill>
                  <a:srgbClr val="1111AF"/>
                </a:solidFill>
                <a:effectLst/>
                <a:latin typeface="Times New Roman" panose="02020603050405020304" pitchFamily="18" charset="0"/>
                <a:ea typeface="Calibri" panose="020F0502020204030204" pitchFamily="34" charset="0"/>
              </a:rPr>
              <a:t> 15,6N.</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8B10A15E-489C-44B2-B978-14705E5BB86A}"/>
              </a:ext>
            </a:extLst>
          </p:cNvPr>
          <p:cNvSpPr txBox="1"/>
          <p:nvPr/>
        </p:nvSpPr>
        <p:spPr>
          <a:xfrm>
            <a:off x="9334500" y="1632135"/>
            <a:ext cx="1422184" cy="523220"/>
          </a:xfrm>
          <a:prstGeom prst="rect">
            <a:avLst/>
          </a:prstGeom>
          <a:noFill/>
        </p:spPr>
        <p:txBody>
          <a:bodyPr wrap="none">
            <a:spAutoFit/>
          </a:bodyPr>
          <a:lstStyle/>
          <a:p>
            <a:r>
              <a:rPr lang="pt-BR" sz="2800" b="1" dirty="0">
                <a:solidFill>
                  <a:srgbClr val="1111AF"/>
                </a:solidFill>
                <a:effectLst/>
                <a:latin typeface="Times New Roman" panose="02020603050405020304" pitchFamily="18" charset="0"/>
                <a:ea typeface="Yu Gothic Light" panose="020B0300000000000000" pitchFamily="34" charset="-128"/>
              </a:rPr>
              <a:t>D.</a:t>
            </a:r>
            <a:r>
              <a:rPr lang="pt-BR" sz="2800" b="1" dirty="0">
                <a:solidFill>
                  <a:srgbClr val="1111AF"/>
                </a:solidFill>
                <a:effectLst/>
                <a:latin typeface="Times New Roman" panose="02020603050405020304" pitchFamily="18" charset="0"/>
                <a:ea typeface="Calibri" panose="020F0502020204030204" pitchFamily="34" charset="0"/>
              </a:rPr>
              <a:t> 7,2N.</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EC20B6C2-E3E5-45CD-8866-0EF7EB37FCA7}"/>
              </a:ext>
            </a:extLst>
          </p:cNvPr>
          <p:cNvSpPr/>
          <p:nvPr/>
        </p:nvSpPr>
        <p:spPr>
          <a:xfrm>
            <a:off x="3670300" y="1670235"/>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17064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2019B435-D93F-49D3-9321-47374AEB4651}"/>
                  </a:ext>
                </a:extLst>
              </p:cNvPr>
              <p:cNvSpPr txBox="1"/>
              <p:nvPr/>
            </p:nvSpPr>
            <p:spPr>
              <a:xfrm>
                <a:off x="0" y="0"/>
                <a:ext cx="12192000" cy="1549142"/>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Arial" panose="020B0604020202020204" pitchFamily="34" charset="0"/>
                  </a:rPr>
                  <a:t>Câu 37. Cho 3 điện tích cùng dấu đặt ở 3 đỉnh của tam giác đều. Hai điện tích bất kì đẩy nhau bằng một lực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𝑭</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FFFFFF"/>
                    </a:solidFill>
                    <a:effectLst/>
                    <a:latin typeface="Times New Roman" panose="02020603050405020304" pitchFamily="18" charset="0"/>
                    <a:ea typeface="Arial" panose="020B0604020202020204" pitchFamily="34" charset="0"/>
                  </a:rPr>
                  <a:t>. Mỗi điện tích sẽ chịu một lực đẩy là bao nhiêu từ hai điện tích kia?</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2019B435-D93F-49D3-9321-47374AEB4651}"/>
                  </a:ext>
                </a:extLst>
              </p:cNvPr>
              <p:cNvSpPr txBox="1">
                <a:spLocks noRot="1" noChangeAspect="1" noMove="1" noResize="1" noEditPoints="1" noAdjustHandles="1" noChangeArrowheads="1" noChangeShapeType="1" noTextEdit="1"/>
              </p:cNvSpPr>
              <p:nvPr/>
            </p:nvSpPr>
            <p:spPr>
              <a:xfrm>
                <a:off x="0" y="0"/>
                <a:ext cx="12192000" cy="1549142"/>
              </a:xfrm>
              <a:prstGeom prst="rect">
                <a:avLst/>
              </a:prstGeom>
              <a:blipFill>
                <a:blip r:embed="rId2"/>
                <a:stretch>
                  <a:fillRect r="-500" b="-551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F3C9DD0E-FA1D-406C-AA4B-672AF66FCEB6}"/>
                  </a:ext>
                </a:extLst>
              </p:cNvPr>
              <p:cNvSpPr txBox="1"/>
              <p:nvPr/>
            </p:nvSpPr>
            <p:spPr>
              <a:xfrm>
                <a:off x="762000" y="1612642"/>
                <a:ext cx="2362698" cy="563744"/>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ad>
                      <m:radPr>
                        <m:degHide m:val="on"/>
                        <m:ctrlPr>
                          <a:rPr lang="en-US" sz="2800" b="1" i="1">
                            <a:solidFill>
                              <a:srgbClr val="1111AF"/>
                            </a:solidFill>
                            <a:effectLst/>
                            <a:latin typeface="Cambria Math" panose="02040503050406030204" pitchFamily="18" charset="0"/>
                            <a:cs typeface="Times New Roman" panose="02020603050405020304" pitchFamily="18" charset="0"/>
                          </a:rPr>
                        </m:ctrlPr>
                      </m:radPr>
                      <m:deg/>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𝟑</m:t>
                        </m:r>
                      </m:e>
                    </m:rad>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Arial" panose="020B0604020202020204" pitchFamily="34" charset="0"/>
                  </a:rPr>
                  <a:t>.</a:t>
                </a:r>
                <a:endParaRPr lang="en-US" sz="2800" b="1" dirty="0">
                  <a:solidFill>
                    <a:srgbClr val="1111AF"/>
                  </a:solidFill>
                  <a:latin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F3C9DD0E-FA1D-406C-AA4B-672AF66FCEB6}"/>
                  </a:ext>
                </a:extLst>
              </p:cNvPr>
              <p:cNvSpPr txBox="1">
                <a:spLocks noRot="1" noChangeAspect="1" noMove="1" noResize="1" noEditPoints="1" noAdjustHandles="1" noChangeArrowheads="1" noChangeShapeType="1" noTextEdit="1"/>
              </p:cNvSpPr>
              <p:nvPr/>
            </p:nvSpPr>
            <p:spPr>
              <a:xfrm>
                <a:off x="762000" y="1612642"/>
                <a:ext cx="2362698" cy="563744"/>
              </a:xfrm>
              <a:prstGeom prst="rect">
                <a:avLst/>
              </a:prstGeom>
              <a:blipFill>
                <a:blip r:embed="rId3"/>
                <a:stretch>
                  <a:fillRect l="-5155" t="-4348" r="-4124" b="-3043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3851151C-5216-4006-959A-39F19A010E28}"/>
                  </a:ext>
                </a:extLst>
              </p:cNvPr>
              <p:cNvSpPr txBox="1"/>
              <p:nvPr/>
            </p:nvSpPr>
            <p:spPr>
              <a:xfrm>
                <a:off x="3619500" y="1612642"/>
                <a:ext cx="2454390"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Arial" panose="020B0604020202020204" pitchFamily="34" charset="0"/>
                  </a:rPr>
                  <a:t>.</a:t>
                </a:r>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3851151C-5216-4006-959A-39F19A010E28}"/>
                  </a:ext>
                </a:extLst>
              </p:cNvPr>
              <p:cNvSpPr txBox="1">
                <a:spLocks noRot="1" noChangeAspect="1" noMove="1" noResize="1" noEditPoints="1" noAdjustHandles="1" noChangeArrowheads="1" noChangeShapeType="1" noTextEdit="1"/>
              </p:cNvSpPr>
              <p:nvPr/>
            </p:nvSpPr>
            <p:spPr>
              <a:xfrm>
                <a:off x="3619500" y="1612642"/>
                <a:ext cx="2454390" cy="532966"/>
              </a:xfrm>
              <a:prstGeom prst="rect">
                <a:avLst/>
              </a:prstGeom>
              <a:blipFill>
                <a:blip r:embed="rId4"/>
                <a:stretch>
                  <a:fillRect l="-5224" t="-10345" r="-4229"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4015AF6A-2553-49E4-A93D-F9E012F31183}"/>
                  </a:ext>
                </a:extLst>
              </p:cNvPr>
              <p:cNvSpPr txBox="1"/>
              <p:nvPr/>
            </p:nvSpPr>
            <p:spPr>
              <a:xfrm>
                <a:off x="6477000" y="1612642"/>
                <a:ext cx="1778500"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Arial" panose="020B0604020202020204" pitchFamily="34" charset="0"/>
                  </a:rPr>
                  <a:t>.</a:t>
                </a:r>
                <a:endParaRPr lang="en-US" sz="2800" b="1" dirty="0">
                  <a:solidFill>
                    <a:srgbClr val="1111AF"/>
                  </a:solidFill>
                  <a:latin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4015AF6A-2553-49E4-A93D-F9E012F31183}"/>
                  </a:ext>
                </a:extLst>
              </p:cNvPr>
              <p:cNvSpPr txBox="1">
                <a:spLocks noRot="1" noChangeAspect="1" noMove="1" noResize="1" noEditPoints="1" noAdjustHandles="1" noChangeArrowheads="1" noChangeShapeType="1" noTextEdit="1"/>
              </p:cNvSpPr>
              <p:nvPr/>
            </p:nvSpPr>
            <p:spPr>
              <a:xfrm>
                <a:off x="6477000" y="1612642"/>
                <a:ext cx="1778500" cy="532966"/>
              </a:xfrm>
              <a:prstGeom prst="rect">
                <a:avLst/>
              </a:prstGeom>
              <a:blipFill>
                <a:blip r:embed="rId5"/>
                <a:stretch>
                  <a:fillRect l="-7216" t="-10345" r="-6186"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7701B107-C6C0-4048-9929-525488E362EB}"/>
                  </a:ext>
                </a:extLst>
              </p:cNvPr>
              <p:cNvSpPr txBox="1"/>
              <p:nvPr/>
            </p:nvSpPr>
            <p:spPr>
              <a:xfrm>
                <a:off x="9334500" y="1612642"/>
                <a:ext cx="2301143" cy="783291"/>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f>
                      <m:fPr>
                        <m:ctrlPr>
                          <a:rPr lang="en-US" sz="2800" b="1" i="1">
                            <a:solidFill>
                              <a:srgbClr val="1111AF"/>
                            </a:solidFill>
                            <a:effectLst/>
                            <a:latin typeface="Cambria Math" panose="02040503050406030204" pitchFamily="18" charset="0"/>
                            <a:cs typeface="Times New Roman" panose="02020603050405020304" pitchFamily="18" charset="0"/>
                          </a:rPr>
                        </m:ctrlPr>
                      </m:fPr>
                      <m:num>
                        <m:rad>
                          <m:radPr>
                            <m:degHide m:val="on"/>
                            <m:ctrlPr>
                              <a:rPr lang="en-US" sz="2800" b="1" i="1">
                                <a:solidFill>
                                  <a:srgbClr val="1111AF"/>
                                </a:solidFill>
                                <a:effectLst/>
                                <a:latin typeface="Cambria Math" panose="02040503050406030204" pitchFamily="18" charset="0"/>
                                <a:cs typeface="Times New Roman" panose="02020603050405020304" pitchFamily="18" charset="0"/>
                              </a:rPr>
                            </m:ctrlPr>
                          </m:radPr>
                          <m:deg/>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𝟑</m:t>
                            </m:r>
                          </m:e>
                        </m:rad>
                      </m:num>
                      <m:den>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den>
                    </m:f>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Arial" panose="020B0604020202020204" pitchFamily="34" charset="0"/>
                  </a:rPr>
                  <a:t>.</a:t>
                </a:r>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7701B107-C6C0-4048-9929-525488E362EB}"/>
                  </a:ext>
                </a:extLst>
              </p:cNvPr>
              <p:cNvSpPr txBox="1">
                <a:spLocks noRot="1" noChangeAspect="1" noMove="1" noResize="1" noEditPoints="1" noAdjustHandles="1" noChangeArrowheads="1" noChangeShapeType="1" noTextEdit="1"/>
              </p:cNvSpPr>
              <p:nvPr/>
            </p:nvSpPr>
            <p:spPr>
              <a:xfrm>
                <a:off x="9334500" y="1612642"/>
                <a:ext cx="2301143" cy="783291"/>
              </a:xfrm>
              <a:prstGeom prst="rect">
                <a:avLst/>
              </a:prstGeom>
              <a:blipFill>
                <a:blip r:embed="rId6"/>
                <a:stretch>
                  <a:fillRect l="-5291" r="-4497" b="-9375"/>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14B2B7F4-732E-4AC2-B18B-989EEFE315CA}"/>
              </a:ext>
            </a:extLst>
          </p:cNvPr>
          <p:cNvSpPr/>
          <p:nvPr/>
        </p:nvSpPr>
        <p:spPr>
          <a:xfrm>
            <a:off x="812800" y="1650742"/>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9136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54FF5996-8DED-4BB4-A407-E683602E584B}"/>
                  </a:ext>
                </a:extLst>
              </p:cNvPr>
              <p:cNvSpPr txBox="1"/>
              <p:nvPr/>
            </p:nvSpPr>
            <p:spPr>
              <a:xfrm>
                <a:off x="0" y="0"/>
                <a:ext cx="12192000" cy="1568635"/>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38. Hai điện tích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𝟒</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𝟏𝟎</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vi-VN" sz="2800" b="1" dirty="0">
                    <a:solidFill>
                      <a:srgbClr val="FFFFFF"/>
                    </a:solidFill>
                    <a:effectLst/>
                    <a:latin typeface="Times New Roman" panose="02020603050405020304" pitchFamily="18" charset="0"/>
                    <a:ea typeface="Calibri" panose="020F0502020204030204" pitchFamily="34" charset="0"/>
                  </a:rPr>
                  <a:t> đặt tại hai điểm A và B cách nhau một khoảng a = 10 cm trong không khí. Độ lớn lực điện mà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ub>
                    </m:sSub>
                  </m:oMath>
                </a14:m>
                <a:r>
                  <a:rPr lang="vi-VN" sz="2800" b="1" dirty="0">
                    <a:solidFill>
                      <a:srgbClr val="FFFFFF"/>
                    </a:solidFill>
                    <a:effectLst/>
                    <a:latin typeface="Times New Roman" panose="02020603050405020304" pitchFamily="18" charset="0"/>
                    <a:ea typeface="Calibri" panose="020F0502020204030204" pitchFamily="34" charset="0"/>
                  </a:rPr>
                  <a:t> và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b>
                    </m:sSub>
                  </m:oMath>
                </a14:m>
                <a:r>
                  <a:rPr lang="vi-VN" sz="2800" b="1" dirty="0">
                    <a:solidFill>
                      <a:srgbClr val="FFFFFF"/>
                    </a:solidFill>
                    <a:effectLst/>
                    <a:latin typeface="Times New Roman" panose="02020603050405020304" pitchFamily="18" charset="0"/>
                    <a:ea typeface="Calibri" panose="020F0502020204030204" pitchFamily="34" charset="0"/>
                  </a:rPr>
                  <a:t> tác dụng lên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𝟑</m:t>
                        </m:r>
                      </m:sub>
                    </m:s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𝟑</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FFFFFF"/>
                            </a:solidFill>
                            <a:effectLst/>
                            <a:latin typeface="Cambria Math" panose="02040503050406030204" pitchFamily="18" charset="0"/>
                            <a:cs typeface="Times New Roman" panose="02020603050405020304" pitchFamily="18" charset="0"/>
                          </a:rPr>
                        </m:ctrlPr>
                      </m:sSup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FFFFFF"/>
                            </a:solidFill>
                            <a:effectLst/>
                            <a:latin typeface="Cambria Math" panose="02040503050406030204" pitchFamily="18" charset="0"/>
                            <a:ea typeface="Calibri" panose="020F0502020204030204" pitchFamily="34"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𝟏𝟐</m:t>
                        </m:r>
                      </m:sup>
                    </m:sSup>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r>
                  <a:rPr lang="vi-VN" sz="2800" b="1" dirty="0">
                    <a:solidFill>
                      <a:srgbClr val="FFFFFF"/>
                    </a:solidFill>
                    <a:effectLst/>
                    <a:latin typeface="Times New Roman" panose="02020603050405020304" pitchFamily="18" charset="0"/>
                    <a:ea typeface="Calibri" panose="020F0502020204030204" pitchFamily="34" charset="0"/>
                  </a:rPr>
                  <a:t> đặt tại C cách A và B những khoảng bằng a là</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54FF5996-8DED-4BB4-A407-E683602E584B}"/>
                  </a:ext>
                </a:extLst>
              </p:cNvPr>
              <p:cNvSpPr txBox="1">
                <a:spLocks noRot="1" noChangeAspect="1" noMove="1" noResize="1" noEditPoints="1" noAdjustHandles="1" noChangeArrowheads="1" noChangeShapeType="1" noTextEdit="1"/>
              </p:cNvSpPr>
              <p:nvPr/>
            </p:nvSpPr>
            <p:spPr>
              <a:xfrm>
                <a:off x="0" y="0"/>
                <a:ext cx="12192000" cy="1568635"/>
              </a:xfrm>
              <a:prstGeom prst="rect">
                <a:avLst/>
              </a:prstGeom>
              <a:blipFill>
                <a:blip r:embed="rId2"/>
                <a:stretch>
                  <a:fillRect r="-450" b="-505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ED1C09FE-3B79-4A55-B187-C221C9B91EE1}"/>
                  </a:ext>
                </a:extLst>
              </p:cNvPr>
              <p:cNvSpPr txBox="1"/>
              <p:nvPr/>
            </p:nvSpPr>
            <p:spPr>
              <a:xfrm>
                <a:off x="1016000" y="1632135"/>
                <a:ext cx="2690032"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𝟑</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𝟖𝟕</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ED1C09FE-3B79-4A55-B187-C221C9B91EE1}"/>
                  </a:ext>
                </a:extLst>
              </p:cNvPr>
              <p:cNvSpPr txBox="1">
                <a:spLocks noRot="1" noChangeAspect="1" noMove="1" noResize="1" noEditPoints="1" noAdjustHandles="1" noChangeArrowheads="1" noChangeShapeType="1" noTextEdit="1"/>
              </p:cNvSpPr>
              <p:nvPr/>
            </p:nvSpPr>
            <p:spPr>
              <a:xfrm>
                <a:off x="1016000" y="1632135"/>
                <a:ext cx="2690032" cy="532966"/>
              </a:xfrm>
              <a:prstGeom prst="rect">
                <a:avLst/>
              </a:prstGeom>
              <a:blipFill>
                <a:blip r:embed="rId3"/>
                <a:stretch>
                  <a:fillRect l="-4762" t="-10345" r="-3628"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A06AA707-A36E-41EE-84DA-C4721977A559}"/>
                  </a:ext>
                </a:extLst>
              </p:cNvPr>
              <p:cNvSpPr txBox="1"/>
              <p:nvPr/>
            </p:nvSpPr>
            <p:spPr>
              <a:xfrm>
                <a:off x="6477000" y="1632135"/>
                <a:ext cx="2669192"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𝟒</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𝟖𝟕</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A06AA707-A36E-41EE-84DA-C4721977A559}"/>
                  </a:ext>
                </a:extLst>
              </p:cNvPr>
              <p:cNvSpPr txBox="1">
                <a:spLocks noRot="1" noChangeAspect="1" noMove="1" noResize="1" noEditPoints="1" noAdjustHandles="1" noChangeArrowheads="1" noChangeShapeType="1" noTextEdit="1"/>
              </p:cNvSpPr>
              <p:nvPr/>
            </p:nvSpPr>
            <p:spPr>
              <a:xfrm>
                <a:off x="6477000" y="1632135"/>
                <a:ext cx="2669192" cy="532966"/>
              </a:xfrm>
              <a:prstGeom prst="rect">
                <a:avLst/>
              </a:prstGeom>
              <a:blipFill>
                <a:blip r:embed="rId4"/>
                <a:stretch>
                  <a:fillRect l="-4805" t="-10345" r="-3890"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02DC22A6-4887-40BA-B6A5-55E1DB0B4D2E}"/>
                  </a:ext>
                </a:extLst>
              </p:cNvPr>
              <p:cNvSpPr txBox="1"/>
              <p:nvPr/>
            </p:nvSpPr>
            <p:spPr>
              <a:xfrm>
                <a:off x="1016000" y="2394135"/>
                <a:ext cx="2690032"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𝟖𝟕</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02DC22A6-4887-40BA-B6A5-55E1DB0B4D2E}"/>
                  </a:ext>
                </a:extLst>
              </p:cNvPr>
              <p:cNvSpPr txBox="1">
                <a:spLocks noRot="1" noChangeAspect="1" noMove="1" noResize="1" noEditPoints="1" noAdjustHandles="1" noChangeArrowheads="1" noChangeShapeType="1" noTextEdit="1"/>
              </p:cNvSpPr>
              <p:nvPr/>
            </p:nvSpPr>
            <p:spPr>
              <a:xfrm>
                <a:off x="1016000" y="2394135"/>
                <a:ext cx="2690032" cy="532966"/>
              </a:xfrm>
              <a:prstGeom prst="rect">
                <a:avLst/>
              </a:prstGeom>
              <a:blipFill>
                <a:blip r:embed="rId5"/>
                <a:stretch>
                  <a:fillRect l="-4762" t="-10345" r="-3628"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9D12D74B-CF6F-4F05-9FD2-C966B06DF231}"/>
                  </a:ext>
                </a:extLst>
              </p:cNvPr>
              <p:cNvSpPr txBox="1"/>
              <p:nvPr/>
            </p:nvSpPr>
            <p:spPr>
              <a:xfrm>
                <a:off x="6477000" y="2394135"/>
                <a:ext cx="2690032"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𝟖𝟕</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𝑵</m:t>
                    </m:r>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9D12D74B-CF6F-4F05-9FD2-C966B06DF231}"/>
                  </a:ext>
                </a:extLst>
              </p:cNvPr>
              <p:cNvSpPr txBox="1">
                <a:spLocks noRot="1" noChangeAspect="1" noMove="1" noResize="1" noEditPoints="1" noAdjustHandles="1" noChangeArrowheads="1" noChangeShapeType="1" noTextEdit="1"/>
              </p:cNvSpPr>
              <p:nvPr/>
            </p:nvSpPr>
            <p:spPr>
              <a:xfrm>
                <a:off x="6477000" y="2394135"/>
                <a:ext cx="2690032" cy="532966"/>
              </a:xfrm>
              <a:prstGeom prst="rect">
                <a:avLst/>
              </a:prstGeom>
              <a:blipFill>
                <a:blip r:embed="rId6"/>
                <a:stretch>
                  <a:fillRect l="-4762" t="-10345" r="-3628" b="-32184"/>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2B342183-8A72-44CB-A8A2-C209598E3E9C}"/>
              </a:ext>
            </a:extLst>
          </p:cNvPr>
          <p:cNvSpPr/>
          <p:nvPr/>
        </p:nvSpPr>
        <p:spPr>
          <a:xfrm>
            <a:off x="1066800" y="2432235"/>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3047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604F963F-CE15-429D-B2D1-B24F22C2F7CE}"/>
                  </a:ext>
                </a:extLst>
              </p:cNvPr>
              <p:cNvSpPr txBox="1"/>
              <p:nvPr/>
            </p:nvSpPr>
            <p:spPr>
              <a:xfrm>
                <a:off x="0" y="0"/>
                <a:ext cx="12192000" cy="2410916"/>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39. Hai quả cầu nhỏ giống nhau, cùng khối lượng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𝒎</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𝒌𝒈</m:t>
                    </m:r>
                  </m:oMath>
                </a14:m>
                <a:r>
                  <a:rPr lang="vi-VN" sz="2800" b="1" dirty="0">
                    <a:solidFill>
                      <a:srgbClr val="FFFFFF"/>
                    </a:solidFill>
                    <a:effectLst/>
                    <a:latin typeface="Times New Roman" panose="02020603050405020304" pitchFamily="18" charset="0"/>
                    <a:ea typeface="Calibri" panose="020F0502020204030204" pitchFamily="34" charset="0"/>
                  </a:rPr>
                  <a:t>, được treo tại cùng một điểm bằng hai sợi dây mảnh cách điện cùng chiều dài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𝓵</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𝟎</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𝒎</m:t>
                    </m:r>
                  </m:oMath>
                </a14:m>
                <a:r>
                  <a:rPr lang="vi-VN" sz="2800" b="1" dirty="0">
                    <a:solidFill>
                      <a:srgbClr val="FFFFFF"/>
                    </a:solidFill>
                    <a:effectLst/>
                    <a:latin typeface="Times New Roman" panose="02020603050405020304" pitchFamily="18" charset="0"/>
                    <a:ea typeface="Calibri" panose="020F0502020204030204" pitchFamily="34" charset="0"/>
                  </a:rPr>
                  <a:t>. Tích điện cho mỗi quả cầu điện tích q như nhau, chúng đẩy nhau. Khi cân bằng khoảng cách giữa hai quả cầu là </a:t>
                </a:r>
                <a14:m>
                  <m:oMath xmlns:m="http://schemas.openxmlformats.org/officeDocument/2006/math">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𝒂</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𝒄𝒎</m:t>
                    </m:r>
                  </m:oMath>
                </a14:m>
                <a:r>
                  <a:rPr lang="vi-VN" sz="2800" b="1" dirty="0">
                    <a:solidFill>
                      <a:srgbClr val="FFFFFF"/>
                    </a:solidFill>
                    <a:effectLst/>
                    <a:latin typeface="Times New Roman" panose="02020603050405020304" pitchFamily="18" charset="0"/>
                    <a:ea typeface="Calibri" panose="020F0502020204030204" pitchFamily="34" charset="0"/>
                  </a:rPr>
                  <a:t>. Độ lớn điện tích mỗi quả cầu xấp xỉ bằng</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604F963F-CE15-429D-B2D1-B24F22C2F7CE}"/>
                  </a:ext>
                </a:extLst>
              </p:cNvPr>
              <p:cNvSpPr txBox="1">
                <a:spLocks noRot="1" noChangeAspect="1" noMove="1" noResize="1" noEditPoints="1" noAdjustHandles="1" noChangeArrowheads="1" noChangeShapeType="1" noTextEdit="1"/>
              </p:cNvSpPr>
              <p:nvPr/>
            </p:nvSpPr>
            <p:spPr>
              <a:xfrm>
                <a:off x="0" y="0"/>
                <a:ext cx="12192000" cy="2410916"/>
              </a:xfrm>
              <a:prstGeom prst="rect">
                <a:avLst/>
              </a:prstGeom>
              <a:blipFill>
                <a:blip r:embed="rId2"/>
                <a:stretch>
                  <a:fillRect r="-500" b="-278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F4B18F62-9EA7-44AD-9361-90790D75756B}"/>
                  </a:ext>
                </a:extLst>
              </p:cNvPr>
              <p:cNvSpPr txBox="1"/>
              <p:nvPr/>
            </p:nvSpPr>
            <p:spPr>
              <a:xfrm>
                <a:off x="1016000" y="2474416"/>
                <a:ext cx="3249864" cy="530915"/>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d>
                      <m:dPr>
                        <m:begChr m:val="|"/>
                        <m:endChr m:val="|"/>
                        <m:ctrlPr>
                          <a:rPr lang="en-US" sz="2800" b="1" i="1">
                            <a:solidFill>
                              <a:srgbClr val="1111AF"/>
                            </a:solidFill>
                            <a:effectLst/>
                            <a:latin typeface="Cambria Math" panose="02040503050406030204" pitchFamily="18" charset="0"/>
                            <a:cs typeface="Times New Roman" panose="02020603050405020304" pitchFamily="18" charset="0"/>
                          </a:rPr>
                        </m:ctrlPr>
                      </m:d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𝒒</m:t>
                        </m:r>
                      </m:e>
                    </m:d>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𝟑</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𝟒</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𝟕</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endParaRPr lang="en-US" sz="2800" b="1" dirty="0">
                  <a:solidFill>
                    <a:srgbClr val="1111AF"/>
                  </a:solidFill>
                  <a:latin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F4B18F62-9EA7-44AD-9361-90790D75756B}"/>
                  </a:ext>
                </a:extLst>
              </p:cNvPr>
              <p:cNvSpPr txBox="1">
                <a:spLocks noRot="1" noChangeAspect="1" noMove="1" noResize="1" noEditPoints="1" noAdjustHandles="1" noChangeArrowheads="1" noChangeShapeType="1" noTextEdit="1"/>
              </p:cNvSpPr>
              <p:nvPr/>
            </p:nvSpPr>
            <p:spPr>
              <a:xfrm>
                <a:off x="1016000" y="2474416"/>
                <a:ext cx="3249864" cy="530915"/>
              </a:xfrm>
              <a:prstGeom prst="rect">
                <a:avLst/>
              </a:prstGeom>
              <a:blipFill>
                <a:blip r:embed="rId3"/>
                <a:stretch>
                  <a:fillRect l="-3940" t="-10345"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48D1214B-BE75-42F6-9545-8D9592724C19}"/>
                  </a:ext>
                </a:extLst>
              </p:cNvPr>
              <p:cNvSpPr txBox="1"/>
              <p:nvPr/>
            </p:nvSpPr>
            <p:spPr>
              <a:xfrm>
                <a:off x="6477000" y="2474416"/>
                <a:ext cx="3229025"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d>
                      <m:dPr>
                        <m:begChr m:val="|"/>
                        <m:endChr m:val="|"/>
                        <m:ctrlPr>
                          <a:rPr lang="en-US" sz="2800" b="1" i="1">
                            <a:solidFill>
                              <a:srgbClr val="1111AF"/>
                            </a:solidFill>
                            <a:effectLst/>
                            <a:latin typeface="Cambria Math" panose="02040503050406030204" pitchFamily="18" charset="0"/>
                            <a:cs typeface="Times New Roman" panose="02020603050405020304" pitchFamily="18" charset="0"/>
                          </a:rPr>
                        </m:ctrlPr>
                      </m:d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𝒒</m:t>
                        </m:r>
                      </m:e>
                    </m:d>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𝟓</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𝟑</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48D1214B-BE75-42F6-9545-8D9592724C19}"/>
                  </a:ext>
                </a:extLst>
              </p:cNvPr>
              <p:cNvSpPr txBox="1">
                <a:spLocks noRot="1" noChangeAspect="1" noMove="1" noResize="1" noEditPoints="1" noAdjustHandles="1" noChangeArrowheads="1" noChangeShapeType="1" noTextEdit="1"/>
              </p:cNvSpPr>
              <p:nvPr/>
            </p:nvSpPr>
            <p:spPr>
              <a:xfrm>
                <a:off x="6477000" y="2474416"/>
                <a:ext cx="3229025" cy="532966"/>
              </a:xfrm>
              <a:prstGeom prst="rect">
                <a:avLst/>
              </a:prstGeom>
              <a:blipFill>
                <a:blip r:embed="rId4"/>
                <a:stretch>
                  <a:fillRect l="-3970" t="-10345"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E56EBEBF-3DE9-4ECB-B688-700E287EEA4A}"/>
                  </a:ext>
                </a:extLst>
              </p:cNvPr>
              <p:cNvSpPr txBox="1"/>
              <p:nvPr/>
            </p:nvSpPr>
            <p:spPr>
              <a:xfrm>
                <a:off x="1016000" y="3236416"/>
                <a:ext cx="3249864" cy="530915"/>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d>
                      <m:dPr>
                        <m:begChr m:val="|"/>
                        <m:endChr m:val="|"/>
                        <m:ctrlPr>
                          <a:rPr lang="en-US" sz="2800" b="1" i="1">
                            <a:solidFill>
                              <a:srgbClr val="1111AF"/>
                            </a:solidFill>
                            <a:effectLst/>
                            <a:latin typeface="Cambria Math" panose="02040503050406030204" pitchFamily="18" charset="0"/>
                            <a:cs typeface="Times New Roman" panose="02020603050405020304" pitchFamily="18" charset="0"/>
                          </a:rPr>
                        </m:ctrlPr>
                      </m:d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𝒒</m:t>
                        </m:r>
                      </m:e>
                    </m:d>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𝟕</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𝟕</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endParaRPr lang="en-US" sz="2800" b="1" dirty="0">
                  <a:solidFill>
                    <a:srgbClr val="1111AF"/>
                  </a:solidFill>
                  <a:latin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E56EBEBF-3DE9-4ECB-B688-700E287EEA4A}"/>
                  </a:ext>
                </a:extLst>
              </p:cNvPr>
              <p:cNvSpPr txBox="1">
                <a:spLocks noRot="1" noChangeAspect="1" noMove="1" noResize="1" noEditPoints="1" noAdjustHandles="1" noChangeArrowheads="1" noChangeShapeType="1" noTextEdit="1"/>
              </p:cNvSpPr>
              <p:nvPr/>
            </p:nvSpPr>
            <p:spPr>
              <a:xfrm>
                <a:off x="1016000" y="3236416"/>
                <a:ext cx="3249864" cy="530915"/>
              </a:xfrm>
              <a:prstGeom prst="rect">
                <a:avLst/>
              </a:prstGeom>
              <a:blipFill>
                <a:blip r:embed="rId5"/>
                <a:stretch>
                  <a:fillRect l="-3940" t="-10345" b="-3218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9205DF4-C958-4860-B0AD-161F67FD417C}"/>
                  </a:ext>
                </a:extLst>
              </p:cNvPr>
              <p:cNvSpPr txBox="1"/>
              <p:nvPr/>
            </p:nvSpPr>
            <p:spPr>
              <a:xfrm>
                <a:off x="6477000" y="3236416"/>
                <a:ext cx="3249864" cy="532966"/>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d>
                      <m:dPr>
                        <m:begChr m:val="|"/>
                        <m:endChr m:val="|"/>
                        <m:ctrlPr>
                          <a:rPr lang="en-US" sz="2800" b="1" i="1">
                            <a:solidFill>
                              <a:srgbClr val="1111AF"/>
                            </a:solidFill>
                            <a:effectLst/>
                            <a:latin typeface="Cambria Math" panose="02040503050406030204" pitchFamily="18" charset="0"/>
                            <a:cs typeface="Times New Roman" panose="02020603050405020304" pitchFamily="18" charset="0"/>
                          </a:rPr>
                        </m:ctrlPr>
                      </m:d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𝒒</m:t>
                        </m:r>
                      </m:e>
                    </m:d>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𝟔</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sup>
                    </m:s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𝑪</m:t>
                    </m:r>
                  </m:oMath>
                </a14:m>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39205DF4-C958-4860-B0AD-161F67FD417C}"/>
                  </a:ext>
                </a:extLst>
              </p:cNvPr>
              <p:cNvSpPr txBox="1">
                <a:spLocks noRot="1" noChangeAspect="1" noMove="1" noResize="1" noEditPoints="1" noAdjustHandles="1" noChangeArrowheads="1" noChangeShapeType="1" noTextEdit="1"/>
              </p:cNvSpPr>
              <p:nvPr/>
            </p:nvSpPr>
            <p:spPr>
              <a:xfrm>
                <a:off x="6477000" y="3236416"/>
                <a:ext cx="3249864" cy="532966"/>
              </a:xfrm>
              <a:prstGeom prst="rect">
                <a:avLst/>
              </a:prstGeom>
              <a:blipFill>
                <a:blip r:embed="rId6"/>
                <a:stretch>
                  <a:fillRect l="-3940" t="-10345" b="-32184"/>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94E3B593-65B7-4484-A6AC-73A4BE88BC5C}"/>
              </a:ext>
            </a:extLst>
          </p:cNvPr>
          <p:cNvSpPr/>
          <p:nvPr/>
        </p:nvSpPr>
        <p:spPr>
          <a:xfrm>
            <a:off x="1066800" y="3274516"/>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6665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2A447E-40D7-460F-BDBC-0411E1FADEB6}"/>
              </a:ext>
            </a:extLst>
          </p:cNvPr>
          <p:cNvSpPr txBox="1"/>
          <p:nvPr/>
        </p:nvSpPr>
        <p:spPr>
          <a:xfrm>
            <a:off x="0" y="0"/>
            <a:ext cx="12192000" cy="687368"/>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4. Điện tích điểm là</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485F9326-E47F-4E42-AD37-51046D9387F1}"/>
              </a:ext>
            </a:extLst>
          </p:cNvPr>
          <p:cNvSpPr txBox="1"/>
          <p:nvPr/>
        </p:nvSpPr>
        <p:spPr>
          <a:xfrm>
            <a:off x="762000" y="750868"/>
            <a:ext cx="4107215"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điểm phát ra điện tích.</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D5EDDBD6-49E9-4459-81D6-67E1D6AFE528}"/>
              </a:ext>
            </a:extLst>
          </p:cNvPr>
          <p:cNvSpPr txBox="1"/>
          <p:nvPr/>
        </p:nvSpPr>
        <p:spPr>
          <a:xfrm>
            <a:off x="762000" y="1274088"/>
            <a:ext cx="4549643"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vật có kích thước rất nhỏ.</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CF41DFB1-70A3-4407-A6DD-6448B709282E}"/>
              </a:ext>
            </a:extLst>
          </p:cNvPr>
          <p:cNvSpPr txBox="1"/>
          <p:nvPr/>
        </p:nvSpPr>
        <p:spPr>
          <a:xfrm>
            <a:off x="762000" y="1797308"/>
            <a:ext cx="6838732"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điện tích coi như tập trung tại một điểm.</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7DB30913-69E1-4C92-8FA5-05133988AA15}"/>
              </a:ext>
            </a:extLst>
          </p:cNvPr>
          <p:cNvSpPr txBox="1"/>
          <p:nvPr/>
        </p:nvSpPr>
        <p:spPr>
          <a:xfrm>
            <a:off x="762000" y="2320528"/>
            <a:ext cx="4310795"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vật chứa rất ít điện tích.</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75782374-634E-48E6-ACB4-C887D372B697}"/>
              </a:ext>
            </a:extLst>
          </p:cNvPr>
          <p:cNvSpPr/>
          <p:nvPr/>
        </p:nvSpPr>
        <p:spPr>
          <a:xfrm>
            <a:off x="812800" y="1835408"/>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07577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908F156-D47C-42C6-A52B-E495DDF86AC2}"/>
              </a:ext>
            </a:extLst>
          </p:cNvPr>
          <p:cNvSpPr txBox="1"/>
          <p:nvPr/>
        </p:nvSpPr>
        <p:spPr>
          <a:xfrm>
            <a:off x="0" y="0"/>
            <a:ext cx="12192000" cy="1549142"/>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40. Có hai điện tích điểm q</a:t>
            </a:r>
            <a:r>
              <a:rPr lang="vi-VN" sz="2800" b="1" baseline="-25000" dirty="0">
                <a:solidFill>
                  <a:srgbClr val="FFFFFF"/>
                </a:solidFill>
                <a:effectLst/>
                <a:latin typeface="Times New Roman" panose="02020603050405020304" pitchFamily="18" charset="0"/>
                <a:ea typeface="Calibri" panose="020F0502020204030204" pitchFamily="34" charset="0"/>
              </a:rPr>
              <a:t>1</a:t>
            </a:r>
            <a:r>
              <a:rPr lang="vi-VN" sz="2800" b="1" dirty="0">
                <a:solidFill>
                  <a:srgbClr val="FFFFFF"/>
                </a:solidFill>
                <a:effectLst/>
                <a:latin typeface="Times New Roman" panose="02020603050405020304" pitchFamily="18" charset="0"/>
                <a:ea typeface="Calibri" panose="020F0502020204030204" pitchFamily="34" charset="0"/>
              </a:rPr>
              <a:t> = 9. 10</a:t>
            </a:r>
            <a:r>
              <a:rPr lang="vi-VN" sz="2800" b="1" baseline="30000" dirty="0">
                <a:solidFill>
                  <a:srgbClr val="FFFFFF"/>
                </a:solidFill>
                <a:effectLst/>
                <a:latin typeface="Times New Roman" panose="02020603050405020304" pitchFamily="18" charset="0"/>
                <a:ea typeface="Calibri" panose="020F0502020204030204" pitchFamily="34" charset="0"/>
              </a:rPr>
              <a:t>−9</a:t>
            </a:r>
            <a:r>
              <a:rPr lang="vi-VN" sz="2800" b="1" dirty="0">
                <a:solidFill>
                  <a:srgbClr val="FFFFFF"/>
                </a:solidFill>
                <a:effectLst/>
                <a:latin typeface="Times New Roman" panose="02020603050405020304" pitchFamily="18" charset="0"/>
                <a:ea typeface="Calibri" panose="020F0502020204030204" pitchFamily="34" charset="0"/>
              </a:rPr>
              <a:t>C và q</a:t>
            </a:r>
            <a:r>
              <a:rPr lang="vi-VN" sz="2800" b="1" baseline="-25000" dirty="0">
                <a:solidFill>
                  <a:srgbClr val="FFFFFF"/>
                </a:solidFill>
                <a:effectLst/>
                <a:latin typeface="Times New Roman" panose="02020603050405020304" pitchFamily="18" charset="0"/>
                <a:ea typeface="Calibri" panose="020F0502020204030204" pitchFamily="34" charset="0"/>
              </a:rPr>
              <a:t>2</a:t>
            </a:r>
            <a:r>
              <a:rPr lang="vi-VN" sz="2800" b="1" dirty="0">
                <a:solidFill>
                  <a:srgbClr val="FFFFFF"/>
                </a:solidFill>
                <a:effectLst/>
                <a:latin typeface="Times New Roman" panose="02020603050405020304" pitchFamily="18" charset="0"/>
                <a:ea typeface="Calibri" panose="020F0502020204030204" pitchFamily="34" charset="0"/>
              </a:rPr>
              <a:t> = −10</a:t>
            </a:r>
            <a:r>
              <a:rPr lang="vi-VN" sz="2800" b="1" baseline="30000" dirty="0">
                <a:solidFill>
                  <a:srgbClr val="FFFFFF"/>
                </a:solidFill>
                <a:effectLst/>
                <a:latin typeface="Times New Roman" panose="02020603050405020304" pitchFamily="18" charset="0"/>
                <a:ea typeface="Calibri" panose="020F0502020204030204" pitchFamily="34" charset="0"/>
              </a:rPr>
              <a:t>−9</a:t>
            </a:r>
            <a:r>
              <a:rPr lang="vi-VN" sz="2800" b="1" dirty="0">
                <a:solidFill>
                  <a:srgbClr val="FFFFFF"/>
                </a:solidFill>
                <a:effectLst/>
                <a:latin typeface="Times New Roman" panose="02020603050405020304" pitchFamily="18" charset="0"/>
                <a:ea typeface="Calibri" panose="020F0502020204030204" pitchFamily="34" charset="0"/>
              </a:rPr>
              <a:t>C đặt cố định tại hai điểm A và B cách nhau 10 cm trong không khí. Để điện tích q</a:t>
            </a:r>
            <a:r>
              <a:rPr lang="vi-VN" sz="2800" b="1" baseline="-25000" dirty="0">
                <a:solidFill>
                  <a:srgbClr val="FFFFFF"/>
                </a:solidFill>
                <a:effectLst/>
                <a:latin typeface="Times New Roman" panose="02020603050405020304" pitchFamily="18" charset="0"/>
                <a:ea typeface="Calibri" panose="020F0502020204030204" pitchFamily="34" charset="0"/>
              </a:rPr>
              <a:t>0</a:t>
            </a:r>
            <a:r>
              <a:rPr lang="vi-VN" sz="2800" b="1" dirty="0">
                <a:solidFill>
                  <a:srgbClr val="FFFFFF"/>
                </a:solidFill>
                <a:effectLst/>
                <a:latin typeface="Times New Roman" panose="02020603050405020304" pitchFamily="18" charset="0"/>
                <a:ea typeface="Calibri" panose="020F0502020204030204" pitchFamily="34" charset="0"/>
              </a:rPr>
              <a:t> nằm cân bằng thì đặt q</a:t>
            </a:r>
            <a:r>
              <a:rPr lang="vi-VN" sz="2800" b="1" baseline="-25000" dirty="0">
                <a:solidFill>
                  <a:srgbClr val="FFFFFF"/>
                </a:solidFill>
                <a:effectLst/>
                <a:latin typeface="Times New Roman" panose="02020603050405020304" pitchFamily="18" charset="0"/>
                <a:ea typeface="Calibri" panose="020F0502020204030204" pitchFamily="34" charset="0"/>
              </a:rPr>
              <a:t>0</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6639295D-082C-4695-A823-A0CD354A14D8}"/>
              </a:ext>
            </a:extLst>
          </p:cNvPr>
          <p:cNvSpPr txBox="1"/>
          <p:nvPr/>
        </p:nvSpPr>
        <p:spPr>
          <a:xfrm>
            <a:off x="762000" y="1612642"/>
            <a:ext cx="9110186"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trên đường thẳng AB ngoài đoạn AB và cách B là 5 cm.</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6FB496A9-7519-4775-92D9-BAD3F0807759}"/>
              </a:ext>
            </a:extLst>
          </p:cNvPr>
          <p:cNvSpPr txBox="1"/>
          <p:nvPr/>
        </p:nvSpPr>
        <p:spPr>
          <a:xfrm>
            <a:off x="762000" y="2135862"/>
            <a:ext cx="9268884"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trên đường thẳng AB ngoài đoạn AB và cách B là 25 cm.</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0F08A9A9-489A-4394-9ACC-1006D1B3A796}"/>
              </a:ext>
            </a:extLst>
          </p:cNvPr>
          <p:cNvSpPr txBox="1"/>
          <p:nvPr/>
        </p:nvSpPr>
        <p:spPr>
          <a:xfrm>
            <a:off x="762000" y="2659082"/>
            <a:ext cx="9243621"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trên đường thẳng AB trong đoạn AB và cách B là 15 cm.</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952B48B8-A734-4FE8-8A31-DB8460E3E416}"/>
              </a:ext>
            </a:extLst>
          </p:cNvPr>
          <p:cNvSpPr txBox="1"/>
          <p:nvPr/>
        </p:nvSpPr>
        <p:spPr>
          <a:xfrm>
            <a:off x="762000" y="3182302"/>
            <a:ext cx="9291646" cy="548099"/>
          </a:xfrm>
          <a:prstGeom prst="rect">
            <a:avLst/>
          </a:prstGeom>
          <a:noFill/>
        </p:spPr>
        <p:txBody>
          <a:bodyPr wrap="none">
            <a:spAutoFit/>
          </a:bodyPr>
          <a:lstStyle/>
          <a:p>
            <a:pPr indent="179705" algn="just">
              <a:lnSpc>
                <a:spcPct val="115000"/>
              </a:lnSpc>
              <a:spcAft>
                <a:spcPts val="800"/>
              </a:spcAft>
              <a:tabLst>
                <a:tab pos="179705" algn="l"/>
                <a:tab pos="3420110" algn="l"/>
                <a:tab pos="5039995" algn="l"/>
              </a:tabLst>
            </a:pPr>
            <a:r>
              <a:rPr lang="vi-VN" sz="2800" b="1" dirty="0">
                <a:solidFill>
                  <a:srgbClr val="1111AF"/>
                </a:solidFill>
                <a:effectLst/>
                <a:latin typeface="Times New Roman" panose="02020603050405020304" pitchFamily="18" charset="0"/>
                <a:ea typeface="Yu Gothic Light" panose="020B0300000000000000" pitchFamily="34" charset="-128"/>
                <a:cs typeface="Times New Roman" panose="02020603050405020304" pitchFamily="18" charset="0"/>
              </a:rPr>
              <a:t>D.</a:t>
            </a:r>
            <a:r>
              <a:rPr lang="vi-VN" sz="28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rPr>
              <a:t> trên đường thẳng AB trong đoạn AB và cách B là 5 cm.</a:t>
            </a:r>
            <a:endParaRPr lang="en-US" sz="2800" b="1" dirty="0">
              <a:solidFill>
                <a:srgbClr val="1111AF"/>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ctangle: Rounded Corners 1">
            <a:extLst>
              <a:ext uri="{FF2B5EF4-FFF2-40B4-BE49-F238E27FC236}">
                <a16:creationId xmlns:a16="http://schemas.microsoft.com/office/drawing/2014/main" id="{B7F2E463-F0C5-444E-8B25-8D5C11045169}"/>
              </a:ext>
            </a:extLst>
          </p:cNvPr>
          <p:cNvSpPr/>
          <p:nvPr/>
        </p:nvSpPr>
        <p:spPr>
          <a:xfrm>
            <a:off x="812800" y="1650742"/>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211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1DE0B1EA-15E4-482F-A5B2-CADC8B9B3F2D}"/>
                  </a:ext>
                </a:extLst>
              </p:cNvPr>
              <p:cNvSpPr txBox="1"/>
              <p:nvPr/>
            </p:nvSpPr>
            <p:spPr>
              <a:xfrm>
                <a:off x="0" y="0"/>
                <a:ext cx="12192000" cy="1118255"/>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5. Hai điện tích điểm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𝟏</m:t>
                        </m:r>
                      </m:sub>
                    </m:sSub>
                  </m:oMath>
                </a14:m>
                <a:r>
                  <a:rPr lang="vi-VN" sz="2800" b="1" dirty="0">
                    <a:solidFill>
                      <a:srgbClr val="FFFFFF"/>
                    </a:solidFill>
                    <a:effectLst/>
                    <a:latin typeface="Times New Roman" panose="02020603050405020304" pitchFamily="18" charset="0"/>
                    <a:ea typeface="Calibri" panose="020F0502020204030204" pitchFamily="34" charset="0"/>
                  </a:rPr>
                  <a:t>, </a:t>
                </a:r>
                <a14:m>
                  <m:oMath xmlns:m="http://schemas.openxmlformats.org/officeDocument/2006/math">
                    <m:sSub>
                      <m:sSubPr>
                        <m:ctrlPr>
                          <a:rPr lang="en-US" sz="2800" b="1" i="1">
                            <a:solidFill>
                              <a:srgbClr val="FFFFFF"/>
                            </a:solidFill>
                            <a:effectLst/>
                            <a:latin typeface="Cambria Math" panose="02040503050406030204" pitchFamily="18" charset="0"/>
                            <a:cs typeface="Times New Roman" panose="02020603050405020304" pitchFamily="18" charset="0"/>
                          </a:rPr>
                        </m:ctrlPr>
                      </m:sSubPr>
                      <m:e>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FFFFFF"/>
                            </a:solidFill>
                            <a:effectLst/>
                            <a:latin typeface="Cambria Math" panose="02040503050406030204" pitchFamily="18" charset="0"/>
                            <a:ea typeface="Calibri" panose="020F0502020204030204" pitchFamily="34" charset="0"/>
                            <a:cs typeface="Times New Roman" panose="02020603050405020304" pitchFamily="18" charset="0"/>
                          </a:rPr>
                          <m:t>𝟐</m:t>
                        </m:r>
                      </m:sub>
                    </m:sSub>
                  </m:oMath>
                </a14:m>
                <a:r>
                  <a:rPr lang="vi-VN" sz="2800" b="1" dirty="0">
                    <a:solidFill>
                      <a:srgbClr val="FFFFFF"/>
                    </a:solidFill>
                    <a:effectLst/>
                    <a:latin typeface="Times New Roman" panose="02020603050405020304" pitchFamily="18" charset="0"/>
                    <a:ea typeface="Calibri" panose="020F0502020204030204" pitchFamily="34" charset="0"/>
                  </a:rPr>
                  <a:t> đặt cách nhau một khoảng r trong chân không. Độ lớn lực tương tác điện giữa hai điện tích đó là</a:t>
                </a:r>
                <a:endParaRPr lang="en-US" sz="2800" b="1" dirty="0">
                  <a:solidFill>
                    <a:srgbClr val="FFFFFF"/>
                  </a:solidFill>
                  <a:latin typeface="Times New Roman" panose="02020603050405020304" pitchFamily="18" charset="0"/>
                </a:endParaRPr>
              </a:p>
            </p:txBody>
          </p:sp>
        </mc:Choice>
        <mc:Fallback xmlns="">
          <p:sp>
            <p:nvSpPr>
              <p:cNvPr id="3" name="TextBox 2">
                <a:extLst>
                  <a:ext uri="{FF2B5EF4-FFF2-40B4-BE49-F238E27FC236}">
                    <a16:creationId xmlns:a16="http://schemas.microsoft.com/office/drawing/2014/main" id="{1DE0B1EA-15E4-482F-A5B2-CADC8B9B3F2D}"/>
                  </a:ext>
                </a:extLst>
              </p:cNvPr>
              <p:cNvSpPr txBox="1">
                <a:spLocks noRot="1" noChangeAspect="1" noMove="1" noResize="1" noEditPoints="1" noAdjustHandles="1" noChangeArrowheads="1" noChangeShapeType="1" noTextEdit="1"/>
              </p:cNvSpPr>
              <p:nvPr/>
            </p:nvSpPr>
            <p:spPr>
              <a:xfrm>
                <a:off x="0" y="0"/>
                <a:ext cx="12192000" cy="1118255"/>
              </a:xfrm>
              <a:prstGeom prst="rect">
                <a:avLst/>
              </a:prstGeom>
              <a:blipFill>
                <a:blip r:embed="rId2"/>
                <a:stretch>
                  <a:fillRect r="-500" b="-71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D25C3DF-28C4-467F-A506-FF3572B71B6B}"/>
                  </a:ext>
                </a:extLst>
              </p:cNvPr>
              <p:cNvSpPr txBox="1"/>
              <p:nvPr/>
            </p:nvSpPr>
            <p:spPr>
              <a:xfrm>
                <a:off x="1016000" y="1181755"/>
                <a:ext cx="2318968" cy="664862"/>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sup>
                    </m:sSup>
                    <m:f>
                      <m:fPr>
                        <m:ctrlPr>
                          <a:rPr lang="en-US" sz="2800" b="1" i="1">
                            <a:solidFill>
                              <a:srgbClr val="1111AF"/>
                            </a:solidFill>
                            <a:effectLst/>
                            <a:latin typeface="Cambria Math" panose="02040503050406030204" pitchFamily="18" charset="0"/>
                            <a:cs typeface="Times New Roman" panose="02020603050405020304" pitchFamily="18" charset="0"/>
                          </a:rPr>
                        </m:ctrlPr>
                      </m:fPr>
                      <m:num>
                        <m:sSub>
                          <m:sSubPr>
                            <m:ctrlPr>
                              <a:rPr lang="en-US" sz="2800" b="1" i="1">
                                <a:solidFill>
                                  <a:srgbClr val="1111AF"/>
                                </a:solidFill>
                                <a:effectLst/>
                                <a:latin typeface="Cambria Math" panose="02040503050406030204" pitchFamily="18" charset="0"/>
                                <a:cs typeface="Times New Roman" panose="02020603050405020304" pitchFamily="18" charset="0"/>
                              </a:rPr>
                            </m:ctrlPr>
                          </m:sSub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ub>
                        </m:sSub>
                        <m:sSub>
                          <m:sSubPr>
                            <m:ctrlPr>
                              <a:rPr lang="en-US" sz="2800" b="1" i="1">
                                <a:solidFill>
                                  <a:srgbClr val="1111AF"/>
                                </a:solidFill>
                                <a:effectLst/>
                                <a:latin typeface="Cambria Math" panose="02040503050406030204" pitchFamily="18" charset="0"/>
                                <a:cs typeface="Times New Roman" panose="02020603050405020304" pitchFamily="18" charset="0"/>
                              </a:rPr>
                            </m:ctrlPr>
                          </m:sSub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sub>
                        </m:sSub>
                      </m:num>
                      <m:den>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𝒓</m:t>
                        </m:r>
                      </m:den>
                    </m:f>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5" name="TextBox 4">
                <a:extLst>
                  <a:ext uri="{FF2B5EF4-FFF2-40B4-BE49-F238E27FC236}">
                    <a16:creationId xmlns:a16="http://schemas.microsoft.com/office/drawing/2014/main" id="{AD25C3DF-28C4-467F-A506-FF3572B71B6B}"/>
                  </a:ext>
                </a:extLst>
              </p:cNvPr>
              <p:cNvSpPr txBox="1">
                <a:spLocks noRot="1" noChangeAspect="1" noMove="1" noResize="1" noEditPoints="1" noAdjustHandles="1" noChangeArrowheads="1" noChangeShapeType="1" noTextEdit="1"/>
              </p:cNvSpPr>
              <p:nvPr/>
            </p:nvSpPr>
            <p:spPr>
              <a:xfrm>
                <a:off x="1016000" y="1181755"/>
                <a:ext cx="2318968" cy="664862"/>
              </a:xfrm>
              <a:prstGeom prst="rect">
                <a:avLst/>
              </a:prstGeom>
              <a:blipFill>
                <a:blip r:embed="rId3"/>
                <a:stretch>
                  <a:fillRect l="-5526" t="-2752" r="-4474" b="-110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127806CF-8DBA-48AA-B720-8C1C5B6EE891}"/>
                  </a:ext>
                </a:extLst>
              </p:cNvPr>
              <p:cNvSpPr txBox="1"/>
              <p:nvPr/>
            </p:nvSpPr>
            <p:spPr>
              <a:xfrm>
                <a:off x="6477000" y="1181755"/>
                <a:ext cx="2298130" cy="664862"/>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sup>
                    </m:sSup>
                    <m:f>
                      <m:fPr>
                        <m:ctrlPr>
                          <a:rPr lang="en-US" sz="2800" b="1" i="1">
                            <a:solidFill>
                              <a:srgbClr val="1111AF"/>
                            </a:solidFill>
                            <a:effectLst/>
                            <a:latin typeface="Cambria Math" panose="02040503050406030204" pitchFamily="18" charset="0"/>
                            <a:cs typeface="Times New Roman" panose="02020603050405020304" pitchFamily="18" charset="0"/>
                          </a:rPr>
                        </m:ctrlPr>
                      </m:fPr>
                      <m:num>
                        <m:sSub>
                          <m:sSubPr>
                            <m:ctrlPr>
                              <a:rPr lang="en-US" sz="2800" b="1" i="1">
                                <a:solidFill>
                                  <a:srgbClr val="1111AF"/>
                                </a:solidFill>
                                <a:effectLst/>
                                <a:latin typeface="Cambria Math" panose="02040503050406030204" pitchFamily="18" charset="0"/>
                                <a:cs typeface="Times New Roman" panose="02020603050405020304" pitchFamily="18" charset="0"/>
                              </a:rPr>
                            </m:ctrlPr>
                          </m:sSub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ub>
                        </m:sSub>
                        <m:sSub>
                          <m:sSubPr>
                            <m:ctrlPr>
                              <a:rPr lang="en-US" sz="2800" b="1" i="1">
                                <a:solidFill>
                                  <a:srgbClr val="1111AF"/>
                                </a:solidFill>
                                <a:effectLst/>
                                <a:latin typeface="Cambria Math" panose="02040503050406030204" pitchFamily="18" charset="0"/>
                                <a:cs typeface="Times New Roman" panose="02020603050405020304" pitchFamily="18" charset="0"/>
                              </a:rPr>
                            </m:ctrlPr>
                          </m:sSub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sub>
                        </m:sSub>
                      </m:num>
                      <m:den>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𝒓</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sup>
                        </m:sSup>
                      </m:den>
                    </m:f>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7" name="TextBox 6">
                <a:extLst>
                  <a:ext uri="{FF2B5EF4-FFF2-40B4-BE49-F238E27FC236}">
                    <a16:creationId xmlns:a16="http://schemas.microsoft.com/office/drawing/2014/main" id="{127806CF-8DBA-48AA-B720-8C1C5B6EE891}"/>
                  </a:ext>
                </a:extLst>
              </p:cNvPr>
              <p:cNvSpPr txBox="1">
                <a:spLocks noRot="1" noChangeAspect="1" noMove="1" noResize="1" noEditPoints="1" noAdjustHandles="1" noChangeArrowheads="1" noChangeShapeType="1" noTextEdit="1"/>
              </p:cNvSpPr>
              <p:nvPr/>
            </p:nvSpPr>
            <p:spPr>
              <a:xfrm>
                <a:off x="6477000" y="1181755"/>
                <a:ext cx="2298130" cy="664862"/>
              </a:xfrm>
              <a:prstGeom prst="rect">
                <a:avLst/>
              </a:prstGeom>
              <a:blipFill>
                <a:blip r:embed="rId4"/>
                <a:stretch>
                  <a:fillRect l="-5585" t="-2752" r="-4787" b="-110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80EEBF40-EA23-4950-99B6-D347A7E70698}"/>
                  </a:ext>
                </a:extLst>
              </p:cNvPr>
              <p:cNvSpPr txBox="1"/>
              <p:nvPr/>
            </p:nvSpPr>
            <p:spPr>
              <a:xfrm>
                <a:off x="1016000" y="1943755"/>
                <a:ext cx="2752485" cy="729623"/>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sup>
                    </m:sSup>
                    <m:f>
                      <m:fPr>
                        <m:ctrlPr>
                          <a:rPr lang="en-US" sz="2800" b="1" i="1">
                            <a:solidFill>
                              <a:srgbClr val="1111AF"/>
                            </a:solidFill>
                            <a:effectLst/>
                            <a:latin typeface="Cambria Math" panose="02040503050406030204" pitchFamily="18" charset="0"/>
                            <a:cs typeface="Times New Roman" panose="02020603050405020304" pitchFamily="18" charset="0"/>
                          </a:rPr>
                        </m:ctrlPr>
                      </m:fPr>
                      <m:num>
                        <m:d>
                          <m:dPr>
                            <m:begChr m:val="|"/>
                            <m:endChr m:val="|"/>
                            <m:ctrlPr>
                              <a:rPr lang="en-US" sz="2800" b="1" i="1">
                                <a:solidFill>
                                  <a:srgbClr val="1111AF"/>
                                </a:solidFill>
                                <a:effectLst/>
                                <a:latin typeface="Cambria Math" panose="02040503050406030204" pitchFamily="18" charset="0"/>
                                <a:cs typeface="Times New Roman" panose="02020603050405020304" pitchFamily="18" charset="0"/>
                              </a:rPr>
                            </m:ctrlPr>
                          </m:dPr>
                          <m:e>
                            <m:sSub>
                              <m:sSubPr>
                                <m:ctrlPr>
                                  <a:rPr lang="en-US" sz="2800" b="1" i="1">
                                    <a:solidFill>
                                      <a:srgbClr val="1111AF"/>
                                    </a:solidFill>
                                    <a:effectLst/>
                                    <a:latin typeface="Cambria Math" panose="02040503050406030204" pitchFamily="18" charset="0"/>
                                    <a:cs typeface="Times New Roman" panose="02020603050405020304" pitchFamily="18" charset="0"/>
                                  </a:rPr>
                                </m:ctrlPr>
                              </m:sSub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ub>
                            </m:sSub>
                            <m:sSub>
                              <m:sSubPr>
                                <m:ctrlPr>
                                  <a:rPr lang="en-US" sz="2800" b="1" i="1">
                                    <a:solidFill>
                                      <a:srgbClr val="1111AF"/>
                                    </a:solidFill>
                                    <a:effectLst/>
                                    <a:latin typeface="Cambria Math" panose="02040503050406030204" pitchFamily="18" charset="0"/>
                                    <a:cs typeface="Times New Roman" panose="02020603050405020304" pitchFamily="18" charset="0"/>
                                  </a:rPr>
                                </m:ctrlPr>
                              </m:sSub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sub>
                            </m:sSub>
                          </m:e>
                        </m:d>
                      </m:num>
                      <m:den>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𝒓</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sup>
                        </m:sSup>
                      </m:den>
                    </m:f>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9" name="TextBox 8">
                <a:extLst>
                  <a:ext uri="{FF2B5EF4-FFF2-40B4-BE49-F238E27FC236}">
                    <a16:creationId xmlns:a16="http://schemas.microsoft.com/office/drawing/2014/main" id="{80EEBF40-EA23-4950-99B6-D347A7E70698}"/>
                  </a:ext>
                </a:extLst>
              </p:cNvPr>
              <p:cNvSpPr txBox="1">
                <a:spLocks noRot="1" noChangeAspect="1" noMove="1" noResize="1" noEditPoints="1" noAdjustHandles="1" noChangeArrowheads="1" noChangeShapeType="1" noTextEdit="1"/>
              </p:cNvSpPr>
              <p:nvPr/>
            </p:nvSpPr>
            <p:spPr>
              <a:xfrm>
                <a:off x="1016000" y="1943755"/>
                <a:ext cx="2752485" cy="729623"/>
              </a:xfrm>
              <a:prstGeom prst="rect">
                <a:avLst/>
              </a:prstGeom>
              <a:blipFill>
                <a:blip r:embed="rId5"/>
                <a:stretch>
                  <a:fillRect l="-4656" r="-3548" b="-91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CD8E9951-34C2-4752-80FA-FB1192E818B1}"/>
                  </a:ext>
                </a:extLst>
              </p:cNvPr>
              <p:cNvSpPr txBox="1"/>
              <p:nvPr/>
            </p:nvSpPr>
            <p:spPr>
              <a:xfrm>
                <a:off x="6477000" y="1943755"/>
                <a:ext cx="2484783" cy="729623"/>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m:t>
                    </m:r>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𝟎</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𝟗</m:t>
                        </m:r>
                      </m:sup>
                    </m:sSup>
                    <m:f>
                      <m:fPr>
                        <m:ctrlPr>
                          <a:rPr lang="en-US" sz="2800" b="1" i="1">
                            <a:solidFill>
                              <a:srgbClr val="1111AF"/>
                            </a:solidFill>
                            <a:effectLst/>
                            <a:latin typeface="Cambria Math" panose="02040503050406030204" pitchFamily="18" charset="0"/>
                            <a:cs typeface="Times New Roman" panose="02020603050405020304" pitchFamily="18" charset="0"/>
                          </a:rPr>
                        </m:ctrlPr>
                      </m:fPr>
                      <m:num>
                        <m:d>
                          <m:dPr>
                            <m:begChr m:val="|"/>
                            <m:endChr m:val="|"/>
                            <m:ctrlPr>
                              <a:rPr lang="en-US" sz="2800" b="1" i="1">
                                <a:solidFill>
                                  <a:srgbClr val="1111AF"/>
                                </a:solidFill>
                                <a:effectLst/>
                                <a:latin typeface="Cambria Math" panose="02040503050406030204" pitchFamily="18" charset="0"/>
                                <a:cs typeface="Times New Roman" panose="02020603050405020304" pitchFamily="18" charset="0"/>
                              </a:rPr>
                            </m:ctrlPr>
                          </m:dPr>
                          <m:e>
                            <m:sSub>
                              <m:sSubPr>
                                <m:ctrlPr>
                                  <a:rPr lang="en-US" sz="2800" b="1" i="1">
                                    <a:solidFill>
                                      <a:srgbClr val="1111AF"/>
                                    </a:solidFill>
                                    <a:effectLst/>
                                    <a:latin typeface="Cambria Math" panose="02040503050406030204" pitchFamily="18" charset="0"/>
                                    <a:cs typeface="Times New Roman" panose="02020603050405020304" pitchFamily="18" charset="0"/>
                                  </a:rPr>
                                </m:ctrlPr>
                              </m:sSub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𝟏</m:t>
                                </m:r>
                              </m:sub>
                            </m:sSub>
                            <m:sSub>
                              <m:sSubPr>
                                <m:ctrlPr>
                                  <a:rPr lang="en-US" sz="2800" b="1" i="1">
                                    <a:solidFill>
                                      <a:srgbClr val="1111AF"/>
                                    </a:solidFill>
                                    <a:effectLst/>
                                    <a:latin typeface="Cambria Math" panose="02040503050406030204" pitchFamily="18" charset="0"/>
                                    <a:cs typeface="Times New Roman" panose="02020603050405020304" pitchFamily="18" charset="0"/>
                                  </a:rPr>
                                </m:ctrlPr>
                              </m:sSub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𝒒</m:t>
                                </m:r>
                              </m:e>
                              <m:sub>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sub>
                            </m:sSub>
                          </m:e>
                        </m:d>
                      </m:num>
                      <m:den>
                        <m:sSup>
                          <m:sSupPr>
                            <m:ctrlPr>
                              <a:rPr lang="en-US" sz="2800" b="1" i="1">
                                <a:solidFill>
                                  <a:srgbClr val="1111AF"/>
                                </a:solidFill>
                                <a:effectLst/>
                                <a:latin typeface="Cambria Math" panose="02040503050406030204" pitchFamily="18" charset="0"/>
                                <a:cs typeface="Times New Roman" panose="02020603050405020304" pitchFamily="18" charset="0"/>
                              </a:rPr>
                            </m:ctrlPr>
                          </m:sSupPr>
                          <m:e>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𝒓</m:t>
                            </m:r>
                          </m:e>
                          <m:sup>
                            <m:r>
                              <a:rPr lang="en-US" sz="2800" b="1" i="1">
                                <a:solidFill>
                                  <a:srgbClr val="1111AF"/>
                                </a:solidFill>
                                <a:effectLst/>
                                <a:latin typeface="Cambria Math" panose="02040503050406030204" pitchFamily="18" charset="0"/>
                                <a:ea typeface="Calibri" panose="020F0502020204030204" pitchFamily="34" charset="0"/>
                                <a:cs typeface="Times New Roman" panose="02020603050405020304" pitchFamily="18" charset="0"/>
                              </a:rPr>
                              <m:t>𝟐</m:t>
                            </m:r>
                          </m:sup>
                        </m:sSup>
                      </m:den>
                    </m:f>
                  </m:oMath>
                </a14:m>
                <a:r>
                  <a:rPr lang="vi-VN" sz="2800" b="1" dirty="0">
                    <a:solidFill>
                      <a:srgbClr val="1111AF"/>
                    </a:solidFill>
                    <a:effectLst/>
                    <a:latin typeface="Times New Roman" panose="02020603050405020304" pitchFamily="18" charset="0"/>
                    <a:ea typeface="Calibri" panose="020F0502020204030204" pitchFamily="34" charset="0"/>
                  </a:rPr>
                  <a:t>.</a:t>
                </a:r>
                <a:endParaRPr lang="en-US" sz="2800" b="1" dirty="0">
                  <a:solidFill>
                    <a:srgbClr val="1111AF"/>
                  </a:solidFill>
                  <a:latin typeface="Times New Roman" panose="02020603050405020304" pitchFamily="18" charset="0"/>
                </a:endParaRPr>
              </a:p>
            </p:txBody>
          </p:sp>
        </mc:Choice>
        <mc:Fallback xmlns="">
          <p:sp>
            <p:nvSpPr>
              <p:cNvPr id="11" name="TextBox 10">
                <a:extLst>
                  <a:ext uri="{FF2B5EF4-FFF2-40B4-BE49-F238E27FC236}">
                    <a16:creationId xmlns:a16="http://schemas.microsoft.com/office/drawing/2014/main" id="{CD8E9951-34C2-4752-80FA-FB1192E818B1}"/>
                  </a:ext>
                </a:extLst>
              </p:cNvPr>
              <p:cNvSpPr txBox="1">
                <a:spLocks noRot="1" noChangeAspect="1" noMove="1" noResize="1" noEditPoints="1" noAdjustHandles="1" noChangeArrowheads="1" noChangeShapeType="1" noTextEdit="1"/>
              </p:cNvSpPr>
              <p:nvPr/>
            </p:nvSpPr>
            <p:spPr>
              <a:xfrm>
                <a:off x="6477000" y="1943755"/>
                <a:ext cx="2484783" cy="729623"/>
              </a:xfrm>
              <a:prstGeom prst="rect">
                <a:avLst/>
              </a:prstGeom>
              <a:blipFill>
                <a:blip r:embed="rId6"/>
                <a:stretch>
                  <a:fillRect l="-5160" r="-4177" b="-9167"/>
                </a:stretch>
              </a:blipFill>
            </p:spPr>
            <p:txBody>
              <a:bodyPr/>
              <a:lstStyle/>
              <a:p>
                <a:r>
                  <a:rPr lang="en-US">
                    <a:noFill/>
                  </a:rPr>
                  <a:t> </a:t>
                </a:r>
              </a:p>
            </p:txBody>
          </p:sp>
        </mc:Fallback>
      </mc:AlternateContent>
      <p:sp>
        <p:nvSpPr>
          <p:cNvPr id="2" name="Rectangle: Rounded Corners 1">
            <a:extLst>
              <a:ext uri="{FF2B5EF4-FFF2-40B4-BE49-F238E27FC236}">
                <a16:creationId xmlns:a16="http://schemas.microsoft.com/office/drawing/2014/main" id="{4BE56FA7-94BA-4334-B303-EE628D048538}"/>
              </a:ext>
            </a:extLst>
          </p:cNvPr>
          <p:cNvSpPr/>
          <p:nvPr/>
        </p:nvSpPr>
        <p:spPr>
          <a:xfrm>
            <a:off x="6527800" y="2066263"/>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1826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CFD370-60FF-4ADC-AAA7-6D7C2E538BCC}"/>
              </a:ext>
            </a:extLst>
          </p:cNvPr>
          <p:cNvSpPr txBox="1"/>
          <p:nvPr/>
        </p:nvSpPr>
        <p:spPr>
          <a:xfrm>
            <a:off x="0" y="0"/>
            <a:ext cx="12192000" cy="1118255"/>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6. Lực tương tác giữa hai điện tích điểm đứng yên trong không khí thay đổi như thế nào nếu đặt một tấm nhựa xen vào khoảng giữa hai điện tích ?</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BEE2E4BC-59F4-4676-B754-CDEBEFDE6859}"/>
              </a:ext>
            </a:extLst>
          </p:cNvPr>
          <p:cNvSpPr txBox="1"/>
          <p:nvPr/>
        </p:nvSpPr>
        <p:spPr>
          <a:xfrm>
            <a:off x="762000" y="1181755"/>
            <a:ext cx="6449201"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Phương, chiều không đổi, độ lớn giảm</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3F11DC66-75A1-4939-8D14-5F9D482E26A3}"/>
              </a:ext>
            </a:extLst>
          </p:cNvPr>
          <p:cNvSpPr txBox="1"/>
          <p:nvPr/>
        </p:nvSpPr>
        <p:spPr>
          <a:xfrm>
            <a:off x="762000" y="1704975"/>
            <a:ext cx="6349815"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Phương, chiều không đổi, độ lớn tăng</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9099E25C-C3FE-4BA7-995C-52D999ECDFA8}"/>
              </a:ext>
            </a:extLst>
          </p:cNvPr>
          <p:cNvSpPr txBox="1"/>
          <p:nvPr/>
        </p:nvSpPr>
        <p:spPr>
          <a:xfrm>
            <a:off x="762000" y="2228195"/>
            <a:ext cx="5601213"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Phương, chiều, độ lớn không đổi</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CA684CC2-E772-4594-90CB-7B4B384C731A}"/>
              </a:ext>
            </a:extLst>
          </p:cNvPr>
          <p:cNvSpPr txBox="1"/>
          <p:nvPr/>
        </p:nvSpPr>
        <p:spPr>
          <a:xfrm>
            <a:off x="762000" y="2751415"/>
            <a:ext cx="11279050"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Phương thay đổi tùy theo vị trí đặt tấm nhựa, chiều, độ lớn không đổi</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31905BA6-8EC9-45D1-9DCD-D3E0336D061C}"/>
              </a:ext>
            </a:extLst>
          </p:cNvPr>
          <p:cNvSpPr/>
          <p:nvPr/>
        </p:nvSpPr>
        <p:spPr>
          <a:xfrm>
            <a:off x="812800" y="1219855"/>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3474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046981-E51D-4E30-8ABE-7F22E71F950D}"/>
              </a:ext>
            </a:extLst>
          </p:cNvPr>
          <p:cNvSpPr txBox="1"/>
          <p:nvPr/>
        </p:nvSpPr>
        <p:spPr>
          <a:xfrm>
            <a:off x="0" y="0"/>
            <a:ext cx="12192000" cy="1549142"/>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7. Nếu tăng khoảng cách giữa hai điện tích điểm lên 3 lần (trong khi độ lớn của các điện tích và hằng số điện môi được giữ không đổi) thì lực tương tác giữa hai điện tích đó sẽ</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B28C1107-C103-4907-AEFB-33FDC6DD162F}"/>
              </a:ext>
            </a:extLst>
          </p:cNvPr>
          <p:cNvSpPr txBox="1"/>
          <p:nvPr/>
        </p:nvSpPr>
        <p:spPr>
          <a:xfrm>
            <a:off x="1016000" y="1612642"/>
            <a:ext cx="2699778"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giảm đi 9 lần.</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C2903781-D264-46F3-80FA-CBC26A5B4C25}"/>
              </a:ext>
            </a:extLst>
          </p:cNvPr>
          <p:cNvSpPr txBox="1"/>
          <p:nvPr/>
        </p:nvSpPr>
        <p:spPr>
          <a:xfrm>
            <a:off x="6477000" y="1612642"/>
            <a:ext cx="2589170"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giảm đi 3 lần</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4409A444-0A7A-41F4-8394-7A261FBEFAC9}"/>
              </a:ext>
            </a:extLst>
          </p:cNvPr>
          <p:cNvSpPr txBox="1"/>
          <p:nvPr/>
        </p:nvSpPr>
        <p:spPr>
          <a:xfrm>
            <a:off x="1016000" y="2374642"/>
            <a:ext cx="2779928"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tăng lên 9 lần.</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19290D3B-47F0-4CFF-BAD6-3D4C531EA859}"/>
              </a:ext>
            </a:extLst>
          </p:cNvPr>
          <p:cNvSpPr txBox="1"/>
          <p:nvPr/>
        </p:nvSpPr>
        <p:spPr>
          <a:xfrm>
            <a:off x="6477000" y="2374642"/>
            <a:ext cx="2779928"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tăng lên 3 lần.</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5A05B502-5F74-4083-BC2B-0F1A10741C0C}"/>
              </a:ext>
            </a:extLst>
          </p:cNvPr>
          <p:cNvSpPr/>
          <p:nvPr/>
        </p:nvSpPr>
        <p:spPr>
          <a:xfrm>
            <a:off x="1066800" y="1650742"/>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0962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D5272E-2B0D-41CC-9156-3D99538F40EF}"/>
              </a:ext>
            </a:extLst>
          </p:cNvPr>
          <p:cNvSpPr txBox="1"/>
          <p:nvPr/>
        </p:nvSpPr>
        <p:spPr>
          <a:xfrm>
            <a:off x="0" y="0"/>
            <a:ext cx="12192000" cy="1980029"/>
          </a:xfrm>
          <a:prstGeom prst="rect">
            <a:avLst/>
          </a:prstGeom>
          <a:solidFill>
            <a:srgbClr val="0070C0"/>
          </a:solidFill>
        </p:spPr>
        <p:txBody>
          <a:bodyPr wrap="square" lIns="254000" tIns="127000" rIns="254000" bIns="127000">
            <a:spAutoFit/>
          </a:bodyPr>
          <a:lstStyle/>
          <a:p>
            <a:pPr algn="just"/>
            <a:r>
              <a:rPr lang="vi-VN" sz="2800" b="1" dirty="0">
                <a:solidFill>
                  <a:srgbClr val="FFFFFF"/>
                </a:solidFill>
                <a:effectLst/>
                <a:latin typeface="Times New Roman" panose="02020603050405020304" pitchFamily="18" charset="0"/>
                <a:ea typeface="Calibri" panose="020F0502020204030204" pitchFamily="34" charset="0"/>
              </a:rPr>
              <a:t>Câu 8. Hai điện tích bằng nhau +Q nằm cách nhau một khoảng 2 cm trong không khí. Nếu một trong hai điện tích được thay thế bằng –Q thì so với trường hợp đầu, cường độ của lực tương tác trong trường hợp sau so với trường hợp đầu sẽ</a:t>
            </a:r>
            <a:endParaRPr lang="en-US" sz="2800" b="1" dirty="0">
              <a:solidFill>
                <a:srgbClr val="FFFFFF"/>
              </a:solidFill>
              <a:latin typeface="Times New Roman" panose="02020603050405020304" pitchFamily="18" charset="0"/>
            </a:endParaRPr>
          </a:p>
        </p:txBody>
      </p:sp>
      <p:sp>
        <p:nvSpPr>
          <p:cNvPr id="5" name="TextBox 4">
            <a:extLst>
              <a:ext uri="{FF2B5EF4-FFF2-40B4-BE49-F238E27FC236}">
                <a16:creationId xmlns:a16="http://schemas.microsoft.com/office/drawing/2014/main" id="{3F0D8F05-9E41-48C0-9ABD-244AD126ADC6}"/>
              </a:ext>
            </a:extLst>
          </p:cNvPr>
          <p:cNvSpPr txBox="1"/>
          <p:nvPr/>
        </p:nvSpPr>
        <p:spPr>
          <a:xfrm>
            <a:off x="762000" y="2043529"/>
            <a:ext cx="2433680"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A.</a:t>
            </a:r>
            <a:r>
              <a:rPr lang="vi-VN" sz="2800" b="1" dirty="0">
                <a:solidFill>
                  <a:srgbClr val="1111AF"/>
                </a:solidFill>
                <a:effectLst/>
                <a:latin typeface="Times New Roman" panose="02020603050405020304" pitchFamily="18" charset="0"/>
                <a:ea typeface="Calibri" panose="020F0502020204030204" pitchFamily="34" charset="0"/>
              </a:rPr>
              <a:t> bằng không</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B4D95369-42C8-4C47-B39C-2A71FD7D130D}"/>
              </a:ext>
            </a:extLst>
          </p:cNvPr>
          <p:cNvSpPr txBox="1"/>
          <p:nvPr/>
        </p:nvSpPr>
        <p:spPr>
          <a:xfrm>
            <a:off x="3619500" y="2043529"/>
            <a:ext cx="1872629"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B.</a:t>
            </a:r>
            <a:r>
              <a:rPr lang="vi-VN" sz="2800" b="1" dirty="0">
                <a:solidFill>
                  <a:srgbClr val="1111AF"/>
                </a:solidFill>
                <a:effectLst/>
                <a:latin typeface="Times New Roman" panose="02020603050405020304" pitchFamily="18" charset="0"/>
                <a:ea typeface="Calibri" panose="020F0502020204030204" pitchFamily="34" charset="0"/>
              </a:rPr>
              <a:t> nhỏ hơn</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79A9922F-5892-485A-B655-E5ECD38CFA26}"/>
              </a:ext>
            </a:extLst>
          </p:cNvPr>
          <p:cNvSpPr txBox="1"/>
          <p:nvPr/>
        </p:nvSpPr>
        <p:spPr>
          <a:xfrm>
            <a:off x="6477000" y="2043529"/>
            <a:ext cx="1811714"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C.</a:t>
            </a:r>
            <a:r>
              <a:rPr lang="vi-VN" sz="2800" b="1" dirty="0">
                <a:solidFill>
                  <a:srgbClr val="1111AF"/>
                </a:solidFill>
                <a:effectLst/>
                <a:latin typeface="Times New Roman" panose="02020603050405020304" pitchFamily="18" charset="0"/>
                <a:ea typeface="Calibri" panose="020F0502020204030204" pitchFamily="34" charset="0"/>
              </a:rPr>
              <a:t> lớn hơn</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17616DF8-76DC-4184-8678-9E63A3D6C93C}"/>
              </a:ext>
            </a:extLst>
          </p:cNvPr>
          <p:cNvSpPr txBox="1"/>
          <p:nvPr/>
        </p:nvSpPr>
        <p:spPr>
          <a:xfrm>
            <a:off x="9334500" y="2043529"/>
            <a:ext cx="2254143" cy="523220"/>
          </a:xfrm>
          <a:prstGeom prst="rect">
            <a:avLst/>
          </a:prstGeom>
          <a:noFill/>
        </p:spPr>
        <p:txBody>
          <a:bodyPr wrap="none">
            <a:spAutoFit/>
          </a:bodyPr>
          <a:lstStyle/>
          <a:p>
            <a:r>
              <a:rPr lang="vi-VN" sz="2800" b="1" dirty="0">
                <a:solidFill>
                  <a:srgbClr val="1111AF"/>
                </a:solidFill>
                <a:effectLst/>
                <a:latin typeface="Times New Roman" panose="02020603050405020304" pitchFamily="18" charset="0"/>
                <a:ea typeface="Yu Gothic Light" panose="020B0300000000000000" pitchFamily="34" charset="-128"/>
              </a:rPr>
              <a:t>D.</a:t>
            </a:r>
            <a:r>
              <a:rPr lang="vi-VN" sz="2800" b="1" dirty="0">
                <a:solidFill>
                  <a:srgbClr val="1111AF"/>
                </a:solidFill>
                <a:effectLst/>
                <a:latin typeface="Times New Roman" panose="02020603050405020304" pitchFamily="18" charset="0"/>
                <a:ea typeface="Calibri" panose="020F0502020204030204" pitchFamily="34" charset="0"/>
              </a:rPr>
              <a:t> bằng nhau</a:t>
            </a:r>
            <a:endParaRPr lang="en-US" sz="2800" b="1" dirty="0">
              <a:solidFill>
                <a:srgbClr val="1111AF"/>
              </a:solidFill>
              <a:latin typeface="Times New Roman" panose="02020603050405020304" pitchFamily="18" charset="0"/>
            </a:endParaRPr>
          </a:p>
        </p:txBody>
      </p:sp>
      <p:sp>
        <p:nvSpPr>
          <p:cNvPr id="2" name="Rectangle: Rounded Corners 1">
            <a:extLst>
              <a:ext uri="{FF2B5EF4-FFF2-40B4-BE49-F238E27FC236}">
                <a16:creationId xmlns:a16="http://schemas.microsoft.com/office/drawing/2014/main" id="{EF49BED8-7683-4575-899B-6308D5D59BC8}"/>
              </a:ext>
            </a:extLst>
          </p:cNvPr>
          <p:cNvSpPr/>
          <p:nvPr/>
        </p:nvSpPr>
        <p:spPr>
          <a:xfrm>
            <a:off x="6527800" y="2081629"/>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427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106BB9-E7E7-49A7-AFB4-DCE1FEAD69D2}"/>
              </a:ext>
            </a:extLst>
          </p:cNvPr>
          <p:cNvSpPr txBox="1"/>
          <p:nvPr/>
        </p:nvSpPr>
        <p:spPr>
          <a:xfrm>
            <a:off x="0" y="0"/>
            <a:ext cx="12192000" cy="1207767"/>
          </a:xfrm>
          <a:prstGeom prst="rect">
            <a:avLst/>
          </a:prstGeom>
          <a:solidFill>
            <a:srgbClr val="0070C0"/>
          </a:solidFill>
        </p:spPr>
        <p:txBody>
          <a:bodyPr wrap="square" lIns="254000" tIns="127000" rIns="254000" bIns="127000">
            <a:spAutoFit/>
          </a:bodyPr>
          <a:lstStyle/>
          <a:p>
            <a:pPr algn="just">
              <a:lnSpc>
                <a:spcPct val="115000"/>
              </a:lnSpc>
              <a:spcBef>
                <a:spcPts val="600"/>
              </a:spcBef>
              <a:spcAft>
                <a:spcPts val="800"/>
              </a:spcAft>
            </a:pP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9.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Đồ</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thị</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nào</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trong</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hình</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vẽ</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có</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thể</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biểu</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diễn</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sự</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phụ</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thuộc</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lực</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tương</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tác</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hai</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điện</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tích</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điểm</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vào</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khoảng</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cách</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giữa</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t>
            </a:r>
            <a:r>
              <a:rPr lang="fr-FR" sz="28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chúng</a:t>
            </a:r>
            <a:r>
              <a:rPr lang="fr-FR"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68B346EE-5AE1-437C-822B-9A0A1403FCC1}"/>
              </a:ext>
            </a:extLst>
          </p:cNvPr>
          <p:cNvSpPr txBox="1"/>
          <p:nvPr/>
        </p:nvSpPr>
        <p:spPr>
          <a:xfrm>
            <a:off x="922256" y="4719003"/>
            <a:ext cx="1762021"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A.</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Hình</a:t>
            </a:r>
            <a:r>
              <a:rPr lang="fr-FR" sz="2800" b="1" dirty="0">
                <a:solidFill>
                  <a:srgbClr val="1111AF"/>
                </a:solidFill>
                <a:effectLst/>
                <a:latin typeface="Times New Roman" panose="02020603050405020304" pitchFamily="18" charset="0"/>
                <a:ea typeface="Calibri" panose="020F0502020204030204" pitchFamily="34" charset="0"/>
              </a:rPr>
              <a:t> 3.</a:t>
            </a:r>
            <a:endParaRPr lang="en-US" sz="2800" b="1" dirty="0">
              <a:solidFill>
                <a:srgbClr val="1111AF"/>
              </a:solidFill>
              <a:latin typeface="Times New Roman" panose="02020603050405020304" pitchFamily="18" charset="0"/>
            </a:endParaRPr>
          </a:p>
        </p:txBody>
      </p:sp>
      <p:sp>
        <p:nvSpPr>
          <p:cNvPr id="7" name="TextBox 6">
            <a:extLst>
              <a:ext uri="{FF2B5EF4-FFF2-40B4-BE49-F238E27FC236}">
                <a16:creationId xmlns:a16="http://schemas.microsoft.com/office/drawing/2014/main" id="{F08C3EB5-0F28-405C-86E7-1BB3120D3BE2}"/>
              </a:ext>
            </a:extLst>
          </p:cNvPr>
          <p:cNvSpPr txBox="1"/>
          <p:nvPr/>
        </p:nvSpPr>
        <p:spPr>
          <a:xfrm>
            <a:off x="3779756" y="4719003"/>
            <a:ext cx="1741182"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B.</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Hình</a:t>
            </a:r>
            <a:r>
              <a:rPr lang="fr-FR" sz="2800" b="1" dirty="0">
                <a:solidFill>
                  <a:srgbClr val="1111AF"/>
                </a:solidFill>
                <a:effectLst/>
                <a:latin typeface="Times New Roman" panose="02020603050405020304" pitchFamily="18" charset="0"/>
                <a:ea typeface="Calibri" panose="020F0502020204030204" pitchFamily="34" charset="0"/>
              </a:rPr>
              <a:t> 4.</a:t>
            </a:r>
            <a:endParaRPr lang="en-US" sz="2800" b="1" dirty="0">
              <a:solidFill>
                <a:srgbClr val="1111AF"/>
              </a:solidFill>
              <a:latin typeface="Times New Roman" panose="02020603050405020304" pitchFamily="18" charset="0"/>
            </a:endParaRPr>
          </a:p>
        </p:txBody>
      </p:sp>
      <p:sp>
        <p:nvSpPr>
          <p:cNvPr id="9" name="TextBox 8">
            <a:extLst>
              <a:ext uri="{FF2B5EF4-FFF2-40B4-BE49-F238E27FC236}">
                <a16:creationId xmlns:a16="http://schemas.microsoft.com/office/drawing/2014/main" id="{947BC30D-FB2D-4BA4-8AD0-637342BAFE6A}"/>
              </a:ext>
            </a:extLst>
          </p:cNvPr>
          <p:cNvSpPr txBox="1"/>
          <p:nvPr/>
        </p:nvSpPr>
        <p:spPr>
          <a:xfrm>
            <a:off x="6637256" y="4719003"/>
            <a:ext cx="1762021"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C.</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Hình</a:t>
            </a:r>
            <a:r>
              <a:rPr lang="fr-FR" sz="2800" b="1" dirty="0">
                <a:solidFill>
                  <a:srgbClr val="1111AF"/>
                </a:solidFill>
                <a:effectLst/>
                <a:latin typeface="Times New Roman" panose="02020603050405020304" pitchFamily="18" charset="0"/>
                <a:ea typeface="Calibri" panose="020F0502020204030204" pitchFamily="34" charset="0"/>
              </a:rPr>
              <a:t> 1.</a:t>
            </a:r>
            <a:endParaRPr lang="en-US" sz="2800" b="1" dirty="0">
              <a:solidFill>
                <a:srgbClr val="1111AF"/>
              </a:solidFill>
              <a:latin typeface="Times New Roman" panose="02020603050405020304" pitchFamily="18" charset="0"/>
            </a:endParaRPr>
          </a:p>
        </p:txBody>
      </p:sp>
      <p:sp>
        <p:nvSpPr>
          <p:cNvPr id="11" name="TextBox 10">
            <a:extLst>
              <a:ext uri="{FF2B5EF4-FFF2-40B4-BE49-F238E27FC236}">
                <a16:creationId xmlns:a16="http://schemas.microsoft.com/office/drawing/2014/main" id="{2EFE9BE7-8FDB-4E95-9EAA-C73AA44CAEE0}"/>
              </a:ext>
            </a:extLst>
          </p:cNvPr>
          <p:cNvSpPr txBox="1"/>
          <p:nvPr/>
        </p:nvSpPr>
        <p:spPr>
          <a:xfrm>
            <a:off x="9494756" y="4719003"/>
            <a:ext cx="1762021" cy="523220"/>
          </a:xfrm>
          <a:prstGeom prst="rect">
            <a:avLst/>
          </a:prstGeom>
          <a:noFill/>
        </p:spPr>
        <p:txBody>
          <a:bodyPr wrap="none">
            <a:spAutoFit/>
          </a:bodyPr>
          <a:lstStyle/>
          <a:p>
            <a:r>
              <a:rPr lang="fr-FR" sz="2800" b="1" dirty="0">
                <a:solidFill>
                  <a:srgbClr val="1111AF"/>
                </a:solidFill>
                <a:effectLst/>
                <a:latin typeface="Times New Roman" panose="02020603050405020304" pitchFamily="18" charset="0"/>
                <a:ea typeface="Yu Gothic Light" panose="020B0300000000000000" pitchFamily="34" charset="-128"/>
              </a:rPr>
              <a:t>D.</a:t>
            </a:r>
            <a:r>
              <a:rPr lang="fr-FR" sz="2800" b="1" dirty="0">
                <a:solidFill>
                  <a:srgbClr val="1111AF"/>
                </a:solidFill>
                <a:effectLst/>
                <a:latin typeface="Times New Roman" panose="02020603050405020304" pitchFamily="18" charset="0"/>
                <a:ea typeface="Calibri" panose="020F0502020204030204" pitchFamily="34" charset="0"/>
              </a:rPr>
              <a:t> </a:t>
            </a:r>
            <a:r>
              <a:rPr lang="fr-FR" sz="2800" b="1" dirty="0" err="1">
                <a:solidFill>
                  <a:srgbClr val="1111AF"/>
                </a:solidFill>
                <a:effectLst/>
                <a:latin typeface="Times New Roman" panose="02020603050405020304" pitchFamily="18" charset="0"/>
                <a:ea typeface="Calibri" panose="020F0502020204030204" pitchFamily="34" charset="0"/>
              </a:rPr>
              <a:t>Hình</a:t>
            </a:r>
            <a:r>
              <a:rPr lang="fr-FR" sz="2800" b="1" dirty="0">
                <a:solidFill>
                  <a:srgbClr val="1111AF"/>
                </a:solidFill>
                <a:effectLst/>
                <a:latin typeface="Times New Roman" panose="02020603050405020304" pitchFamily="18" charset="0"/>
                <a:ea typeface="Calibri" panose="020F0502020204030204" pitchFamily="34" charset="0"/>
              </a:rPr>
              <a:t> 2.</a:t>
            </a:r>
            <a:endParaRPr lang="en-US" sz="2800" b="1" dirty="0">
              <a:solidFill>
                <a:srgbClr val="1111AF"/>
              </a:solidFill>
              <a:latin typeface="Times New Roman" panose="02020603050405020304" pitchFamily="18" charset="0"/>
            </a:endParaRPr>
          </a:p>
        </p:txBody>
      </p:sp>
      <p:pic>
        <p:nvPicPr>
          <p:cNvPr id="12" name="Hình ảnh 3">
            <a:extLst>
              <a:ext uri="{FF2B5EF4-FFF2-40B4-BE49-F238E27FC236}">
                <a16:creationId xmlns:a16="http://schemas.microsoft.com/office/drawing/2014/main" id="{9BBD46C0-0C8F-4D6A-99D0-0565302829D3}"/>
              </a:ext>
            </a:extLst>
          </p:cNvPr>
          <p:cNvPicPr/>
          <p:nvPr/>
        </p:nvPicPr>
        <p:blipFill>
          <a:blip r:embed="rId2"/>
          <a:stretch>
            <a:fillRect/>
          </a:stretch>
        </p:blipFill>
        <p:spPr>
          <a:xfrm>
            <a:off x="364651" y="1615777"/>
            <a:ext cx="6159483" cy="2714946"/>
          </a:xfrm>
          <a:prstGeom prst="rect">
            <a:avLst/>
          </a:prstGeom>
        </p:spPr>
      </p:pic>
      <p:pic>
        <p:nvPicPr>
          <p:cNvPr id="13" name="Hình ảnh 4">
            <a:extLst>
              <a:ext uri="{FF2B5EF4-FFF2-40B4-BE49-F238E27FC236}">
                <a16:creationId xmlns:a16="http://schemas.microsoft.com/office/drawing/2014/main" id="{F5AAA65B-B582-4895-8362-8B1DA52B67D1}"/>
              </a:ext>
            </a:extLst>
          </p:cNvPr>
          <p:cNvPicPr/>
          <p:nvPr/>
        </p:nvPicPr>
        <p:blipFill>
          <a:blip r:embed="rId3"/>
          <a:stretch>
            <a:fillRect/>
          </a:stretch>
        </p:blipFill>
        <p:spPr>
          <a:xfrm>
            <a:off x="6706779" y="1615777"/>
            <a:ext cx="4878764" cy="2490948"/>
          </a:xfrm>
          <a:prstGeom prst="rect">
            <a:avLst/>
          </a:prstGeom>
        </p:spPr>
      </p:pic>
      <p:sp>
        <p:nvSpPr>
          <p:cNvPr id="2" name="Rectangle: Rounded Corners 1">
            <a:extLst>
              <a:ext uri="{FF2B5EF4-FFF2-40B4-BE49-F238E27FC236}">
                <a16:creationId xmlns:a16="http://schemas.microsoft.com/office/drawing/2014/main" id="{718BF673-BACC-4DC5-871C-E1712F4CAFDC}"/>
              </a:ext>
            </a:extLst>
          </p:cNvPr>
          <p:cNvSpPr/>
          <p:nvPr/>
        </p:nvSpPr>
        <p:spPr>
          <a:xfrm>
            <a:off x="3830556" y="4757103"/>
            <a:ext cx="406400" cy="406400"/>
          </a:xfrm>
          <a:prstGeom prst="roundRect">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6053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nodePh="1">
                                  <p:stCondLst>
                                    <p:cond delay="0"/>
                                  </p:stCondLst>
                                  <p:endCondLst>
                                    <p:cond evt="begin" delay="0">
                                      <p:tn val="11"/>
                                    </p:cond>
                                  </p:end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3166</Words>
  <Application>Microsoft Office PowerPoint</Application>
  <PresentationFormat>Widescreen</PresentationFormat>
  <Paragraphs>205</Paragraphs>
  <Slides>40</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8" baseType="lpstr">
      <vt:lpstr>Yu Gothic Light</vt:lpstr>
      <vt:lpstr>Arial</vt:lpstr>
      <vt:lpstr>Calibri</vt:lpstr>
      <vt:lpstr>Calibri Light</vt:lpstr>
      <vt:lpstr>Cambria Math</vt:lpstr>
      <vt:lpstr>Times New Roman</vt:lpstr>
      <vt:lpstr>Office Theme</vt:lpstr>
      <vt:lpstr>Visio.Drawing.11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TRUNG</dc:creator>
  <cp:lastModifiedBy>NGUYEN KIM DIEN</cp:lastModifiedBy>
  <cp:revision>3</cp:revision>
  <dcterms:created xsi:type="dcterms:W3CDTF">2020-09-13T15:09:22Z</dcterms:created>
  <dcterms:modified xsi:type="dcterms:W3CDTF">2020-09-13T15:22:49Z</dcterms:modified>
</cp:coreProperties>
</file>